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8" r:id="rId2"/>
    <p:sldId id="425" r:id="rId3"/>
    <p:sldId id="434" r:id="rId4"/>
    <p:sldId id="440" r:id="rId5"/>
    <p:sldId id="431" r:id="rId6"/>
    <p:sldId id="430" r:id="rId7"/>
    <p:sldId id="435" r:id="rId8"/>
    <p:sldId id="382" r:id="rId9"/>
    <p:sldId id="433" r:id="rId10"/>
    <p:sldId id="437" r:id="rId11"/>
    <p:sldId id="439" r:id="rId12"/>
    <p:sldId id="438" r:id="rId13"/>
    <p:sldId id="436" r:id="rId14"/>
  </p:sldIdLst>
  <p:sldSz cx="9144000" cy="5143500" type="screen16x9"/>
  <p:notesSz cx="68199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 pos="293">
          <p15:clr>
            <a:srgbClr val="A4A3A4"/>
          </p15:clr>
        </p15:guide>
        <p15:guide id="4" pos="5498">
          <p15:clr>
            <a:srgbClr val="A4A3A4"/>
          </p15:clr>
        </p15:guide>
        <p15:guide id="5" pos="5413">
          <p15:clr>
            <a:srgbClr val="A4A3A4"/>
          </p15:clr>
        </p15:guide>
        <p15:guide id="6" pos="274">
          <p15:clr>
            <a:srgbClr val="A4A3A4"/>
          </p15:clr>
        </p15:guide>
        <p15:guide id="7" pos="54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ИБИЛОВА КСЕНИЯ ОЛЕГОВНА" initials="ТКО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9240"/>
    <a:srgbClr val="077A3E"/>
    <a:srgbClr val="008000"/>
    <a:srgbClr val="D9862B"/>
    <a:srgbClr val="003300"/>
    <a:srgbClr val="FF5050"/>
    <a:srgbClr val="B2B2B2"/>
    <a:srgbClr val="B0B0B0"/>
    <a:srgbClr val="D9D9D9"/>
    <a:srgbClr val="B2E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71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636" y="96"/>
      </p:cViewPr>
      <p:guideLst>
        <p:guide orient="horz"/>
        <p:guide pos="5759"/>
        <p:guide pos="293"/>
        <p:guide pos="5498"/>
        <p:guide pos="5413"/>
        <p:guide pos="274"/>
        <p:guide pos="54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5290" cy="496569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3" y="1"/>
            <a:ext cx="2955290" cy="496569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108"/>
            <a:ext cx="2955290" cy="496569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3" y="9433108"/>
            <a:ext cx="2955290" cy="496569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5290" cy="496569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3" y="1"/>
            <a:ext cx="2955290" cy="496569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1" y="4717416"/>
            <a:ext cx="5455920" cy="4469129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55290" cy="496569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3" y="9433108"/>
            <a:ext cx="2955290" cy="496569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05165"/>
            <a:ext cx="4981978" cy="175835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10" y="73225"/>
            <a:ext cx="848799" cy="403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E90D6C8B-A296-4950-B473-51893CF58DFA}" type="datetime1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FE5504C3-403B-4C01-98FA-810A7B60EB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4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516510" y="73225"/>
            <a:ext cx="848799" cy="403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0">
                <a:solidFill>
                  <a:srgbClr val="DEAA46"/>
                </a:solidFill>
                <a:latin typeface="DINPro-Light"/>
                <a:cs typeface="DINPro-Light"/>
              </a:defRPr>
            </a:lvl1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alphaModFix amt="33000"/>
          </a:blip>
          <a:stretch>
            <a:fillRect/>
          </a:stretch>
        </p:blipFill>
        <p:spPr>
          <a:xfrm>
            <a:off x="5334759" y="-338870"/>
            <a:ext cx="4584602" cy="3773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9848" y="185627"/>
            <a:ext cx="1786589" cy="35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/>
        </p:nvSpPr>
        <p:spPr>
          <a:xfrm>
            <a:off x="0" y="1998180"/>
            <a:ext cx="9142413" cy="1122210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2">
            <a:alphaModFix amt="54000"/>
          </a:blip>
          <a:srcRect l="3197" t="33872" r="-6506" b="59973"/>
          <a:stretch/>
        </p:blipFill>
        <p:spPr>
          <a:xfrm>
            <a:off x="43759" y="1997636"/>
            <a:ext cx="9079120" cy="1122210"/>
          </a:xfrm>
          <a:prstGeom prst="rect">
            <a:avLst/>
          </a:prstGeom>
        </p:spPr>
      </p:pic>
      <p:sp>
        <p:nvSpPr>
          <p:cNvPr id="11" name="Rectangle 15"/>
          <p:cNvSpPr/>
          <p:nvPr/>
        </p:nvSpPr>
        <p:spPr>
          <a:xfrm>
            <a:off x="76201" y="2052834"/>
            <a:ext cx="9014239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sz="3400" dirty="0" smtClean="0">
                <a:solidFill>
                  <a:schemeClr val="bg1"/>
                </a:solidFill>
                <a:latin typeface="Trebuchet MS" pitchFamily="34" charset="0"/>
              </a:rPr>
              <a:t>«Основные итоги и направления развития инициативного бюджетирования в России»</a:t>
            </a:r>
            <a:endParaRPr lang="ru-RU" sz="3400" dirty="0">
              <a:solidFill>
                <a:schemeClr val="bg1"/>
              </a:solidFill>
              <a:latin typeface="Trebuchet MS" pitchFamily="34" charset="0"/>
              <a:cs typeface="DINCondensed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332" y="3709345"/>
            <a:ext cx="5692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err="1" smtClean="0">
                <a:solidFill>
                  <a:srgbClr val="D9862B"/>
                </a:solidFill>
                <a:latin typeface="Trebuchet MS" pitchFamily="34" charset="0"/>
                <a:cs typeface="DINPro-Light"/>
              </a:rPr>
              <a:t>А.А.Беленчук</a:t>
            </a:r>
            <a:r>
              <a:rPr lang="ru-RU" b="1" cap="all" dirty="0" smtClean="0">
                <a:solidFill>
                  <a:srgbClr val="D9862B"/>
                </a:solidFill>
                <a:latin typeface="Trebuchet MS" pitchFamily="34" charset="0"/>
                <a:cs typeface="DINPro-Light"/>
              </a:rPr>
              <a:t>, начальник отдела анализа и развития бюджетной системы департамента бюджетной методологии и финансовой отчетности в государственном секторе</a:t>
            </a:r>
            <a:endParaRPr lang="ru-RU" b="1" cap="all" dirty="0">
              <a:solidFill>
                <a:srgbClr val="D9862B"/>
              </a:solidFill>
              <a:latin typeface="Trebuchet MS" pitchFamily="34" charset="0"/>
              <a:cs typeface="DINPro-Ligh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3750" y="107116"/>
            <a:ext cx="5911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b="1" i="1" dirty="0" smtClean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>Четвертый </a:t>
            </a:r>
            <a:r>
              <a:rPr lang="ru-RU" sz="1600" b="1" i="1" dirty="0" err="1" smtClean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>вебинар</a:t>
            </a:r>
            <a:r>
              <a:rPr lang="ru-RU" sz="1600" b="1" i="1" dirty="0" smtClean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> в рамках проекта Минфина </a:t>
            </a:r>
            <a:r>
              <a:rPr lang="ru-RU" sz="1600" b="1" i="1" dirty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ru-RU" sz="1600" b="1" i="1" dirty="0" smtClean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>оссии и Всемирного банка «Развитие инициативного бюджетирования в Российской Федерации» </a:t>
            </a:r>
            <a:endParaRPr lang="ru-RU" sz="1600" b="1" i="1" dirty="0">
              <a:solidFill>
                <a:srgbClr val="004821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1600" b="1" i="1" dirty="0" smtClean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endParaRPr lang="ru-RU" sz="1600" i="1" dirty="0" smtClean="0">
              <a:solidFill>
                <a:srgbClr val="004821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1600" i="1" dirty="0" smtClean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>г</a:t>
            </a:r>
            <a:r>
              <a:rPr lang="ru-RU" sz="1600" i="1" dirty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>. </a:t>
            </a:r>
            <a:r>
              <a:rPr lang="ru-RU" sz="1600" i="1" dirty="0" smtClean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>Москва, 22 октября 2018 </a:t>
            </a:r>
            <a:r>
              <a:rPr lang="ru-RU" sz="1600" i="1" dirty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>г</a:t>
            </a:r>
            <a:r>
              <a:rPr lang="ru-RU" sz="1600" i="1" dirty="0" smtClean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>. </a:t>
            </a:r>
            <a:endParaRPr lang="ru-RU" sz="1600" i="1" dirty="0">
              <a:solidFill>
                <a:srgbClr val="004821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7746" y="493413"/>
            <a:ext cx="9585575" cy="38648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dirty="0" smtClean="0"/>
              <a:t>Лучшее финансовое обеспечение проектов ИБ за счет средств регионального бюджета</a:t>
            </a:r>
            <a:endParaRPr lang="ru-RU" dirty="0"/>
          </a:p>
        </p:txBody>
      </p:sp>
      <p:sp>
        <p:nvSpPr>
          <p:cNvPr id="38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10" y="73225"/>
            <a:ext cx="848799" cy="403100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  <a:latin typeface="Trebuchet MS" panose="020B0603020202020204" pitchFamily="34" charset="0"/>
              </a:rPr>
              <a:pPr/>
              <a:t>10</a:t>
            </a:fld>
            <a:endParaRPr lang="en-US" dirty="0">
              <a:solidFill>
                <a:srgbClr val="077A3E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AutoShape 2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9546" y="2890928"/>
            <a:ext cx="8654673" cy="210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Реализуется в формате приоритетного губернаторского проекта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Задействованы средства приоритетного проекта «Формирование комфортной городской среды», курируемого Минстроем России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Trebuchet MS" pitchFamily="34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оздан единый проектный офис на базе ассоциации «Совет муниципальных образований Ярославской области»</a:t>
            </a:r>
            <a:endParaRPr lang="ru-RU" sz="1600" dirty="0">
              <a:latin typeface="Trebuchet MS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Информационное сопровождение в СМИ и на муниципальных сайтах. Разработан интернет-портал проекта </a:t>
            </a:r>
            <a:r>
              <a:rPr lang="en-US" sz="1600" dirty="0" smtClean="0">
                <a:latin typeface="Trebuchet MS" pitchFamily="34" charset="0"/>
                <a:cs typeface="Times New Roman" pitchFamily="18" charset="0"/>
              </a:rPr>
              <a:t>www.vmeste76.ru</a:t>
            </a:r>
            <a:endParaRPr lang="ru-RU" sz="1600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4891" y="1113947"/>
            <a:ext cx="8988724" cy="1061829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                </a:t>
            </a:r>
            <a:r>
              <a:rPr lang="ru-RU" sz="16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Проект «Решаем вместе!»</a:t>
            </a:r>
          </a:p>
          <a:p>
            <a:pPr algn="ctr">
              <a:spcBef>
                <a:spcPts val="600"/>
              </a:spcBef>
            </a:pPr>
            <a:r>
              <a:rPr lang="ru-RU" sz="16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                Ярославская область</a:t>
            </a:r>
          </a:p>
          <a:p>
            <a:pPr>
              <a:spcBef>
                <a:spcPts val="600"/>
              </a:spcBef>
            </a:pPr>
            <a:endParaRPr lang="ru-RU" sz="800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9545" y="2246879"/>
            <a:ext cx="8784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Средства, направленные из регионального бюджета на реализацию проектов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ИБ составили 443,8 млн рублей (1,04 % от общего объема расходов бюджета региона).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156300"/>
            <a:ext cx="1049338" cy="93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347" y="1156300"/>
            <a:ext cx="10763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9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7746" y="493413"/>
            <a:ext cx="9585575" cy="38648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dirty="0" smtClean="0"/>
              <a:t>Лучшая </a:t>
            </a:r>
            <a:r>
              <a:rPr lang="ru-RU" dirty="0"/>
              <a:t>практика </a:t>
            </a:r>
            <a:r>
              <a:rPr lang="ru-RU" dirty="0" smtClean="0"/>
              <a:t>по количеству </a:t>
            </a:r>
            <a:r>
              <a:rPr lang="ru-RU" dirty="0" err="1"/>
              <a:t>благополучателей</a:t>
            </a:r>
            <a:r>
              <a:rPr lang="ru-RU" dirty="0"/>
              <a:t> проектов </a:t>
            </a:r>
            <a:r>
              <a:rPr lang="ru-RU" dirty="0" smtClean="0"/>
              <a:t>ИБ</a:t>
            </a:r>
            <a:endParaRPr lang="ru-RU" dirty="0"/>
          </a:p>
        </p:txBody>
      </p:sp>
      <p:sp>
        <p:nvSpPr>
          <p:cNvPr id="38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10" y="73225"/>
            <a:ext cx="848799" cy="403100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  <a:latin typeface="Trebuchet MS" panose="020B0603020202020204" pitchFamily="34" charset="0"/>
              </a:rPr>
              <a:pPr/>
              <a:t>11</a:t>
            </a:fld>
            <a:endParaRPr lang="en-US" dirty="0">
              <a:solidFill>
                <a:srgbClr val="077A3E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AutoShape 2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9546" y="2458729"/>
            <a:ext cx="8654673" cy="270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Социальная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направленность проектов ИБ.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Trebuchet MS" pitchFamily="34" charset="0"/>
                <a:cs typeface="Times New Roman" pitchFamily="18" charset="0"/>
              </a:rPr>
              <a:t>Выделение целевых социальных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групп </a:t>
            </a:r>
            <a:r>
              <a:rPr lang="ru-RU" sz="1600" dirty="0" err="1">
                <a:latin typeface="Trebuchet MS" pitchFamily="34" charset="0"/>
                <a:cs typeface="Times New Roman" pitchFamily="18" charset="0"/>
              </a:rPr>
              <a:t>благополучателей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 проектов ИБ. 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Различные виды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конкурсов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(отличаются условия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по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отбору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проектам,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применяемые процедуры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условия </a:t>
            </a:r>
            <a:r>
              <a:rPr lang="ru-RU" sz="1600" dirty="0" err="1" smtClean="0">
                <a:latin typeface="Trebuchet MS" pitchFamily="34" charset="0"/>
                <a:cs typeface="Times New Roman" pitchFamily="18" charset="0"/>
              </a:rPr>
              <a:t>софинасирования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).</a:t>
            </a:r>
            <a:endParaRPr lang="ru-RU" sz="1600" dirty="0">
              <a:latin typeface="Trebuchet MS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Проекты ИБ по решению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вопросов местного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значения рассматриваются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как инвестиционные программы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Оценка проектов с использованием объективных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(расчетных) и субъективных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критериев учитывает сочетание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финансовых, статистических, социальных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условий муниципального образования.</a:t>
            </a:r>
            <a:endParaRPr lang="ru-RU" sz="1600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4891" y="958679"/>
            <a:ext cx="8988724" cy="1061829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                </a:t>
            </a:r>
            <a:r>
              <a:rPr lang="ru-RU" sz="16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Проект по поддержке </a:t>
            </a:r>
            <a:r>
              <a:rPr lang="ru-RU" sz="1600" b="1" dirty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местных </a:t>
            </a:r>
            <a:r>
              <a:rPr lang="ru-RU" sz="16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инициатив</a:t>
            </a:r>
          </a:p>
          <a:p>
            <a:pPr algn="ctr">
              <a:spcBef>
                <a:spcPts val="600"/>
              </a:spcBef>
            </a:pPr>
            <a:r>
              <a:rPr lang="ru-RU" sz="16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                Кировской области</a:t>
            </a:r>
          </a:p>
          <a:p>
            <a:pPr>
              <a:spcBef>
                <a:spcPts val="600"/>
              </a:spcBef>
            </a:pPr>
            <a:endParaRPr lang="ru-RU" sz="800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9545" y="2091611"/>
            <a:ext cx="87840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Доля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благополучателей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 проектов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ИБ – 65,4% от общей численности населения.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13" y="1014971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994" y="1008580"/>
            <a:ext cx="10382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599" y="892283"/>
            <a:ext cx="8700655" cy="86177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Инициативное бюджетирование </a:t>
            </a:r>
          </a:p>
          <a:p>
            <a:pPr algn="ctr">
              <a:spcBef>
                <a:spcPts val="600"/>
              </a:spcBef>
            </a:pPr>
            <a:r>
              <a:rPr lang="ru-RU" sz="1600" b="1" dirty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в Республике Башкортостан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42198" y="493413"/>
            <a:ext cx="9875520" cy="5309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dirty="0" smtClean="0"/>
              <a:t>Комплексный </a:t>
            </a:r>
            <a:r>
              <a:rPr lang="ru-RU" dirty="0"/>
              <a:t>подход к развитию </a:t>
            </a:r>
            <a:r>
              <a:rPr lang="ru-RU" dirty="0" smtClean="0"/>
              <a:t>ИБ</a:t>
            </a:r>
            <a:endParaRPr lang="ru-RU" dirty="0"/>
          </a:p>
        </p:txBody>
      </p:sp>
      <p:pic>
        <p:nvPicPr>
          <p:cNvPr id="1026" name="Picture 2" descr="L:\02\OTDEL\01\Доклад ИБ 2018\QR коды\Башкортостан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103" y="908455"/>
            <a:ext cx="842595" cy="8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isirb.ru/wp-content/uploads/2017/07/igi-logo1280-768x76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04" y="892283"/>
            <a:ext cx="902636" cy="9026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0843" y="1905600"/>
            <a:ext cx="8907322" cy="133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Стратегические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индикаторы (из Стратегии социально-экономического развития Республики Башкортостан: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К </a:t>
            </a:r>
            <a:r>
              <a:rPr lang="ru-RU" sz="1400" dirty="0">
                <a:latin typeface="Trebuchet MS" pitchFamily="34" charset="0"/>
                <a:cs typeface="Times New Roman" pitchFamily="18" charset="0"/>
              </a:rPr>
              <a:t>2030 году 10% населения Республики Башкортостан планируется вовлечь в проекты инициативного бюджетирования.</a:t>
            </a:r>
          </a:p>
          <a:p>
            <a:pPr marL="285750" indent="-285750" algn="just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К </a:t>
            </a:r>
            <a:r>
              <a:rPr lang="ru-RU" sz="1400" dirty="0">
                <a:latin typeface="Trebuchet MS" pitchFamily="34" charset="0"/>
                <a:cs typeface="Times New Roman" pitchFamily="18" charset="0"/>
              </a:rPr>
              <a:t>2030 году 10% консолидированного бюджета планируется расходовать с использованием механизмов инициативного бюджетирования.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6" y="3227018"/>
            <a:ext cx="4149437" cy="1641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Механизмы (практики) ИБ, реализуемые в Республике Башкортостан: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ППМИ</a:t>
            </a:r>
          </a:p>
          <a:p>
            <a:pPr marL="285750" indent="-285750" algn="just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Реальные дела</a:t>
            </a:r>
          </a:p>
          <a:p>
            <a:pPr marL="285750" indent="-285750" algn="just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«Уфимские (Башкирские) дворики»</a:t>
            </a:r>
          </a:p>
          <a:p>
            <a:pPr marL="285750" indent="-285750" algn="just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«Наше село»</a:t>
            </a:r>
          </a:p>
          <a:p>
            <a:pPr marL="285750" indent="-285750" algn="just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err="1" smtClean="0">
                <a:latin typeface="Trebuchet MS" pitchFamily="34" charset="0"/>
                <a:cs typeface="Times New Roman" pitchFamily="18" charset="0"/>
              </a:rPr>
              <a:t>Доходогенерирующие</a:t>
            </a:r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 проекты</a:t>
            </a:r>
            <a:endParaRPr lang="ru-RU" sz="1400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95562" y="3162076"/>
            <a:ext cx="414943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Новые механизмы (практики) ИБ Республики Башкортостан: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95562" y="3642207"/>
            <a:ext cx="2744329" cy="600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2019 год:</a:t>
            </a:r>
          </a:p>
          <a:p>
            <a:pPr marL="285750" indent="-285750" algn="just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rebuchet MS" pitchFamily="34" charset="0"/>
                <a:cs typeface="Times New Roman" pitchFamily="18" charset="0"/>
              </a:rPr>
              <a:t>вовлечение НКО в процессы ИБ;</a:t>
            </a:r>
          </a:p>
          <a:p>
            <a:pPr marL="285750" indent="-285750" algn="just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rebuchet MS" pitchFamily="34" charset="0"/>
                <a:cs typeface="Times New Roman" pitchFamily="18" charset="0"/>
              </a:rPr>
              <a:t>ТВ-шоу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02491" y="4190883"/>
            <a:ext cx="2184675" cy="905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2020 год:</a:t>
            </a:r>
          </a:p>
          <a:p>
            <a:pPr marL="285750" indent="-285750" algn="just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Trebuchet MS" pitchFamily="34" charset="0"/>
                <a:cs typeface="Times New Roman" pitchFamily="18" charset="0"/>
              </a:rPr>
              <a:t>п</a:t>
            </a:r>
            <a:r>
              <a:rPr lang="ru-RU" sz="1100" dirty="0" smtClean="0">
                <a:latin typeface="Trebuchet MS" pitchFamily="34" charset="0"/>
                <a:cs typeface="Times New Roman" pitchFamily="18" charset="0"/>
              </a:rPr>
              <a:t>риобретение коммунальной техники</a:t>
            </a:r>
          </a:p>
          <a:p>
            <a:pPr marL="285750" indent="-285750" algn="just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Trebuchet MS" pitchFamily="34" charset="0"/>
                <a:cs typeface="Times New Roman" pitchFamily="18" charset="0"/>
              </a:rPr>
              <a:t>в</a:t>
            </a:r>
            <a:r>
              <a:rPr lang="ru-RU" sz="1100" dirty="0" smtClean="0">
                <a:latin typeface="Trebuchet MS" pitchFamily="34" charset="0"/>
                <a:cs typeface="Times New Roman" pitchFamily="18" charset="0"/>
              </a:rPr>
              <a:t>овлечение школьников в процессы ИБ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439891" y="3929642"/>
            <a:ext cx="15782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2021 год:</a:t>
            </a:r>
          </a:p>
          <a:p>
            <a:pPr marL="285750" indent="-285750" algn="just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Trebuchet MS" pitchFamily="34" charset="0"/>
                <a:cs typeface="Times New Roman" pitchFamily="18" charset="0"/>
              </a:rPr>
              <a:t>р</a:t>
            </a:r>
            <a:r>
              <a:rPr lang="ru-RU" sz="1100" dirty="0" smtClean="0">
                <a:latin typeface="Trebuchet MS" pitchFamily="34" charset="0"/>
                <a:cs typeface="Times New Roman" pitchFamily="18" charset="0"/>
              </a:rPr>
              <a:t>еализация проектов ИБ посредством сети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164694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7746" y="493413"/>
            <a:ext cx="9585575" cy="38648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dirty="0" smtClean="0"/>
              <a:t>Лучшая </a:t>
            </a:r>
            <a:r>
              <a:rPr lang="ru-RU" dirty="0"/>
              <a:t>практика </a:t>
            </a:r>
            <a:r>
              <a:rPr lang="ru-RU" dirty="0" smtClean="0"/>
              <a:t>участия </a:t>
            </a:r>
            <a:r>
              <a:rPr lang="ru-RU" dirty="0"/>
              <a:t>граждан в </a:t>
            </a:r>
            <a:r>
              <a:rPr lang="ru-RU" dirty="0" smtClean="0"/>
              <a:t>собраниях </a:t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выдвижению проектов </a:t>
            </a:r>
            <a:r>
              <a:rPr lang="ru-RU" dirty="0" smtClean="0"/>
              <a:t>ИБ</a:t>
            </a:r>
            <a:endParaRPr lang="ru-RU" dirty="0"/>
          </a:p>
        </p:txBody>
      </p:sp>
      <p:sp>
        <p:nvSpPr>
          <p:cNvPr id="38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10" y="73225"/>
            <a:ext cx="848799" cy="403100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  <a:latin typeface="Trebuchet MS" panose="020B0603020202020204" pitchFamily="34" charset="0"/>
              </a:rPr>
              <a:pPr/>
              <a:t>13</a:t>
            </a:fld>
            <a:endParaRPr lang="en-US" dirty="0">
              <a:solidFill>
                <a:srgbClr val="077A3E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AutoShape 2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9546" y="2843303"/>
            <a:ext cx="8654673" cy="232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Эффективный механизм вовлечения граждан в собрания с использованием СМИ, социальных сетей, мессенджеров.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Идентификация актуальных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острых проблем при предварительном рассмотрении проектов.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Фиксация принятых жителями решений и количества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участников итоговых собраний,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документы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фото- и </a:t>
            </a:r>
            <a:r>
              <a:rPr lang="ru-RU" sz="1600" dirty="0" err="1">
                <a:latin typeface="Trebuchet MS" pitchFamily="34" charset="0"/>
                <a:cs typeface="Times New Roman" pitchFamily="18" charset="0"/>
              </a:rPr>
              <a:t>видеофиксации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 состоявшихся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собраний.</a:t>
            </a:r>
            <a:endParaRPr lang="ru-RU" sz="1600" dirty="0">
              <a:latin typeface="Trebuchet MS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Высокая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степень участия граждан в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софинансировании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проектов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ИБ (7,4% от общей стоимости проектов).</a:t>
            </a:r>
            <a:endParaRPr lang="ru-RU" sz="1600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4891" y="1113947"/>
            <a:ext cx="8988724" cy="1061829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                </a:t>
            </a:r>
            <a:r>
              <a:rPr lang="ru-RU" sz="16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Программа </a:t>
            </a:r>
            <a:r>
              <a:rPr lang="ru-RU" sz="1600" b="1" dirty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поддержки местных </a:t>
            </a:r>
            <a:r>
              <a:rPr lang="ru-RU" sz="16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инициатив</a:t>
            </a:r>
          </a:p>
          <a:p>
            <a:pPr algn="ctr">
              <a:spcBef>
                <a:spcPts val="600"/>
              </a:spcBef>
            </a:pPr>
            <a:r>
              <a:rPr lang="ru-RU" sz="16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                Республики </a:t>
            </a:r>
            <a:r>
              <a:rPr lang="ru-RU" sz="1600" b="1" dirty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Саха (Якутия</a:t>
            </a:r>
            <a:r>
              <a:rPr lang="ru-RU" sz="16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endParaRPr lang="ru-RU" sz="8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6" r="12264"/>
          <a:stretch/>
        </p:blipFill>
        <p:spPr bwMode="auto">
          <a:xfrm>
            <a:off x="863153" y="1147294"/>
            <a:ext cx="1078963" cy="9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99545" y="2246879"/>
            <a:ext cx="8784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Доля жителей муниципальных образований,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принявших участие в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собраниях: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- в предварительных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собраниях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28,2%;     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- в итоговых собраниях –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14,1%.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943" y="1163848"/>
            <a:ext cx="10572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7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16510" y="73225"/>
            <a:ext cx="848799" cy="4031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B2D350B4-811D-9C49-8D4A-B431FFD45952}" type="slidenum">
              <a:rPr lang="en-US" sz="2200">
                <a:solidFill>
                  <a:srgbClr val="077A3E"/>
                </a:solidFill>
                <a:latin typeface="DINPro-Light"/>
                <a:cs typeface="DINPro-Light"/>
              </a:rPr>
              <a:pPr/>
              <a:t>2</a:t>
            </a:fld>
            <a:endParaRPr lang="en-US" sz="2200" dirty="0">
              <a:solidFill>
                <a:srgbClr val="077A3E"/>
              </a:solidFill>
              <a:latin typeface="DINPro-Light"/>
              <a:cs typeface="DINPro-Light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170566" y="582318"/>
            <a:ext cx="8973433" cy="26545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Текущие итоги развития </a:t>
            </a:r>
            <a:r>
              <a:rPr lang="ru-RU" dirty="0"/>
              <a:t>инициативного </a:t>
            </a:r>
            <a:r>
              <a:rPr lang="ru-RU" dirty="0" smtClean="0"/>
              <a:t>бюджетирования*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397207"/>
              </p:ext>
            </p:extLst>
          </p:nvPr>
        </p:nvGraphicFramePr>
        <p:xfrm>
          <a:off x="248201" y="1008528"/>
          <a:ext cx="8560520" cy="260311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410019"/>
                <a:gridCol w="5252130"/>
                <a:gridCol w="680558"/>
                <a:gridCol w="695353"/>
                <a:gridCol w="832475"/>
                <a:gridCol w="689985"/>
              </a:tblGrid>
              <a:tr h="345932">
                <a:tc>
                  <a:txBody>
                    <a:bodyPr/>
                    <a:lstStyle/>
                    <a:p>
                      <a:endParaRPr lang="ru-RU" sz="1300" b="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Показатель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2015</a:t>
                      </a:r>
                      <a:endParaRPr lang="ru-RU" sz="1300" b="0" dirty="0">
                        <a:solidFill>
                          <a:srgbClr val="DE924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2016</a:t>
                      </a:r>
                      <a:endParaRPr lang="ru-RU" sz="1300" b="0" dirty="0">
                        <a:solidFill>
                          <a:srgbClr val="DE924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2017</a:t>
                      </a:r>
                      <a:endParaRPr lang="ru-RU" sz="1300" b="0" dirty="0">
                        <a:solidFill>
                          <a:srgbClr val="DE924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201</a:t>
                      </a:r>
                      <a:r>
                        <a:rPr lang="en-US" sz="1300" dirty="0" smtClean="0"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ru-RU" sz="1300" b="0" dirty="0" smtClean="0">
                        <a:solidFill>
                          <a:srgbClr val="DE924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</a:tr>
              <a:tr h="4525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1.</a:t>
                      </a:r>
                      <a:endParaRPr lang="ru-RU" sz="1300" b="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Количество субъектов РФ, вовлеченных</a:t>
                      </a:r>
                      <a:r>
                        <a:rPr lang="ru-RU" sz="1300" baseline="0" dirty="0" smtClean="0">
                          <a:effectLst/>
                          <a:latin typeface="Trebuchet MS" panose="020B0603020202020204" pitchFamily="34" charset="0"/>
                        </a:rPr>
                        <a:t> в реализацию практик инициативного бюджетирования, </a:t>
                      </a:r>
                      <a:r>
                        <a:rPr lang="ru-RU" sz="1300" i="1" baseline="0" dirty="0" smtClean="0">
                          <a:effectLst/>
                          <a:latin typeface="Trebuchet MS" panose="020B0603020202020204" pitchFamily="34" charset="0"/>
                        </a:rPr>
                        <a:t>единиц</a:t>
                      </a:r>
                      <a:endParaRPr lang="ru-RU" sz="1300" b="0" i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300" b="1" kern="120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ru-RU" sz="1300" b="1" kern="120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47</a:t>
                      </a:r>
                      <a:endParaRPr lang="ru-RU" sz="1300" b="1" kern="120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 b="1" kern="120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300" b="1" kern="120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300" b="1" kern="120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2.</a:t>
                      </a:r>
                      <a:endParaRPr lang="ru-RU" sz="1300" b="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Объем региональных субсидий на реализацию программ ИБ, </a:t>
                      </a:r>
                      <a:r>
                        <a:rPr lang="ru-RU" sz="1300" i="1" dirty="0" smtClean="0">
                          <a:effectLst/>
                          <a:latin typeface="Trebuchet MS" panose="020B0603020202020204" pitchFamily="34" charset="0"/>
                        </a:rPr>
                        <a:t>млрд рублей</a:t>
                      </a:r>
                      <a:endParaRPr lang="ru-RU" sz="1300" b="0" i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1,4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5,1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7,7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err="1" smtClean="0">
                          <a:effectLst/>
                          <a:latin typeface="Trebuchet MS" panose="020B0603020202020204" pitchFamily="34" charset="0"/>
                        </a:rPr>
                        <a:t>н.д</a:t>
                      </a: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  <a:endParaRPr lang="ru-RU" sz="1300" b="0" dirty="0" smtClean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3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3.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Объем расходов федерального бюджета, </a:t>
                      </a:r>
                      <a:r>
                        <a:rPr lang="ru-RU" sz="1300" i="1" dirty="0" smtClean="0">
                          <a:effectLst/>
                          <a:latin typeface="Trebuchet MS" panose="020B0603020202020204" pitchFamily="34" charset="0"/>
                        </a:rPr>
                        <a:t>млрд рублей</a:t>
                      </a:r>
                      <a:r>
                        <a:rPr lang="ru-RU" sz="1300" b="0" i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** </a:t>
                      </a:r>
                      <a:endParaRPr lang="ru-RU" sz="1100" b="0" i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3,8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err="1" smtClean="0">
                          <a:effectLst/>
                          <a:latin typeface="Trebuchet MS" panose="020B0603020202020204" pitchFamily="34" charset="0"/>
                        </a:rPr>
                        <a:t>н.д</a:t>
                      </a: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  <a:endParaRPr lang="ru-RU" sz="1300" b="0" dirty="0" smtClean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 dirty="0" smtClean="0">
                          <a:latin typeface="Trebuchet MS" panose="020B0603020202020204" pitchFamily="34" charset="0"/>
                        </a:rPr>
                        <a:t>4</a:t>
                      </a: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.</a:t>
                      </a:r>
                      <a:endParaRPr lang="ru-RU" sz="1300" b="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Софинансирование со стороны населения и бизнеса, </a:t>
                      </a:r>
                      <a:r>
                        <a:rPr lang="ru-RU" sz="1300" i="1" dirty="0" smtClean="0">
                          <a:effectLst/>
                          <a:latin typeface="Trebuchet MS" panose="020B0603020202020204" pitchFamily="34" charset="0"/>
                        </a:rPr>
                        <a:t>млрд рублей</a:t>
                      </a:r>
                      <a:endParaRPr lang="ru-RU" sz="1300" b="0" i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0,4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0,7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1,1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err="1" smtClean="0">
                          <a:effectLst/>
                          <a:latin typeface="Trebuchet MS" panose="020B0603020202020204" pitchFamily="34" charset="0"/>
                        </a:rPr>
                        <a:t>н.д</a:t>
                      </a: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 dirty="0" smtClean="0"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.</a:t>
                      </a:r>
                      <a:endParaRPr lang="ru-RU" sz="1300" b="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Общая стоимость проектов, </a:t>
                      </a:r>
                      <a:r>
                        <a:rPr lang="ru-RU" sz="1300" i="1" dirty="0" smtClean="0">
                          <a:effectLst/>
                          <a:latin typeface="Trebuchet MS" panose="020B0603020202020204" pitchFamily="34" charset="0"/>
                        </a:rPr>
                        <a:t>млрд рублей</a:t>
                      </a:r>
                      <a:endParaRPr lang="ru-RU" sz="1300" b="0" i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2,4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7,0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14,5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err="1" smtClean="0">
                          <a:effectLst/>
                          <a:latin typeface="Trebuchet MS" panose="020B0603020202020204" pitchFamily="34" charset="0"/>
                        </a:rPr>
                        <a:t>н.д</a:t>
                      </a: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 dirty="0" smtClean="0"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.</a:t>
                      </a:r>
                      <a:endParaRPr lang="ru-RU" sz="1300" b="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Количество реализованных проектов, </a:t>
                      </a:r>
                      <a:r>
                        <a:rPr lang="ru-RU" sz="1300" i="1" dirty="0" smtClean="0">
                          <a:effectLst/>
                          <a:latin typeface="Trebuchet MS" panose="020B0603020202020204" pitchFamily="34" charset="0"/>
                        </a:rPr>
                        <a:t>единиц</a:t>
                      </a:r>
                      <a:endParaRPr lang="ru-RU" sz="1300" b="0" i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2 657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8 732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15 942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err="1" smtClean="0">
                          <a:effectLst/>
                          <a:latin typeface="Trebuchet MS" panose="020B0603020202020204" pitchFamily="34" charset="0"/>
                        </a:rPr>
                        <a:t>н.д</a:t>
                      </a: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48201" y="3626829"/>
            <a:ext cx="856052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/>
                <a:ea typeface="Calibri"/>
              </a:rPr>
              <a:t>* - данные приведены по итогам анализа официальных ответов региональных органов исполнительной власти на запрос Минфина России об опыте инициативного бюджетирования за соответствующий период;</a:t>
            </a:r>
          </a:p>
          <a:p>
            <a:pPr algn="just"/>
            <a:r>
              <a:rPr lang="ru-RU" sz="1500" dirty="0" smtClean="0">
                <a:latin typeface="Times New Roman"/>
                <a:ea typeface="Calibri"/>
              </a:rPr>
              <a:t>** - включает средства федерального проекта Минстроя России «Формирование комфортной городской среды» и ФЦП «Устойчивое развитие сельских территорий на 2014 – 2017 годы и на период до 2020 года» Минсельхоза России.</a:t>
            </a:r>
            <a:endParaRPr lang="ru-RU" sz="1500" dirty="0"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7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16510" y="73225"/>
            <a:ext cx="848799" cy="4031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B2D350B4-811D-9C49-8D4A-B431FFD45952}" type="slidenum">
              <a:rPr lang="en-US" sz="2200">
                <a:solidFill>
                  <a:srgbClr val="077A3E"/>
                </a:solidFill>
                <a:latin typeface="DINPro-Light"/>
                <a:cs typeface="DINPro-Light"/>
              </a:rPr>
              <a:pPr/>
              <a:t>3</a:t>
            </a:fld>
            <a:endParaRPr lang="en-US" sz="2200" dirty="0">
              <a:solidFill>
                <a:srgbClr val="077A3E"/>
              </a:solidFill>
              <a:latin typeface="DINPro-Light"/>
              <a:cs typeface="DINPro-Ligh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114265"/>
              </p:ext>
            </p:extLst>
          </p:nvPr>
        </p:nvGraphicFramePr>
        <p:xfrm>
          <a:off x="237066" y="701615"/>
          <a:ext cx="8737600" cy="40936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13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62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1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90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9916"/>
              </a:tblGrid>
              <a:tr h="669985"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Критерий</a:t>
                      </a:r>
                    </a:p>
                  </a:txBody>
                  <a:tcPr marT="34290" marB="3429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1. Программа поддержки местных инициатив (ППМИ) Всемирного банка</a:t>
                      </a:r>
                    </a:p>
                  </a:txBody>
                  <a:tcPr marT="34290" marB="3429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2. «Народная инициатива»,</a:t>
                      </a: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«Народный бюджет»</a:t>
                      </a:r>
                    </a:p>
                  </a:txBody>
                  <a:tcPr marL="0" marR="0" marT="34290" marB="3429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900" b="1" kern="1200" dirty="0" err="1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Партиципаторное</a:t>
                      </a:r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бюджетирование (ПБ)</a:t>
                      </a:r>
                    </a:p>
                  </a:txBody>
                  <a:tcPr marT="34290" marB="3429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900" b="1" kern="1200" baseline="0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Молодежный   бюджет</a:t>
                      </a:r>
                      <a:endParaRPr lang="ru-RU" sz="900" b="1" kern="1200" dirty="0" smtClean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900" b="1" kern="1200" baseline="0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 Программа общественного развития территорий (ПОРТ)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Год начала реализации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2007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2011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2013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2017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7300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Ключевые особенности</a:t>
                      </a:r>
                    </a:p>
                  </a:txBody>
                  <a:tcPr marT="34290" marB="3429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1. Выбор проектов гражданами на собраниях поселений.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2. Конкурсный характер отбора проектов на основании формализованных критериев.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3.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Интеграция в национальную административную, бюджетную и правовую системы.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4. Проекты осуществляются на средства бюджетов субъектов РФ при обязательном софинансировании населения, местного бизнеса и муниципалитетов.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Являются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региональными вариациями практик инициативного бюджетирования,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и п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редставляют синтез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различных подходов </a:t>
                      </a:r>
                      <a:r>
                        <a:rPr lang="ru-RU" sz="900" baseline="0" dirty="0" err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партисипаторного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бюджетирования.</a:t>
                      </a:r>
                      <a:endParaRPr lang="ru-RU" sz="9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Распределение выделенной части городского бюджета или привлеченных средств на основании решений комиссии, состоящей из граждан, отобранных с помощью жеребьевки из  числа подавших свои проекты к рассмотрению и представителей муниципалитета.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Комиссия может выдвигать бюджетные инициативы в разных сферах жизни города.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Выделение средств из регионального бюджета школам (3 млн рублей) ежегодно для распределения с участием старшеклассников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1. Тип проектов: строительство и реконструкция объектов социальной инфраструктуры городских округов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2. Каждое собрание выбирает 1 проект и 3-х делегатов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3. Съезд делегатов выбирает 2 проекта от округа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4.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Голосование через сайт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госуслуг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9190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Охват регионов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Кировская,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Тверская, Нижегородская области, 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Ставрополь, Хабаровский край, Республика Башкортостан и Северная Осетия-Алания, Еврейская АО и др. Регионы </a:t>
                      </a:r>
                      <a:endParaRPr lang="ru-RU" sz="9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Тульская, Иркутская, Тамбовская область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13 городов и городских поселений Ленинградской, Вологодской и Кировской областей, с 2016 г. проект ПБ запущен в г. Санкт-Петербурге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Сахалинская область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 txBox="1">
            <a:spLocks/>
          </p:cNvSpPr>
          <p:nvPr/>
        </p:nvSpPr>
        <p:spPr>
          <a:xfrm>
            <a:off x="1264920" y="292630"/>
            <a:ext cx="7821694" cy="38891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77A3E"/>
                </a:solidFill>
                <a:latin typeface="Trebuchet MS" pitchFamily="34" charset="0"/>
              </a:rPr>
              <a:t>Классификация практик участия </a:t>
            </a:r>
            <a:r>
              <a:rPr lang="ru-RU" sz="2000" b="1" dirty="0" smtClean="0">
                <a:solidFill>
                  <a:srgbClr val="077A3E"/>
                </a:solidFill>
                <a:latin typeface="Trebuchet MS" pitchFamily="34" charset="0"/>
              </a:rPr>
              <a:t>граждан в РФ</a:t>
            </a:r>
            <a:endParaRPr lang="ru-RU" sz="2000" b="1" dirty="0">
              <a:solidFill>
                <a:srgbClr val="077A3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16510" y="73225"/>
            <a:ext cx="848799" cy="4031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B2D350B4-811D-9C49-8D4A-B431FFD45952}" type="slidenum">
              <a:rPr lang="en-US" sz="2200">
                <a:solidFill>
                  <a:srgbClr val="077A3E"/>
                </a:solidFill>
                <a:latin typeface="DINPro-Light"/>
                <a:cs typeface="DINPro-Light"/>
              </a:rPr>
              <a:pPr/>
              <a:t>4</a:t>
            </a:fld>
            <a:endParaRPr lang="en-US" sz="2200" dirty="0">
              <a:solidFill>
                <a:srgbClr val="077A3E"/>
              </a:solidFill>
              <a:latin typeface="DINPro-Light"/>
              <a:cs typeface="DINPro-Ligh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02566"/>
              </p:ext>
            </p:extLst>
          </p:nvPr>
        </p:nvGraphicFramePr>
        <p:xfrm>
          <a:off x="235522" y="884736"/>
          <a:ext cx="8575103" cy="40246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29385"/>
                <a:gridCol w="32452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4102"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Критерий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Инициативное</a:t>
                      </a:r>
                      <a:r>
                        <a:rPr lang="ru-RU" sz="1050" b="1" kern="1200" baseline="0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бюджетирование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Приоритетный проект «Формирование комфортной городской среды»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410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Год начала реализации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2007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2017</a:t>
                      </a:r>
                      <a:endParaRPr lang="ru-RU" sz="105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014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Ключевые особенности</a:t>
                      </a:r>
                    </a:p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34290" marB="3429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1. Непосредственное участие граждан в инициировании проектов.</a:t>
                      </a:r>
                    </a:p>
                    <a:p>
                      <a:pPr marL="0" algn="just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2. Участие граждан в обсуждении и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приоритезации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выдвинутых предложений.</a:t>
                      </a:r>
                    </a:p>
                    <a:p>
                      <a:pPr marL="0" algn="just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3. Конкурсный характер отбора выдвинутых проектов.</a:t>
                      </a:r>
                    </a:p>
                    <a:p>
                      <a:pPr marL="0" algn="just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4. Открытый публичный характер процедур и общественный контроль за реализацией проектов.</a:t>
                      </a:r>
                    </a:p>
                    <a:p>
                      <a:pPr marL="0" algn="just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5. Разнообразие проектов (не только благоустройство).</a:t>
                      </a:r>
                    </a:p>
                    <a:p>
                      <a:pPr marL="0" algn="just" defTabSz="457200" rtl="0" eaLnBrk="1" latinLnBrk="0" hangingPunct="1">
                        <a:spcAft>
                          <a:spcPts val="600"/>
                        </a:spcAft>
                      </a:pPr>
                      <a:endParaRPr lang="ru-RU" sz="1050" b="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1. Предусмотрено предоставление субсидий из федерального бюджета бюджетам субъектов РФ на поддержку государственных программ субъектов РФ и муниципальных программ формирования современной городской среды в размере порядка 25 млрд рублей.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2. Правительством РФ утверждены Правила предоставления и распределения указанных субсидий.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3.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Граждане лишь выбирают из предложенного им минимального и дополнительного перечней возможных работ по благоустройству территорий.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4. Методология «соучаствующего проектирования»: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граждане участвуют в составлении и утверждении дизайн-проектов благоустройства.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. Проекты реализуются в год выделения субсидии.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3787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Охват регионов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52 субъект РФ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84 субъекта РФ</a:t>
                      </a:r>
                      <a:endParaRPr lang="ru-RU" sz="105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 txBox="1">
            <a:spLocks/>
          </p:cNvSpPr>
          <p:nvPr/>
        </p:nvSpPr>
        <p:spPr>
          <a:xfrm>
            <a:off x="1541145" y="292630"/>
            <a:ext cx="7821694" cy="3889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77A3E"/>
                </a:solidFill>
                <a:latin typeface="Trebuchet MS" pitchFamily="34" charset="0"/>
              </a:rPr>
              <a:t>Основные отличия ИБ от практик в рамках федерального проекта «Формирование комфортной городской среды»</a:t>
            </a:r>
            <a:endParaRPr lang="ru-RU" sz="1600" b="1" dirty="0">
              <a:solidFill>
                <a:srgbClr val="077A3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470790" y="27505"/>
            <a:ext cx="848799" cy="403100"/>
          </a:xfrm>
        </p:spPr>
        <p:txBody>
          <a:bodyPr/>
          <a:lstStyle/>
          <a:p>
            <a:fld id="{B2D350B4-811D-9C49-8D4A-B431FFD45952}" type="slidenum">
              <a:rPr lang="en-US" smtClean="0">
                <a:latin typeface="Trebuchet MS" pitchFamily="34" charset="0"/>
              </a:rPr>
              <a:pPr/>
              <a:t>5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24596" y="631261"/>
            <a:ext cx="8019354" cy="61460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000" b="1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Основные этапы развития инициативного бюджетирования </a:t>
            </a:r>
            <a:r>
              <a:rPr lang="ru-RU" dirty="0" smtClean="0"/>
              <a:t>в Российской Федерации</a:t>
            </a:r>
            <a:endParaRPr lang="ru-RU" dirty="0"/>
          </a:p>
        </p:txBody>
      </p:sp>
      <p:pic>
        <p:nvPicPr>
          <p:cNvPr id="1036" name="Picture 12" descr="ÐÐ°ÑÑÐ¸Ð½ÐºÐ¸ Ð¿Ð¾ Ð·Ð°Ð¿ÑÐ¾ÑÑ Ð³ÐµÐ¾Ð¿Ð¾Ð·Ð¸ÑÐ¸Ñ 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4" y="1362346"/>
            <a:ext cx="550745" cy="69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09648" y="2708826"/>
            <a:ext cx="19001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Создан Центр инициативного бюджетирования в структуре Научно-исследовательского финансового института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М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инфина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оссии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248687" y="2102902"/>
            <a:ext cx="8751122" cy="2547"/>
          </a:xfrm>
          <a:prstGeom prst="line">
            <a:avLst/>
          </a:prstGeom>
          <a:ln w="63500" cap="flat">
            <a:solidFill>
              <a:srgbClr val="DE9240"/>
            </a:solidFill>
            <a:headEnd type="stealth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50144" y="2275800"/>
            <a:ext cx="1289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latin typeface="Trebuchet MS" pitchFamily="34" charset="0"/>
                <a:cs typeface="Times New Roman" pitchFamily="18" charset="0"/>
              </a:rPr>
              <a:t>2015 год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707108" y="2285514"/>
            <a:ext cx="1289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2000" b="1" dirty="0" smtClean="0">
                <a:solidFill>
                  <a:srgbClr val="EEECE1">
                    <a:lumMod val="25000"/>
                  </a:srgbClr>
                </a:solidFill>
                <a:latin typeface="Trebuchet MS" pitchFamily="34" charset="0"/>
                <a:cs typeface="Times New Roman" pitchFamily="18" charset="0"/>
              </a:rPr>
              <a:t>2016 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latin typeface="Trebuchet MS" pitchFamily="34" charset="0"/>
                <a:cs typeface="Times New Roman" pitchFamily="18" charset="0"/>
              </a:rPr>
              <a:t>год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880771" y="2308374"/>
            <a:ext cx="1289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2000" b="1" dirty="0" smtClean="0">
                <a:solidFill>
                  <a:srgbClr val="EEECE1">
                    <a:lumMod val="25000"/>
                  </a:srgbClr>
                </a:solidFill>
                <a:latin typeface="Trebuchet MS" pitchFamily="34" charset="0"/>
                <a:cs typeface="Times New Roman" pitchFamily="18" charset="0"/>
              </a:rPr>
              <a:t>2017 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latin typeface="Trebuchet MS" pitchFamily="34" charset="0"/>
                <a:cs typeface="Times New Roman" pitchFamily="18" charset="0"/>
              </a:rPr>
              <a:t>год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024133" y="2306658"/>
            <a:ext cx="1289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2000" b="1" dirty="0" smtClean="0">
                <a:solidFill>
                  <a:srgbClr val="EEECE1">
                    <a:lumMod val="25000"/>
                  </a:srgbClr>
                </a:solidFill>
                <a:latin typeface="Trebuchet MS" pitchFamily="34" charset="0"/>
                <a:cs typeface="Times New Roman" pitchFamily="18" charset="0"/>
              </a:rPr>
              <a:t>2018 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latin typeface="Trebuchet MS" pitchFamily="34" charset="0"/>
                <a:cs typeface="Times New Roman" pitchFamily="18" charset="0"/>
              </a:rPr>
              <a:t>год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318658" y="2674535"/>
            <a:ext cx="2305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Начало реализации проекта по развитию инициативного бюджетирования в Российской Федерации при участии Всемирного банка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09304" y="2683161"/>
            <a:ext cx="17629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Разработана Программа развития инициативного бюджетирования в РФ на среднесрочный период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72298" y="2630449"/>
            <a:ext cx="2427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Инициативное бюджетирование включено в госпрограмму Минфина России «Управление государственными финансами и регулирование финансовых рынков»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919623" y="2027006"/>
            <a:ext cx="142430" cy="132828"/>
          </a:xfrm>
          <a:prstGeom prst="ellipse">
            <a:avLst/>
          </a:prstGeom>
          <a:solidFill>
            <a:srgbClr val="DE92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2" descr="ÐÐ°ÑÑÐ¸Ð½ÐºÐ¸ Ð¿Ð¾ Ð·Ð°Ð¿ÑÐ¾ÑÑ Ð³ÐµÐ¾Ð¿Ð¾Ð·Ð¸ÑÐ¸Ñ 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34" y="1333411"/>
            <a:ext cx="550745" cy="69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ÐÐ°ÑÑÐ¸Ð½ÐºÐ¸ Ð¿Ð¾ Ð·Ð°Ð¿ÑÐ¾ÑÑ Ð³ÐµÐ¾Ð¿Ð¾Ð·Ð¸ÑÐ¸Ñ 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419" y="1367440"/>
            <a:ext cx="550745" cy="69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ÐÐ°ÑÑÐ¸Ð½ÐºÐ¸ Ð¿Ð¾ Ð·Ð°Ð¿ÑÐ¾ÑÑ Ð³ÐµÐ¾Ð¿Ð¾Ð·Ð¸ÑÐ¸Ñ 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280" y="1354857"/>
            <a:ext cx="550745" cy="69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2990891" y="1995491"/>
            <a:ext cx="142430" cy="132828"/>
          </a:xfrm>
          <a:prstGeom prst="ellipse">
            <a:avLst/>
          </a:prstGeom>
          <a:solidFill>
            <a:srgbClr val="DE92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336576" y="2010838"/>
            <a:ext cx="142430" cy="132828"/>
          </a:xfrm>
          <a:prstGeom prst="ellipse">
            <a:avLst/>
          </a:prstGeom>
          <a:solidFill>
            <a:srgbClr val="DE92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97485" y="1994393"/>
            <a:ext cx="142430" cy="132828"/>
          </a:xfrm>
          <a:prstGeom prst="ellipse">
            <a:avLst/>
          </a:prstGeom>
          <a:solidFill>
            <a:srgbClr val="DE92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5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ÐÐ°ÑÑÐ¸Ð½ÐºÐ¸ Ð¿Ð¾ Ð·Ð°Ð¿ÑÐ¾ÑÑ Ð»Ð¸ÑÑ Ð±ÑÐ¼Ð°Ð³Ð¸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656" r="5897" b="5598"/>
          <a:stretch/>
        </p:blipFill>
        <p:spPr bwMode="auto">
          <a:xfrm>
            <a:off x="506394" y="1450171"/>
            <a:ext cx="8464074" cy="369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ine 5"/>
          <p:cNvSpPr>
            <a:spLocks noChangeShapeType="1"/>
          </p:cNvSpPr>
          <p:nvPr/>
        </p:nvSpPr>
        <p:spPr bwMode="auto">
          <a:xfrm flipH="1" flipV="1">
            <a:off x="611542" y="1714500"/>
            <a:ext cx="0" cy="2947606"/>
          </a:xfrm>
          <a:prstGeom prst="line">
            <a:avLst/>
          </a:prstGeom>
          <a:noFill/>
          <a:ln w="50800">
            <a:solidFill>
              <a:srgbClr val="D9862B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ln>
                <a:solidFill>
                  <a:srgbClr val="DE9240"/>
                </a:solidFill>
              </a:ln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24596" y="563716"/>
            <a:ext cx="8343204" cy="4819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077A3E"/>
                </a:solidFill>
                <a:latin typeface="Trebuchet MS" pitchFamily="34" charset="0"/>
              </a:rPr>
              <a:t>Государственная программа «Управление  государственными финансами и регулирование финансовых рынков»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21101" y="1043095"/>
            <a:ext cx="5623966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ru-RU" sz="1300" b="1" dirty="0">
                <a:solidFill>
                  <a:srgbClr val="077A3E"/>
                </a:solidFill>
                <a:latin typeface="Trebuchet MS" panose="020B0603020202020204" pitchFamily="34" charset="0"/>
                <a:cs typeface="Cambria"/>
              </a:rPr>
              <a:t>в</a:t>
            </a:r>
            <a:r>
              <a:rPr lang="ru-RU" sz="13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Cambria"/>
              </a:rPr>
              <a:t> ред. постановления  Правительства Российской Федерации от 29 марта 2018 года </a:t>
            </a:r>
            <a:r>
              <a:rPr lang="ru-RU" sz="1300" b="1" dirty="0">
                <a:solidFill>
                  <a:srgbClr val="077A3E"/>
                </a:solidFill>
                <a:latin typeface="Trebuchet MS" panose="020B0603020202020204" pitchFamily="34" charset="0"/>
                <a:cs typeface="Cambria"/>
              </a:rPr>
              <a:t>№ </a:t>
            </a:r>
            <a:r>
              <a:rPr lang="ru-RU" sz="13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Cambria"/>
              </a:rPr>
              <a:t>340.</a:t>
            </a:r>
            <a:endParaRPr lang="ru-RU" sz="1300" b="1" dirty="0">
              <a:solidFill>
                <a:srgbClr val="077A3E"/>
              </a:solidFill>
              <a:latin typeface="Trebuchet MS" panose="020B0603020202020204" pitchFamily="34" charset="0"/>
              <a:cs typeface="Cambri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4171" y="1770051"/>
            <a:ext cx="8240896" cy="2431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87363">
              <a:lnSpc>
                <a:spcPct val="85000"/>
              </a:lnSpc>
              <a:defRPr/>
            </a:pPr>
            <a:r>
              <a:rPr lang="ru-RU" sz="1200" b="1" u="sng" dirty="0" smtClean="0">
                <a:solidFill>
                  <a:srgbClr val="CC66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Мероприятия</a:t>
            </a:r>
            <a:r>
              <a:rPr lang="ru-RU" sz="1200" b="1" u="sng" dirty="0">
                <a:solidFill>
                  <a:srgbClr val="CC66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358775" algn="just" fontAlgn="auto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создание </a:t>
            </a: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нормативной правовой базы регулирования практик инициативного </a:t>
            </a: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бюджетирования в Российской Федерации;</a:t>
            </a:r>
            <a:endParaRPr lang="ru-RU" sz="12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58775" algn="just" fontAlgn="auto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создание институциональной инфраструктуры для развития инициативного бюджетирования на региональном и муниципальном уровнях;</a:t>
            </a:r>
          </a:p>
          <a:p>
            <a:pPr marL="358775" algn="just" fontAlgn="auto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сопровождение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регулирование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 обеспечение информационной поддержки процесса развития инициативного бюджетирования;</a:t>
            </a:r>
          </a:p>
          <a:p>
            <a:pPr marL="358775" algn="just" fontAlgn="auto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мониторинг </a:t>
            </a: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 оценка развития программ и практик инициативного бюджетирования</a:t>
            </a: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85000"/>
              </a:lnSpc>
              <a:spcBef>
                <a:spcPts val="0"/>
              </a:spcBef>
              <a:defRPr/>
            </a:pPr>
            <a:endParaRPr lang="en-US" sz="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1200" b="1" u="sng" dirty="0">
                <a:solidFill>
                  <a:srgbClr val="077A3E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Ожидаемые результаты: </a:t>
            </a:r>
            <a:endParaRPr lang="ru-RU" sz="1200" b="1" u="sng" dirty="0" smtClean="0">
              <a:solidFill>
                <a:srgbClr val="077A3E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58775" algn="just" fontAlgn="auto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повышение </a:t>
            </a: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информированности населения о возможностях участвовать в </a:t>
            </a: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определении</a:t>
            </a:r>
            <a:b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выборе направлений расходования бюджетных средств, в последующем </a:t>
            </a: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контроле</a:t>
            </a:r>
            <a:b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за </a:t>
            </a: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реализацией отобранных проектов;</a:t>
            </a:r>
          </a:p>
          <a:p>
            <a:pPr marL="358775" algn="just" fontAlgn="auto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повышение </a:t>
            </a: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востребованности информации о формировании и исполнении бюджетов бюджетной системы Российской </a:t>
            </a: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Федерации.</a:t>
            </a:r>
            <a:endParaRPr lang="ru-RU" altLang="ru-RU" sz="1600" dirty="0">
              <a:latin typeface="Trebuchet MS" panose="020B0603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5257" y="1450171"/>
            <a:ext cx="8469079" cy="364331"/>
          </a:xfrm>
          <a:prstGeom prst="rect">
            <a:avLst/>
          </a:prstGeom>
          <a:solidFill>
            <a:srgbClr val="077A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r>
              <a:rPr lang="ru-RU" sz="1500" b="1" dirty="0">
                <a:latin typeface="Trebuchet MS" panose="020B0603020202020204" pitchFamily="34" charset="0"/>
              </a:rPr>
              <a:t>Основное мероприятие 3.4 «Реализация Программы развития инициативного бюджетирования в Российской Федерации»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99592" y="4178449"/>
            <a:ext cx="8045475" cy="764106"/>
          </a:xfrm>
          <a:prstGeom prst="rect">
            <a:avLst/>
          </a:prstGeom>
          <a:solidFill>
            <a:srgbClr val="CC66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87363" algn="just">
              <a:lnSpc>
                <a:spcPct val="90000"/>
              </a:lnSpc>
              <a:defRPr/>
            </a:pPr>
            <a:r>
              <a:rPr lang="ru-RU" altLang="ru-RU" sz="1400" b="1" dirty="0">
                <a:solidFill>
                  <a:srgbClr val="077A3E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Показатель 3.5 </a:t>
            </a:r>
            <a:r>
              <a:rPr lang="ru-RU" altLang="ru-RU" sz="1400" b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доля субъектов Российской Федерации, утвердивших программу (мероприятия) по развитию инициативного бюджетирования в составе государственных программ субъекта Российской Федерации, в общем количестве субъектов Российской Федерации, процентов</a:t>
            </a: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552192" y="4545212"/>
            <a:ext cx="127087" cy="91494"/>
          </a:xfrm>
          <a:prstGeom prst="ellipse">
            <a:avLst/>
          </a:prstGeom>
          <a:solidFill>
            <a:srgbClr val="D9862B"/>
          </a:solidFill>
          <a:ln w="50800" algn="ctr">
            <a:solidFill>
              <a:srgbClr val="D986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V="1">
            <a:off x="615348" y="4592253"/>
            <a:ext cx="279394" cy="0"/>
          </a:xfrm>
          <a:prstGeom prst="line">
            <a:avLst/>
          </a:prstGeom>
          <a:noFill/>
          <a:ln w="50800">
            <a:solidFill>
              <a:srgbClr val="D9862B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ln>
                <a:solidFill>
                  <a:srgbClr val="DE9240"/>
                </a:solidFill>
              </a:ln>
            </a:endParaRPr>
          </a:p>
        </p:txBody>
      </p:sp>
      <p:pic>
        <p:nvPicPr>
          <p:cNvPr id="1029" name="Picture 5" descr="C:\Users\1341\Downloads\round-add-button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300"/>
                    </a14:imgEffect>
                    <a14:imgEffect>
                      <a14:brightnessContrast bright="28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2" y="1473586"/>
            <a:ext cx="367761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98654" y="504299"/>
            <a:ext cx="9875520" cy="5309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dirty="0" smtClean="0"/>
              <a:t>Текущие ограничения развития ИБ и предлагаемые решения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738968"/>
              </p:ext>
            </p:extLst>
          </p:nvPr>
        </p:nvGraphicFramePr>
        <p:xfrm>
          <a:off x="0" y="897564"/>
          <a:ext cx="9036495" cy="4300932"/>
        </p:xfrm>
        <a:graphic>
          <a:graphicData uri="http://schemas.openxmlformats.org/drawingml/2006/table">
            <a:tbl>
              <a:tblPr/>
              <a:tblGrid>
                <a:gridCol w="348343"/>
                <a:gridCol w="3971603"/>
                <a:gridCol w="4716549"/>
              </a:tblGrid>
              <a:tr h="2566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300" b="1" kern="1200" dirty="0">
                        <a:solidFill>
                          <a:schemeClr val="bg2">
                            <a:lumMod val="90000"/>
                          </a:schemeClr>
                        </a:solidFill>
                        <a:latin typeface="Trebuchet MS" pitchFamily="34" charset="0"/>
                        <a:ea typeface="+mj-ea"/>
                        <a:cs typeface="+mj-cs"/>
                      </a:endParaRPr>
                    </a:p>
                  </a:txBody>
                  <a:tcPr marT="34290" marB="3429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300" b="1" kern="120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rebuchet MS" pitchFamily="34" charset="0"/>
                          <a:ea typeface="+mj-ea"/>
                          <a:cs typeface="+mj-cs"/>
                        </a:rPr>
                        <a:t>Вызов</a:t>
                      </a:r>
                      <a:endParaRPr lang="ru-RU" sz="1300" b="1" kern="1200" dirty="0">
                        <a:solidFill>
                          <a:schemeClr val="bg2">
                            <a:lumMod val="90000"/>
                          </a:schemeClr>
                        </a:solidFill>
                        <a:latin typeface="Trebuchet MS" pitchFamily="34" charset="0"/>
                        <a:ea typeface="+mj-ea"/>
                        <a:cs typeface="+mj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rebuchet MS" pitchFamily="34" charset="0"/>
                          <a:ea typeface="+mj-ea"/>
                          <a:cs typeface="+mj-cs"/>
                        </a:rPr>
                        <a:t>Предлагаемое</a:t>
                      </a:r>
                      <a:r>
                        <a:rPr lang="ru-RU" sz="1300" b="1" kern="1200" baseline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rebuchet MS" pitchFamily="34" charset="0"/>
                          <a:ea typeface="+mj-ea"/>
                          <a:cs typeface="+mj-cs"/>
                        </a:rPr>
                        <a:t> решение</a:t>
                      </a:r>
                      <a:endParaRPr lang="ru-RU" sz="1300" b="1" kern="1200" dirty="0">
                        <a:solidFill>
                          <a:schemeClr val="bg2">
                            <a:lumMod val="90000"/>
                          </a:schemeClr>
                        </a:solidFill>
                        <a:latin typeface="Trebuchet MS" pitchFamily="34" charset="0"/>
                        <a:ea typeface="+mj-ea"/>
                        <a:cs typeface="+mj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</a:tr>
              <a:tr h="796353">
                <a:tc>
                  <a:txBody>
                    <a:bodyPr/>
                    <a:lstStyle/>
                    <a:p>
                      <a:pPr marL="0" indent="0" algn="just" fontAlgn="auto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  <a:defRPr/>
                      </a:pPr>
                      <a:r>
                        <a:rPr lang="en-US" sz="1300" b="0" kern="1200" dirty="0" smtClean="0">
                          <a:solidFill>
                            <a:srgbClr val="333300"/>
                          </a:solidFill>
                          <a:latin typeface="Trebuchet MS" pitchFamily="34" charset="0"/>
                          <a:ea typeface="+mj-ea"/>
                          <a:cs typeface="+mj-cs"/>
                        </a:rPr>
                        <a:t>1.</a:t>
                      </a:r>
                      <a:endParaRPr lang="ru-RU" sz="1300" b="0" kern="1200" dirty="0" smtClean="0">
                        <a:solidFill>
                          <a:srgbClr val="333300"/>
                        </a:solidFill>
                        <a:latin typeface="Trebuchet MS" pitchFamily="34" charset="0"/>
                        <a:ea typeface="+mj-ea"/>
                        <a:cs typeface="+mj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fontAlgn="auto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  <a:defRPr/>
                      </a:pPr>
                      <a:r>
                        <a:rPr lang="ru-RU" sz="1300" b="0" kern="1200" dirty="0" smtClean="0">
                          <a:solidFill>
                            <a:srgbClr val="333300"/>
                          </a:solidFill>
                          <a:latin typeface="Trebuchet MS" pitchFamily="34" charset="0"/>
                          <a:ea typeface="+mj-ea"/>
                          <a:cs typeface="+mj-cs"/>
                        </a:rPr>
                        <a:t>Отсутствие правового регулирования инициативного бюджетирования в Российской Федерации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auto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ru-RU" sz="1300" dirty="0" smtClean="0">
                          <a:solidFill>
                            <a:srgbClr val="333300"/>
                          </a:solidFill>
                          <a:latin typeface="Trebuchet MS" panose="020B0603020202020204" pitchFamily="34" charset="0"/>
                        </a:rPr>
                        <a:t>Определение правовых основ ИБ в составе Бюджетного кодекса Российской Федерации, Концепции</a:t>
                      </a:r>
                      <a:r>
                        <a:rPr lang="ru-RU" sz="1300" baseline="0" dirty="0" smtClean="0">
                          <a:solidFill>
                            <a:srgbClr val="333300"/>
                          </a:solidFill>
                          <a:latin typeface="Trebuchet MS" panose="020B0603020202020204" pitchFamily="34" charset="0"/>
                        </a:rPr>
                        <a:t> повышения эффективности бюджетных расходов в 2019 – 2024 годах, утверждаемой Правительством РФ</a:t>
                      </a:r>
                      <a:endParaRPr lang="ru-RU" sz="1300" dirty="0">
                        <a:solidFill>
                          <a:srgbClr val="3333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752">
                <a:tc>
                  <a:txBody>
                    <a:bodyPr/>
                    <a:lstStyle/>
                    <a:p>
                      <a:pPr marL="0" indent="0" algn="just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  <a:defRPr/>
                      </a:pPr>
                      <a:r>
                        <a:rPr lang="ru-RU" sz="1300" b="0" kern="1200" dirty="0" smtClean="0">
                          <a:solidFill>
                            <a:srgbClr val="333300"/>
                          </a:solidFill>
                          <a:latin typeface="Trebuchet MS" pitchFamily="34" charset="0"/>
                          <a:ea typeface="+mj-ea"/>
                          <a:cs typeface="+mj-cs"/>
                        </a:rPr>
                        <a:t>2.</a:t>
                      </a:r>
                      <a:endParaRPr lang="ru-RU" sz="1300" b="0" kern="1200" dirty="0">
                        <a:solidFill>
                          <a:srgbClr val="333300"/>
                        </a:solidFill>
                        <a:latin typeface="Trebuchet MS" pitchFamily="34" charset="0"/>
                        <a:ea typeface="+mj-ea"/>
                        <a:cs typeface="+mj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rgbClr val="333300"/>
                          </a:solidFill>
                          <a:latin typeface="Trebuchet MS" pitchFamily="34" charset="0"/>
                          <a:ea typeface="+mj-ea"/>
                          <a:cs typeface="+mj-cs"/>
                        </a:rPr>
                        <a:t>Внешний запрос на создание рекомендуемой Минфином России методологии ИБ</a:t>
                      </a:r>
                      <a:endParaRPr lang="ru-RU" sz="1300" b="0" kern="1200" dirty="0">
                        <a:solidFill>
                          <a:srgbClr val="333300"/>
                        </a:solidFill>
                        <a:latin typeface="Trebuchet MS" pitchFamily="34" charset="0"/>
                        <a:ea typeface="+mj-ea"/>
                        <a:cs typeface="+mj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333300"/>
                          </a:solidFill>
                          <a:latin typeface="Trebuchet MS" panose="020B0603020202020204" pitchFamily="34" charset="0"/>
                        </a:rPr>
                        <a:t>Разработка методических рекомендаций  для органов государственной власти субъектов РФ, органов местного самоуправления по подготовке и реализации проектов инициативного бюджетирования (2019-2020</a:t>
                      </a:r>
                      <a:r>
                        <a:rPr lang="ru-RU" sz="1300" baseline="0" dirty="0" smtClean="0">
                          <a:solidFill>
                            <a:srgbClr val="333300"/>
                          </a:solidFill>
                          <a:latin typeface="Trebuchet MS" panose="020B0603020202020204" pitchFamily="34" charset="0"/>
                        </a:rPr>
                        <a:t> годы)</a:t>
                      </a:r>
                      <a:r>
                        <a:rPr lang="ru-RU" sz="1300" dirty="0" smtClean="0">
                          <a:solidFill>
                            <a:srgbClr val="333300"/>
                          </a:solidFill>
                          <a:latin typeface="Trebuchet MS" panose="020B0603020202020204" pitchFamily="34" charset="0"/>
                        </a:rPr>
                        <a:t>;</a:t>
                      </a:r>
                    </a:p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rgbClr val="333300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Разработка методических рекомендаций по созданию и организации работы региональных центров развития инициативного бюджетирования (2019 год)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912">
                <a:tc>
                  <a:txBody>
                    <a:bodyPr/>
                    <a:lstStyle/>
                    <a:p>
                      <a:pPr marL="0" indent="0" algn="just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  <a:defRPr/>
                      </a:pPr>
                      <a:r>
                        <a:rPr lang="ru-RU" sz="1300" b="0" kern="1200" dirty="0" smtClean="0">
                          <a:solidFill>
                            <a:srgbClr val="333300"/>
                          </a:solidFill>
                          <a:latin typeface="Trebuchet MS" pitchFamily="34" charset="0"/>
                          <a:ea typeface="+mj-ea"/>
                          <a:cs typeface="+mj-cs"/>
                        </a:rPr>
                        <a:t>3.</a:t>
                      </a:r>
                      <a:endParaRPr lang="ru-RU" sz="1300" b="0" kern="1200" dirty="0">
                        <a:solidFill>
                          <a:srgbClr val="333300"/>
                        </a:solidFill>
                        <a:latin typeface="Trebuchet MS" pitchFamily="34" charset="0"/>
                        <a:ea typeface="+mj-ea"/>
                        <a:cs typeface="+mj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kern="1200" dirty="0" smtClean="0">
                          <a:solidFill>
                            <a:srgbClr val="333300"/>
                          </a:solidFill>
                          <a:latin typeface="Trebuchet MS" pitchFamily="34" charset="0"/>
                          <a:ea typeface="+mj-ea"/>
                          <a:cs typeface="+mj-cs"/>
                        </a:rPr>
                        <a:t>Нереализованный потенциал других действующих практик вовлечения граждан: учета мнения граждан в рамках федерального проекта «Формирование комфортной городской среды», самообложения, наказов избирателей и др.</a:t>
                      </a:r>
                      <a:endParaRPr lang="ru-RU" sz="1300" b="0" kern="1200" dirty="0">
                        <a:solidFill>
                          <a:srgbClr val="333300"/>
                        </a:solidFill>
                        <a:latin typeface="Trebuchet MS" pitchFamily="34" charset="0"/>
                        <a:ea typeface="+mj-ea"/>
                        <a:cs typeface="+mj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rgbClr val="333300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Включение ИБ в состав возможных механизмов реализации различных мероприятий, в том числе направленных на развитие городской среды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384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-242198" y="370540"/>
            <a:ext cx="9875520" cy="5309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dirty="0" smtClean="0"/>
              <a:t>Направления проекта </a:t>
            </a:r>
          </a:p>
          <a:p>
            <a:pPr algn="ctr">
              <a:lnSpc>
                <a:spcPct val="90000"/>
              </a:lnSpc>
            </a:pPr>
            <a:r>
              <a:rPr lang="ru-RU" dirty="0" smtClean="0"/>
              <a:t>Минфина России «Бюджет </a:t>
            </a:r>
            <a:r>
              <a:rPr lang="ru-RU" dirty="0"/>
              <a:t>для граждан»</a:t>
            </a:r>
          </a:p>
        </p:txBody>
      </p:sp>
      <p:sp>
        <p:nvSpPr>
          <p:cNvPr id="38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10" y="73225"/>
            <a:ext cx="848799" cy="403100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  <a:latin typeface="Trebuchet MS" panose="020B0603020202020204" pitchFamily="34" charset="0"/>
              </a:rPr>
              <a:pPr/>
              <a:t>8</a:t>
            </a:fld>
            <a:endParaRPr lang="en-US" dirty="0">
              <a:solidFill>
                <a:srgbClr val="077A3E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9546" y="1091326"/>
            <a:ext cx="8513379" cy="374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Анализ международных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стандартов открытости управления бюджетами, разработка и внедрение отдельных инструментов на основе лучшей международной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практики. </a:t>
            </a:r>
            <a:endParaRPr lang="ru-RU" sz="1600" dirty="0">
              <a:latin typeface="Trebuchet MS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Создание методологии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и мониторинг открытости бюджетных данных субъектов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РФ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Развитие механизмов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вовлечения граждан в бюджетный процесс на местном уровне на основе широко распространенной в мире практики </a:t>
            </a:r>
            <a:r>
              <a:rPr lang="ru-RU" sz="1600" dirty="0" err="1" smtClean="0">
                <a:latin typeface="Trebuchet MS" pitchFamily="34" charset="0"/>
                <a:cs typeface="Times New Roman" pitchFamily="18" charset="0"/>
              </a:rPr>
              <a:t>партисипаторного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 (инициативного) бюджетирования. </a:t>
            </a:r>
            <a:endParaRPr lang="ru-RU" sz="1600" dirty="0">
              <a:latin typeface="Trebuchet MS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Разработка мероприятий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по повышению бюджетной грамотности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населения. 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Организация и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проведение конкурсов идей среди населения по представлению «Бюджета для граждан».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Формирование и публикация ежегодных докладов Минфина России о лучшей практике субъектов РФ и муниципальных образований по направлениям проекта (Бюджет для граждан, инициативное бюджетирование и др.).</a:t>
            </a:r>
            <a:endParaRPr lang="ru-RU" sz="1600" dirty="0"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-242198" y="493413"/>
            <a:ext cx="9875520" cy="5309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dirty="0" smtClean="0"/>
              <a:t>Лучшие практики инициативного бюджетирования в субъектах РФ </a:t>
            </a:r>
          </a:p>
          <a:p>
            <a:pPr algn="ctr">
              <a:lnSpc>
                <a:spcPct val="90000"/>
              </a:lnSpc>
            </a:pPr>
            <a:r>
              <a:rPr lang="ru-RU" dirty="0" smtClean="0"/>
              <a:t>по итогам 2017 года</a:t>
            </a:r>
            <a:endParaRPr lang="ru-RU" dirty="0"/>
          </a:p>
        </p:txBody>
      </p:sp>
      <p:sp>
        <p:nvSpPr>
          <p:cNvPr id="38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10" y="73225"/>
            <a:ext cx="848799" cy="403100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  <a:latin typeface="Trebuchet MS" panose="020B0603020202020204" pitchFamily="34" charset="0"/>
              </a:rPr>
              <a:pPr/>
              <a:t>9</a:t>
            </a:fld>
            <a:endParaRPr lang="en-US" dirty="0">
              <a:solidFill>
                <a:srgbClr val="077A3E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042698"/>
              </p:ext>
            </p:extLst>
          </p:nvPr>
        </p:nvGraphicFramePr>
        <p:xfrm>
          <a:off x="173420" y="1089506"/>
          <a:ext cx="8772460" cy="37602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5242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72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57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124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A3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Критерий</a:t>
                      </a:r>
                      <a:endParaRPr lang="ru-RU" sz="1100" noProof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A3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noProof="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субъекта РФ</a:t>
                      </a:r>
                      <a:endParaRPr lang="ru-RU" sz="1100" b="1" noProof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A3E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458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/>
                        <a:t> 1.</a:t>
                      </a:r>
                      <a:endParaRPr lang="ru-RU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«Доля средств в региональном бюджете, направленных на ИБ»</a:t>
                      </a:r>
                      <a:endParaRPr lang="ru-RU" sz="1200" b="0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Ярославская область</a:t>
                      </a:r>
                      <a:endParaRPr lang="ru-RU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458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/>
                        <a:t> 2.</a:t>
                      </a:r>
                      <a:endParaRPr lang="ru-RU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«Доля </a:t>
                      </a:r>
                      <a:r>
                        <a:rPr lang="ru-RU" sz="1200" b="0" i="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благополучателей</a:t>
                      </a: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 проектов ИБ»</a:t>
                      </a:r>
                      <a:endParaRPr lang="ru-RU" sz="1200" b="0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Кировская область</a:t>
                      </a:r>
                      <a:endParaRPr lang="ru-RU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458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/>
                        <a:t> 3.</a:t>
                      </a:r>
                      <a:endParaRPr lang="ru-RU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«Комплексный подход к развитию ИБ»</a:t>
                      </a:r>
                      <a:endParaRPr lang="ru-RU" sz="1200" b="0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Республика Башкортостан</a:t>
                      </a:r>
                      <a:endParaRPr lang="ru-RU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458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/>
                        <a:t> 4.</a:t>
                      </a:r>
                      <a:endParaRPr lang="ru-RU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«Участие граждан в собраниях по выдвижению проектов ИБ»</a:t>
                      </a:r>
                      <a:endParaRPr lang="ru-RU" sz="1200" b="0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Республика Саха (Якутия)</a:t>
                      </a:r>
                      <a:endParaRPr lang="ru-RU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</a:tr>
              <a:tr h="277458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/>
                        <a:t> 5.</a:t>
                      </a:r>
                      <a:endParaRPr lang="ru-RU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«Повышение бюджетной грамотности участников ИБ»</a:t>
                      </a:r>
                      <a:endParaRPr lang="ru-RU" sz="1200" b="0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Санкт-Петербург</a:t>
                      </a:r>
                      <a:endParaRPr lang="ru-RU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458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/>
                        <a:t> 6.</a:t>
                      </a:r>
                      <a:endParaRPr lang="ru-RU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«Широта вовлечения граждан в процедуры принятия решений»</a:t>
                      </a:r>
                      <a:endParaRPr lang="ru-RU" sz="1200" b="0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Тульская область</a:t>
                      </a:r>
                      <a:endParaRPr lang="ru-RU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</a:tr>
              <a:tr h="277458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«Инфраструктура сопровождения программы ИБ»</a:t>
                      </a:r>
                      <a:endParaRPr lang="ru-RU" sz="1200" b="0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Красноярский край</a:t>
                      </a:r>
                      <a:endParaRPr lang="ru-RU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458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/>
                        <a:t> 8.</a:t>
                      </a:r>
                      <a:endParaRPr lang="ru-RU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«Информационная кампания ИБ»</a:t>
                      </a:r>
                      <a:endParaRPr lang="ru-RU" sz="1200" b="0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Ставропольский край</a:t>
                      </a:r>
                      <a:endParaRPr lang="ru-RU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</a:tr>
              <a:tr h="277458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/>
                        <a:t> 9.</a:t>
                      </a:r>
                      <a:endParaRPr lang="ru-RU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«Визуальное представление Программы ИБ»</a:t>
                      </a:r>
                      <a:endParaRPr lang="ru-RU" sz="1200" b="0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Алтайский край</a:t>
                      </a:r>
                      <a:endParaRPr lang="ru-RU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458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/>
                        <a:t>10.</a:t>
                      </a:r>
                      <a:endParaRPr lang="ru-RU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«Реализация </a:t>
                      </a:r>
                      <a:r>
                        <a:rPr lang="ru-RU" sz="1200" b="0" i="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доходогенерирующих</a:t>
                      </a: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 проектов в рамках ИБ»</a:t>
                      </a:r>
                      <a:endParaRPr lang="ru-RU" sz="1200" b="0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Республика Коми</a:t>
                      </a:r>
                      <a:endParaRPr lang="ru-RU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</a:tr>
              <a:tr h="511977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/>
                        <a:t>11.</a:t>
                      </a:r>
                      <a:endParaRPr lang="ru-RU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«Организация ИБ в отдельном муниципалитете»</a:t>
                      </a:r>
                      <a:endParaRPr lang="ru-RU" sz="1200" b="0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Сосновый Бор (Ленинградская область)</a:t>
                      </a:r>
                      <a:endParaRPr lang="ru-RU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AutoShape 2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3420" y="4704390"/>
            <a:ext cx="87724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atin typeface="Times New Roman"/>
                <a:ea typeface="Calibri"/>
              </a:rPr>
              <a:t>Источник: Доклад Минфина России о лучших практиках инициативного бюджетирования в субъектах РФ и муниципальных образованиях </a:t>
            </a:r>
            <a:endParaRPr lang="ru-RU" sz="1300" dirty="0"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14539</TotalTime>
  <Words>1711</Words>
  <Application>Microsoft Office PowerPoint</Application>
  <PresentationFormat>Экран (16:9)</PresentationFormat>
  <Paragraphs>246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</vt:lpstr>
      <vt:lpstr>DINCondensedC</vt:lpstr>
      <vt:lpstr>DINPro-Light</vt:lpstr>
      <vt:lpstr>Times New Roman</vt:lpstr>
      <vt:lpstr>Trebuchet MS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ilya.sokolov@minfin.ru</Manager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aleksei.zapuskalov@minfin.ru</dc:creator>
  <cp:lastModifiedBy>Борздыко Александра Игоревна</cp:lastModifiedBy>
  <cp:revision>645</cp:revision>
  <cp:lastPrinted>2018-09-05T15:16:33Z</cp:lastPrinted>
  <dcterms:created xsi:type="dcterms:W3CDTF">2014-05-13T07:16:38Z</dcterms:created>
  <dcterms:modified xsi:type="dcterms:W3CDTF">2018-11-01T08:44:11Z</dcterms:modified>
</cp:coreProperties>
</file>