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handoutMasterIdLst>
    <p:handoutMasterId r:id="rId19"/>
  </p:handoutMasterIdLst>
  <p:sldIdLst>
    <p:sldId id="422" r:id="rId2"/>
    <p:sldId id="442" r:id="rId3"/>
    <p:sldId id="443" r:id="rId4"/>
    <p:sldId id="434" r:id="rId5"/>
    <p:sldId id="438" r:id="rId6"/>
    <p:sldId id="421" r:id="rId7"/>
    <p:sldId id="428" r:id="rId8"/>
    <p:sldId id="432" r:id="rId9"/>
    <p:sldId id="439" r:id="rId10"/>
    <p:sldId id="444" r:id="rId11"/>
    <p:sldId id="440" r:id="rId12"/>
    <p:sldId id="435" r:id="rId13"/>
    <p:sldId id="436" r:id="rId14"/>
    <p:sldId id="437" r:id="rId15"/>
    <p:sldId id="441" r:id="rId16"/>
    <p:sldId id="402" r:id="rId17"/>
  </p:sldIdLst>
  <p:sldSz cx="9144000" cy="6858000" type="screen4x3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n Shulga" initials="IS" lastIdx="22" clrIdx="0">
    <p:extLst>
      <p:ext uri="{19B8F6BF-5375-455C-9EA6-DF929625EA0E}">
        <p15:presenceInfo xmlns:p15="http://schemas.microsoft.com/office/powerpoint/2012/main" xmlns="" userId="S-1-5-21-88094858-919529-1617787245-2409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00"/>
    <a:srgbClr val="333300"/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5268" autoAdjust="0"/>
  </p:normalViewPr>
  <p:slideViewPr>
    <p:cSldViewPr>
      <p:cViewPr>
        <p:scale>
          <a:sx n="80" d="100"/>
          <a:sy n="80" d="100"/>
        </p:scale>
        <p:origin x="-1168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4310486" cy="342900"/>
          </a:xfrm>
          <a:prstGeom prst="rect">
            <a:avLst/>
          </a:prstGeom>
        </p:spPr>
        <p:txBody>
          <a:bodyPr vert="horz" lIns="91713" tIns="45856" rIns="91713" bIns="4585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5066" y="3"/>
            <a:ext cx="4310486" cy="342900"/>
          </a:xfrm>
          <a:prstGeom prst="rect">
            <a:avLst/>
          </a:prstGeom>
        </p:spPr>
        <p:txBody>
          <a:bodyPr vert="horz" lIns="91713" tIns="45856" rIns="91713" bIns="45856" rtlCol="0"/>
          <a:lstStyle>
            <a:lvl1pPr algn="r">
              <a:defRPr sz="1200"/>
            </a:lvl1pPr>
          </a:lstStyle>
          <a:p>
            <a:fld id="{A3A1102E-A221-4036-A29E-744AD4018C2A}" type="datetimeFigureOut">
              <a:rPr lang="ru-RU" smtClean="0"/>
              <a:t>20.10.18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6513516"/>
            <a:ext cx="4310486" cy="342900"/>
          </a:xfrm>
          <a:prstGeom prst="rect">
            <a:avLst/>
          </a:prstGeom>
        </p:spPr>
        <p:txBody>
          <a:bodyPr vert="horz" lIns="91713" tIns="45856" rIns="91713" bIns="4585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5066" y="6513516"/>
            <a:ext cx="4310486" cy="342900"/>
          </a:xfrm>
          <a:prstGeom prst="rect">
            <a:avLst/>
          </a:prstGeom>
        </p:spPr>
        <p:txBody>
          <a:bodyPr vert="horz" lIns="91713" tIns="45856" rIns="91713" bIns="45856" rtlCol="0" anchor="b"/>
          <a:lstStyle>
            <a:lvl1pPr algn="r">
              <a:defRPr sz="1200"/>
            </a:lvl1pPr>
          </a:lstStyle>
          <a:p>
            <a:fld id="{29FC49A6-5183-4E32-984C-1B8BBF791EB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9515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4310486" cy="342900"/>
          </a:xfrm>
          <a:prstGeom prst="rect">
            <a:avLst/>
          </a:prstGeom>
        </p:spPr>
        <p:txBody>
          <a:bodyPr vert="horz" lIns="91713" tIns="45856" rIns="91713" bIns="4585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4490" y="3"/>
            <a:ext cx="4310486" cy="342900"/>
          </a:xfrm>
          <a:prstGeom prst="rect">
            <a:avLst/>
          </a:prstGeom>
        </p:spPr>
        <p:txBody>
          <a:bodyPr vert="horz" lIns="91713" tIns="45856" rIns="91713" bIns="45856" rtlCol="0"/>
          <a:lstStyle>
            <a:lvl1pPr algn="r">
              <a:defRPr sz="1200"/>
            </a:lvl1pPr>
          </a:lstStyle>
          <a:p>
            <a:fld id="{2EF09F68-ED4C-4A80-8F28-3AE570D20BC0}" type="datetimeFigureOut">
              <a:rPr lang="ru-RU" smtClean="0"/>
              <a:t>20.10.18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59138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3" tIns="45856" rIns="91713" bIns="4585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vert="horz" lIns="91713" tIns="45856" rIns="91713" bIns="4585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6513913"/>
            <a:ext cx="4310486" cy="342900"/>
          </a:xfrm>
          <a:prstGeom prst="rect">
            <a:avLst/>
          </a:prstGeom>
        </p:spPr>
        <p:txBody>
          <a:bodyPr vert="horz" lIns="91713" tIns="45856" rIns="91713" bIns="4585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4490" y="6513913"/>
            <a:ext cx="4310486" cy="342900"/>
          </a:xfrm>
          <a:prstGeom prst="rect">
            <a:avLst/>
          </a:prstGeom>
        </p:spPr>
        <p:txBody>
          <a:bodyPr vert="horz" lIns="91713" tIns="45856" rIns="91713" bIns="45856" rtlCol="0" anchor="b"/>
          <a:lstStyle>
            <a:lvl1pPr algn="r">
              <a:defRPr sz="1200"/>
            </a:lvl1pPr>
          </a:lstStyle>
          <a:p>
            <a:fld id="{64D47270-B6D8-4E17-8E10-415294056D5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5146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7270-B6D8-4E17-8E10-415294056D56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4343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4272-08FD-43A4-B16C-E9957253468E}" type="datetimeFigureOut">
              <a:rPr lang="ru-RU" smtClean="0"/>
              <a:t>20.10.18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C9DE-9F46-47B6-99F1-2FEAD232BA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89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4272-08FD-43A4-B16C-E9957253468E}" type="datetimeFigureOut">
              <a:rPr lang="ru-RU" smtClean="0"/>
              <a:t>20.10.18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C9DE-9F46-47B6-99F1-2FEAD232BA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507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4272-08FD-43A4-B16C-E9957253468E}" type="datetimeFigureOut">
              <a:rPr lang="ru-RU" smtClean="0"/>
              <a:t>20.10.18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C9DE-9F46-47B6-99F1-2FEAD232BA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675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1341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7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7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1" y="-1587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7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5" y="-787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41341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6" name="Дата 2"/>
          <p:cNvSpPr>
            <a:spLocks noGrp="1"/>
          </p:cNvSpPr>
          <p:nvPr>
            <p:ph type="dt" sz="half" idx="10"/>
          </p:nvPr>
        </p:nvSpPr>
        <p:spPr>
          <a:xfrm>
            <a:off x="7451728" y="6356350"/>
            <a:ext cx="1423987" cy="234950"/>
          </a:xfrm>
        </p:spPr>
        <p:txBody>
          <a:bodyPr/>
          <a:lstStyle/>
          <a:p>
            <a:pPr algn="r">
              <a:defRPr/>
            </a:pPr>
            <a:endParaRPr lang="ru-RU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20" name="Рисунок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49" y="-1588"/>
            <a:ext cx="33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171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4272-08FD-43A4-B16C-E9957253468E}" type="datetimeFigureOut">
              <a:rPr lang="ru-RU" smtClean="0"/>
              <a:t>20.10.18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C9DE-9F46-47B6-99F1-2FEAD232BA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766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4272-08FD-43A4-B16C-E9957253468E}" type="datetimeFigureOut">
              <a:rPr lang="ru-RU" smtClean="0"/>
              <a:t>20.10.18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C9DE-9F46-47B6-99F1-2FEAD232BA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895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4272-08FD-43A4-B16C-E9957253468E}" type="datetimeFigureOut">
              <a:rPr lang="ru-RU" smtClean="0"/>
              <a:t>20.10.18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C9DE-9F46-47B6-99F1-2FEAD232BA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1290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4272-08FD-43A4-B16C-E9957253468E}" type="datetimeFigureOut">
              <a:rPr lang="ru-RU" smtClean="0"/>
              <a:t>20.10.18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C9DE-9F46-47B6-99F1-2FEAD232BA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25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4272-08FD-43A4-B16C-E9957253468E}" type="datetimeFigureOut">
              <a:rPr lang="ru-RU" smtClean="0"/>
              <a:t>20.10.18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C9DE-9F46-47B6-99F1-2FEAD232BA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669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4272-08FD-43A4-B16C-E9957253468E}" type="datetimeFigureOut">
              <a:rPr lang="ru-RU" smtClean="0"/>
              <a:t>20.10.18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C9DE-9F46-47B6-99F1-2FEAD232BA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3280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4272-08FD-43A4-B16C-E9957253468E}" type="datetimeFigureOut">
              <a:rPr lang="ru-RU" smtClean="0"/>
              <a:t>20.10.18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C9DE-9F46-47B6-99F1-2FEAD232BA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219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4272-08FD-43A4-B16C-E9957253468E}" type="datetimeFigureOut">
              <a:rPr lang="ru-RU" smtClean="0"/>
              <a:t>20.10.18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C9DE-9F46-47B6-99F1-2FEAD232BA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472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A4272-08FD-43A4-B16C-E9957253468E}" type="datetimeFigureOut">
              <a:rPr lang="ru-RU" smtClean="0"/>
              <a:t>20.10.18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AC9DE-9F46-47B6-99F1-2FEAD232BA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552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minfin.ru/common/upload/library/2018/08/main/IB_2018.pdf" TargetMode="Externa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5157192"/>
            <a:ext cx="7605464" cy="420720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Вагин Владимир Владимирович, руководитель Центра инициативного</a:t>
            </a:r>
            <a:r>
              <a:rPr lang="en-US" sz="18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бюджетирования НИФИ Минфина России</a:t>
            </a:r>
            <a:endParaRPr lang="ru-RU" sz="18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8194" name="Picture 2" descr="http://www.abyalil.ru/upload/iblock/dcc/%D0%93%D0%B5%D1%80%D0%B1%20%D0%A0%D0%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86" y="-9906000"/>
            <a:ext cx="270000" cy="382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492896"/>
            <a:ext cx="7272808" cy="1527862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smtClean="0">
                <a:latin typeface="Times New Roman"/>
                <a:cs typeface="Times New Roman"/>
              </a:rPr>
              <a:t>Государственное регулирование и меры государственной поддержки участия граждан в решении бюджетных вопросов</a:t>
            </a:r>
            <a:endParaRPr lang="ru-RU" sz="3200" b="1" dirty="0">
              <a:latin typeface="Times New Roman"/>
              <a:cs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0"/>
            <a:ext cx="611561" cy="6858000"/>
          </a:xfrm>
          <a:prstGeom prst="rect">
            <a:avLst/>
          </a:prstGeom>
          <a:gradFill>
            <a:gsLst>
              <a:gs pos="0">
                <a:srgbClr val="09ACCB"/>
              </a:gs>
              <a:gs pos="100000">
                <a:srgbClr val="76C25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00530"/>
            <a:ext cx="1861128" cy="84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148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-1179512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548680"/>
            <a:ext cx="7605464" cy="6037344"/>
          </a:xfrm>
        </p:spPr>
        <p:txBody>
          <a:bodyPr>
            <a:noAutofit/>
          </a:bodyPr>
          <a:lstStyle/>
          <a:p>
            <a:pPr marL="342900" indent="-342900" algn="just" hangingPunct="0">
              <a:buFont typeface="Wingdings" charset="2"/>
              <a:buChar char="Ø"/>
            </a:pP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Попытка регулирования процесса работы с не муниципальным имуществом (в том числе земельные участки), предназначенное для реализации проекта </a:t>
            </a:r>
          </a:p>
          <a:p>
            <a:pPr marL="342900" indent="-342900" algn="just" hangingPunct="0">
              <a:buFont typeface="Wingdings" charset="2"/>
              <a:buChar char="Ø"/>
            </a:pP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В составе областного бюджета ежегодно предусматривается объем средств в размере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не более 0,5% 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от объема налоговых и неналоговых доходов, но увязка с дотациями на выравнивание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marL="342900" indent="-342900" algn="just" hangingPunct="0">
              <a:buFont typeface="Wingdings" charset="2"/>
              <a:buChar char="u"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Выбор 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представителей инициативных групп для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участия, Проекты ИБ,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выбранные гражданами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, направляются на рассмотрение в органы местного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самоуправления,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Не определена сама практика а уже присутствует региональная конкурсная комиссия.</a:t>
            </a:r>
            <a:endParaRPr lang="ru-RU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 algn="just" hangingPunct="0">
              <a:buFont typeface="Wingdings" charset="2"/>
              <a:buChar char="u"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Сумма расходов на сопровождение ИБ 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в Кемеровской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не 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более 0,5 % общего объема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средств на развитие ИБ.</a:t>
            </a:r>
            <a:endParaRPr lang="ru-RU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hangingPunct="0"/>
            <a:r>
              <a:rPr lang="ru-RU" sz="2400" b="1" dirty="0"/>
              <a:t> </a:t>
            </a:r>
            <a:endParaRPr lang="ru-RU" sz="2400" dirty="0"/>
          </a:p>
          <a:p>
            <a:pPr algn="just"/>
            <a:endParaRPr lang="ru-RU" sz="24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8194" name="Picture 2" descr="http://www.abyalil.ru/upload/iblock/dcc/%D0%93%D0%B5%D1%80%D0%B1%20%D0%A0%D0%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86" y="-9906000"/>
            <a:ext cx="270000" cy="382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7438"/>
            <a:ext cx="7272808" cy="4555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П</a:t>
            </a:r>
            <a:r>
              <a:rPr lang="ru-RU" sz="2400" b="1" dirty="0" smtClean="0">
                <a:latin typeface="Times New Roman"/>
                <a:cs typeface="Times New Roman"/>
              </a:rPr>
              <a:t>роект Закона Кемеровской области</a:t>
            </a:r>
            <a:endParaRPr lang="ru-RU" sz="2400" b="1" dirty="0">
              <a:solidFill>
                <a:srgbClr val="003300"/>
              </a:solidFill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0"/>
            <a:ext cx="611561" cy="6858000"/>
          </a:xfrm>
          <a:prstGeom prst="rect">
            <a:avLst/>
          </a:prstGeom>
          <a:gradFill>
            <a:gsLst>
              <a:gs pos="0">
                <a:srgbClr val="09ACCB"/>
              </a:gs>
              <a:gs pos="100000">
                <a:srgbClr val="76C25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416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905" y="-1323528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1052736"/>
            <a:ext cx="7605464" cy="5533288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В Ульяновской области реализуемый с 2015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года Проект 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поддержки местных инициатив в 2017 году получил новое оформление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как приоритетный 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проект регионального уровня (согласно паспорту проекта,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утвержденного 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губернатором Ульяновской области). </a:t>
            </a:r>
            <a:endParaRPr lang="ru-RU" sz="24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just"/>
            <a:endParaRPr lang="ru-RU" sz="24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just"/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В 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Ярославской области в 2017 году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также 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был учрежден губернаторский проект регионального уровня «Решаем вместе!»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образована 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межведомственная комиссия и проектный офис по его реализации.</a:t>
            </a:r>
            <a:endParaRPr lang="ru-RU" sz="24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 algn="just">
              <a:buFont typeface="Wingdings" charset="2"/>
              <a:buChar char="u"/>
            </a:pPr>
            <a:endParaRPr lang="ru-RU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just"/>
            <a:endParaRPr lang="ru-RU" sz="2400" b="1" dirty="0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http://www.abyalil.ru/upload/iblock/dcc/%D0%93%D0%B5%D1%80%D0%B1%20%D0%A0%D0%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86" y="-9906000"/>
            <a:ext cx="270000" cy="382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0"/>
            <a:ext cx="7272808" cy="100811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Инициативное бюджетирование </a:t>
            </a:r>
            <a:r>
              <a:rPr lang="ru-RU" sz="2400" b="1" dirty="0" smtClean="0">
                <a:latin typeface="Times New Roman"/>
                <a:cs typeface="Times New Roman"/>
              </a:rPr>
              <a:t>и </a:t>
            </a:r>
            <a:r>
              <a:rPr lang="ru-RU" sz="2400" b="1" dirty="0" smtClean="0">
                <a:latin typeface="Times New Roman"/>
                <a:cs typeface="Times New Roman"/>
              </a:rPr>
              <a:t>региональные приоритетные проекты </a:t>
            </a:r>
            <a:r>
              <a:rPr lang="ru-RU" sz="2400" b="1" dirty="0" smtClean="0">
                <a:latin typeface="Times New Roman"/>
                <a:cs typeface="Times New Roman"/>
              </a:rPr>
              <a:t>субъектов </a:t>
            </a:r>
            <a:r>
              <a:rPr lang="ru-RU" sz="2400" b="1" dirty="0">
                <a:latin typeface="Times New Roman"/>
                <a:cs typeface="Times New Roman"/>
              </a:rPr>
              <a:t>РФ</a:t>
            </a:r>
            <a:endParaRPr lang="ru-RU" sz="2400" b="1" dirty="0">
              <a:solidFill>
                <a:srgbClr val="003300"/>
              </a:solidFill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0"/>
            <a:ext cx="611561" cy="6858000"/>
          </a:xfrm>
          <a:prstGeom prst="rect">
            <a:avLst/>
          </a:prstGeom>
          <a:gradFill>
            <a:gsLst>
              <a:gs pos="0">
                <a:srgbClr val="09ACCB"/>
              </a:gs>
              <a:gs pos="100000">
                <a:srgbClr val="76C25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358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-125152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1052736"/>
            <a:ext cx="7605464" cy="5533288"/>
          </a:xfrm>
        </p:spPr>
        <p:txBody>
          <a:bodyPr>
            <a:noAutofit/>
          </a:bodyPr>
          <a:lstStyle/>
          <a:p>
            <a:pPr marL="457200" indent="-457200" algn="just">
              <a:buFont typeface="Wingdings" charset="2"/>
              <a:buChar char="Ø"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Регулирование процесса выделения средств на ИБ и объем выделяемых средств из бюджетов субъектов Российской  Федерации</a:t>
            </a:r>
          </a:p>
          <a:p>
            <a:pPr marL="457200" indent="-457200" algn="just">
              <a:buFont typeface="Wingdings" charset="2"/>
              <a:buChar char="Ø"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Возможность реализации разных практик ИБ </a:t>
            </a:r>
          </a:p>
          <a:p>
            <a:pPr marL="457200" indent="-457200" algn="just">
              <a:buFont typeface="Wingdings" charset="2"/>
              <a:buChar char="Ø"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Предусматривать реализацию ИБ отдельными муниципальными образованиями</a:t>
            </a:r>
          </a:p>
          <a:p>
            <a:pPr marL="457200" indent="-457200" algn="just">
              <a:buFont typeface="Wingdings" charset="2"/>
              <a:buChar char="Ø"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Не содержать чрезмерной регламентации процедур</a:t>
            </a:r>
          </a:p>
          <a:p>
            <a:pPr marL="457200" indent="-457200" algn="just">
              <a:buFont typeface="Wingdings" charset="2"/>
              <a:buChar char="Ø"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Содержать методологию реализации ИБ исходя из целей которые ставит перед собой региональная программа</a:t>
            </a:r>
          </a:p>
          <a:p>
            <a:pPr marL="457200" indent="-457200" algn="just">
              <a:buFont typeface="Wingdings" charset="2"/>
              <a:buChar char="Ø"/>
            </a:pPr>
            <a:endParaRPr lang="ru-RU" sz="28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just"/>
            <a:endParaRPr lang="ru-RU" sz="2400" dirty="0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http://www.abyalil.ru/upload/iblock/dcc/%D0%93%D0%B5%D1%80%D0%B1%20%D0%A0%D0%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86" y="-9906000"/>
            <a:ext cx="270000" cy="382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7438"/>
            <a:ext cx="7272808" cy="4555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Что должен учитывать региональный закон о инициативном бюджетировании </a:t>
            </a:r>
            <a:endParaRPr lang="ru-RU" sz="2800" b="1" dirty="0">
              <a:solidFill>
                <a:srgbClr val="003300"/>
              </a:solidFill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0"/>
            <a:ext cx="611561" cy="6858000"/>
          </a:xfrm>
          <a:prstGeom prst="rect">
            <a:avLst/>
          </a:prstGeom>
          <a:gradFill>
            <a:gsLst>
              <a:gs pos="0">
                <a:srgbClr val="09ACCB"/>
              </a:gs>
              <a:gs pos="100000">
                <a:srgbClr val="76C25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267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-125152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509120"/>
            <a:ext cx="8064896" cy="2076904"/>
          </a:xfrm>
        </p:spPr>
        <p:txBody>
          <a:bodyPr>
            <a:noAutofit/>
          </a:bodyPr>
          <a:lstStyle/>
          <a:p>
            <a:pPr algn="just"/>
            <a:endParaRPr lang="ru-RU" sz="28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В </a:t>
            </a:r>
            <a:r>
              <a:rPr lang="ru-RU" sz="2800" dirty="0">
                <a:solidFill>
                  <a:schemeClr val="tx1"/>
                </a:solidFill>
                <a:latin typeface="Times New Roman"/>
                <a:cs typeface="Times New Roman"/>
              </a:rPr>
              <a:t>рамках национальной практики главным образом финансируются проекты по новым направлениям государственной политики. </a:t>
            </a:r>
          </a:p>
          <a:p>
            <a:pPr marL="457200" indent="-457200" algn="just">
              <a:buFont typeface="Wingdings" charset="2"/>
              <a:buChar char="Ø"/>
            </a:pPr>
            <a:endParaRPr lang="ru-RU" sz="28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just"/>
            <a:endParaRPr lang="ru-RU" sz="2400" dirty="0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http://www.abyalil.ru/upload/iblock/dcc/%D0%93%D0%B5%D1%80%D0%B1%20%D0%A0%D0%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86" y="-9906000"/>
            <a:ext cx="270000" cy="382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7438"/>
            <a:ext cx="7272808" cy="4555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3300"/>
                </a:solidFill>
                <a:latin typeface="Times New Roman"/>
                <a:cs typeface="Times New Roman"/>
              </a:rPr>
              <a:t>Португалия</a:t>
            </a:r>
            <a:endParaRPr lang="ru-RU" sz="2800" b="1" dirty="0">
              <a:solidFill>
                <a:srgbClr val="003300"/>
              </a:solidFill>
              <a:latin typeface="Times New Roman"/>
              <a:cs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0"/>
            <a:ext cx="611561" cy="6858000"/>
          </a:xfrm>
          <a:prstGeom prst="rect">
            <a:avLst/>
          </a:prstGeom>
          <a:gradFill>
            <a:gsLst>
              <a:gs pos="0">
                <a:srgbClr val="09ACCB"/>
              </a:gs>
              <a:gs pos="100000">
                <a:srgbClr val="76C25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103" descr="C:\Users\a.vasyakina\Desktop\В Текст\Октябрь 2018\08.10.18_Гаврилова Надежда_ из ППТ в Ворд\Презентации\8\3.-NelsonDias-Rus\Слайд4.JPG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1560" y="620688"/>
            <a:ext cx="8064896" cy="42484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48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-125152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1052736"/>
            <a:ext cx="7605464" cy="5533288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solidFill>
                  <a:srgbClr val="000000"/>
                </a:solidFill>
                <a:latin typeface="Times New Roman"/>
                <a:cs typeface="Times New Roman"/>
              </a:rPr>
              <a:t>И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нститут </a:t>
            </a:r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APP</a:t>
            </a:r>
            <a:r>
              <a:rPr lang="ru-RU" sz="2800" dirty="0">
                <a:solidFill>
                  <a:srgbClr val="000000"/>
                </a:solidFill>
                <a:latin typeface="Times New Roman"/>
                <a:cs typeface="Times New Roman"/>
              </a:rPr>
              <a:t> – Агентство по распространению практик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участия, независимый </a:t>
            </a:r>
            <a:r>
              <a:rPr lang="ru-RU" sz="2800" dirty="0">
                <a:solidFill>
                  <a:srgbClr val="000000"/>
                </a:solidFill>
                <a:latin typeface="Times New Roman"/>
                <a:cs typeface="Times New Roman"/>
              </a:rPr>
              <a:t>институт, который финансируется правительством и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парламентом. </a:t>
            </a:r>
          </a:p>
          <a:p>
            <a:pPr algn="just"/>
            <a:r>
              <a:rPr lang="ru-RU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Руководитель - Джованни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Алеггретти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algn="just"/>
            <a:endParaRPr lang="ru-RU" sz="28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just"/>
            <a:r>
              <a:rPr lang="ru-RU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В целях сопровождения процедур участия граждан в муниципальных образованиях принявших решение о проведении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проектоы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партисипаторного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бюджетирования</a:t>
            </a:r>
            <a:endParaRPr lang="ru-RU" sz="28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just"/>
            <a:endParaRPr lang="ru-RU" sz="2400" dirty="0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http://www.abyalil.ru/upload/iblock/dcc/%D0%93%D0%B5%D1%80%D0%B1%20%D0%A0%D0%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86" y="-9906000"/>
            <a:ext cx="270000" cy="382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7438"/>
            <a:ext cx="8424936" cy="4555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Италия </a:t>
            </a:r>
            <a:endParaRPr lang="ru-RU" sz="2800" b="1" dirty="0">
              <a:solidFill>
                <a:srgbClr val="003300"/>
              </a:solidFill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0"/>
            <a:ext cx="611561" cy="6858000"/>
          </a:xfrm>
          <a:prstGeom prst="rect">
            <a:avLst/>
          </a:prstGeom>
          <a:gradFill>
            <a:gsLst>
              <a:gs pos="0">
                <a:srgbClr val="09ACCB"/>
              </a:gs>
              <a:gs pos="100000">
                <a:srgbClr val="76C25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-8508"/>
            <a:ext cx="2743200" cy="100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361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-125152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1052736"/>
            <a:ext cx="7605464" cy="553328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С 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целью обсуждения накопленного опыта законодательного регулирования в субъектах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РФ,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программного подхода в развитии инициативного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бюджетирования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в 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соответствии с основными направлениями деятельности Правительства Российской Федерации до 2024 года,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в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Перми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на базе Законодательного Собрания Пермского края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предполагается проведение межрегионального семинара. Примерная дата проведения: апрель - 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май 2019 года.</a:t>
            </a:r>
          </a:p>
        </p:txBody>
      </p:sp>
      <p:pic>
        <p:nvPicPr>
          <p:cNvPr id="8194" name="Picture 2" descr="http://www.abyalil.ru/upload/iblock/dcc/%D0%93%D0%B5%D1%80%D0%B1%20%D0%A0%D0%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86" y="-9906000"/>
            <a:ext cx="270000" cy="382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7438"/>
            <a:ext cx="7272808" cy="4555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Семинар </a:t>
            </a:r>
            <a:endParaRPr lang="ru-RU" sz="28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0"/>
            <a:ext cx="611561" cy="6858000"/>
          </a:xfrm>
          <a:prstGeom prst="rect">
            <a:avLst/>
          </a:prstGeom>
          <a:gradFill>
            <a:gsLst>
              <a:gs pos="0">
                <a:srgbClr val="09ACCB"/>
              </a:gs>
              <a:gs pos="100000">
                <a:srgbClr val="76C25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794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55564"/>
            <a:ext cx="7605464" cy="6408712"/>
          </a:xfrm>
        </p:spPr>
        <p:txBody>
          <a:bodyPr>
            <a:noAutofit/>
          </a:bodyPr>
          <a:lstStyle/>
          <a:p>
            <a:endParaRPr lang="en-US" b="1" cap="all" dirty="0">
              <a:solidFill>
                <a:schemeClr val="accent3"/>
              </a:solidFill>
              <a:latin typeface="Cambria" panose="02040503050406030204" pitchFamily="18" charset="0"/>
              <a:cs typeface="Times New Roman"/>
            </a:endParaRPr>
          </a:p>
          <a:p>
            <a:endParaRPr lang="en-US" b="1" cap="all" dirty="0">
              <a:solidFill>
                <a:schemeClr val="accent3"/>
              </a:solidFill>
              <a:latin typeface="Cambria" panose="02040503050406030204" pitchFamily="18" charset="0"/>
              <a:cs typeface="Times New Roman"/>
            </a:endParaRPr>
          </a:p>
          <a:p>
            <a:endParaRPr lang="en-US" sz="4800" b="1" cap="all" dirty="0">
              <a:solidFill>
                <a:schemeClr val="accent3"/>
              </a:solidFill>
              <a:latin typeface="Times New Roman"/>
              <a:cs typeface="Times New Roman"/>
            </a:endParaRPr>
          </a:p>
          <a:p>
            <a:r>
              <a:rPr lang="ru-RU" sz="4800" b="1" cap="all" dirty="0" smtClean="0">
                <a:solidFill>
                  <a:schemeClr val="accent3"/>
                </a:solidFill>
                <a:latin typeface="Times New Roman"/>
                <a:cs typeface="Times New Roman"/>
              </a:rPr>
              <a:t>Благодарю </a:t>
            </a:r>
          </a:p>
          <a:p>
            <a:r>
              <a:rPr lang="ru-RU" sz="4800" b="1" cap="all" dirty="0" smtClean="0">
                <a:solidFill>
                  <a:schemeClr val="accent3"/>
                </a:solidFill>
                <a:latin typeface="Times New Roman"/>
                <a:cs typeface="Times New Roman"/>
              </a:rPr>
              <a:t>за </a:t>
            </a:r>
          </a:p>
          <a:p>
            <a:r>
              <a:rPr lang="ru-RU" sz="4800" b="1" cap="all" dirty="0" smtClean="0">
                <a:solidFill>
                  <a:schemeClr val="accent3"/>
                </a:solidFill>
                <a:latin typeface="Times New Roman"/>
                <a:cs typeface="Times New Roman"/>
              </a:rPr>
              <a:t>внимание!</a:t>
            </a:r>
            <a:endParaRPr lang="en-US" sz="4800" b="1" cap="all" dirty="0">
              <a:solidFill>
                <a:schemeClr val="accent3"/>
              </a:solidFill>
              <a:latin typeface="Times New Roman"/>
              <a:cs typeface="Times New Roman"/>
            </a:endParaRPr>
          </a:p>
          <a:p>
            <a:pPr algn="just"/>
            <a:endParaRPr lang="ru-RU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36512" y="0"/>
            <a:ext cx="611561" cy="6858000"/>
          </a:xfrm>
          <a:prstGeom prst="rect">
            <a:avLst/>
          </a:prstGeom>
          <a:gradFill>
            <a:gsLst>
              <a:gs pos="0">
                <a:srgbClr val="09ACCB"/>
              </a:gs>
              <a:gs pos="100000">
                <a:srgbClr val="76C25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753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9377" y="2924944"/>
            <a:ext cx="9143992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1200"/>
              </a:spcAft>
              <a:defRPr/>
            </a:pPr>
            <a:endParaRPr lang="ru-RU" sz="1700" dirty="0" smtClean="0"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85" y="692696"/>
            <a:ext cx="90364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Основные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направления деятельности Правительства Российской Федерации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на период до 2024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года</a:t>
            </a:r>
            <a:endParaRPr lang="ru-RU" sz="2400" dirty="0" smtClean="0">
              <a:latin typeface="Times New Roman"/>
              <a:cs typeface="Times New Roman"/>
            </a:endParaRPr>
          </a:p>
          <a:p>
            <a:pPr algn="just"/>
            <a:endParaRPr lang="ru-RU" sz="2400" dirty="0">
              <a:latin typeface="Times New Roman"/>
              <a:cs typeface="Times New Roman"/>
            </a:endParaRPr>
          </a:p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125</a:t>
            </a:r>
            <a:r>
              <a:rPr lang="ru-RU" sz="2400" dirty="0">
                <a:latin typeface="Times New Roman"/>
                <a:cs typeface="Times New Roman"/>
              </a:rPr>
              <a:t>. Внедрение и обучение механизмам участия граждан Российской Федерации в решении вопросов социально-экономического развития соответствующих территорий на основе широко распространенной в мире концепции </a:t>
            </a:r>
            <a:r>
              <a:rPr lang="ru-RU" sz="2400" dirty="0" err="1">
                <a:latin typeface="Times New Roman"/>
                <a:cs typeface="Times New Roman"/>
              </a:rPr>
              <a:t>партисипаторного</a:t>
            </a:r>
            <a:r>
              <a:rPr lang="ru-RU" sz="2400" dirty="0">
                <a:latin typeface="Times New Roman"/>
                <a:cs typeface="Times New Roman"/>
              </a:rPr>
              <a:t> (инициативного) бюджетирования, обеспечив рост доли субъектов Российской Федерации, утвердивших программу (мероприятия) по развитию инициативного бюджетирования в составе государственных программ субъекта Российской Федерации, в общем количестве субъектов Российской Федерации, до 50 процентов к 2020 году.</a:t>
            </a:r>
            <a:endParaRPr lang="ru-RU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2459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-125152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1052736"/>
            <a:ext cx="7605464" cy="5533288"/>
          </a:xfrm>
        </p:spPr>
        <p:txBody>
          <a:bodyPr>
            <a:noAutofit/>
          </a:bodyPr>
          <a:lstStyle/>
          <a:p>
            <a:pPr algn="just"/>
            <a:endParaRPr lang="ru-RU" sz="24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just"/>
            <a:endParaRPr lang="ru-RU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/>
                <a:cs typeface="Times New Roman"/>
              </a:rPr>
              <a:t>Всего </a:t>
            </a:r>
            <a: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  <a:t>было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cs typeface="Times New Roman"/>
              </a:rPr>
              <a:t>отмечено 19 </a:t>
            </a:r>
            <a: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  <a:t>мероприятий ИБ, утвержденных в региональных госпрограммах, а общая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cs typeface="Times New Roman"/>
              </a:rPr>
              <a:t>доля таких </a:t>
            </a:r>
            <a: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  <a:t>субъектов Российской Федерации составила 22,4%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algn="just"/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  <a:hlinkClick r:id="rId2"/>
              </a:rPr>
              <a:t>https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  <a:hlinkClick r:id="rId2"/>
              </a:rPr>
              <a:t>://www.minfin.ru/common/upload/library/2018/08/main/IB_2018.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  <a:hlinkClick r:id="rId2"/>
              </a:rPr>
              <a:t>pdf</a:t>
            </a:r>
            <a:endParaRPr lang="ru-RU" sz="24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just"/>
            <a:endParaRPr lang="ru-RU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just"/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Лучшая практика в этой сфере в 2017 не выбиралась.</a:t>
            </a:r>
            <a:endParaRPr lang="ru-RU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8194" name="Picture 2" descr="http://www.abyalil.ru/upload/iblock/dcc/%D0%93%D0%B5%D1%80%D0%B1%20%D0%A0%D0%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686" y="-9906000"/>
            <a:ext cx="270000" cy="382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7438"/>
            <a:ext cx="7272808" cy="89128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Доклад о «Лучших практиках развития инициативного бюджетирования»</a:t>
            </a:r>
            <a:endParaRPr lang="ru-RU" sz="28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0"/>
            <a:ext cx="611561" cy="6858000"/>
          </a:xfrm>
          <a:prstGeom prst="rect">
            <a:avLst/>
          </a:prstGeom>
          <a:gradFill>
            <a:gsLst>
              <a:gs pos="0">
                <a:srgbClr val="09ACCB"/>
              </a:gs>
              <a:gs pos="100000">
                <a:srgbClr val="76C25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188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905" y="-1323528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052736"/>
            <a:ext cx="8208912" cy="5533288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/>
                <a:cs typeface="Times New Roman"/>
              </a:rPr>
              <a:t>К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/>
                <a:cs typeface="Times New Roman"/>
              </a:rPr>
              <a:t>2030 году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10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%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бюджета </a:t>
            </a:r>
            <a:r>
              <a:rPr lang="ru-RU" sz="2000" dirty="0">
                <a:solidFill>
                  <a:srgbClr val="000000"/>
                </a:solidFill>
                <a:latin typeface="Times New Roman"/>
                <a:cs typeface="Times New Roman"/>
              </a:rPr>
              <a:t>РБ будет осваиваться с использованием механизма инициативного бюджетирования – опираясь на мнение жителей муниципалитетов. 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(Стратегия 2030)</a:t>
            </a:r>
            <a:r>
              <a:rPr lang="ru-RU" sz="2000" dirty="0">
                <a:solidFill>
                  <a:srgbClr val="000000"/>
                </a:solidFill>
                <a:latin typeface="Times New Roman"/>
                <a:cs typeface="Times New Roman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cs typeface="Times New Roman"/>
              </a:rPr>
              <a:t>В перечень проектов и мероприятий Программы включено 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10 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проектов: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cs typeface="Times New Roman"/>
              </a:rPr>
              <a:t/>
            </a:r>
            <a:br>
              <a:rPr lang="ru-RU" sz="2000" b="1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ru-RU" sz="1800" dirty="0">
                <a:solidFill>
                  <a:srgbClr val="000000"/>
                </a:solidFill>
                <a:latin typeface="Times New Roman"/>
                <a:cs typeface="Times New Roman"/>
              </a:rPr>
              <a:t>- программа поддержки местных инициатив (ППМИ)</a:t>
            </a:r>
            <a:br>
              <a:rPr lang="ru-RU" sz="1800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ru-RU" sz="1800" dirty="0">
                <a:solidFill>
                  <a:srgbClr val="000000"/>
                </a:solidFill>
                <a:latin typeface="Times New Roman"/>
                <a:cs typeface="Times New Roman"/>
              </a:rPr>
              <a:t>- региональный проект «Реальные дела»</a:t>
            </a:r>
            <a:br>
              <a:rPr lang="ru-RU" sz="1800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ru-RU" sz="1800" dirty="0">
                <a:solidFill>
                  <a:srgbClr val="000000"/>
                </a:solidFill>
                <a:latin typeface="Times New Roman"/>
                <a:cs typeface="Times New Roman"/>
              </a:rPr>
              <a:t>- проект по благоустройству придомовых территорий в городских округах «Башкирские дворики»</a:t>
            </a:r>
            <a:br>
              <a:rPr lang="ru-RU" sz="1800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ru-RU" sz="1800" dirty="0">
                <a:solidFill>
                  <a:srgbClr val="000000"/>
                </a:solidFill>
                <a:latin typeface="Times New Roman"/>
                <a:cs typeface="Times New Roman"/>
              </a:rPr>
              <a:t>- муниципальный проект инициативного бюджетирования «Наше село»</a:t>
            </a:r>
            <a:br>
              <a:rPr lang="ru-RU" sz="1800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ru-RU" sz="1800" dirty="0">
                <a:solidFill>
                  <a:srgbClr val="000000"/>
                </a:solidFill>
                <a:latin typeface="Times New Roman"/>
                <a:cs typeface="Times New Roman"/>
              </a:rPr>
              <a:t>- </a:t>
            </a:r>
            <a:r>
              <a:rPr lang="ru-RU" sz="1800" dirty="0" err="1">
                <a:solidFill>
                  <a:srgbClr val="000000"/>
                </a:solidFill>
                <a:latin typeface="Times New Roman"/>
                <a:cs typeface="Times New Roman"/>
              </a:rPr>
              <a:t>доходогенерирующие</a:t>
            </a:r>
            <a:r>
              <a:rPr lang="ru-RU" sz="1800" dirty="0">
                <a:solidFill>
                  <a:srgbClr val="000000"/>
                </a:solidFill>
                <a:latin typeface="Times New Roman"/>
                <a:cs typeface="Times New Roman"/>
              </a:rPr>
              <a:t> проекты, основанные на гражданских инициативах по объединению в сельскохозяйственный потребительский кооператив</a:t>
            </a:r>
            <a:br>
              <a:rPr lang="ru-RU" sz="1800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ru-RU" sz="1800" dirty="0">
                <a:solidFill>
                  <a:srgbClr val="000000"/>
                </a:solidFill>
                <a:latin typeface="Times New Roman"/>
                <a:cs typeface="Times New Roman"/>
              </a:rPr>
              <a:t>- проект по вовлечению некоммерческих организаций в процессы инициативного бюджетирования</a:t>
            </a:r>
            <a:br>
              <a:rPr lang="ru-RU" sz="1800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ru-RU" sz="1800" dirty="0">
                <a:solidFill>
                  <a:srgbClr val="000000"/>
                </a:solidFill>
                <a:latin typeface="Times New Roman"/>
                <a:cs typeface="Times New Roman"/>
              </a:rPr>
              <a:t>- проект инициативного бюджетирования с помощью ТВ</a:t>
            </a:r>
            <a:br>
              <a:rPr lang="ru-RU" sz="1800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ru-RU" sz="1800" dirty="0">
                <a:solidFill>
                  <a:srgbClr val="000000"/>
                </a:solidFill>
                <a:latin typeface="Times New Roman"/>
                <a:cs typeface="Times New Roman"/>
              </a:rPr>
              <a:t>- проект по приобретению коммунальной техники, основанного на местных инициативах</a:t>
            </a:r>
            <a:br>
              <a:rPr lang="ru-RU" sz="1800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ru-RU" sz="1800" dirty="0">
                <a:solidFill>
                  <a:srgbClr val="000000"/>
                </a:solidFill>
                <a:latin typeface="Times New Roman"/>
                <a:cs typeface="Times New Roman"/>
              </a:rPr>
              <a:t>- проектов инициативного бюджетирования, основанного на инициативах школьников</a:t>
            </a:r>
            <a:br>
              <a:rPr lang="ru-RU" sz="1800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ru-RU" sz="1800" dirty="0">
                <a:solidFill>
                  <a:srgbClr val="000000"/>
                </a:solidFill>
                <a:latin typeface="Times New Roman"/>
                <a:cs typeface="Times New Roman"/>
              </a:rPr>
              <a:t>- проектов инициативного бюджетирования посредством Интернет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lang="ru-RU" sz="1800" dirty="0">
                <a:solidFill>
                  <a:srgbClr val="000000"/>
                </a:solidFill>
                <a:latin typeface="Times New Roman"/>
                <a:cs typeface="Times New Roman"/>
              </a:rPr>
              <a:t/>
            </a:r>
            <a:br>
              <a:rPr lang="ru-RU" sz="1800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endParaRPr lang="ru-RU" sz="18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 algn="just">
              <a:buFont typeface="Wingdings" charset="2"/>
              <a:buChar char="u"/>
            </a:pPr>
            <a:endParaRPr lang="ru-RU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just"/>
            <a:endParaRPr lang="ru-RU" sz="2400" b="1" dirty="0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http://www.abyalil.ru/upload/iblock/dcc/%D0%93%D0%B5%D1%80%D0%B1%20%D0%A0%D0%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86" y="-9906000"/>
            <a:ext cx="270000" cy="382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0"/>
            <a:ext cx="7272808" cy="100811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b="1" dirty="0">
                <a:latin typeface="Times New Roman"/>
                <a:cs typeface="Times New Roman"/>
              </a:rPr>
              <a:t>Приоритетная региональная программа «Развитие инициативного бюджетирования в Республике Башкортостан».</a:t>
            </a:r>
            <a:r>
              <a:rPr lang="ru-RU" sz="2400" b="1" dirty="0">
                <a:latin typeface="Times New Roman"/>
                <a:cs typeface="Times New Roman"/>
              </a:rPr>
              <a:t> </a:t>
            </a:r>
            <a:endParaRPr lang="ru-RU" sz="2400" b="1" dirty="0">
              <a:solidFill>
                <a:srgbClr val="003300"/>
              </a:solidFill>
              <a:latin typeface="Times New Roman"/>
              <a:cs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0"/>
            <a:ext cx="611561" cy="6858000"/>
          </a:xfrm>
          <a:prstGeom prst="rect">
            <a:avLst/>
          </a:prstGeom>
          <a:gradFill>
            <a:gsLst>
              <a:gs pos="0">
                <a:srgbClr val="09ACCB"/>
              </a:gs>
              <a:gs pos="100000">
                <a:srgbClr val="76C25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159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-125152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1052736"/>
            <a:ext cx="7605464" cy="5533288"/>
          </a:xfrm>
        </p:spPr>
        <p:txBody>
          <a:bodyPr>
            <a:no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В 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соответствии с постановлением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Прави</a:t>
            </a:r>
            <a:r>
              <a:rPr lang="uk-UA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тельства </a:t>
            </a:r>
            <a:r>
              <a:rPr lang="uk-UA" sz="2400" dirty="0">
                <a:solidFill>
                  <a:srgbClr val="000000"/>
                </a:solidFill>
                <a:latin typeface="Times New Roman"/>
                <a:cs typeface="Times New Roman"/>
              </a:rPr>
              <a:t>Республики Саха (Якутия) </a:t>
            </a:r>
            <a:r>
              <a:rPr lang="uk-UA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участниками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эксперимента 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стали 5 муниципальных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образований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: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Всего 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на территории 5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муниципальных образований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, участвующих в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эксперименте в 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2017 году, проживало 101,5 тыс.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ч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еловек</a:t>
            </a:r>
          </a:p>
          <a:p>
            <a:pPr marL="342900" indent="-342900" algn="just">
              <a:buFont typeface="Wingdings" charset="2"/>
              <a:buChar char="Ø"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В 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2018 году ППМИ охватила все районы республики, а размер субсидии на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проекты 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инициативного бюджетирования был увеличен с 32,0 до 500,0 млн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рублей</a:t>
            </a:r>
          </a:p>
          <a:p>
            <a:pPr marL="342900" indent="-342900" algn="just">
              <a:buFont typeface="Wingdings" charset="2"/>
              <a:buChar char="Ø"/>
            </a:pP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«Моя Якутия в XXI веке» в рамках общереспубликанского движения добрых дел.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Проекты 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благоустройства около 450 миллионов  рублей в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год. </a:t>
            </a:r>
            <a:endParaRPr lang="ru-RU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 algn="just">
              <a:buFont typeface="Wingdings" charset="2"/>
              <a:buChar char="Ø"/>
            </a:pPr>
            <a:endParaRPr lang="ru-RU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8194" name="Picture 2" descr="http://www.abyalil.ru/upload/iblock/dcc/%D0%93%D0%B5%D1%80%D0%B1%20%D0%A0%D0%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86" y="-9906000"/>
            <a:ext cx="270000" cy="382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7438"/>
            <a:ext cx="7272808" cy="4555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Республика Якутия</a:t>
            </a:r>
            <a:endParaRPr lang="ru-RU" sz="28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0"/>
            <a:ext cx="611561" cy="6858000"/>
          </a:xfrm>
          <a:prstGeom prst="rect">
            <a:avLst/>
          </a:prstGeom>
          <a:gradFill>
            <a:gsLst>
              <a:gs pos="0">
                <a:srgbClr val="09ACCB"/>
              </a:gs>
              <a:gs pos="100000">
                <a:srgbClr val="76C25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098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905" y="-1323528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764704"/>
            <a:ext cx="7605464" cy="5821320"/>
          </a:xfrm>
        </p:spPr>
        <p:txBody>
          <a:bodyPr>
            <a:noAutofit/>
          </a:bodyPr>
          <a:lstStyle/>
          <a:p>
            <a:pPr marL="180000" indent="-180000" algn="just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Закон 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Пермского края от 02.06.2016 №654-ПК «О реализации проектов инициативного бюджетирования в Пермском крае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» </a:t>
            </a:r>
          </a:p>
          <a:p>
            <a:pPr marL="180000" indent="-180000" algn="just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Законы Ленинградской области </a:t>
            </a:r>
            <a:r>
              <a:rPr lang="ru-RU" sz="2400" dirty="0">
                <a:solidFill>
                  <a:schemeClr val="tx1"/>
                </a:solidFill>
                <a:latin typeface="Times New Roman"/>
                <a:cs typeface="Times New Roman"/>
              </a:rPr>
              <a:t>от 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25 декабря 2017 года и 15 </a:t>
            </a:r>
            <a:r>
              <a:rPr lang="ru-RU" sz="2400" dirty="0">
                <a:solidFill>
                  <a:schemeClr val="tx1"/>
                </a:solidFill>
                <a:latin typeface="Times New Roman"/>
                <a:cs typeface="Times New Roman"/>
              </a:rPr>
              <a:t>января 2018 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года </a:t>
            </a:r>
            <a:r>
              <a:rPr lang="ru-RU" sz="2400" dirty="0">
                <a:solidFill>
                  <a:schemeClr val="tx1"/>
                </a:solidFill>
                <a:latin typeface="Times New Roman"/>
                <a:cs typeface="Times New Roman"/>
              </a:rPr>
              <a:t>«О содействии участию населения 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в </a:t>
            </a:r>
            <a:r>
              <a:rPr lang="ru-RU" sz="2400" dirty="0">
                <a:solidFill>
                  <a:schemeClr val="tx1"/>
                </a:solidFill>
                <a:latin typeface="Times New Roman"/>
                <a:cs typeface="Times New Roman"/>
              </a:rPr>
              <a:t>осуществлении местного самоуправления в иных 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формах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и «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О внесении изменений в областной закон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«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О содействии развитию на части территорий муниципальных образований Ленинградской области иных форм местного самоуправления» </a:t>
            </a:r>
            <a:endParaRPr lang="ru-RU" sz="24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180000" indent="-180000" algn="just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10 октября 2018 З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акон Московской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области «О реализации проектов инициативного бюджетирования»</a:t>
            </a:r>
            <a:endParaRPr lang="ru-RU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180000" indent="-1800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роект Закона Кемеровской области</a:t>
            </a:r>
            <a:endParaRPr lang="ru-RU" sz="24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180000" indent="-1800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ru-RU" sz="2400" dirty="0">
              <a:solidFill>
                <a:srgbClr val="000000"/>
              </a:solidFill>
              <a:latin typeface="Myriad Pro" panose="020B0503030403020204" pitchFamily="34" charset="0"/>
              <a:cs typeface="Times New Roman"/>
            </a:endParaRPr>
          </a:p>
          <a:p>
            <a:pPr algn="just"/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0"/>
            <a:ext cx="7272808" cy="69269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Законодательство об инициативном бюджетировании</a:t>
            </a:r>
            <a:endParaRPr lang="ru-RU" sz="2400" b="1" dirty="0">
              <a:solidFill>
                <a:srgbClr val="003300"/>
              </a:solidFill>
              <a:latin typeface="Times New Roman"/>
              <a:cs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0"/>
            <a:ext cx="611561" cy="6858000"/>
          </a:xfrm>
          <a:prstGeom prst="rect">
            <a:avLst/>
          </a:prstGeom>
          <a:gradFill>
            <a:gsLst>
              <a:gs pos="0">
                <a:srgbClr val="09ACCB"/>
              </a:gs>
              <a:gs pos="100000">
                <a:srgbClr val="76C25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784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-1179512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548680"/>
            <a:ext cx="7605464" cy="6037344"/>
          </a:xfrm>
        </p:spPr>
        <p:txBody>
          <a:bodyPr>
            <a:no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Понятия «инициативное бюджетирование», «проекты 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инициативного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бюджетирования», «участники 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проектов инициативного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бюджетирования», «проектный центр», «конкурсные комиссии» на муниципальном и краевом уровнях</a:t>
            </a:r>
          </a:p>
          <a:p>
            <a:pPr marL="342900" indent="-342900" algn="just">
              <a:buFont typeface="Wingdings" charset="2"/>
              <a:buChar char="Ø"/>
            </a:pP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В составе бюджета Пермского края ежегодно предусматривается объем средств для реализации инициативного бюджетирования в Пермском крае в размере не менее 0,1% от объема налоговых и неналоговых доходов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с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офинансирование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10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%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за счет местного бюджета в том числе, граждан и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бизнеса. Привязка к дотациям на выравнивание</a:t>
            </a:r>
            <a:endParaRPr lang="ru-RU" sz="24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Уполномоченный орган вправе привлекать на конкурсной основе организации для проведения мероприятий по сопровождению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ИБ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(не более 6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%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от названных средств)</a:t>
            </a:r>
            <a:endParaRPr lang="ru-RU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just"/>
            <a:endParaRPr lang="ru-RU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 algn="just">
              <a:buFont typeface="Wingdings" charset="2"/>
              <a:buChar char="Ø"/>
            </a:pPr>
            <a:endParaRPr lang="ru-RU" sz="2400" b="1" dirty="0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http://www.abyalil.ru/upload/iblock/dcc/%D0%93%D0%B5%D1%80%D0%B1%20%D0%A0%D0%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86" y="-9906000"/>
            <a:ext cx="270000" cy="382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7438"/>
            <a:ext cx="7272808" cy="45550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Закон Пермского края </a:t>
            </a:r>
            <a:endParaRPr lang="ru-RU" sz="2400" b="1" dirty="0">
              <a:solidFill>
                <a:srgbClr val="003300"/>
              </a:solidFill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0"/>
            <a:ext cx="611561" cy="6858000"/>
          </a:xfrm>
          <a:prstGeom prst="rect">
            <a:avLst/>
          </a:prstGeom>
          <a:gradFill>
            <a:gsLst>
              <a:gs pos="0">
                <a:srgbClr val="09ACCB"/>
              </a:gs>
              <a:gs pos="100000">
                <a:srgbClr val="76C25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290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-1179512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548680"/>
            <a:ext cx="7605464" cy="6037344"/>
          </a:xfrm>
        </p:spPr>
        <p:txBody>
          <a:bodyPr>
            <a:no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Введение понятия «инициативные предложения жителей…», «инициативная комиссия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»</a:t>
            </a:r>
          </a:p>
          <a:p>
            <a:pPr marL="342900" indent="-342900" algn="just">
              <a:buFont typeface="Wingdings" charset="2"/>
              <a:buChar char="Ø"/>
            </a:pP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Возможность определения частей территорий муниципальных образований для участия населения в осуществлении местного самоуправления самостоятельно органами местного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самоуправления</a:t>
            </a:r>
            <a:endParaRPr lang="ru-RU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Наличие 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муниципальных правовых актов, устанавливающих порядок включения инициативных предложений в муниципальную программу (подпрограмму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endParaRPr lang="ru-RU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 algn="just">
              <a:lnSpc>
                <a:spcPts val="2400"/>
              </a:lnSpc>
              <a:buFont typeface="Wingdings" charset="2"/>
              <a:buChar char="Ø"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Введение 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обязательного условия субсидирования – вклад граждан (финансовый, трудовой, материально-технический)</a:t>
            </a:r>
          </a:p>
          <a:p>
            <a:pPr marL="342900" indent="-342900" algn="just">
              <a:buFont typeface="Wingdings" charset="2"/>
              <a:buChar char="Ø"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Обязательная 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фото- и (или)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видеофиксация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 проведения собраний (конференций) граждан и (или) общественных советов, инициативных комиссий</a:t>
            </a:r>
          </a:p>
          <a:p>
            <a:pPr marL="342900" indent="-342900" algn="just">
              <a:buFont typeface="Wingdings" charset="2"/>
              <a:buChar char="u"/>
            </a:pPr>
            <a:endParaRPr lang="ru-RU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just"/>
            <a:endParaRPr lang="ru-RU" sz="2400" b="1" dirty="0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http://www.abyalil.ru/upload/iblock/dcc/%D0%93%D0%B5%D1%80%D0%B1%20%D0%A0%D0%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86" y="-9906000"/>
            <a:ext cx="270000" cy="382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7438"/>
            <a:ext cx="7272808" cy="45550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/>
                <a:cs typeface="Times New Roman"/>
              </a:rPr>
              <a:t>Закон Ленинградской области </a:t>
            </a:r>
            <a:endParaRPr lang="ru-RU" sz="2400" b="1" dirty="0">
              <a:solidFill>
                <a:srgbClr val="003300"/>
              </a:solidFill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0"/>
            <a:ext cx="611561" cy="6858000"/>
          </a:xfrm>
          <a:prstGeom prst="rect">
            <a:avLst/>
          </a:prstGeom>
          <a:gradFill>
            <a:gsLst>
              <a:gs pos="0">
                <a:srgbClr val="09ACCB"/>
              </a:gs>
              <a:gs pos="100000">
                <a:srgbClr val="76C25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002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-1179512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548680"/>
            <a:ext cx="7605464" cy="6037344"/>
          </a:xfrm>
        </p:spPr>
        <p:txBody>
          <a:bodyPr>
            <a:no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Подробно определены цели и задачи ИБ</a:t>
            </a:r>
            <a:endParaRPr lang="ru-RU" sz="24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Депутаты определили возможность принятия не одного закона, а ряда законов направленных на поддержку инициатив граждан направленных на решение вопросов местного значения.</a:t>
            </a:r>
            <a:endParaRPr lang="ru-RU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Определены роли каждого участника процесса развития инициативного бюджетирования</a:t>
            </a:r>
            <a:endParaRPr lang="ru-RU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 algn="just">
              <a:lnSpc>
                <a:spcPts val="2400"/>
              </a:lnSpc>
              <a:buFont typeface="Wingdings" charset="2"/>
              <a:buChar char="Ø"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Определена доля налоговых и неналоговых доходов  бюджета Московской области на субсидии муниципальным образованиям направляемых на финансирование проектов инициативного бюджетирования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0,1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%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lang="ru-RU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Порядок финансирования устанавливается Постановлением Правительства Московской области.</a:t>
            </a:r>
            <a:endParaRPr lang="ru-RU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 algn="just">
              <a:buFont typeface="Wingdings" charset="2"/>
              <a:buChar char="u"/>
            </a:pPr>
            <a:endParaRPr lang="ru-RU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just"/>
            <a:endParaRPr lang="ru-RU" sz="2400" b="1" dirty="0"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http://www.abyalil.ru/upload/iblock/dcc/%D0%93%D0%B5%D1%80%D0%B1%20%D0%A0%D0%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86" y="-9906000"/>
            <a:ext cx="270000" cy="382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7438"/>
            <a:ext cx="7272808" cy="45550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/>
                <a:cs typeface="Times New Roman"/>
              </a:rPr>
              <a:t>Закон </a:t>
            </a:r>
            <a:r>
              <a:rPr lang="ru-RU" sz="2400" b="1" dirty="0" smtClean="0">
                <a:latin typeface="Times New Roman"/>
                <a:cs typeface="Times New Roman"/>
              </a:rPr>
              <a:t>Московской области</a:t>
            </a:r>
            <a:endParaRPr lang="ru-RU" sz="2400" b="1" dirty="0">
              <a:solidFill>
                <a:srgbClr val="003300"/>
              </a:solidFill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0"/>
            <a:ext cx="611561" cy="6858000"/>
          </a:xfrm>
          <a:prstGeom prst="rect">
            <a:avLst/>
          </a:prstGeom>
          <a:gradFill>
            <a:gsLst>
              <a:gs pos="0">
                <a:srgbClr val="09ACCB"/>
              </a:gs>
              <a:gs pos="100000">
                <a:srgbClr val="76C25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285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27062</TotalTime>
  <Words>926</Words>
  <Application>Microsoft Macintosh PowerPoint</Application>
  <PresentationFormat>Экран (4:3)</PresentationFormat>
  <Paragraphs>72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Государственное регулирование и меры государственной поддержки участия граждан в решении бюджетных вопросов</vt:lpstr>
      <vt:lpstr>Презентация PowerPoint</vt:lpstr>
      <vt:lpstr>Доклад о «Лучших практиках развития инициативного бюджетирования»</vt:lpstr>
      <vt:lpstr>Приоритетная региональная программа «Развитие инициативного бюджетирования в Республике Башкортостан». </vt:lpstr>
      <vt:lpstr>Республика Якутия</vt:lpstr>
      <vt:lpstr>Законодательство об инициативном бюджетировании</vt:lpstr>
      <vt:lpstr>Закон Пермского края </vt:lpstr>
      <vt:lpstr>Закон Ленинградской области </vt:lpstr>
      <vt:lpstr>Закон Московской области</vt:lpstr>
      <vt:lpstr>Проект Закона Кемеровской области</vt:lpstr>
      <vt:lpstr>Инициативное бюджетирование и региональные приоритетные проекты субъектов РФ</vt:lpstr>
      <vt:lpstr>Что должен учитывать региональный закон о инициативном бюджетировании </vt:lpstr>
      <vt:lpstr>Португалия</vt:lpstr>
      <vt:lpstr>Италия </vt:lpstr>
      <vt:lpstr>Семинар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ЗАПУСКАЛОВ АЛЕКСЕЙ ВАЛЕРИЕВИЧ</dc:creator>
  <cp:lastModifiedBy>Владимир Вагин</cp:lastModifiedBy>
  <cp:revision>316</cp:revision>
  <cp:lastPrinted>2017-04-24T11:23:57Z</cp:lastPrinted>
  <dcterms:created xsi:type="dcterms:W3CDTF">2017-02-07T07:49:47Z</dcterms:created>
  <dcterms:modified xsi:type="dcterms:W3CDTF">2018-10-21T15:24:56Z</dcterms:modified>
</cp:coreProperties>
</file>