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5" r:id="rId3"/>
    <p:sldId id="326" r:id="rId4"/>
    <p:sldId id="316" r:id="rId5"/>
    <p:sldId id="323" r:id="rId6"/>
    <p:sldId id="324" r:id="rId7"/>
    <p:sldId id="327" r:id="rId8"/>
    <p:sldId id="319" r:id="rId9"/>
    <p:sldId id="317" r:id="rId10"/>
    <p:sldId id="292" r:id="rId11"/>
    <p:sldId id="291" r:id="rId12"/>
    <p:sldId id="296" r:id="rId13"/>
    <p:sldId id="289" r:id="rId14"/>
    <p:sldId id="293" r:id="rId15"/>
    <p:sldId id="297" r:id="rId16"/>
    <p:sldId id="356" r:id="rId17"/>
    <p:sldId id="368" r:id="rId18"/>
    <p:sldId id="369" r:id="rId19"/>
    <p:sldId id="387" r:id="rId20"/>
    <p:sldId id="370" r:id="rId21"/>
    <p:sldId id="299" r:id="rId22"/>
    <p:sldId id="300" r:id="rId23"/>
    <p:sldId id="301" r:id="rId24"/>
    <p:sldId id="318" r:id="rId25"/>
    <p:sldId id="302" r:id="rId26"/>
    <p:sldId id="321" r:id="rId27"/>
    <p:sldId id="322" r:id="rId28"/>
    <p:sldId id="303" r:id="rId29"/>
    <p:sldId id="311" r:id="rId30"/>
    <p:sldId id="325" r:id="rId31"/>
    <p:sldId id="320" r:id="rId32"/>
    <p:sldId id="314" r:id="rId33"/>
    <p:sldId id="312" r:id="rId34"/>
    <p:sldId id="337" r:id="rId35"/>
    <p:sldId id="332" r:id="rId36"/>
    <p:sldId id="336" r:id="rId37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3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цокин Никита Владимирович" initials="МН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CCE9AD"/>
    <a:srgbClr val="C4E9B1"/>
    <a:srgbClr val="BFDFA1"/>
    <a:srgbClr val="765C96"/>
    <a:srgbClr val="134C91"/>
    <a:srgbClr val="8166A2"/>
    <a:srgbClr val="06ABF4"/>
    <a:srgbClr val="0265A8"/>
    <a:srgbClr val="FF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6373" autoAdjust="0"/>
  </p:normalViewPr>
  <p:slideViewPr>
    <p:cSldViewPr snapToGrid="0">
      <p:cViewPr varScale="1">
        <p:scale>
          <a:sx n="98" d="100"/>
          <a:sy n="98" d="100"/>
        </p:scale>
        <p:origin x="86" y="254"/>
      </p:cViewPr>
      <p:guideLst>
        <p:guide orient="horz" pos="4565"/>
        <p:guide pos="5760"/>
        <p:guide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67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92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75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2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72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4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3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1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26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30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53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0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18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11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5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40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06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2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9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pPr/>
              <a:t>6/9/2022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pPr/>
              <a:t>6/9/2022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4767264"/>
            <a:ext cx="3086100" cy="439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4767264"/>
            <a:ext cx="2057400" cy="43903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E9A6-9407-450E-A009-73B5284A7D43}" type="datetime1">
              <a:rPr lang="ru-RU" smtClean="0"/>
              <a:pPr/>
              <a:t>09.06.2022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513337" y="4905375"/>
            <a:ext cx="141265" cy="806567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5" y="35235"/>
            <a:ext cx="4342476" cy="2077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3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chemeClr val="bg1">
                <a:lumMod val="50000"/>
                <a:alpha val="39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4" name="object 9"/>
          <p:cNvSpPr/>
          <p:nvPr/>
        </p:nvSpPr>
        <p:spPr>
          <a:xfrm>
            <a:off x="7167446" y="320733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7" name="TextBox 16"/>
          <p:cNvSpPr txBox="1"/>
          <p:nvPr/>
        </p:nvSpPr>
        <p:spPr>
          <a:xfrm>
            <a:off x="468000" y="1031639"/>
            <a:ext cx="6226998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ГИИС «ЭЛЕКТРОННЫЙ БЮДЖЕТ»</a:t>
            </a:r>
            <a:endParaRPr lang="en-GB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И СЕРВИСЫ ДЛЯ РЕГИОНОВ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ЕДИНОМ ПОРТАЛЕ БЮДЖЕТНОЙ СИСТЕМЫ (ЕПБС) 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ПОДСИСТЕМЕ ИНФОРМАЦИОННО-АНАЛИТИЧЕСКОГО ОБЕСПЕЧЕНИЯ (ПИАО)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4828295"/>
            <a:ext cx="365759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767" y="4828295"/>
            <a:ext cx="3596028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июнь 2022 год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25" y="194400"/>
            <a:ext cx="6442351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Мобильное приложение «Бюджет.РФ»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26AE3-1E6C-45B9-A757-E83E7442A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2" y="478107"/>
            <a:ext cx="4371998" cy="49930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553996-E7FA-4100-8D6F-AA1F113433B0}"/>
              </a:ext>
            </a:extLst>
          </p:cNvPr>
          <p:cNvSpPr/>
          <p:nvPr/>
        </p:nvSpPr>
        <p:spPr>
          <a:xfrm>
            <a:off x="837784" y="771497"/>
            <a:ext cx="249006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анализа: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144729-A4CE-4B87-8034-EDC712072BBE}"/>
              </a:ext>
            </a:extLst>
          </p:cNvPr>
          <p:cNvGrpSpPr/>
          <p:nvPr/>
        </p:nvGrpSpPr>
        <p:grpSpPr>
          <a:xfrm>
            <a:off x="285825" y="1171190"/>
            <a:ext cx="7105355" cy="1419610"/>
            <a:chOff x="219150" y="1363935"/>
            <a:chExt cx="7105355" cy="1419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EA8B4D-291E-418E-9581-7BD8FF0CE7E6}"/>
                </a:ext>
              </a:extLst>
            </p:cNvPr>
            <p:cNvSpPr/>
            <p:nvPr/>
          </p:nvSpPr>
          <p:spPr>
            <a:xfrm>
              <a:off x="2752505" y="192333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Реестр государственных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заданий</a:t>
              </a:r>
            </a:p>
          </p:txBody>
        </p:sp>
        <p:grpSp>
          <p:nvGrpSpPr>
            <p:cNvPr id="9" name="Группа 24">
              <a:extLst>
                <a:ext uri="{FF2B5EF4-FFF2-40B4-BE49-F238E27FC236}">
                  <a16:creationId xmlns:a16="http://schemas.microsoft.com/office/drawing/2014/main" id="{878045D3-FC48-4913-9451-AFE69179E0F1}"/>
                </a:ext>
              </a:extLst>
            </p:cNvPr>
            <p:cNvGrpSpPr/>
            <p:nvPr/>
          </p:nvGrpSpPr>
          <p:grpSpPr>
            <a:xfrm>
              <a:off x="219150" y="1363935"/>
              <a:ext cx="6412476" cy="1419610"/>
              <a:chOff x="219150" y="1233978"/>
              <a:chExt cx="6412476" cy="141961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B0876AF-206D-4712-B10A-01F6035F325B}"/>
                  </a:ext>
                </a:extLst>
              </p:cNvPr>
              <p:cNvSpPr/>
              <p:nvPr/>
            </p:nvSpPr>
            <p:spPr>
              <a:xfrm>
                <a:off x="2752505" y="2222701"/>
                <a:ext cx="29250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участников и не участников бюджетного процесса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CAE21C9-5D16-4228-B6B4-594514816DB3}"/>
                  </a:ext>
                </a:extLst>
              </p:cNvPr>
              <p:cNvSpPr/>
              <p:nvPr/>
            </p:nvSpPr>
            <p:spPr>
              <a:xfrm>
                <a:off x="391037" y="1519692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Доходы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FD1B722-C368-4512-B04F-63199EB50F47}"/>
                  </a:ext>
                </a:extLst>
              </p:cNvPr>
              <p:cNvSpPr/>
              <p:nvPr/>
            </p:nvSpPr>
            <p:spPr>
              <a:xfrm>
                <a:off x="391037" y="1805794"/>
                <a:ext cx="76014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Расходы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29373DE-FD68-40F3-8D5A-3C69E207CB17}"/>
                  </a:ext>
                </a:extLst>
              </p:cNvPr>
              <p:cNvSpPr/>
              <p:nvPr/>
            </p:nvSpPr>
            <p:spPr>
              <a:xfrm>
                <a:off x="391037" y="2091896"/>
                <a:ext cx="17524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Национальные проекты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D1421C2-4248-4D10-9DE0-675E9ADFAA50}"/>
                  </a:ext>
                </a:extLst>
              </p:cNvPr>
              <p:cNvSpPr/>
              <p:nvPr/>
            </p:nvSpPr>
            <p:spPr>
              <a:xfrm>
                <a:off x="391037" y="2377997"/>
                <a:ext cx="58862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ФАИП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53AFD8E4-0B87-4923-B79F-B2D7EE7A68FD}"/>
                  </a:ext>
                </a:extLst>
              </p:cNvPr>
              <p:cNvSpPr/>
              <p:nvPr/>
            </p:nvSpPr>
            <p:spPr>
              <a:xfrm>
                <a:off x="219150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Исполнение бюджета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B10EBD7-630A-4583-8259-1D463E0EAD61}"/>
                  </a:ext>
                </a:extLst>
              </p:cNvPr>
              <p:cNvSpPr/>
              <p:nvPr/>
            </p:nvSpPr>
            <p:spPr>
              <a:xfrm>
                <a:off x="2611909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Реестры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1A28DCD-FB27-4BD3-88D6-828265E1395A}"/>
                  </a:ext>
                </a:extLst>
              </p:cNvPr>
              <p:cNvSpPr/>
              <p:nvPr/>
            </p:nvSpPr>
            <p:spPr>
              <a:xfrm>
                <a:off x="2752505" y="1521457"/>
                <a:ext cx="10583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СЗПК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6A9EE486-15B9-457B-AFA6-3224FBC13A08}"/>
                  </a:ext>
                </a:extLst>
              </p:cNvPr>
              <p:cNvSpPr/>
              <p:nvPr/>
            </p:nvSpPr>
            <p:spPr>
              <a:xfrm>
                <a:off x="4831577" y="1246484"/>
                <a:ext cx="1800049" cy="60016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Государственный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долг субъектов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Российской Федерации</a:t>
                </a:r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12B60C-A32D-4551-A7FC-CBE77AAE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2" y="691499"/>
            <a:ext cx="468000" cy="4680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373ACC-F600-41D8-BB5D-BC7BA4EFA12F}"/>
              </a:ext>
            </a:extLst>
          </p:cNvPr>
          <p:cNvGrpSpPr/>
          <p:nvPr/>
        </p:nvGrpSpPr>
        <p:grpSpPr>
          <a:xfrm>
            <a:off x="243002" y="2680069"/>
            <a:ext cx="3251594" cy="465215"/>
            <a:chOff x="176327" y="3017091"/>
            <a:chExt cx="3251594" cy="46521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BF83CAF-F594-4A3A-93B7-EA1FF4E62E4A}"/>
                </a:ext>
              </a:extLst>
            </p:cNvPr>
            <p:cNvSpPr/>
            <p:nvPr/>
          </p:nvSpPr>
          <p:spPr>
            <a:xfrm>
              <a:off x="771109" y="3080422"/>
              <a:ext cx="2656812" cy="33855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 наблюдения: 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F34BA58-935F-471A-A356-BE34DB6E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7" y="3017091"/>
              <a:ext cx="468000" cy="465215"/>
            </a:xfrm>
            <a:prstGeom prst="rect">
              <a:avLst/>
            </a:prstGeom>
          </p:spPr>
        </p:pic>
      </p:grpSp>
      <p:sp>
        <p:nvSpPr>
          <p:cNvPr id="45" name="5-конечная звезда 44"/>
          <p:cNvSpPr/>
          <p:nvPr/>
        </p:nvSpPr>
        <p:spPr>
          <a:xfrm>
            <a:off x="314862" y="323636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306946" y="354655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06945" y="3844849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01008" y="4156725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06945" y="4464073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526406" y="3068468"/>
            <a:ext cx="4393586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государственных внебюджетных фондов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и муниципальные бюджеты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территориальных фондов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1008" y="1604190"/>
            <a:ext cx="180000" cy="855213"/>
            <a:chOff x="301008" y="1604190"/>
            <a:chExt cx="180000" cy="855213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301008" y="16041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301008" y="18803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301008" y="2150794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01008" y="24594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672305" y="1588598"/>
            <a:ext cx="180000" cy="702120"/>
            <a:chOff x="301008" y="1585140"/>
            <a:chExt cx="180000" cy="702120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301008" y="158514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01008" y="18640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301008" y="228726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70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кругленный прямоугольник 118"/>
          <p:cNvSpPr/>
          <p:nvPr/>
        </p:nvSpPr>
        <p:spPr>
          <a:xfrm>
            <a:off x="3214048" y="784746"/>
            <a:ext cx="2712021" cy="1385248"/>
          </a:xfrm>
          <a:prstGeom prst="roundRect">
            <a:avLst>
              <a:gd name="adj" fmla="val 3018"/>
            </a:avLst>
          </a:prstGeom>
          <a:solidFill>
            <a:srgbClr val="F7964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209550" y="2497540"/>
            <a:ext cx="5706219" cy="2340591"/>
          </a:xfrm>
          <a:prstGeom prst="roundRect">
            <a:avLst>
              <a:gd name="adj" fmla="val 2017"/>
            </a:avLst>
          </a:prstGeom>
          <a:solidFill>
            <a:srgbClr val="3FB37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3336878" y="1125449"/>
            <a:ext cx="2463421" cy="934871"/>
          </a:xfrm>
          <a:prstGeom prst="roundRect">
            <a:avLst>
              <a:gd name="adj" fmla="val 2103"/>
            </a:avLst>
          </a:prstGeom>
          <a:solidFill>
            <a:srgbClr val="FEEADA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6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данных</a:t>
            </a:r>
            <a:endParaRPr lang="ru-RU" dirty="0"/>
          </a:p>
        </p:txBody>
      </p:sp>
      <p:sp>
        <p:nvSpPr>
          <p:cNvPr id="63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74073" y="3428484"/>
            <a:ext cx="866899" cy="1142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420783" y="791571"/>
            <a:ext cx="2491564" cy="4053384"/>
          </a:xfrm>
          <a:prstGeom prst="roundRect">
            <a:avLst>
              <a:gd name="adj" fmla="val 1885"/>
            </a:avLst>
          </a:prstGeom>
          <a:solidFill>
            <a:srgbClr val="8EB4E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656091" y="1517171"/>
            <a:ext cx="72000" cy="72000"/>
          </a:xfrm>
          <a:prstGeom prst="rect">
            <a:avLst/>
          </a:prstGeom>
          <a:solidFill>
            <a:srgbClr val="008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39734" y="813264"/>
            <a:ext cx="80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28124" y="2511288"/>
            <a:ext cx="80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СТАЛО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528367" y="1453076"/>
            <a:ext cx="2264002" cy="480951"/>
          </a:xfrm>
          <a:prstGeom prst="roundRect">
            <a:avLst>
              <a:gd name="adj" fmla="val 5111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6528367" y="2001040"/>
            <a:ext cx="2261619" cy="480951"/>
          </a:xfrm>
          <a:prstGeom prst="roundRect">
            <a:avLst>
              <a:gd name="adj" fmla="val 5111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528367" y="2547900"/>
            <a:ext cx="2268187" cy="316675"/>
          </a:xfrm>
          <a:prstGeom prst="roundRect">
            <a:avLst>
              <a:gd name="adj" fmla="val 621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528367" y="2932464"/>
            <a:ext cx="2268187" cy="480951"/>
          </a:xfrm>
          <a:prstGeom prst="roundRect">
            <a:avLst>
              <a:gd name="adj" fmla="val 3066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528367" y="3476254"/>
            <a:ext cx="2268187" cy="686789"/>
          </a:xfrm>
          <a:prstGeom prst="roundRect">
            <a:avLst>
              <a:gd name="adj" fmla="val 2863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6528367" y="4228980"/>
            <a:ext cx="2268187" cy="499969"/>
          </a:xfrm>
          <a:prstGeom prst="roundRect">
            <a:avLst>
              <a:gd name="adj" fmla="val 3933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214685" y="784746"/>
            <a:ext cx="2540390" cy="1370057"/>
          </a:xfrm>
          <a:prstGeom prst="roundRect">
            <a:avLst>
              <a:gd name="adj" fmla="val 3226"/>
            </a:avLst>
          </a:prstGeom>
          <a:solidFill>
            <a:srgbClr val="134C9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70A26CA3-0CE3-47C6-88E6-E1DA739FA45B}"/>
              </a:ext>
            </a:extLst>
          </p:cNvPr>
          <p:cNvSpPr/>
          <p:nvPr/>
        </p:nvSpPr>
        <p:spPr>
          <a:xfrm>
            <a:off x="228124" y="1348914"/>
            <a:ext cx="2526951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Информационные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системы Федерального казначейства</a:t>
            </a:r>
          </a:p>
        </p:txBody>
      </p:sp>
      <p:cxnSp>
        <p:nvCxnSpPr>
          <p:cNvPr id="147" name="Прямая со стрелкой 146"/>
          <p:cNvCxnSpPr/>
          <p:nvPr/>
        </p:nvCxnSpPr>
        <p:spPr>
          <a:xfrm>
            <a:off x="2832619" y="1489829"/>
            <a:ext cx="289094" cy="0"/>
          </a:xfrm>
          <a:prstGeom prst="straightConnector1">
            <a:avLst/>
          </a:prstGeom>
          <a:ln w="57150">
            <a:solidFill>
              <a:srgbClr val="F58427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3909896" y="1095301"/>
            <a:ext cx="2411571" cy="959210"/>
            <a:chOff x="4289110" y="1166484"/>
            <a:chExt cx="2411571" cy="959210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70A26CA3-0CE3-47C6-88E6-E1DA739FA45B}"/>
                </a:ext>
              </a:extLst>
            </p:cNvPr>
            <p:cNvSpPr/>
            <p:nvPr/>
          </p:nvSpPr>
          <p:spPr>
            <a:xfrm>
              <a:off x="4289110" y="1166484"/>
              <a:ext cx="1749232" cy="5688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16000" indent="-216000">
                <a:lnSpc>
                  <a:spcPct val="150000"/>
                </a:lnSpc>
              </a:pPr>
              <a:r>
                <a:rPr lang="ru-RU" sz="11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Письма</a:t>
              </a:r>
            </a:p>
            <a:p>
              <a:pPr marL="216000" indent="-216000">
                <a:lnSpc>
                  <a:spcPct val="150000"/>
                </a:lnSpc>
              </a:pPr>
              <a:r>
                <a:rPr lang="ru-RU" sz="11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Отчетность на бумаге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70A26CA3-0CE3-47C6-88E6-E1DA739FA45B}"/>
                </a:ext>
              </a:extLst>
            </p:cNvPr>
            <p:cNvSpPr/>
            <p:nvPr/>
          </p:nvSpPr>
          <p:spPr>
            <a:xfrm>
              <a:off x="4303028" y="1681983"/>
              <a:ext cx="2397653" cy="44371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16000" indent="-216000">
                <a:spcBef>
                  <a:spcPts val="60"/>
                </a:spcBef>
              </a:pPr>
              <a:r>
                <a:rPr lang="ru-RU" sz="11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Информация на различных </a:t>
              </a:r>
            </a:p>
            <a:p>
              <a:pPr marL="216000" indent="-216000">
                <a:spcBef>
                  <a:spcPts val="60"/>
                </a:spcBef>
              </a:pPr>
              <a:r>
                <a:rPr lang="en-US" sz="11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Web</a:t>
              </a:r>
              <a:r>
                <a:rPr lang="ru-RU" sz="11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-сайтах</a:t>
              </a:r>
            </a:p>
          </p:txBody>
        </p:sp>
      </p:grpSp>
      <p:cxnSp>
        <p:nvCxnSpPr>
          <p:cNvPr id="149" name="Прямая со стрелкой 148"/>
          <p:cNvCxnSpPr/>
          <p:nvPr/>
        </p:nvCxnSpPr>
        <p:spPr>
          <a:xfrm>
            <a:off x="6032569" y="1488241"/>
            <a:ext cx="285923" cy="1588"/>
          </a:xfrm>
          <a:prstGeom prst="straightConnector1">
            <a:avLst/>
          </a:prstGeom>
          <a:ln w="57150">
            <a:solidFill>
              <a:srgbClr val="F58427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570058" y="2200629"/>
            <a:ext cx="0" cy="281362"/>
          </a:xfrm>
          <a:prstGeom prst="straightConnector1">
            <a:avLst/>
          </a:prstGeom>
          <a:ln w="57150">
            <a:solidFill>
              <a:srgbClr val="3BA76E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6028359" y="3667041"/>
            <a:ext cx="285923" cy="1588"/>
          </a:xfrm>
          <a:prstGeom prst="straightConnector1">
            <a:avLst/>
          </a:prstGeom>
          <a:ln w="57150">
            <a:solidFill>
              <a:srgbClr val="3BA76E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3778" y="2019340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Федеральные органы исполнительной власти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36954" y="3506946"/>
            <a:ext cx="2139636" cy="63094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Финансовые органы</a:t>
            </a:r>
            <a:r>
              <a:rPr lang="en-US" sz="1100" dirty="0">
                <a:latin typeface="+mj-lt"/>
                <a:ea typeface="Open Sans Condensed" pitchFamily="34" charset="0"/>
                <a:cs typeface="Open Sans Condensed" pitchFamily="34" charset="0"/>
              </a:rPr>
              <a:t> c</a:t>
            </a: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убъектов Российской Федерации </a:t>
            </a:r>
            <a:endParaRPr lang="en-US" sz="1100" dirty="0">
              <a:latin typeface="+mj-lt"/>
              <a:ea typeface="Open Sans Condensed" pitchFamily="34" charset="0"/>
              <a:cs typeface="Open Sans Condensed" pitchFamily="34" charset="0"/>
            </a:endParaRPr>
          </a:p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и муниципальных образований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8327" y="1464331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Министерство финансов</a:t>
            </a:r>
          </a:p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Российской Федерации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55153" y="2574912"/>
            <a:ext cx="2139636" cy="27186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Граждане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6053" y="2949661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Проектные офисы субъектов Российской Федерации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50601" y="4243925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Органы внешнего </a:t>
            </a:r>
          </a:p>
          <a:p>
            <a:pPr>
              <a:lnSpc>
                <a:spcPts val="1420"/>
              </a:lnSpc>
            </a:pP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и внутреннего контроля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84" y="1323972"/>
            <a:ext cx="441150" cy="441150"/>
          </a:xfrm>
          <a:prstGeom prst="rect">
            <a:avLst/>
          </a:prstGeom>
        </p:spPr>
      </p:pic>
      <p:sp>
        <p:nvSpPr>
          <p:cNvPr id="55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325370" y="2845559"/>
            <a:ext cx="5468106" cy="1890214"/>
          </a:xfrm>
          <a:prstGeom prst="roundRect">
            <a:avLst>
              <a:gd name="adj" fmla="val 1040"/>
            </a:avLst>
          </a:prstGeom>
          <a:solidFill>
            <a:srgbClr val="CAECD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883259" y="3000201"/>
            <a:ext cx="4058609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Предоставление информации онлайн на едином ресурсе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1422" y="2951006"/>
            <a:ext cx="350148" cy="350148"/>
          </a:xfrm>
          <a:prstGeom prst="ellipse">
            <a:avLst/>
          </a:prstGeom>
          <a:solidFill>
            <a:srgbClr val="3BA76E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755"/>
                </a:solidFill>
              </a:ln>
            </a:endParaRPr>
          </a:p>
        </p:txBody>
      </p:sp>
      <p:sp>
        <p:nvSpPr>
          <p:cNvPr id="54" name="Ромб 50"/>
          <p:cNvSpPr/>
          <p:nvPr/>
        </p:nvSpPr>
        <p:spPr>
          <a:xfrm>
            <a:off x="520411" y="3065280"/>
            <a:ext cx="183591" cy="122234"/>
          </a:xfrm>
          <a:custGeom>
            <a:avLst/>
            <a:gdLst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0 w 397303"/>
              <a:gd name="connsiteY4" fmla="*/ 198652 h 397303"/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73082 w 397303"/>
              <a:gd name="connsiteY4" fmla="*/ 278428 h 397303"/>
              <a:gd name="connsiteX5" fmla="*/ 0 w 397303"/>
              <a:gd name="connsiteY5" fmla="*/ 198652 h 397303"/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73082 w 397303"/>
              <a:gd name="connsiteY4" fmla="*/ 278428 h 397303"/>
              <a:gd name="connsiteX5" fmla="*/ 91440 w 397303"/>
              <a:gd name="connsiteY5" fmla="*/ 290092 h 397303"/>
              <a:gd name="connsiteX0" fmla="*/ 133078 w 331729"/>
              <a:gd name="connsiteY0" fmla="*/ 0 h 397303"/>
              <a:gd name="connsiteX1" fmla="*/ 331729 w 331729"/>
              <a:gd name="connsiteY1" fmla="*/ 198652 h 397303"/>
              <a:gd name="connsiteX2" fmla="*/ 133078 w 331729"/>
              <a:gd name="connsiteY2" fmla="*/ 397303 h 397303"/>
              <a:gd name="connsiteX3" fmla="*/ 7508 w 331729"/>
              <a:gd name="connsiteY3" fmla="*/ 278428 h 397303"/>
              <a:gd name="connsiteX4" fmla="*/ 25866 w 331729"/>
              <a:gd name="connsiteY4" fmla="*/ 290092 h 397303"/>
              <a:gd name="connsiteX0" fmla="*/ 331729 w 331729"/>
              <a:gd name="connsiteY0" fmla="*/ 0 h 198651"/>
              <a:gd name="connsiteX1" fmla="*/ 133078 w 331729"/>
              <a:gd name="connsiteY1" fmla="*/ 198651 h 198651"/>
              <a:gd name="connsiteX2" fmla="*/ 7508 w 331729"/>
              <a:gd name="connsiteY2" fmla="*/ 79776 h 198651"/>
              <a:gd name="connsiteX3" fmla="*/ 25866 w 331729"/>
              <a:gd name="connsiteY3" fmla="*/ 91440 h 198651"/>
              <a:gd name="connsiteX0" fmla="*/ 324221 w 324221"/>
              <a:gd name="connsiteY0" fmla="*/ 0 h 198651"/>
              <a:gd name="connsiteX1" fmla="*/ 125570 w 324221"/>
              <a:gd name="connsiteY1" fmla="*/ 198651 h 198651"/>
              <a:gd name="connsiteX2" fmla="*/ 0 w 324221"/>
              <a:gd name="connsiteY2" fmla="*/ 79776 h 198651"/>
              <a:gd name="connsiteX0" fmla="*/ 324221 w 324221"/>
              <a:gd name="connsiteY0" fmla="*/ 0 h 198651"/>
              <a:gd name="connsiteX1" fmla="*/ 125570 w 324221"/>
              <a:gd name="connsiteY1" fmla="*/ 198651 h 198651"/>
              <a:gd name="connsiteX2" fmla="*/ 25854 w 324221"/>
              <a:gd name="connsiteY2" fmla="*/ 104199 h 198651"/>
              <a:gd name="connsiteX3" fmla="*/ 0 w 324221"/>
              <a:gd name="connsiteY3" fmla="*/ 79776 h 198651"/>
              <a:gd name="connsiteX0" fmla="*/ 298367 w 298367"/>
              <a:gd name="connsiteY0" fmla="*/ 0 h 198651"/>
              <a:gd name="connsiteX1" fmla="*/ 99716 w 298367"/>
              <a:gd name="connsiteY1" fmla="*/ 198651 h 198651"/>
              <a:gd name="connsiteX2" fmla="*/ 0 w 298367"/>
              <a:gd name="connsiteY2" fmla="*/ 104199 h 19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367" h="198651">
                <a:moveTo>
                  <a:pt x="298367" y="0"/>
                </a:moveTo>
                <a:lnTo>
                  <a:pt x="99716" y="198651"/>
                </a:lnTo>
                <a:lnTo>
                  <a:pt x="0" y="104199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33661" y="3429937"/>
            <a:ext cx="5237475" cy="1196654"/>
          </a:xfrm>
          <a:prstGeom prst="roundRect">
            <a:avLst>
              <a:gd name="adj" fmla="val 217"/>
            </a:avLst>
          </a:prstGeom>
          <a:solidFill>
            <a:schemeClr val="bg1"/>
          </a:solidFill>
          <a:ln w="12700">
            <a:solidFill>
              <a:srgbClr val="1143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1575441" y="3569548"/>
            <a:ext cx="4393586" cy="93871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>
                <a:cs typeface="Arial" panose="020B0604020202020204" pitchFamily="34" charset="0"/>
              </a:rPr>
              <a:t>Подсистема информационно-аналитического</a:t>
            </a:r>
            <a:r>
              <a:rPr lang="en-US" sz="1100" dirty="0">
                <a:cs typeface="Arial" panose="020B0604020202020204" pitchFamily="34" charset="0"/>
              </a:rPr>
              <a:t> </a:t>
            </a:r>
            <a:r>
              <a:rPr lang="ru-RU" sz="1100" dirty="0">
                <a:cs typeface="Arial" panose="020B0604020202020204" pitchFamily="34" charset="0"/>
              </a:rPr>
              <a:t>обеспечения</a:t>
            </a:r>
            <a:r>
              <a:rPr lang="en-US" sz="11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ea typeface="Times New Roman"/>
                <a:cs typeface="Times New Roman"/>
              </a:rPr>
              <a:t>(далее - ПИАО) </a:t>
            </a:r>
            <a:endParaRPr lang="ru-RU" sz="1100" dirty="0"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endParaRPr lang="ru-RU" sz="1100" dirty="0">
              <a:latin typeface="+mj-lt"/>
              <a:ea typeface="Open Sans Condensed" pitchFamily="34" charset="0"/>
              <a:cs typeface="Times New Roman"/>
            </a:endParaRPr>
          </a:p>
          <a:p>
            <a:pPr>
              <a:lnSpc>
                <a:spcPts val="1100"/>
              </a:lnSpc>
            </a:pPr>
            <a:r>
              <a:rPr lang="ru-RU" sz="1100" dirty="0">
                <a:cs typeface="Arial" panose="020B0604020202020204" pitchFamily="34" charset="0"/>
              </a:rPr>
              <a:t>Единый портал бюджетной системы (в том числе через </a:t>
            </a:r>
            <a:r>
              <a:rPr lang="en-US" sz="1100" dirty="0">
                <a:cs typeface="Arial" panose="020B0604020202020204" pitchFamily="34" charset="0"/>
              </a:rPr>
              <a:t>API</a:t>
            </a:r>
            <a:r>
              <a:rPr lang="ru-RU" sz="11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100"/>
              </a:lnSpc>
            </a:pPr>
            <a:endParaRPr lang="ru-RU" sz="1100" dirty="0"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ru-RU" sz="1100" dirty="0">
                <a:cs typeface="Arial" panose="020B0604020202020204" pitchFamily="34" charset="0"/>
              </a:rPr>
              <a:t>Мобильное приложение «Бюджет.РФ»</a:t>
            </a:r>
            <a:endParaRPr lang="ru-RU" sz="1100" dirty="0"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28367" y="906976"/>
            <a:ext cx="2264002" cy="480951"/>
          </a:xfrm>
          <a:prstGeom prst="roundRect">
            <a:avLst>
              <a:gd name="adj" fmla="val 5111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5020" y="944383"/>
            <a:ext cx="2253040" cy="6001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Правительство </a:t>
            </a:r>
          </a:p>
          <a:p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Российской Федерации</a:t>
            </a:r>
          </a:p>
          <a:p>
            <a:endParaRPr lang="ru-RU" sz="1100" dirty="0">
              <a:solidFill>
                <a:schemeClr val="bg1"/>
              </a:solidFill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240972" y="863928"/>
            <a:ext cx="484986" cy="484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054" y="916465"/>
            <a:ext cx="342296" cy="381089"/>
          </a:xfrm>
          <a:prstGeom prst="rect">
            <a:avLst/>
          </a:prstGeom>
          <a:noFill/>
        </p:spPr>
      </p:pic>
      <p:cxnSp>
        <p:nvCxnSpPr>
          <p:cNvPr id="140" name="Прямая со стрелкой 139"/>
          <p:cNvCxnSpPr/>
          <p:nvPr/>
        </p:nvCxnSpPr>
        <p:spPr>
          <a:xfrm>
            <a:off x="3027221" y="3260120"/>
            <a:ext cx="0" cy="268490"/>
          </a:xfrm>
          <a:prstGeom prst="straightConnector1">
            <a:avLst/>
          </a:prstGeom>
          <a:ln w="57150">
            <a:solidFill>
              <a:srgbClr val="3BA76E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64267" y="3584017"/>
            <a:ext cx="885287" cy="885287"/>
            <a:chOff x="564267" y="3539697"/>
            <a:chExt cx="885287" cy="88528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4267" y="3539697"/>
              <a:ext cx="885287" cy="8852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CA538F22-3F06-42F2-A1E6-8A2AF34C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41" y="3569548"/>
              <a:ext cx="808065" cy="808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07223" y="800953"/>
            <a:ext cx="2242752" cy="2261130"/>
            <a:chOff x="3407223" y="800953"/>
            <a:chExt cx="2242752" cy="22611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630002" y="800953"/>
              <a:ext cx="1831362" cy="2261130"/>
              <a:chOff x="3630002" y="800953"/>
              <a:chExt cx="1831362" cy="2261130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3715523" y="873552"/>
                <a:ext cx="1668343" cy="2188531"/>
              </a:xfrm>
              <a:prstGeom prst="roundRect">
                <a:avLst>
                  <a:gd name="adj" fmla="val 2078"/>
                </a:avLst>
              </a:prstGeom>
              <a:solidFill>
                <a:srgbClr val="F5F5F5"/>
              </a:solidFill>
              <a:ln w="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3630002" y="800953"/>
                <a:ext cx="1831362" cy="2216296"/>
              </a:xfrm>
              <a:prstGeom prst="roundRect">
                <a:avLst>
                  <a:gd name="adj" fmla="val 698"/>
                </a:avLst>
              </a:prstGeom>
              <a:noFill/>
              <a:ln w="12700">
                <a:solidFill>
                  <a:srgbClr val="11437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3794224" y="1028481"/>
                <a:ext cx="1570430" cy="1722098"/>
                <a:chOff x="3794224" y="1028481"/>
                <a:chExt cx="1570430" cy="1722098"/>
              </a:xfrm>
            </p:grpSpPr>
            <p:pic>
              <p:nvPicPr>
                <p:cNvPr id="151" name="Рисунок 1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4224" y="1028481"/>
                  <a:ext cx="1536324" cy="322718"/>
                </a:xfrm>
                <a:prstGeom prst="rect">
                  <a:avLst/>
                </a:prstGeom>
              </p:spPr>
            </p:pic>
            <p:grpSp>
              <p:nvGrpSpPr>
                <p:cNvPr id="6" name="Группа 5"/>
                <p:cNvGrpSpPr/>
                <p:nvPr/>
              </p:nvGrpSpPr>
              <p:grpSpPr>
                <a:xfrm>
                  <a:off x="3820173" y="1488627"/>
                  <a:ext cx="1544481" cy="1261952"/>
                  <a:chOff x="3820173" y="1488627"/>
                  <a:chExt cx="1544481" cy="1261952"/>
                </a:xfrm>
              </p:grpSpPr>
              <p:sp>
                <p:nvSpPr>
                  <p:cNvPr id="152" name="Прямоугольник 151"/>
                  <p:cNvSpPr/>
                  <p:nvPr/>
                </p:nvSpPr>
                <p:spPr>
                  <a:xfrm>
                    <a:off x="3820173" y="1513443"/>
                    <a:ext cx="1133044" cy="1200329"/>
                  </a:xfrm>
                  <a:prstGeom prst="rect">
                    <a:avLst/>
                  </a:prstGeom>
                </p:spPr>
                <p:txBody>
                  <a:bodyPr wrap="square" lIns="0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Аналитических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отчетов </a:t>
                    </a:r>
                  </a:p>
                  <a:p>
                    <a:endParaRPr lang="ru-RU" sz="900" dirty="0">
                      <a:solidFill>
                        <a:srgbClr val="11437F"/>
                      </a:solidFill>
                    </a:endParaRP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Источников данных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  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Витрин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данных</a:t>
                    </a:r>
                    <a:endParaRPr lang="ru-RU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5" name="Прямоугольник 174"/>
                  <p:cNvSpPr/>
                  <p:nvPr/>
                </p:nvSpPr>
                <p:spPr>
                  <a:xfrm>
                    <a:off x="4727143" y="1488627"/>
                    <a:ext cx="631903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245</a:t>
                    </a:r>
                  </a:p>
                </p:txBody>
              </p:sp>
              <p:sp>
                <p:nvSpPr>
                  <p:cNvPr id="176" name="Прямоугольник 175"/>
                  <p:cNvSpPr/>
                  <p:nvPr/>
                </p:nvSpPr>
                <p:spPr>
                  <a:xfrm>
                    <a:off x="4732751" y="1914554"/>
                    <a:ext cx="631903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120</a:t>
                    </a:r>
                  </a:p>
                </p:txBody>
              </p:sp>
              <p:sp>
                <p:nvSpPr>
                  <p:cNvPr id="177" name="Прямоугольник 176"/>
                  <p:cNvSpPr/>
                  <p:nvPr/>
                </p:nvSpPr>
                <p:spPr>
                  <a:xfrm>
                    <a:off x="4868655" y="2335081"/>
                    <a:ext cx="467950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11</a:t>
                    </a:r>
                  </a:p>
                </p:txBody>
              </p:sp>
            </p:grpSp>
          </p:grpSp>
        </p:grpSp>
        <p:sp>
          <p:nvSpPr>
            <p:cNvPr id="5" name="Прямоугольник 4"/>
            <p:cNvSpPr/>
            <p:nvPr/>
          </p:nvSpPr>
          <p:spPr>
            <a:xfrm rot="18900000">
              <a:off x="3407223" y="1765709"/>
              <a:ext cx="335015" cy="340914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180223 w 369138"/>
                <a:gd name="connsiteY0" fmla="*/ 188585 h 395461"/>
                <a:gd name="connsiteX1" fmla="*/ 369138 w 369138"/>
                <a:gd name="connsiteY1" fmla="*/ 0 h 395461"/>
                <a:gd name="connsiteX2" fmla="*/ 369138 w 369138"/>
                <a:gd name="connsiteY2" fmla="*/ 395461 h 395461"/>
                <a:gd name="connsiteX3" fmla="*/ 0 w 369138"/>
                <a:gd name="connsiteY3" fmla="*/ 369139 h 395461"/>
                <a:gd name="connsiteX4" fmla="*/ 180223 w 369138"/>
                <a:gd name="connsiteY4" fmla="*/ 188585 h 395461"/>
                <a:gd name="connsiteX0" fmla="*/ 180223 w 392831"/>
                <a:gd name="connsiteY0" fmla="*/ 188585 h 399406"/>
                <a:gd name="connsiteX1" fmla="*/ 369138 w 392831"/>
                <a:gd name="connsiteY1" fmla="*/ 0 h 399406"/>
                <a:gd name="connsiteX2" fmla="*/ 392831 w 392831"/>
                <a:gd name="connsiteY2" fmla="*/ 399406 h 399406"/>
                <a:gd name="connsiteX3" fmla="*/ 0 w 392831"/>
                <a:gd name="connsiteY3" fmla="*/ 369139 h 399406"/>
                <a:gd name="connsiteX4" fmla="*/ 180223 w 392831"/>
                <a:gd name="connsiteY4" fmla="*/ 188585 h 39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31" h="399406">
                  <a:moveTo>
                    <a:pt x="180223" y="188585"/>
                  </a:moveTo>
                  <a:lnTo>
                    <a:pt x="369138" y="0"/>
                  </a:lnTo>
                  <a:lnTo>
                    <a:pt x="392831" y="399406"/>
                  </a:lnTo>
                  <a:lnTo>
                    <a:pt x="0" y="369139"/>
                  </a:lnTo>
                  <a:lnTo>
                    <a:pt x="180223" y="18858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Прямоугольник 4"/>
            <p:cNvSpPr/>
            <p:nvPr/>
          </p:nvSpPr>
          <p:spPr>
            <a:xfrm rot="2700000" flipH="1">
              <a:off x="5328207" y="1775282"/>
              <a:ext cx="321767" cy="321769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414585"/>
                <a:gd name="connsiteY0" fmla="*/ 188585 h 418837"/>
                <a:gd name="connsiteX1" fmla="*/ 395461 w 414585"/>
                <a:gd name="connsiteY1" fmla="*/ 0 h 418837"/>
                <a:gd name="connsiteX2" fmla="*/ 414585 w 414585"/>
                <a:gd name="connsiteY2" fmla="*/ 418837 h 418837"/>
                <a:gd name="connsiteX3" fmla="*/ 0 w 414585"/>
                <a:gd name="connsiteY3" fmla="*/ 395461 h 418837"/>
                <a:gd name="connsiteX4" fmla="*/ 206546 w 414585"/>
                <a:gd name="connsiteY4" fmla="*/ 188585 h 418837"/>
                <a:gd name="connsiteX0" fmla="*/ 198046 w 406085"/>
                <a:gd name="connsiteY0" fmla="*/ 188585 h 418837"/>
                <a:gd name="connsiteX1" fmla="*/ 386961 w 406085"/>
                <a:gd name="connsiteY1" fmla="*/ 0 h 418837"/>
                <a:gd name="connsiteX2" fmla="*/ 406085 w 406085"/>
                <a:gd name="connsiteY2" fmla="*/ 418837 h 418837"/>
                <a:gd name="connsiteX3" fmla="*/ 0 w 406085"/>
                <a:gd name="connsiteY3" fmla="*/ 386962 h 418837"/>
                <a:gd name="connsiteX4" fmla="*/ 198046 w 406085"/>
                <a:gd name="connsiteY4" fmla="*/ 188585 h 418837"/>
                <a:gd name="connsiteX0" fmla="*/ 198046 w 406085"/>
                <a:gd name="connsiteY0" fmla="*/ 175836 h 406088"/>
                <a:gd name="connsiteX1" fmla="*/ 374211 w 406085"/>
                <a:gd name="connsiteY1" fmla="*/ 0 h 406088"/>
                <a:gd name="connsiteX2" fmla="*/ 406085 w 406085"/>
                <a:gd name="connsiteY2" fmla="*/ 406088 h 406088"/>
                <a:gd name="connsiteX3" fmla="*/ 0 w 406085"/>
                <a:gd name="connsiteY3" fmla="*/ 374213 h 406088"/>
                <a:gd name="connsiteX4" fmla="*/ 198046 w 406085"/>
                <a:gd name="connsiteY4" fmla="*/ 175836 h 4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85" h="406088">
                  <a:moveTo>
                    <a:pt x="198046" y="175836"/>
                  </a:moveTo>
                  <a:lnTo>
                    <a:pt x="374211" y="0"/>
                  </a:lnTo>
                  <a:lnTo>
                    <a:pt x="406085" y="406088"/>
                  </a:lnTo>
                  <a:lnTo>
                    <a:pt x="0" y="374213"/>
                  </a:lnTo>
                  <a:lnTo>
                    <a:pt x="198046" y="1758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47967"/>
            <a:ext cx="7174334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376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 txBox="1">
            <a:spLocks/>
          </p:cNvSpPr>
          <p:nvPr/>
        </p:nvSpPr>
        <p:spPr>
          <a:xfrm>
            <a:off x="1705202" y="47967"/>
            <a:ext cx="717433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45874" y="3029897"/>
            <a:ext cx="8812404" cy="1863969"/>
          </a:xfrm>
          <a:prstGeom prst="roundRect">
            <a:avLst>
              <a:gd name="adj" fmla="val 1897"/>
            </a:avLst>
          </a:prstGeom>
          <a:solidFill>
            <a:srgbClr val="F5F5F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19138" y="3301484"/>
            <a:ext cx="2525836" cy="1553105"/>
            <a:chOff x="270343" y="3301484"/>
            <a:chExt cx="2525836" cy="155310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0343" y="3301484"/>
              <a:ext cx="2220415" cy="1553105"/>
            </a:xfrm>
            <a:prstGeom prst="roundRect">
              <a:avLst>
                <a:gd name="adj" fmla="val 2423"/>
              </a:avLst>
            </a:prstGeom>
            <a:solidFill>
              <a:srgbClr val="3FB3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27158" y="3380136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675" y="3406886"/>
              <a:ext cx="168452" cy="168452"/>
            </a:xfrm>
            <a:prstGeom prst="rect">
              <a:avLst/>
            </a:prstGeom>
            <a:noFill/>
          </p:spPr>
        </p:pic>
        <p:sp>
          <p:nvSpPr>
            <p:cNvPr id="125" name="Прямоугольник 124"/>
            <p:cNvSpPr/>
            <p:nvPr/>
          </p:nvSpPr>
          <p:spPr>
            <a:xfrm>
              <a:off x="608635" y="3338146"/>
              <a:ext cx="2187544" cy="307777"/>
            </a:xfrm>
            <a:prstGeom prst="rect">
              <a:avLst/>
            </a:prstGeom>
          </p:spPr>
          <p:txBody>
            <a:bodyPr wrap="square" lIns="0" rIns="3600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</a:t>
              </a:r>
            </a:p>
            <a:p>
              <a:r>
                <a:rPr lang="ru-RU" sz="700" b="1" dirty="0">
                  <a:solidFill>
                    <a:schemeClr val="bg1"/>
                  </a:solidFill>
                </a:rPr>
                <a:t>которых является Минфин России</a:t>
              </a:r>
            </a:p>
          </p:txBody>
        </p:sp>
        <p:grpSp>
          <p:nvGrpSpPr>
            <p:cNvPr id="126" name="Группа 3"/>
            <p:cNvGrpSpPr/>
            <p:nvPr/>
          </p:nvGrpSpPr>
          <p:grpSpPr>
            <a:xfrm>
              <a:off x="321547" y="3683914"/>
              <a:ext cx="2117867" cy="1117670"/>
              <a:chOff x="321547" y="3974470"/>
              <a:chExt cx="2117867" cy="1053173"/>
            </a:xfrm>
          </p:grpSpPr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321547" y="3974705"/>
                <a:ext cx="753627" cy="1051600"/>
              </a:xfrm>
              <a:prstGeom prst="roundRect">
                <a:avLst>
                  <a:gd name="adj" fmla="val 2106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Соглашения</a:t>
                </a:r>
              </a:p>
            </p:txBody>
          </p:sp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25401" y="4707986"/>
                <a:ext cx="1314000" cy="319657"/>
              </a:xfrm>
              <a:prstGeom prst="roundRect">
                <a:avLst>
                  <a:gd name="adj" fmla="val 3744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  <a:cs typeface="Arial" pitchFamily="34" charset="0"/>
                  </a:rPr>
                  <a:t>ПУиО регионов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БА, ЛБО и БО субъектов РФ и МО</a:t>
                </a:r>
              </a:p>
              <a:p>
                <a:endParaRPr lang="ru-RU" sz="650" b="1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endParaRPr lang="ru-RU" sz="8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Скругленный прямоугольник 128"/>
              <p:cNvSpPr/>
              <p:nvPr/>
            </p:nvSpPr>
            <p:spPr>
              <a:xfrm>
                <a:off x="1125414" y="3974470"/>
                <a:ext cx="1314000" cy="685652"/>
              </a:xfrm>
              <a:prstGeom prst="roundRect">
                <a:avLst>
                  <a:gd name="adj" fmla="val 2182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72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бюджетного планирования</a:t>
                </a:r>
                <a:r>
                  <a:rPr lang="ru-RU" sz="700" dirty="0">
                    <a:solidFill>
                      <a:srgbClr val="006C43"/>
                    </a:solidFill>
                    <a:latin typeface="Arial Narrow" pitchFamily="34" charset="0"/>
                  </a:rPr>
                  <a:t> 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Кассовый план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ПОФР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Мониторинг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исполнения ФБ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в части БА</a:t>
                </a: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2495650" y="3301485"/>
            <a:ext cx="6395171" cy="1551006"/>
            <a:chOff x="2546855" y="3301485"/>
            <a:chExt cx="6395171" cy="1551006"/>
          </a:xfrm>
        </p:grpSpPr>
        <p:sp>
          <p:nvSpPr>
            <p:cNvPr id="131" name="Скругленный прямоугольник 78"/>
            <p:cNvSpPr/>
            <p:nvPr/>
          </p:nvSpPr>
          <p:spPr>
            <a:xfrm>
              <a:off x="2546855" y="3301485"/>
              <a:ext cx="6395171" cy="1551006"/>
            </a:xfrm>
            <a:prstGeom prst="roundRect">
              <a:avLst>
                <a:gd name="adj" fmla="val 2087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79"/>
            <p:cNvSpPr/>
            <p:nvPr/>
          </p:nvSpPr>
          <p:spPr>
            <a:xfrm>
              <a:off x="2906756" y="3398777"/>
              <a:ext cx="3817728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 которых является Федеральное казначейство</a:t>
              </a:r>
            </a:p>
          </p:txBody>
        </p:sp>
        <p:grpSp>
          <p:nvGrpSpPr>
            <p:cNvPr id="133" name="Группа 59"/>
            <p:cNvGrpSpPr/>
            <p:nvPr/>
          </p:nvGrpSpPr>
          <p:grpSpPr>
            <a:xfrm>
              <a:off x="2600592" y="3683914"/>
              <a:ext cx="6281451" cy="1109413"/>
              <a:chOff x="2600592" y="3683914"/>
              <a:chExt cx="6281451" cy="1109413"/>
            </a:xfrm>
          </p:grpSpPr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7840916" y="3683914"/>
                <a:ext cx="1040005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</a:t>
                </a:r>
                <a:br>
                  <a:rPr lang="ru-RU" sz="700" b="1" dirty="0">
                    <a:solidFill>
                      <a:schemeClr val="tx2"/>
                    </a:solidFill>
                  </a:rPr>
                </a:br>
                <a:r>
                  <a:rPr lang="ru-RU" sz="700" b="1" dirty="0">
                    <a:solidFill>
                      <a:schemeClr val="tx2"/>
                    </a:solidFill>
                  </a:rPr>
                  <a:t>ведения НСИ</a:t>
                </a:r>
                <a:endParaRPr lang="ru-RU" sz="7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Сводный реестр</a:t>
                </a:r>
              </a:p>
              <a:p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8" name="Скругленный прямоугольник 137"/>
              <p:cNvSpPr/>
              <p:nvPr/>
            </p:nvSpPr>
            <p:spPr>
              <a:xfrm>
                <a:off x="7839794" y="4258436"/>
                <a:ext cx="1042249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ПУР КС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Казначейское сопровождение (71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c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чета)</a:t>
                </a: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6506307" y="3683914"/>
                <a:ext cx="1286190" cy="1104768"/>
              </a:xfrm>
              <a:prstGeom prst="roundRect">
                <a:avLst>
                  <a:gd name="adj" fmla="val 115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36000" rtlCol="0" anchor="t" anchorCtr="0">
                <a:noAutofit/>
              </a:bodyPr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Подсистема учета</a:t>
                </a:r>
              </a:p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и отчетности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Бухгалтерская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Отчетность по операциям системы  казначейских платежей</a:t>
                </a:r>
              </a:p>
            </p:txBody>
          </p: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5134841" y="3683914"/>
                <a:ext cx="1321157" cy="529058"/>
              </a:xfrm>
              <a:prstGeom prst="roundRect">
                <a:avLst>
                  <a:gd name="adj" fmla="val 24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5135576" y="4258436"/>
                <a:ext cx="1319687" cy="530246"/>
              </a:xfrm>
              <a:prstGeom prst="roundRect">
                <a:avLst>
                  <a:gd name="adj" fmla="val 2994"/>
                </a:avLst>
              </a:prstGeom>
              <a:solidFill>
                <a:srgbClr val="D0E2F8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ПУДС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Денежные обязательства</a:t>
                </a: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2600592" y="3683914"/>
                <a:ext cx="1369998" cy="1109413"/>
              </a:xfrm>
              <a:prstGeom prst="roundRect">
                <a:avLst>
                  <a:gd name="adj" fmla="val 1145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Единый портал бюджетной </a:t>
                </a:r>
              </a:p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системы РФ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Общероссийские перечни услуг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Федеральные перечни услуг и работ</a:t>
                </a:r>
              </a:p>
            </p:txBody>
          </p:sp>
        </p:grpSp>
        <p:grpSp>
          <p:nvGrpSpPr>
            <p:cNvPr id="134" name="Группа 1"/>
            <p:cNvGrpSpPr/>
            <p:nvPr/>
          </p:nvGrpSpPr>
          <p:grpSpPr>
            <a:xfrm>
              <a:off x="2607861" y="3386212"/>
              <a:ext cx="223428" cy="223428"/>
              <a:chOff x="2559503" y="3759912"/>
              <a:chExt cx="223428" cy="223428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2559503" y="3759912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-25000"/>
              </a:p>
            </p:txBody>
          </p:sp>
          <p:pic>
            <p:nvPicPr>
              <p:cNvPr id="136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6796" y="3795037"/>
                <a:ext cx="144094" cy="1604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7" name="Скругленный прямоугольник 166"/>
          <p:cNvSpPr/>
          <p:nvPr/>
        </p:nvSpPr>
        <p:spPr>
          <a:xfrm>
            <a:off x="3978814" y="3681384"/>
            <a:ext cx="1055191" cy="1108800"/>
          </a:xfrm>
          <a:prstGeom prst="roundRect">
            <a:avLst>
              <a:gd name="adj" fmla="val 1204"/>
            </a:avLst>
          </a:prstGeom>
          <a:solidFill>
            <a:srgbClr val="D0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 anchorCtr="0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tx2"/>
                </a:solidFill>
              </a:rPr>
              <a:t>МВУ ПУиО 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Регистр «Главная книга» (ф. 0504072)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Сведения о дебиторах  </a:t>
            </a:r>
            <a:br>
              <a:rPr lang="ru-RU" sz="65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и кредиторах в разрезе контрактов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Нефинансовые активы</a:t>
            </a:r>
          </a:p>
          <a:p>
            <a:endParaRPr lang="ru-RU" sz="65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800" b="1" dirty="0">
              <a:solidFill>
                <a:schemeClr val="tx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322" y="725156"/>
            <a:ext cx="8984975" cy="4339538"/>
            <a:chOff x="58322" y="725156"/>
            <a:chExt cx="8984975" cy="4339538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8322" y="725156"/>
              <a:ext cx="8984975" cy="4259146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0990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602402" y="4913969"/>
              <a:ext cx="3638176" cy="15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8755"/>
                  </a:solidFill>
                  <a:latin typeface="Arial" pitchFamily="34" charset="0"/>
                </a:rPr>
                <a:t>Многоуровневый контроль качества данных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5032" y="800953"/>
            <a:ext cx="3265300" cy="2210233"/>
            <a:chOff x="145032" y="773791"/>
            <a:chExt cx="3265300" cy="2210233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45032" y="773791"/>
              <a:ext cx="3265300" cy="2210233"/>
            </a:xfrm>
            <a:prstGeom prst="roundRect">
              <a:avLst>
                <a:gd name="adj" fmla="val 2209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1511192" y="1146431"/>
              <a:ext cx="1846800" cy="792000"/>
            </a:xfrm>
            <a:prstGeom prst="roundRect">
              <a:avLst>
                <a:gd name="adj" fmla="val 1905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ФК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Оперативная  информация об исполнении               федерального бюджета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Показатели исполнения  бюджетов бюджетной  системы РФ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Платежные поручения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Казначейское сопровождение (41 счета)</a:t>
              </a:r>
            </a:p>
            <a:p>
              <a:endParaRPr lang="ru-RU" sz="700" dirty="0">
                <a:solidFill>
                  <a:schemeClr val="tx1"/>
                </a:solidFill>
              </a:endParaRPr>
            </a:p>
            <a:p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97836" y="1146431"/>
              <a:ext cx="1264130" cy="1782000"/>
            </a:xfrm>
            <a:prstGeom prst="roundRect">
              <a:avLst>
                <a:gd name="adj" fmla="val 1507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Планы-графики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Закупки (извещения)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Контракты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Каталог ТРУ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жалоб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плановых и внеплановых проверок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результатов проверок </a:t>
              </a:r>
              <a:b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</a:b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и выданных предписаний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недобросовестных      поставщиков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гарантий</a:t>
              </a:r>
            </a:p>
            <a:p>
              <a:pPr>
                <a:lnSpc>
                  <a:spcPts val="900"/>
                </a:lnSpc>
              </a:pPr>
              <a:endParaRPr lang="ru-RU" sz="800" dirty="0">
                <a:latin typeface="Arial Narrow" panose="020B0606020202030204" pitchFamily="34" charset="0"/>
              </a:endParaRPr>
            </a:p>
            <a:p>
              <a:endParaRPr lang="ru-RU" sz="800" dirty="0"/>
            </a:p>
            <a:p>
              <a:endParaRPr lang="ru-RU" sz="800" dirty="0"/>
            </a:p>
            <a:p>
              <a:endParaRPr lang="ru-RU" sz="3200" b="1" dirty="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529744" y="805403"/>
              <a:ext cx="2667601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Информационные системы, оператором которых является Федеральное казначейство</a:t>
              </a: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1511193" y="2424256"/>
              <a:ext cx="1846800" cy="504000"/>
            </a:xfrm>
            <a:prstGeom prst="roundRect">
              <a:avLst>
                <a:gd name="adj" fmla="val 252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 Мониторинг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Данные по контрактам с рисками и признаками нарушений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Рейтинг по закупкам</a:t>
              </a:r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1511193" y="1993906"/>
              <a:ext cx="1846800" cy="378000"/>
            </a:xfrm>
            <a:prstGeom prst="roundRect">
              <a:avLst>
                <a:gd name="adj" fmla="val 399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«Планирование»</a:t>
              </a:r>
              <a:endParaRPr lang="ru-RU" sz="700" b="1" dirty="0">
                <a:solidFill>
                  <a:schemeClr val="tx2"/>
                </a:solidFill>
              </a:endParaRP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Нарушения, административное производство</a:t>
              </a:r>
            </a:p>
            <a:p>
              <a:pPr marL="72000" indent="-72000"/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    и предписания</a:t>
              </a: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239865" y="852581"/>
              <a:ext cx="223428" cy="223428"/>
              <a:chOff x="2567378" y="3785553"/>
              <a:chExt cx="223428" cy="223428"/>
            </a:xfrm>
          </p:grpSpPr>
          <p:sp>
            <p:nvSpPr>
              <p:cNvPr id="173" name="Овал 172"/>
              <p:cNvSpPr/>
              <p:nvPr/>
            </p:nvSpPr>
            <p:spPr>
              <a:xfrm>
                <a:off x="2567378" y="3785553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174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05256" y="3820316"/>
                <a:ext cx="147600" cy="16435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5674351" y="800952"/>
            <a:ext cx="3278300" cy="2210400"/>
            <a:chOff x="5674351" y="773790"/>
            <a:chExt cx="3278300" cy="221040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674351" y="773790"/>
              <a:ext cx="3278300" cy="2210400"/>
            </a:xfrm>
            <a:prstGeom prst="roundRect">
              <a:avLst>
                <a:gd name="adj" fmla="val 1988"/>
              </a:avLst>
            </a:prstGeom>
            <a:solidFill>
              <a:srgbClr val="F7964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065194" y="852107"/>
              <a:ext cx="2257199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Внешние источники данных</a:t>
              </a:r>
            </a:p>
          </p:txBody>
        </p:sp>
        <p:grpSp>
          <p:nvGrpSpPr>
            <p:cNvPr id="154" name="Группа 153"/>
            <p:cNvGrpSpPr/>
            <p:nvPr/>
          </p:nvGrpSpPr>
          <p:grpSpPr>
            <a:xfrm>
              <a:off x="5722708" y="1152750"/>
              <a:ext cx="3176235" cy="1783773"/>
              <a:chOff x="5529161" y="1219065"/>
              <a:chExt cx="3418883" cy="1877315"/>
            </a:xfrm>
          </p:grpSpPr>
          <p:sp>
            <p:nvSpPr>
              <p:cNvPr id="155" name="Скругленный прямоугольник 154"/>
              <p:cNvSpPr/>
              <p:nvPr/>
            </p:nvSpPr>
            <p:spPr>
              <a:xfrm>
                <a:off x="6836430" y="1895485"/>
                <a:ext cx="1228380" cy="625150"/>
              </a:xfrm>
              <a:prstGeom prst="roundRect">
                <a:avLst>
                  <a:gd name="adj" fmla="val 2406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ФАС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Реестр гарантирующих  поставщиков и зон их деятельности</a:t>
                </a:r>
              </a:p>
              <a:p>
                <a:endParaRPr lang="en-US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8114912" y="1219065"/>
                <a:ext cx="833129" cy="492542"/>
              </a:xfrm>
              <a:prstGeom prst="roundRect">
                <a:avLst>
                  <a:gd name="adj" fmla="val 254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ФНС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дисквалифицированных лиц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endParaRPr lang="ru-RU" sz="6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6836433" y="2564862"/>
                <a:ext cx="1228382" cy="528793"/>
              </a:xfrm>
              <a:prstGeom prst="roundRect">
                <a:avLst>
                  <a:gd name="adj" fmla="val 237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Портал 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Finam</a:t>
                </a:r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ru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Цена за баррель нефти марки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Brent</a:t>
                </a:r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en-US" sz="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6836430" y="1219065"/>
                <a:ext cx="1228382" cy="625150"/>
              </a:xfrm>
              <a:prstGeom prst="roundRect">
                <a:avLst>
                  <a:gd name="adj" fmla="val 2807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ФССП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Исполнение судебных актов,    актов других органов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и должностных лиц</a:t>
                </a:r>
              </a:p>
            </p:txBody>
          </p:sp>
          <p:sp>
            <p:nvSpPr>
              <p:cNvPr id="159" name="Скругленный прямоугольник 158"/>
              <p:cNvSpPr/>
              <p:nvPr/>
            </p:nvSpPr>
            <p:spPr>
              <a:xfrm>
                <a:off x="5529161" y="2702346"/>
                <a:ext cx="1259382" cy="394034"/>
              </a:xfrm>
              <a:prstGeom prst="roundRect">
                <a:avLst>
                  <a:gd name="adj" fmla="val 318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Сайты ФОИВ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Реестры лицензий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5529161" y="2276414"/>
                <a:ext cx="1259382" cy="382746"/>
              </a:xfrm>
              <a:prstGeom prst="roundRect">
                <a:avLst>
                  <a:gd name="adj" fmla="val 327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Центробанк России</a:t>
                </a:r>
              </a:p>
              <a:p>
                <a:pPr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Курс доллара США </a:t>
                </a:r>
              </a:p>
            </p:txBody>
          </p:sp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5530090" y="1219065"/>
                <a:ext cx="1259384" cy="1009731"/>
              </a:xfrm>
              <a:prstGeom prst="roundRect">
                <a:avLst>
                  <a:gd name="adj" fmla="val 1489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Интерфакс</a:t>
                </a:r>
                <a:endParaRPr lang="ru-RU" sz="7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сведений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 банкротстве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юридически значимых сведений о фактах   деятельности юр.лиц,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ИП и иных субъектов экономической деятельности </a:t>
                </a:r>
              </a:p>
            </p:txBody>
          </p:sp>
          <p:sp>
            <p:nvSpPr>
              <p:cNvPr id="162" name="Скругленный прямоугольник 161"/>
              <p:cNvSpPr/>
              <p:nvPr/>
            </p:nvSpPr>
            <p:spPr>
              <a:xfrm>
                <a:off x="8114914" y="1767650"/>
                <a:ext cx="833130" cy="496331"/>
              </a:xfrm>
              <a:prstGeom prst="roundRect">
                <a:avLst>
                  <a:gd name="adj" fmla="val 3535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0" bIns="0" rtlCol="0" anchor="t" anchorCtr="0">
                <a:noAutofit/>
              </a:bodyPr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ГИР БО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Бухгалтерская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(финансовая)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отчетности юр.лиц</a:t>
                </a:r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8114914" y="2316954"/>
                <a:ext cx="833130" cy="776701"/>
              </a:xfrm>
              <a:prstGeom prst="roundRect">
                <a:avLst>
                  <a:gd name="adj" fmla="val 1613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650" b="1" dirty="0">
                    <a:solidFill>
                      <a:schemeClr val="accent6">
                        <a:lumMod val="50000"/>
                      </a:schemeClr>
                    </a:solidFill>
                  </a:rPr>
                  <a:t>Минфин России</a:t>
                </a:r>
                <a:endParaRPr lang="en-US" sz="65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 о результатах мониторинга качества финменеджмента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8" name="Овал 177"/>
            <p:cNvSpPr/>
            <p:nvPr/>
          </p:nvSpPr>
          <p:spPr>
            <a:xfrm>
              <a:off x="5765162" y="849945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79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4206" y="876695"/>
              <a:ext cx="168452" cy="168452"/>
            </a:xfrm>
            <a:prstGeom prst="rect">
              <a:avLst/>
            </a:prstGeom>
            <a:noFill/>
          </p:spPr>
        </p:pic>
      </p:grp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3455935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330548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372782" y="2823511"/>
            <a:ext cx="360000" cy="363711"/>
            <a:chOff x="4372782" y="2785638"/>
            <a:chExt cx="360000" cy="363711"/>
          </a:xfrm>
        </p:grpSpPr>
        <p:sp>
          <p:nvSpPr>
            <p:cNvPr id="80" name="Прямоугольник 4"/>
            <p:cNvSpPr>
              <a:spLocks noChangeAspect="1"/>
            </p:cNvSpPr>
            <p:nvPr/>
          </p:nvSpPr>
          <p:spPr>
            <a:xfrm rot="13500000">
              <a:off x="4373624" y="2790191"/>
              <a:ext cx="358316" cy="360000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395461"/>
                <a:gd name="connsiteY0" fmla="*/ 164527 h 371403"/>
                <a:gd name="connsiteX1" fmla="*/ 367392 w 395461"/>
                <a:gd name="connsiteY1" fmla="*/ 0 h 371403"/>
                <a:gd name="connsiteX2" fmla="*/ 395461 w 395461"/>
                <a:gd name="connsiteY2" fmla="*/ 371403 h 371403"/>
                <a:gd name="connsiteX3" fmla="*/ 0 w 395461"/>
                <a:gd name="connsiteY3" fmla="*/ 371403 h 371403"/>
                <a:gd name="connsiteX4" fmla="*/ 206546 w 395461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82487 w 371402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82487 w 371402"/>
                <a:gd name="connsiteY5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42327 w 371402"/>
                <a:gd name="connsiteY5" fmla="*/ 205768 h 371403"/>
                <a:gd name="connsiteX6" fmla="*/ 182487 w 371402"/>
                <a:gd name="connsiteY6" fmla="*/ 164527 h 371403"/>
                <a:gd name="connsiteX0" fmla="*/ 196547 w 385462"/>
                <a:gd name="connsiteY0" fmla="*/ 164527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196547 w 385462"/>
                <a:gd name="connsiteY6" fmla="*/ 164527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254692 w 385462"/>
                <a:gd name="connsiteY6" fmla="*/ 106384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74185 w 385462"/>
                <a:gd name="connsiteY6" fmla="*/ 103515 h 371403"/>
                <a:gd name="connsiteX7" fmla="*/ 254692 w 385462"/>
                <a:gd name="connsiteY7" fmla="*/ 106384 h 371403"/>
                <a:gd name="connsiteX0" fmla="*/ 254692 w 385462"/>
                <a:gd name="connsiteY0" fmla="*/ 129179 h 394198"/>
                <a:gd name="connsiteX1" fmla="*/ 357393 w 385462"/>
                <a:gd name="connsiteY1" fmla="*/ 22795 h 394198"/>
                <a:gd name="connsiteX2" fmla="*/ 385462 w 385462"/>
                <a:gd name="connsiteY2" fmla="*/ 394198 h 394198"/>
                <a:gd name="connsiteX3" fmla="*/ 14060 w 385462"/>
                <a:gd name="connsiteY3" fmla="*/ 366129 h 394198"/>
                <a:gd name="connsiteX4" fmla="*/ 134333 w 385462"/>
                <a:gd name="connsiteY4" fmla="*/ 246608 h 394198"/>
                <a:gd name="connsiteX5" fmla="*/ 0 w 385462"/>
                <a:gd name="connsiteY5" fmla="*/ 120296 h 394198"/>
                <a:gd name="connsiteX6" fmla="*/ 104259 w 385462"/>
                <a:gd name="connsiteY6" fmla="*/ -1 h 394198"/>
                <a:gd name="connsiteX7" fmla="*/ 254692 w 385462"/>
                <a:gd name="connsiteY7" fmla="*/ 129179 h 394198"/>
                <a:gd name="connsiteX0" fmla="*/ 270730 w 401500"/>
                <a:gd name="connsiteY0" fmla="*/ 129180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70730 w 401500"/>
                <a:gd name="connsiteY7" fmla="*/ 129180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38341 w 401500"/>
                <a:gd name="connsiteY4" fmla="*/ 25462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43216 h 398211"/>
                <a:gd name="connsiteX1" fmla="*/ 373431 w 401500"/>
                <a:gd name="connsiteY1" fmla="*/ 26808 h 398211"/>
                <a:gd name="connsiteX2" fmla="*/ 401500 w 401500"/>
                <a:gd name="connsiteY2" fmla="*/ 398211 h 398211"/>
                <a:gd name="connsiteX3" fmla="*/ 30098 w 401500"/>
                <a:gd name="connsiteY3" fmla="*/ 370142 h 398211"/>
                <a:gd name="connsiteX4" fmla="*/ 138341 w 401500"/>
                <a:gd name="connsiteY4" fmla="*/ 258641 h 398211"/>
                <a:gd name="connsiteX5" fmla="*/ 0 w 401500"/>
                <a:gd name="connsiteY5" fmla="*/ 116288 h 398211"/>
                <a:gd name="connsiteX6" fmla="*/ 124307 w 401500"/>
                <a:gd name="connsiteY6" fmla="*/ 1 h 398211"/>
                <a:gd name="connsiteX7" fmla="*/ 260705 w 401500"/>
                <a:gd name="connsiteY7" fmla="*/ 143216 h 398211"/>
                <a:gd name="connsiteX0" fmla="*/ 258700 w 399495"/>
                <a:gd name="connsiteY0" fmla="*/ 143215 h 398210"/>
                <a:gd name="connsiteX1" fmla="*/ 371426 w 399495"/>
                <a:gd name="connsiteY1" fmla="*/ 26807 h 398210"/>
                <a:gd name="connsiteX2" fmla="*/ 399495 w 399495"/>
                <a:gd name="connsiteY2" fmla="*/ 398210 h 398210"/>
                <a:gd name="connsiteX3" fmla="*/ 28093 w 399495"/>
                <a:gd name="connsiteY3" fmla="*/ 370141 h 398210"/>
                <a:gd name="connsiteX4" fmla="*/ 136336 w 399495"/>
                <a:gd name="connsiteY4" fmla="*/ 258640 h 398210"/>
                <a:gd name="connsiteX5" fmla="*/ 0 w 399495"/>
                <a:gd name="connsiteY5" fmla="*/ 122302 h 398210"/>
                <a:gd name="connsiteX6" fmla="*/ 122302 w 399495"/>
                <a:gd name="connsiteY6" fmla="*/ 0 h 398210"/>
                <a:gd name="connsiteX7" fmla="*/ 258700 w 399495"/>
                <a:gd name="connsiteY7" fmla="*/ 143215 h 398210"/>
                <a:gd name="connsiteX0" fmla="*/ 258700 w 399495"/>
                <a:gd name="connsiteY0" fmla="*/ 192598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58700 w 399495"/>
                <a:gd name="connsiteY7" fmla="*/ 192598 h 447593"/>
                <a:gd name="connsiteX0" fmla="*/ 220606 w 399495"/>
                <a:gd name="connsiteY0" fmla="*/ 158513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20606 w 399495"/>
                <a:gd name="connsiteY7" fmla="*/ 158513 h 447593"/>
                <a:gd name="connsiteX0" fmla="*/ 220606 w 399495"/>
                <a:gd name="connsiteY0" fmla="*/ 140467 h 429547"/>
                <a:gd name="connsiteX1" fmla="*/ 357393 w 399495"/>
                <a:gd name="connsiteY1" fmla="*/ -1 h 429547"/>
                <a:gd name="connsiteX2" fmla="*/ 399495 w 399495"/>
                <a:gd name="connsiteY2" fmla="*/ 429547 h 429547"/>
                <a:gd name="connsiteX3" fmla="*/ 28093 w 399495"/>
                <a:gd name="connsiteY3" fmla="*/ 401478 h 429547"/>
                <a:gd name="connsiteX4" fmla="*/ 136336 w 399495"/>
                <a:gd name="connsiteY4" fmla="*/ 289977 h 429547"/>
                <a:gd name="connsiteX5" fmla="*/ 0 w 399495"/>
                <a:gd name="connsiteY5" fmla="*/ 153639 h 429547"/>
                <a:gd name="connsiteX6" fmla="*/ 122302 w 399495"/>
                <a:gd name="connsiteY6" fmla="*/ 31337 h 429547"/>
                <a:gd name="connsiteX7" fmla="*/ 220606 w 399495"/>
                <a:gd name="connsiteY7" fmla="*/ 140467 h 429547"/>
                <a:gd name="connsiteX0" fmla="*/ 220606 w 399495"/>
                <a:gd name="connsiteY0" fmla="*/ 140468 h 429548"/>
                <a:gd name="connsiteX1" fmla="*/ 357393 w 399495"/>
                <a:gd name="connsiteY1" fmla="*/ 0 h 429548"/>
                <a:gd name="connsiteX2" fmla="*/ 399495 w 399495"/>
                <a:gd name="connsiteY2" fmla="*/ 429548 h 429548"/>
                <a:gd name="connsiteX3" fmla="*/ 28093 w 399495"/>
                <a:gd name="connsiteY3" fmla="*/ 401479 h 429548"/>
                <a:gd name="connsiteX4" fmla="*/ 106261 w 399495"/>
                <a:gd name="connsiteY4" fmla="*/ 259903 h 429548"/>
                <a:gd name="connsiteX5" fmla="*/ 0 w 399495"/>
                <a:gd name="connsiteY5" fmla="*/ 153640 h 429548"/>
                <a:gd name="connsiteX6" fmla="*/ 122302 w 399495"/>
                <a:gd name="connsiteY6" fmla="*/ 31338 h 429548"/>
                <a:gd name="connsiteX7" fmla="*/ 220606 w 399495"/>
                <a:gd name="connsiteY7" fmla="*/ 140468 h 429548"/>
                <a:gd name="connsiteX0" fmla="*/ 238627 w 417516"/>
                <a:gd name="connsiteY0" fmla="*/ 140468 h 429548"/>
                <a:gd name="connsiteX1" fmla="*/ 375414 w 417516"/>
                <a:gd name="connsiteY1" fmla="*/ 0 h 429548"/>
                <a:gd name="connsiteX2" fmla="*/ 417516 w 417516"/>
                <a:gd name="connsiteY2" fmla="*/ 429548 h 429548"/>
                <a:gd name="connsiteX3" fmla="*/ 1 w 417516"/>
                <a:gd name="connsiteY3" fmla="*/ 395464 h 429548"/>
                <a:gd name="connsiteX4" fmla="*/ 124282 w 417516"/>
                <a:gd name="connsiteY4" fmla="*/ 259903 h 429548"/>
                <a:gd name="connsiteX5" fmla="*/ 18021 w 417516"/>
                <a:gd name="connsiteY5" fmla="*/ 153640 h 429548"/>
                <a:gd name="connsiteX6" fmla="*/ 140323 w 417516"/>
                <a:gd name="connsiteY6" fmla="*/ 31338 h 429548"/>
                <a:gd name="connsiteX7" fmla="*/ 238627 w 417516"/>
                <a:gd name="connsiteY7" fmla="*/ 140468 h 429548"/>
                <a:gd name="connsiteX0" fmla="*/ 246646 w 417515"/>
                <a:gd name="connsiteY0" fmla="*/ 132448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6646 w 417515"/>
                <a:gd name="connsiteY7" fmla="*/ 132448 h 429548"/>
                <a:gd name="connsiteX0" fmla="*/ 240632 w 417515"/>
                <a:gd name="connsiteY0" fmla="*/ 130442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0632 w 417515"/>
                <a:gd name="connsiteY7" fmla="*/ 130442 h 429548"/>
                <a:gd name="connsiteX0" fmla="*/ 250658 w 427541"/>
                <a:gd name="connsiteY0" fmla="*/ 130442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0658 w 427541"/>
                <a:gd name="connsiteY7" fmla="*/ 130442 h 429548"/>
                <a:gd name="connsiteX0" fmla="*/ 252663 w 427541"/>
                <a:gd name="connsiteY0" fmla="*/ 136458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2663 w 427541"/>
                <a:gd name="connsiteY7" fmla="*/ 136458 h 429548"/>
                <a:gd name="connsiteX0" fmla="*/ 248653 w 427541"/>
                <a:gd name="connsiteY0" fmla="*/ 132449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48653 w 427541"/>
                <a:gd name="connsiteY7" fmla="*/ 132449 h 42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541" h="429548">
                  <a:moveTo>
                    <a:pt x="248653" y="132449"/>
                  </a:moveTo>
                  <a:lnTo>
                    <a:pt x="385439" y="0"/>
                  </a:lnTo>
                  <a:lnTo>
                    <a:pt x="427541" y="429548"/>
                  </a:lnTo>
                  <a:lnTo>
                    <a:pt x="0" y="393461"/>
                  </a:lnTo>
                  <a:lnTo>
                    <a:pt x="134307" y="259903"/>
                  </a:lnTo>
                  <a:lnTo>
                    <a:pt x="28046" y="153640"/>
                  </a:lnTo>
                  <a:lnTo>
                    <a:pt x="150348" y="31338"/>
                  </a:lnTo>
                  <a:lnTo>
                    <a:pt x="248653" y="13244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 rot="5400000" flipH="1" flipV="1">
              <a:off x="4409798" y="2930185"/>
              <a:ext cx="289094" cy="0"/>
            </a:xfrm>
            <a:prstGeom prst="straightConnector1">
              <a:avLst/>
            </a:prstGeom>
            <a:ln w="5715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Прямоугольник 165"/>
          <p:cNvSpPr/>
          <p:nvPr/>
        </p:nvSpPr>
        <p:spPr>
          <a:xfrm>
            <a:off x="228025" y="3053230"/>
            <a:ext cx="7946525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tx2"/>
                </a:solidFill>
              </a:rPr>
              <a:t>Государственная интегрированная информационная система управления общественными финансами «Электронный бюджет»</a:t>
            </a:r>
          </a:p>
        </p:txBody>
      </p: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194875"/>
            <a:ext cx="5698346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Последовательная детализация данных в ПИАО </a:t>
            </a:r>
            <a:endParaRPr lang="ru-RU" dirty="0"/>
          </a:p>
        </p:txBody>
      </p:sp>
      <p:sp>
        <p:nvSpPr>
          <p:cNvPr id="87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34610" y="2737573"/>
            <a:ext cx="2951890" cy="2235153"/>
            <a:chOff x="3134610" y="2605779"/>
            <a:chExt cx="2951890" cy="2235153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AB757398-3C92-4FAE-A285-8C62F6925B21}"/>
                </a:ext>
              </a:extLst>
            </p:cNvPr>
            <p:cNvGrpSpPr/>
            <p:nvPr/>
          </p:nvGrpSpPr>
          <p:grpSpPr>
            <a:xfrm>
              <a:off x="4790500" y="3526932"/>
              <a:ext cx="1296000" cy="1314000"/>
              <a:chOff x="3075508" y="1125383"/>
              <a:chExt cx="1296000" cy="1314000"/>
            </a:xfrm>
          </p:grpSpPr>
          <p:sp>
            <p:nvSpPr>
              <p:cNvPr id="84" name="Скругленный прямоугольник 2">
                <a:extLst>
                  <a:ext uri="{FF2B5EF4-FFF2-40B4-BE49-F238E27FC236}">
                    <a16:creationId xmlns:a16="http://schemas.microsoft.com/office/drawing/2014/main" id="{24BFE6B2-19EF-43E5-847D-CB0EA1066872}"/>
                  </a:ext>
                </a:extLst>
              </p:cNvPr>
              <p:cNvSpPr/>
              <p:nvPr/>
            </p:nvSpPr>
            <p:spPr>
              <a:xfrm>
                <a:off x="3075508" y="1125383"/>
                <a:ext cx="1296000" cy="1314000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176DF877-02FF-4A97-98F1-1894E2EE8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4308" y="1154012"/>
                <a:ext cx="1238400" cy="1253880"/>
              </a:xfrm>
              <a:prstGeom prst="rect">
                <a:avLst/>
              </a:prstGeom>
            </p:spPr>
          </p:pic>
        </p:grpSp>
        <p:grpSp>
          <p:nvGrpSpPr>
            <p:cNvPr id="104" name="Группа 103"/>
            <p:cNvGrpSpPr>
              <a:grpSpLocks noChangeAspect="1"/>
            </p:cNvGrpSpPr>
            <p:nvPr/>
          </p:nvGrpSpPr>
          <p:grpSpPr>
            <a:xfrm>
              <a:off x="3134610" y="2605779"/>
              <a:ext cx="2718555" cy="1713981"/>
              <a:chOff x="3112669" y="2465415"/>
              <a:chExt cx="1752361" cy="1104819"/>
            </a:xfrm>
          </p:grpSpPr>
          <p:grpSp>
            <p:nvGrpSpPr>
              <p:cNvPr id="105" name="Группа 93">
                <a:extLst>
                  <a:ext uri="{FF2B5EF4-FFF2-40B4-BE49-F238E27FC236}">
                    <a16:creationId xmlns:a16="http://schemas.microsoft.com/office/drawing/2014/main" id="{0996310B-94AD-4F42-AB38-DE96F6AB49E7}"/>
                  </a:ext>
                </a:extLst>
              </p:cNvPr>
              <p:cNvGrpSpPr/>
              <p:nvPr/>
            </p:nvGrpSpPr>
            <p:grpSpPr>
              <a:xfrm>
                <a:off x="3385621" y="2778234"/>
                <a:ext cx="1479409" cy="792000"/>
                <a:chOff x="5830786" y="2911986"/>
                <a:chExt cx="1479409" cy="792000"/>
              </a:xfrm>
            </p:grpSpPr>
            <p:sp>
              <p:nvSpPr>
                <p:cNvPr id="112" name="Скругленный прямоугольник 28">
                  <a:extLst>
                    <a:ext uri="{FF2B5EF4-FFF2-40B4-BE49-F238E27FC236}">
                      <a16:creationId xmlns:a16="http://schemas.microsoft.com/office/drawing/2014/main" id="{FB37BA55-3F7B-4D36-A183-123AE0EDB5CE}"/>
                    </a:ext>
                  </a:extLst>
                </p:cNvPr>
                <p:cNvSpPr/>
                <p:nvPr/>
              </p:nvSpPr>
              <p:spPr>
                <a:xfrm>
                  <a:off x="5830786" y="2911986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13" name="Рисунок 112">
                  <a:extLst>
                    <a:ext uri="{FF2B5EF4-FFF2-40B4-BE49-F238E27FC236}">
                      <a16:creationId xmlns:a16="http://schemas.microsoft.com/office/drawing/2014/main" id="{558E649A-D363-47E6-8833-C0EF06626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0770" y="2949452"/>
                  <a:ext cx="1402538" cy="702000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Группа 90">
                <a:extLst>
                  <a:ext uri="{FF2B5EF4-FFF2-40B4-BE49-F238E27FC236}">
                    <a16:creationId xmlns:a16="http://schemas.microsoft.com/office/drawing/2014/main" id="{E5F6E05C-3669-4194-8B8F-0AB4168F2521}"/>
                  </a:ext>
                </a:extLst>
              </p:cNvPr>
              <p:cNvGrpSpPr/>
              <p:nvPr/>
            </p:nvGrpSpPr>
            <p:grpSpPr>
              <a:xfrm>
                <a:off x="3246006" y="2648405"/>
                <a:ext cx="1479409" cy="792000"/>
                <a:chOff x="5843571" y="2934557"/>
                <a:chExt cx="1479409" cy="792000"/>
              </a:xfrm>
            </p:grpSpPr>
            <p:sp>
              <p:nvSpPr>
                <p:cNvPr id="110" name="Скругленный прямоугольник 28">
                  <a:extLst>
                    <a:ext uri="{FF2B5EF4-FFF2-40B4-BE49-F238E27FC236}">
                      <a16:creationId xmlns:a16="http://schemas.microsoft.com/office/drawing/2014/main" id="{3041B1F2-C838-4D48-B681-EE5E955BA457}"/>
                    </a:ext>
                  </a:extLst>
                </p:cNvPr>
                <p:cNvSpPr/>
                <p:nvPr/>
              </p:nvSpPr>
              <p:spPr>
                <a:xfrm>
                  <a:off x="5843571" y="2934557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11" name="Рисунок 110">
                  <a:extLst>
                    <a:ext uri="{FF2B5EF4-FFF2-40B4-BE49-F238E27FC236}">
                      <a16:creationId xmlns:a16="http://schemas.microsoft.com/office/drawing/2014/main" id="{CCB0EB3D-53EB-44CC-BE26-0CE66D945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3556" y="2972023"/>
                  <a:ext cx="1402538" cy="702000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Группа 32">
                <a:extLst>
                  <a:ext uri="{FF2B5EF4-FFF2-40B4-BE49-F238E27FC236}">
                    <a16:creationId xmlns:a16="http://schemas.microsoft.com/office/drawing/2014/main" id="{F1DC1749-1354-4543-A1D8-15E70B4E8861}"/>
                  </a:ext>
                </a:extLst>
              </p:cNvPr>
              <p:cNvGrpSpPr/>
              <p:nvPr/>
            </p:nvGrpSpPr>
            <p:grpSpPr>
              <a:xfrm>
                <a:off x="3112669" y="2465415"/>
                <a:ext cx="1479409" cy="792000"/>
                <a:chOff x="5900360" y="1450356"/>
                <a:chExt cx="1479409" cy="792000"/>
              </a:xfrm>
            </p:grpSpPr>
            <p:sp>
              <p:nvSpPr>
                <p:cNvPr id="108" name="Скругленный прямоугольник 28">
                  <a:extLst>
                    <a:ext uri="{FF2B5EF4-FFF2-40B4-BE49-F238E27FC236}">
                      <a16:creationId xmlns:a16="http://schemas.microsoft.com/office/drawing/2014/main" id="{1438CE99-57B1-4927-937A-C1A4143E887A}"/>
                    </a:ext>
                  </a:extLst>
                </p:cNvPr>
                <p:cNvSpPr/>
                <p:nvPr/>
              </p:nvSpPr>
              <p:spPr>
                <a:xfrm>
                  <a:off x="5900360" y="1450356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0BEE9CC9-8700-40E4-B577-574BE72F2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070" y="1474621"/>
                  <a:ext cx="1438501" cy="720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" name="Группа 6"/>
          <p:cNvGrpSpPr/>
          <p:nvPr/>
        </p:nvGrpSpPr>
        <p:grpSpPr>
          <a:xfrm>
            <a:off x="357641" y="2740639"/>
            <a:ext cx="2349104" cy="2281716"/>
            <a:chOff x="268480" y="2715299"/>
            <a:chExt cx="2349104" cy="2281716"/>
          </a:xfrm>
        </p:grpSpPr>
        <p:grpSp>
          <p:nvGrpSpPr>
            <p:cNvPr id="88" name="Группа 4">
              <a:extLst>
                <a:ext uri="{FF2B5EF4-FFF2-40B4-BE49-F238E27FC236}">
                  <a16:creationId xmlns:a16="http://schemas.microsoft.com/office/drawing/2014/main" id="{B310DFDF-31A1-445A-BEA0-648E74533D2E}"/>
                </a:ext>
              </a:extLst>
            </p:cNvPr>
            <p:cNvGrpSpPr/>
            <p:nvPr/>
          </p:nvGrpSpPr>
          <p:grpSpPr>
            <a:xfrm>
              <a:off x="1304526" y="3920553"/>
              <a:ext cx="1313058" cy="1076462"/>
              <a:chOff x="1548270" y="3466758"/>
              <a:chExt cx="1313058" cy="1076462"/>
            </a:xfrm>
          </p:grpSpPr>
          <p:sp>
            <p:nvSpPr>
              <p:cNvPr id="90" name="Скругленный прямоугольник 28">
                <a:extLst>
                  <a:ext uri="{FF2B5EF4-FFF2-40B4-BE49-F238E27FC236}">
                    <a16:creationId xmlns:a16="http://schemas.microsoft.com/office/drawing/2014/main" id="{DA634E9A-874F-416E-8C79-3BD2C3F5EF4A}"/>
                  </a:ext>
                </a:extLst>
              </p:cNvPr>
              <p:cNvSpPr/>
              <p:nvPr/>
            </p:nvSpPr>
            <p:spPr>
              <a:xfrm>
                <a:off x="1548270" y="3466758"/>
                <a:ext cx="1313058" cy="1076462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BE5ECED2-965B-4985-AEE3-0E9F0707F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873" y="3489679"/>
                <a:ext cx="1253257" cy="1016966"/>
              </a:xfrm>
              <a:prstGeom prst="rect">
                <a:avLst/>
              </a:prstGeom>
            </p:spPr>
          </p:pic>
        </p:grpSp>
        <p:grpSp>
          <p:nvGrpSpPr>
            <p:cNvPr id="97" name="Группа 34">
              <a:extLst>
                <a:ext uri="{FF2B5EF4-FFF2-40B4-BE49-F238E27FC236}">
                  <a16:creationId xmlns:a16="http://schemas.microsoft.com/office/drawing/2014/main" id="{B2296929-A011-4BF2-B6BB-C8B33A7F1FE4}"/>
                </a:ext>
              </a:extLst>
            </p:cNvPr>
            <p:cNvGrpSpPr/>
            <p:nvPr/>
          </p:nvGrpSpPr>
          <p:grpSpPr>
            <a:xfrm>
              <a:off x="1089147" y="3405954"/>
              <a:ext cx="1313058" cy="1291505"/>
              <a:chOff x="1687117" y="3129521"/>
              <a:chExt cx="1744727" cy="1716088"/>
            </a:xfrm>
          </p:grpSpPr>
          <p:sp>
            <p:nvSpPr>
              <p:cNvPr id="98" name="Скругленный прямоугольник 28">
                <a:extLst>
                  <a:ext uri="{FF2B5EF4-FFF2-40B4-BE49-F238E27FC236}">
                    <a16:creationId xmlns:a16="http://schemas.microsoft.com/office/drawing/2014/main" id="{B564182C-7CAA-47F2-8D4D-B7F3F5387D02}"/>
                  </a:ext>
                </a:extLst>
              </p:cNvPr>
              <p:cNvSpPr/>
              <p:nvPr/>
            </p:nvSpPr>
            <p:spPr>
              <a:xfrm>
                <a:off x="1687117" y="3129521"/>
                <a:ext cx="1744727" cy="1716088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AFA208DE-DD28-428D-9EA9-8EE625BED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935" y="3168081"/>
                <a:ext cx="1671422" cy="1652270"/>
              </a:xfrm>
              <a:prstGeom prst="rect">
                <a:avLst/>
              </a:prstGeom>
            </p:spPr>
          </p:pic>
        </p:grpSp>
        <p:grpSp>
          <p:nvGrpSpPr>
            <p:cNvPr id="100" name="Группа 24">
              <a:extLst>
                <a:ext uri="{FF2B5EF4-FFF2-40B4-BE49-F238E27FC236}">
                  <a16:creationId xmlns:a16="http://schemas.microsoft.com/office/drawing/2014/main" id="{D559EE6C-8EE7-477C-ABBD-F8DA345DEE3B}"/>
                </a:ext>
              </a:extLst>
            </p:cNvPr>
            <p:cNvGrpSpPr/>
            <p:nvPr/>
          </p:nvGrpSpPr>
          <p:grpSpPr>
            <a:xfrm>
              <a:off x="776551" y="3238448"/>
              <a:ext cx="1479409" cy="851543"/>
              <a:chOff x="665758" y="2530492"/>
              <a:chExt cx="2206030" cy="1269785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65758" y="2530492"/>
                <a:ext cx="2206030" cy="1269785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F4394668-FBE4-4E81-931D-7FA43BD32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232" y="2563323"/>
                <a:ext cx="2133600" cy="1200151"/>
              </a:xfrm>
              <a:prstGeom prst="rect">
                <a:avLst/>
              </a:prstGeom>
            </p:spPr>
          </p:pic>
        </p:grpSp>
        <p:sp>
          <p:nvSpPr>
            <p:cNvPr id="103" name="Скругленный прямоугольник 102"/>
            <p:cNvSpPr/>
            <p:nvPr/>
          </p:nvSpPr>
          <p:spPr>
            <a:xfrm>
              <a:off x="268480" y="2715299"/>
              <a:ext cx="1404000" cy="1191600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D9BFD7D5-A6BC-4D0F-B7B4-FB110DDC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31" y="2744789"/>
              <a:ext cx="1332000" cy="1136362"/>
            </a:xfrm>
            <a:prstGeom prst="rect">
              <a:avLst/>
            </a:prstGeom>
          </p:spPr>
        </p:pic>
      </p:grpSp>
      <p:sp>
        <p:nvSpPr>
          <p:cNvPr id="142" name="Скругленный прямоугольник 141"/>
          <p:cNvSpPr/>
          <p:nvPr/>
        </p:nvSpPr>
        <p:spPr>
          <a:xfrm>
            <a:off x="3130906" y="787177"/>
            <a:ext cx="2838616" cy="1574358"/>
          </a:xfrm>
          <a:prstGeom prst="roundRect">
            <a:avLst>
              <a:gd name="adj" fmla="val 2303"/>
            </a:avLst>
          </a:prstGeom>
          <a:solidFill>
            <a:srgbClr val="4FC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3518418" y="833201"/>
            <a:ext cx="2400043" cy="15029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Углубление в детальные отчеты по различным направлениям: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ГРБС;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КБК;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получателям;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договорам соглашениям</a:t>
            </a:r>
            <a:endParaRPr lang="ru-RU" sz="1200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343021" y="788500"/>
            <a:ext cx="2399967" cy="1565083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762720" y="879591"/>
            <a:ext cx="1987900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Дашборды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 укрупненными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показателями</a:t>
            </a:r>
            <a:endParaRPr lang="ru-RU" sz="14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22538" y="893985"/>
            <a:ext cx="432000" cy="432000"/>
            <a:chOff x="2987573" y="794440"/>
            <a:chExt cx="432000" cy="432000"/>
          </a:xfrm>
        </p:grpSpPr>
        <p:sp>
          <p:nvSpPr>
            <p:cNvPr id="153" name="Овал 152"/>
            <p:cNvSpPr>
              <a:spLocks noChangeAspect="1"/>
            </p:cNvSpPr>
            <p:nvPr/>
          </p:nvSpPr>
          <p:spPr>
            <a:xfrm>
              <a:off x="2987573" y="794440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FC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3133906" y="794440"/>
              <a:ext cx="163892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2000" b="1" dirty="0">
                  <a:solidFill>
                    <a:srgbClr val="4FC185"/>
                  </a:solidFill>
                  <a:cs typeface="Arial" panose="020B0604020202020204" pitchFamily="34" charset="0"/>
                </a:rPr>
                <a:t>2</a:t>
              </a:r>
              <a:endParaRPr lang="ru-RU" sz="2000" dirty="0">
                <a:solidFill>
                  <a:srgbClr val="4FC185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6571" y="881961"/>
            <a:ext cx="432000" cy="432000"/>
            <a:chOff x="131729" y="793115"/>
            <a:chExt cx="432000" cy="432000"/>
          </a:xfrm>
        </p:grpSpPr>
        <p:sp>
          <p:nvSpPr>
            <p:cNvPr id="152" name="Овал 151"/>
            <p:cNvSpPr>
              <a:spLocks noChangeAspect="1"/>
            </p:cNvSpPr>
            <p:nvPr/>
          </p:nvSpPr>
          <p:spPr>
            <a:xfrm>
              <a:off x="131729" y="793115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263495" y="805139"/>
              <a:ext cx="163892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2000" b="1" dirty="0">
                  <a:solidFill>
                    <a:srgbClr val="00467A"/>
                  </a:solidFill>
                  <a:cs typeface="Arial" panose="020B0604020202020204" pitchFamily="34" charset="0"/>
                </a:rPr>
                <a:t>1</a:t>
              </a:r>
              <a:endParaRPr lang="ru-RU" sz="2000" dirty="0">
                <a:solidFill>
                  <a:srgbClr val="00467A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61746" y="797779"/>
            <a:ext cx="2683547" cy="1563756"/>
            <a:chOff x="6253136" y="797779"/>
            <a:chExt cx="2683547" cy="1563756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6462503" y="797779"/>
              <a:ext cx="2474180" cy="1563756"/>
            </a:xfrm>
            <a:prstGeom prst="roundRect">
              <a:avLst>
                <a:gd name="adj" fmla="val 2206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6842063" y="849110"/>
              <a:ext cx="2027583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Углубление до документов и </a:t>
              </a: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drill-down </a:t>
              </a:r>
              <a:r>
                <a:rPr 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до первичных документов в транзакционные системы</a:t>
              </a:r>
              <a:endParaRPr lang="ru-RU" sz="1400" b="1" dirty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53136" y="894434"/>
              <a:ext cx="432000" cy="432000"/>
              <a:chOff x="6311218" y="802391"/>
              <a:chExt cx="432000" cy="432000"/>
            </a:xfrm>
          </p:grpSpPr>
          <p:sp>
            <p:nvSpPr>
              <p:cNvPr id="154" name="Овал 153"/>
              <p:cNvSpPr/>
              <p:nvPr/>
            </p:nvSpPr>
            <p:spPr>
              <a:xfrm>
                <a:off x="6311218" y="802391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87312356-496D-4DF2-9A4B-D3425C465FBC}"/>
                  </a:ext>
                </a:extLst>
              </p:cNvPr>
              <p:cNvSpPr/>
              <p:nvPr/>
            </p:nvSpPr>
            <p:spPr>
              <a:xfrm>
                <a:off x="6456314" y="817887"/>
                <a:ext cx="16389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2000" b="1" dirty="0">
                    <a:solidFill>
                      <a:srgbClr val="F79646"/>
                    </a:solidFill>
                    <a:cs typeface="Arial" panose="020B0604020202020204" pitchFamily="34" charset="0"/>
                  </a:rPr>
                  <a:t>3</a:t>
                </a:r>
                <a:endParaRPr lang="ru-RU" sz="2000" dirty="0">
                  <a:solidFill>
                    <a:srgbClr val="F79646"/>
                  </a:solidFill>
                  <a:ea typeface="Open Sans Condensed" pitchFamily="34" charset="0"/>
                  <a:cs typeface="Open Sans Condensed" pitchFamily="34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377746" y="2737573"/>
            <a:ext cx="2365595" cy="2240422"/>
            <a:chOff x="6469136" y="2712233"/>
            <a:chExt cx="2365595" cy="2240422"/>
          </a:xfrm>
        </p:grpSpPr>
        <p:sp>
          <p:nvSpPr>
            <p:cNvPr id="166" name="Прямоугольник 165"/>
            <p:cNvSpPr/>
            <p:nvPr/>
          </p:nvSpPr>
          <p:spPr>
            <a:xfrm>
              <a:off x="6832683" y="3392796"/>
              <a:ext cx="1203313" cy="1559859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7631418" y="2961411"/>
              <a:ext cx="1203313" cy="153910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507936" y="2750095"/>
              <a:ext cx="2321138" cy="2197291"/>
              <a:chOff x="6507936" y="2750095"/>
              <a:chExt cx="2321138" cy="2197291"/>
            </a:xfrm>
          </p:grpSpPr>
          <p:grpSp>
            <p:nvGrpSpPr>
              <p:cNvPr id="45" name="Группа 15"/>
              <p:cNvGrpSpPr>
                <a:grpSpLocks noChangeAspect="1"/>
              </p:cNvGrpSpPr>
              <p:nvPr/>
            </p:nvGrpSpPr>
            <p:grpSpPr bwMode="auto">
              <a:xfrm>
                <a:off x="6835387" y="3415766"/>
                <a:ext cx="1194911" cy="1531620"/>
                <a:chOff x="375084" y="1028438"/>
                <a:chExt cx="4418813" cy="5660900"/>
              </a:xfrm>
            </p:grpSpPr>
            <p:pic>
              <p:nvPicPr>
                <p:cNvPr id="48" name="Picture 4" descr="C:\Users\smyslova\Desktop\2309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5084" y="1028438"/>
                  <a:ext cx="4418813" cy="5660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Прямоугольник 19"/>
                <p:cNvSpPr>
                  <a:spLocks noChangeArrowheads="1"/>
                </p:cNvSpPr>
                <p:nvPr/>
              </p:nvSpPr>
              <p:spPr bwMode="auto">
                <a:xfrm>
                  <a:off x="2471352" y="1631092"/>
                  <a:ext cx="601362" cy="15651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  <p:sp>
              <p:nvSpPr>
                <p:cNvPr id="50" name="Прямоугольник 20"/>
                <p:cNvSpPr>
                  <a:spLocks noChangeArrowheads="1"/>
                </p:cNvSpPr>
                <p:nvPr/>
              </p:nvSpPr>
              <p:spPr bwMode="auto">
                <a:xfrm>
                  <a:off x="424249" y="5296930"/>
                  <a:ext cx="2047102" cy="24713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</p:grpSp>
          <p:grpSp>
            <p:nvGrpSpPr>
              <p:cNvPr id="59" name="Группа 15"/>
              <p:cNvGrpSpPr>
                <a:grpSpLocks noChangeAspect="1"/>
              </p:cNvGrpSpPr>
              <p:nvPr/>
            </p:nvGrpSpPr>
            <p:grpSpPr bwMode="auto">
              <a:xfrm>
                <a:off x="7634163" y="2963821"/>
                <a:ext cx="1194911" cy="1531620"/>
                <a:chOff x="375085" y="1028435"/>
                <a:chExt cx="4418814" cy="5660890"/>
              </a:xfrm>
            </p:grpSpPr>
            <p:pic>
              <p:nvPicPr>
                <p:cNvPr id="60" name="Picture 4" descr="C:\Users\smyslova\Desktop\2309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5085" y="1028438"/>
                  <a:ext cx="4418814" cy="5660900"/>
                </a:xfrm>
                <a:prstGeom prst="rect">
                  <a:avLst/>
                </a:prstGeom>
                <a:noFill/>
                <a:ln w="9525">
                  <a:solidFill>
                    <a:srgbClr val="BEB294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71" name="Прямоугольник 19"/>
                <p:cNvSpPr>
                  <a:spLocks noChangeArrowheads="1"/>
                </p:cNvSpPr>
                <p:nvPr/>
              </p:nvSpPr>
              <p:spPr bwMode="auto">
                <a:xfrm>
                  <a:off x="2471354" y="1631089"/>
                  <a:ext cx="601362" cy="15651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  <p:sp>
              <p:nvSpPr>
                <p:cNvPr id="81" name="Прямоугольник 20"/>
                <p:cNvSpPr>
                  <a:spLocks noChangeArrowheads="1"/>
                </p:cNvSpPr>
                <p:nvPr/>
              </p:nvSpPr>
              <p:spPr bwMode="auto">
                <a:xfrm>
                  <a:off x="424251" y="5296929"/>
                  <a:ext cx="2047103" cy="24713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</p:grpSp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3280" r="24723" b="6527"/>
              <a:stretch>
                <a:fillRect/>
              </a:stretch>
            </p:blipFill>
            <p:spPr bwMode="auto">
              <a:xfrm>
                <a:off x="6507936" y="2750095"/>
                <a:ext cx="1855705" cy="111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5" name="Прямоугольник 164"/>
            <p:cNvSpPr/>
            <p:nvPr/>
          </p:nvSpPr>
          <p:spPr>
            <a:xfrm>
              <a:off x="6469136" y="2712233"/>
              <a:ext cx="1941616" cy="119466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>
            <a:off x="2787852" y="1561225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017748" y="1566700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748008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437107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137387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56376"/>
            <a:ext cx="5698346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прослеживаемость до конечного получателя в ПИАО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147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838148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220" name="직선 연결선 5">
            <a:extLst>
              <a:ext uri="{FF2B5EF4-FFF2-40B4-BE49-F238E27FC236}">
                <a16:creationId xmlns:a16="http://schemas.microsoft.com/office/drawing/2014/main" id="{E290EFF4-06D2-4BAB-9DC3-A4A52FE1D927}"/>
              </a:ext>
            </a:extLst>
          </p:cNvPr>
          <p:cNvCxnSpPr>
            <a:cxnSpLocks/>
          </p:cNvCxnSpPr>
          <p:nvPr/>
        </p:nvCxnSpPr>
        <p:spPr>
          <a:xfrm>
            <a:off x="1120788" y="1306024"/>
            <a:ext cx="216000" cy="1372"/>
          </a:xfrm>
          <a:prstGeom prst="line">
            <a:avLst/>
          </a:prstGeom>
          <a:noFill/>
          <a:ln w="19050">
            <a:solidFill>
              <a:srgbClr val="8E899B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1" name="Группа 220"/>
          <p:cNvGrpSpPr/>
          <p:nvPr/>
        </p:nvGrpSpPr>
        <p:grpSpPr>
          <a:xfrm>
            <a:off x="119284" y="800892"/>
            <a:ext cx="983893" cy="1010265"/>
            <a:chOff x="119284" y="800892"/>
            <a:chExt cx="983893" cy="1010265"/>
          </a:xfrm>
        </p:grpSpPr>
        <p:grpSp>
          <p:nvGrpSpPr>
            <p:cNvPr id="222" name="그룹 2">
              <a:extLst>
                <a:ext uri="{FF2B5EF4-FFF2-40B4-BE49-F238E27FC236}">
                  <a16:creationId xmlns:a16="http://schemas.microsoft.com/office/drawing/2014/main" id="{03903B11-0422-4182-97D0-79791B122B17}"/>
                </a:ext>
              </a:extLst>
            </p:cNvPr>
            <p:cNvGrpSpPr/>
            <p:nvPr/>
          </p:nvGrpSpPr>
          <p:grpSpPr>
            <a:xfrm>
              <a:off x="119284" y="800892"/>
              <a:ext cx="983893" cy="1010265"/>
              <a:chOff x="5149010" y="2724110"/>
              <a:chExt cx="1902956" cy="1902956"/>
            </a:xfrm>
          </p:grpSpPr>
          <p:sp>
            <p:nvSpPr>
              <p:cNvPr id="224" name="Oval 10">
                <a:extLst>
                  <a:ext uri="{FF2B5EF4-FFF2-40B4-BE49-F238E27FC236}">
                    <a16:creationId xmlns:a16="http://schemas.microsoft.com/office/drawing/2014/main" id="{416C3F62-A6A6-433C-9E34-BADC5C424F6C}"/>
                  </a:ext>
                </a:extLst>
              </p:cNvPr>
              <p:cNvSpPr/>
              <p:nvPr/>
            </p:nvSpPr>
            <p:spPr>
              <a:xfrm>
                <a:off x="5263310" y="2838410"/>
                <a:ext cx="1674356" cy="1674356"/>
              </a:xfrm>
              <a:prstGeom prst="ellipse">
                <a:avLst/>
              </a:prstGeom>
              <a:solidFill>
                <a:srgbClr val="134C9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타원 1">
                <a:extLst>
                  <a:ext uri="{FF2B5EF4-FFF2-40B4-BE49-F238E27FC236}">
                    <a16:creationId xmlns:a16="http://schemas.microsoft.com/office/drawing/2014/main" id="{1E3B7C0E-4F4C-46DD-ACD5-4267CC9F296F}"/>
                  </a:ext>
                </a:extLst>
              </p:cNvPr>
              <p:cNvSpPr/>
              <p:nvPr/>
            </p:nvSpPr>
            <p:spPr>
              <a:xfrm>
                <a:off x="5149010" y="2724110"/>
                <a:ext cx="1902956" cy="1902956"/>
              </a:xfrm>
              <a:prstGeom prst="ellipse">
                <a:avLst/>
              </a:prstGeom>
              <a:noFill/>
              <a:ln w="19050">
                <a:solidFill>
                  <a:srgbClr val="8E899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ko-KR" altLang="en-US" sz="2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3" name="TextBox 96">
              <a:extLst>
                <a:ext uri="{FF2B5EF4-FFF2-40B4-BE49-F238E27FC236}">
                  <a16:creationId xmlns:a16="http://schemas.microsoft.com/office/drawing/2014/main" id="{B9D43BD2-F4E4-4CE8-A832-664BEE51532F}"/>
                </a:ext>
              </a:extLst>
            </p:cNvPr>
            <p:cNvSpPr txBox="1"/>
            <p:nvPr/>
          </p:nvSpPr>
          <p:spPr>
            <a:xfrm>
              <a:off x="167831" y="1148975"/>
              <a:ext cx="880874" cy="315469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Федеральный </a:t>
              </a:r>
            </a:p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бюджет</a:t>
              </a:r>
              <a:endParaRPr lang="en-JM" altLang="ko-KR" sz="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26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1520487" y="671097"/>
            <a:ext cx="550546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800" b="1" dirty="0">
                <a:solidFill>
                  <a:srgbClr val="11437F"/>
                </a:solidFill>
              </a:rPr>
              <a:t>ГРБС</a:t>
            </a:r>
            <a:endParaRPr lang="ko-KR" altLang="en-US" sz="800" b="1" dirty="0">
              <a:solidFill>
                <a:srgbClr val="11437F"/>
              </a:solidFill>
            </a:endParaRPr>
          </a:p>
        </p:txBody>
      </p:sp>
      <p:sp>
        <p:nvSpPr>
          <p:cNvPr id="227" name="AutoShape 18"/>
          <p:cNvSpPr>
            <a:spLocks/>
          </p:cNvSpPr>
          <p:nvPr/>
        </p:nvSpPr>
        <p:spPr bwMode="auto">
          <a:xfrm>
            <a:off x="2912782" y="3504872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2012145" y="918537"/>
            <a:ext cx="2015425" cy="397142"/>
            <a:chOff x="2147995" y="881962"/>
            <a:chExt cx="2015425" cy="397142"/>
          </a:xfrm>
        </p:grpSpPr>
        <p:cxnSp>
          <p:nvCxnSpPr>
            <p:cNvPr id="229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6635" y="1277151"/>
              <a:ext cx="1726785" cy="1953"/>
            </a:xfrm>
            <a:prstGeom prst="line">
              <a:avLst/>
            </a:prstGeom>
            <a:noFill/>
            <a:ln w="19050">
              <a:solidFill>
                <a:srgbClr val="8E899B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2147995" y="881962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Целевые </a:t>
              </a:r>
              <a:br>
                <a:rPr lang="en-US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межбюджетные</a:t>
              </a:r>
              <a:endParaRPr lang="en-US" altLang="ko-KR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трансферты</a:t>
              </a:r>
              <a:endParaRPr lang="ko-KR" altLang="en-US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232" name="AutoShape 87"/>
          <p:cNvSpPr>
            <a:spLocks/>
          </p:cNvSpPr>
          <p:nvPr/>
        </p:nvSpPr>
        <p:spPr bwMode="auto">
          <a:xfrm>
            <a:off x="2879844" y="2851293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3" name="AutoShape 18"/>
          <p:cNvSpPr>
            <a:spLocks/>
          </p:cNvSpPr>
          <p:nvPr/>
        </p:nvSpPr>
        <p:spPr bwMode="auto">
          <a:xfrm>
            <a:off x="5601353" y="3483126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4" name="AutoShape 87"/>
          <p:cNvSpPr>
            <a:spLocks/>
          </p:cNvSpPr>
          <p:nvPr/>
        </p:nvSpPr>
        <p:spPr bwMode="auto">
          <a:xfrm>
            <a:off x="5568415" y="2829547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5" name="AutoShape 18"/>
          <p:cNvSpPr>
            <a:spLocks/>
          </p:cNvSpPr>
          <p:nvPr/>
        </p:nvSpPr>
        <p:spPr bwMode="auto">
          <a:xfrm>
            <a:off x="8220090" y="3467185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4695852" y="896483"/>
            <a:ext cx="1945228" cy="403344"/>
            <a:chOff x="4826477" y="859908"/>
            <a:chExt cx="1945228" cy="403344"/>
          </a:xfrm>
        </p:grpSpPr>
        <p:cxnSp>
          <p:nvCxnSpPr>
            <p:cNvPr id="237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0406" y="1251204"/>
              <a:ext cx="1581299" cy="12048"/>
            </a:xfrm>
            <a:prstGeom prst="line">
              <a:avLst/>
            </a:prstGeom>
            <a:noFill/>
            <a:ln w="19050">
              <a:solidFill>
                <a:srgbClr val="8E899B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4826477" y="859908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Целевые</a:t>
              </a:r>
              <a:endParaRPr lang="en-US" altLang="ko-KR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межбюджетные</a:t>
              </a: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трансферты</a:t>
              </a:r>
              <a:endParaRPr lang="ko-KR" altLang="en-US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39" name="TextBox 101">
            <a:extLst>
              <a:ext uri="{FF2B5EF4-FFF2-40B4-BE49-F238E27FC236}">
                <a16:creationId xmlns:a16="http://schemas.microsoft.com/office/drawing/2014/main" id="{5AE82001-3969-4894-B36D-A68997AA9C1C}"/>
              </a:ext>
            </a:extLst>
          </p:cNvPr>
          <p:cNvSpPr txBox="1"/>
          <p:nvPr/>
        </p:nvSpPr>
        <p:spPr>
          <a:xfrm>
            <a:off x="3913563" y="675987"/>
            <a:ext cx="1231745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dirty="0"/>
              <a:t>Бюджет субъекта РФ</a:t>
            </a:r>
            <a:endParaRPr lang="ko-KR" altLang="en-US" dirty="0"/>
          </a:p>
        </p:txBody>
      </p:sp>
      <p:grpSp>
        <p:nvGrpSpPr>
          <p:cNvPr id="241" name="Группа 251"/>
          <p:cNvGrpSpPr/>
          <p:nvPr/>
        </p:nvGrpSpPr>
        <p:grpSpPr>
          <a:xfrm>
            <a:off x="8416696" y="2001069"/>
            <a:ext cx="124748" cy="2484000"/>
            <a:chOff x="3221427" y="2006079"/>
            <a:chExt cx="124748" cy="2484000"/>
          </a:xfrm>
        </p:grpSpPr>
        <p:cxnSp>
          <p:nvCxnSpPr>
            <p:cNvPr id="290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214" y="2764853"/>
              <a:ext cx="72000" cy="1584000"/>
            </a:xfrm>
            <a:prstGeom prst="bentConnector3">
              <a:avLst>
                <a:gd name="adj1" fmla="val -454599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48371" y="3217478"/>
              <a:ext cx="702000" cy="25200"/>
            </a:xfrm>
            <a:prstGeom prst="bentConnector4">
              <a:avLst>
                <a:gd name="adj1" fmla="val 1871"/>
                <a:gd name="adj2" fmla="val 928306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6627" y="3240879"/>
              <a:ext cx="2484000" cy="14400"/>
            </a:xfrm>
            <a:prstGeom prst="bentConnector5">
              <a:avLst>
                <a:gd name="adj1" fmla="val -1800"/>
                <a:gd name="adj2" fmla="val 4594236"/>
                <a:gd name="adj3" fmla="val 99968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6575" y="2088650"/>
              <a:ext cx="39600" cy="1620000"/>
            </a:xfrm>
            <a:prstGeom prst="bentConnector3">
              <a:avLst>
                <a:gd name="adj1" fmla="val -1053914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2" name="TextBox 101">
            <a:extLst>
              <a:ext uri="{FF2B5EF4-FFF2-40B4-BE49-F238E27FC236}">
                <a16:creationId xmlns:a16="http://schemas.microsoft.com/office/drawing/2014/main" id="{5AE82001-3969-4894-B36D-A68997AA9C1C}"/>
              </a:ext>
            </a:extLst>
          </p:cNvPr>
          <p:cNvSpPr txBox="1"/>
          <p:nvPr/>
        </p:nvSpPr>
        <p:spPr>
          <a:xfrm>
            <a:off x="6537745" y="670137"/>
            <a:ext cx="1231745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dirty="0"/>
              <a:t>Местные бюджеты</a:t>
            </a:r>
            <a:endParaRPr lang="ko-KR" altLang="en-US" dirty="0"/>
          </a:p>
        </p:txBody>
      </p:sp>
      <p:sp>
        <p:nvSpPr>
          <p:cNvPr id="243" name="TextBox 102">
            <a:extLst>
              <a:ext uri="{FF2B5EF4-FFF2-40B4-BE49-F238E27FC236}">
                <a16:creationId xmlns:a16="http://schemas.microsoft.com/office/drawing/2014/main" id="{175287E6-884E-4FF7-A687-CC6AA942531C}"/>
              </a:ext>
            </a:extLst>
          </p:cNvPr>
          <p:cNvSpPr txBox="1"/>
          <p:nvPr/>
        </p:nvSpPr>
        <p:spPr>
          <a:xfrm>
            <a:off x="7419864" y="1432272"/>
            <a:ext cx="1508366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Автономные/бюджетные </a:t>
            </a:r>
          </a:p>
          <a:p>
            <a:r>
              <a:rPr lang="ru-RU" altLang="ko-KR" sz="700" dirty="0">
                <a:solidFill>
                  <a:srgbClr val="E46C0A"/>
                </a:solidFill>
              </a:rPr>
              <a:t>учреждения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sp>
        <p:nvSpPr>
          <p:cNvPr id="244" name="TextBox 106">
            <a:extLst>
              <a:ext uri="{FF2B5EF4-FFF2-40B4-BE49-F238E27FC236}">
                <a16:creationId xmlns:a16="http://schemas.microsoft.com/office/drawing/2014/main" id="{65B80119-056E-4DA6-A4A8-E2185DB1CABE}"/>
              </a:ext>
            </a:extLst>
          </p:cNvPr>
          <p:cNvSpPr txBox="1"/>
          <p:nvPr/>
        </p:nvSpPr>
        <p:spPr>
          <a:xfrm>
            <a:off x="7723283" y="3960909"/>
            <a:ext cx="901528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Конечные получатели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sp>
        <p:nvSpPr>
          <p:cNvPr id="245" name="TextBox 106">
            <a:extLst>
              <a:ext uri="{FF2B5EF4-FFF2-40B4-BE49-F238E27FC236}">
                <a16:creationId xmlns:a16="http://schemas.microsoft.com/office/drawing/2014/main" id="{65B80119-056E-4DA6-A4A8-E2185DB1CABE}"/>
              </a:ext>
            </a:extLst>
          </p:cNvPr>
          <p:cNvSpPr txBox="1"/>
          <p:nvPr/>
        </p:nvSpPr>
        <p:spPr>
          <a:xfrm>
            <a:off x="7723283" y="3201752"/>
            <a:ext cx="901528" cy="1769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Организации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grpSp>
        <p:nvGrpSpPr>
          <p:cNvPr id="246" name="Группа 31"/>
          <p:cNvGrpSpPr/>
          <p:nvPr/>
        </p:nvGrpSpPr>
        <p:grpSpPr>
          <a:xfrm>
            <a:off x="6673340" y="842759"/>
            <a:ext cx="934192" cy="890470"/>
            <a:chOff x="6814417" y="816634"/>
            <a:chExt cx="934192" cy="890470"/>
          </a:xfrm>
        </p:grpSpPr>
        <p:sp>
          <p:nvSpPr>
            <p:cNvPr id="285" name="Пирог 284"/>
            <p:cNvSpPr/>
            <p:nvPr/>
          </p:nvSpPr>
          <p:spPr>
            <a:xfrm rot="5400000">
              <a:off x="6837349" y="801480"/>
              <a:ext cx="874691" cy="904999"/>
            </a:xfrm>
            <a:prstGeom prst="pie">
              <a:avLst>
                <a:gd name="adj1" fmla="val 5370961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86" name="Группа 30"/>
            <p:cNvGrpSpPr/>
            <p:nvPr/>
          </p:nvGrpSpPr>
          <p:grpSpPr>
            <a:xfrm>
              <a:off x="6814417" y="832413"/>
              <a:ext cx="934192" cy="874691"/>
              <a:chOff x="6814417" y="832413"/>
              <a:chExt cx="934192" cy="874691"/>
            </a:xfrm>
          </p:grpSpPr>
          <p:sp>
            <p:nvSpPr>
              <p:cNvPr id="287" name="Пирог 286"/>
              <p:cNvSpPr/>
              <p:nvPr/>
            </p:nvSpPr>
            <p:spPr>
              <a:xfrm rot="16200000">
                <a:off x="6842050" y="817259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TextBox 165"/>
              <p:cNvSpPr txBox="1"/>
              <p:nvPr/>
            </p:nvSpPr>
            <p:spPr>
              <a:xfrm>
                <a:off x="6830252" y="1295524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Собственные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  <p:sp>
            <p:nvSpPr>
              <p:cNvPr id="289" name="TextBox 31"/>
              <p:cNvSpPr txBox="1"/>
              <p:nvPr/>
            </p:nvSpPr>
            <p:spPr>
              <a:xfrm>
                <a:off x="6814417" y="890299"/>
                <a:ext cx="934192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600" b="1" dirty="0">
                    <a:solidFill>
                      <a:schemeClr val="bg1"/>
                    </a:solidFill>
                  </a:rPr>
                  <a:t>Федеральные </a:t>
                </a:r>
                <a:br>
                  <a:rPr lang="ru-RU" sz="600" b="1" dirty="0">
                    <a:solidFill>
                      <a:schemeClr val="bg1"/>
                    </a:solidFill>
                  </a:rPr>
                </a:br>
                <a:r>
                  <a:rPr lang="ru-RU" sz="600" b="1" dirty="0">
                    <a:solidFill>
                      <a:schemeClr val="bg1"/>
                    </a:solidFill>
                  </a:rPr>
                  <a:t>и региональные </a:t>
                </a:r>
              </a:p>
              <a:p>
                <a:pPr algn="ctr"/>
                <a:r>
                  <a:rPr lang="ru-RU" sz="6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</p:grpSp>
      </p:grpSp>
      <p:grpSp>
        <p:nvGrpSpPr>
          <p:cNvPr id="268" name="Группа 227"/>
          <p:cNvGrpSpPr/>
          <p:nvPr/>
        </p:nvGrpSpPr>
        <p:grpSpPr>
          <a:xfrm>
            <a:off x="7878420" y="1686171"/>
            <a:ext cx="617870" cy="2274738"/>
            <a:chOff x="2691034" y="1673698"/>
            <a:chExt cx="617870" cy="2274738"/>
          </a:xfrm>
        </p:grpSpPr>
        <p:grpSp>
          <p:nvGrpSpPr>
            <p:cNvPr id="274" name="Группа 228"/>
            <p:cNvGrpSpPr/>
            <p:nvPr/>
          </p:nvGrpSpPr>
          <p:grpSpPr>
            <a:xfrm>
              <a:off x="2691034" y="1673698"/>
              <a:ext cx="617870" cy="612000"/>
              <a:chOff x="2696604" y="1673698"/>
              <a:chExt cx="617870" cy="612000"/>
            </a:xfrm>
          </p:grpSpPr>
          <p:sp>
            <p:nvSpPr>
              <p:cNvPr id="283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4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5" name="Группа 232"/>
            <p:cNvGrpSpPr/>
            <p:nvPr/>
          </p:nvGrpSpPr>
          <p:grpSpPr>
            <a:xfrm>
              <a:off x="2691034" y="2505067"/>
              <a:ext cx="617870" cy="612000"/>
              <a:chOff x="2696604" y="1673698"/>
              <a:chExt cx="617870" cy="612000"/>
            </a:xfrm>
          </p:grpSpPr>
          <p:sp>
            <p:nvSpPr>
              <p:cNvPr id="281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2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8" name="Группа 233"/>
            <p:cNvGrpSpPr/>
            <p:nvPr/>
          </p:nvGrpSpPr>
          <p:grpSpPr>
            <a:xfrm>
              <a:off x="2691034" y="3336436"/>
              <a:ext cx="617870" cy="612000"/>
              <a:chOff x="2696604" y="1673698"/>
              <a:chExt cx="617870" cy="612000"/>
            </a:xfrm>
          </p:grpSpPr>
          <p:sp>
            <p:nvSpPr>
              <p:cNvPr id="279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0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269" name="Группа 241"/>
          <p:cNvGrpSpPr/>
          <p:nvPr/>
        </p:nvGrpSpPr>
        <p:grpSpPr>
          <a:xfrm>
            <a:off x="7878420" y="4531844"/>
            <a:ext cx="617870" cy="612000"/>
            <a:chOff x="2691034" y="4519371"/>
            <a:chExt cx="617870" cy="612000"/>
          </a:xfrm>
        </p:grpSpPr>
        <p:grpSp>
          <p:nvGrpSpPr>
            <p:cNvPr id="270" name="Группа 242"/>
            <p:cNvGrpSpPr/>
            <p:nvPr/>
          </p:nvGrpSpPr>
          <p:grpSpPr>
            <a:xfrm>
              <a:off x="2691034" y="4519371"/>
              <a:ext cx="617870" cy="612000"/>
              <a:chOff x="2696604" y="1673698"/>
              <a:chExt cx="617870" cy="612000"/>
            </a:xfrm>
          </p:grpSpPr>
          <p:sp>
            <p:nvSpPr>
              <p:cNvPr id="272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3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71" name="AutoShape 17"/>
            <p:cNvSpPr>
              <a:spLocks/>
            </p:cNvSpPr>
            <p:nvPr/>
          </p:nvSpPr>
          <p:spPr bwMode="auto">
            <a:xfrm>
              <a:off x="2877764" y="4702703"/>
              <a:ext cx="273464" cy="247786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endParaRPr>
            </a:p>
          </p:txBody>
        </p:sp>
      </p:grpSp>
      <p:sp>
        <p:nvSpPr>
          <p:cNvPr id="248" name="TextBox 102">
            <a:extLst>
              <a:ext uri="{FF2B5EF4-FFF2-40B4-BE49-F238E27FC236}">
                <a16:creationId xmlns:a16="http://schemas.microsoft.com/office/drawing/2014/main" id="{175287E6-884E-4FF7-A687-CC6AA942531C}"/>
              </a:ext>
            </a:extLst>
          </p:cNvPr>
          <p:cNvSpPr txBox="1"/>
          <p:nvPr/>
        </p:nvSpPr>
        <p:spPr>
          <a:xfrm>
            <a:off x="7419864" y="2277728"/>
            <a:ext cx="1508366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Казенные учреждения,</a:t>
            </a:r>
            <a:br>
              <a:rPr lang="ru-RU" altLang="ko-KR" sz="700" dirty="0">
                <a:solidFill>
                  <a:srgbClr val="E46C0A"/>
                </a:solidFill>
              </a:rPr>
            </a:br>
            <a:r>
              <a:rPr lang="ru-RU" altLang="ko-KR" sz="700" dirty="0">
                <a:solidFill>
                  <a:srgbClr val="E46C0A"/>
                </a:solidFill>
              </a:rPr>
              <a:t>органы власти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grpSp>
        <p:nvGrpSpPr>
          <p:cNvPr id="249" name="Группа 272"/>
          <p:cNvGrpSpPr/>
          <p:nvPr/>
        </p:nvGrpSpPr>
        <p:grpSpPr>
          <a:xfrm>
            <a:off x="6796793" y="1638697"/>
            <a:ext cx="1510350" cy="3246662"/>
            <a:chOff x="1566149" y="1638697"/>
            <a:chExt cx="1510350" cy="3246662"/>
          </a:xfrm>
        </p:grpSpPr>
        <p:grpSp>
          <p:nvGrpSpPr>
            <p:cNvPr id="254" name="Группа 273"/>
            <p:cNvGrpSpPr/>
            <p:nvPr/>
          </p:nvGrpSpPr>
          <p:grpSpPr>
            <a:xfrm>
              <a:off x="1575328" y="1638697"/>
              <a:ext cx="1143706" cy="3240000"/>
              <a:chOff x="1575328" y="1638697"/>
              <a:chExt cx="1143706" cy="3240000"/>
            </a:xfrm>
          </p:grpSpPr>
          <p:cxnSp>
            <p:nvCxnSpPr>
              <p:cNvPr id="26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301270" y="1628945"/>
                <a:ext cx="358792" cy="432000"/>
              </a:xfrm>
              <a:prstGeom prst="bentConnector2">
                <a:avLst/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69116" y="2028318"/>
                <a:ext cx="1080000" cy="532950"/>
              </a:xfrm>
              <a:prstGeom prst="bentConnector2">
                <a:avLst/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526635" y="2298359"/>
                <a:ext cx="1656000" cy="720000"/>
              </a:xfrm>
              <a:prstGeom prst="bentConnector3">
                <a:avLst>
                  <a:gd name="adj1" fmla="val 99985"/>
                </a:avLst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19034" y="2561894"/>
                <a:ext cx="2592000" cy="1008000"/>
              </a:xfrm>
              <a:prstGeom prst="bentConnector2">
                <a:avLst/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6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309715" y="2362048"/>
                <a:ext cx="1944000" cy="864000"/>
              </a:xfrm>
              <a:prstGeom prst="bentConnector3">
                <a:avLst>
                  <a:gd name="adj1" fmla="val 100362"/>
                </a:avLst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7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3328" y="2700697"/>
                <a:ext cx="3240000" cy="1116000"/>
              </a:xfrm>
              <a:prstGeom prst="bentConnector3">
                <a:avLst>
                  <a:gd name="adj1" fmla="val 10020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5" name="Группа 274"/>
            <p:cNvGrpSpPr/>
            <p:nvPr/>
          </p:nvGrpSpPr>
          <p:grpSpPr>
            <a:xfrm>
              <a:off x="1566149" y="1732342"/>
              <a:ext cx="1510350" cy="3153017"/>
              <a:chOff x="1566149" y="1732342"/>
              <a:chExt cx="1510350" cy="3153017"/>
            </a:xfrm>
          </p:grpSpPr>
          <p:sp>
            <p:nvSpPr>
              <p:cNvPr id="256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2136009" y="2525416"/>
                <a:ext cx="597256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Выплаты персоналу</a:t>
                </a:r>
              </a:p>
            </p:txBody>
          </p:sp>
          <p:sp>
            <p:nvSpPr>
              <p:cNvPr id="257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998071" y="3094090"/>
                <a:ext cx="867933" cy="392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Закупка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товаров, 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работ, услуг</a:t>
                </a:r>
              </a:p>
            </p:txBody>
          </p:sp>
          <p:sp>
            <p:nvSpPr>
              <p:cNvPr id="258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724608" y="4079488"/>
                <a:ext cx="1351891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Соц.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обеспечение</a:t>
                </a:r>
              </a:p>
            </p:txBody>
          </p:sp>
          <p:sp>
            <p:nvSpPr>
              <p:cNvPr id="259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2244505" y="1732342"/>
                <a:ext cx="624141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Субсидии 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АУ/БУ</a:t>
                </a:r>
              </a:p>
            </p:txBody>
          </p:sp>
          <p:sp>
            <p:nvSpPr>
              <p:cNvPr id="260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849714" y="3475736"/>
                <a:ext cx="811457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Субсидии</a:t>
                </a:r>
                <a:endParaRPr lang="en-US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юр.лицам</a:t>
                </a:r>
              </a:p>
            </p:txBody>
          </p:sp>
          <p:sp>
            <p:nvSpPr>
              <p:cNvPr id="261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566149" y="4492946"/>
                <a:ext cx="1351891" cy="392413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Иные расходы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(выплаты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по гос. долгу и др.)</a:t>
                </a:r>
              </a:p>
            </p:txBody>
          </p:sp>
        </p:grpSp>
      </p:grpSp>
      <p:grpSp>
        <p:nvGrpSpPr>
          <p:cNvPr id="250" name="Группа 296"/>
          <p:cNvGrpSpPr/>
          <p:nvPr/>
        </p:nvGrpSpPr>
        <p:grpSpPr>
          <a:xfrm>
            <a:off x="7980436" y="1774606"/>
            <a:ext cx="419204" cy="2071002"/>
            <a:chOff x="2805915" y="1758326"/>
            <a:chExt cx="419204" cy="2071002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493" y="2600326"/>
              <a:ext cx="372657" cy="355189"/>
            </a:xfrm>
            <a:prstGeom prst="rect">
              <a:avLst/>
            </a:prstGeom>
          </p:spPr>
        </p:pic>
        <p:pic>
          <p:nvPicPr>
            <p:cNvPr id="252" name="Рисунок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915" y="1758326"/>
              <a:ext cx="416069" cy="396566"/>
            </a:xfrm>
            <a:prstGeom prst="rect">
              <a:avLst/>
            </a:prstGeom>
          </p:spPr>
        </p:pic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449" y="3410658"/>
              <a:ext cx="418670" cy="418670"/>
            </a:xfrm>
            <a:prstGeom prst="rect">
              <a:avLst/>
            </a:prstGeom>
          </p:spPr>
        </p:pic>
      </p:grpSp>
      <p:grpSp>
        <p:nvGrpSpPr>
          <p:cNvPr id="294" name="Группа 56"/>
          <p:cNvGrpSpPr/>
          <p:nvPr/>
        </p:nvGrpSpPr>
        <p:grpSpPr>
          <a:xfrm>
            <a:off x="4077070" y="861632"/>
            <a:ext cx="2276556" cy="4269739"/>
            <a:chOff x="4077070" y="861632"/>
            <a:chExt cx="2276556" cy="4269739"/>
          </a:xfrm>
        </p:grpSpPr>
        <p:grpSp>
          <p:nvGrpSpPr>
            <p:cNvPr id="295" name="Группа 246"/>
            <p:cNvGrpSpPr/>
            <p:nvPr/>
          </p:nvGrpSpPr>
          <p:grpSpPr>
            <a:xfrm>
              <a:off x="5777150" y="2001069"/>
              <a:ext cx="124748" cy="2484000"/>
              <a:chOff x="3221427" y="2006079"/>
              <a:chExt cx="124748" cy="2484000"/>
            </a:xfrm>
          </p:grpSpPr>
          <p:cxnSp>
            <p:nvCxnSpPr>
              <p:cNvPr id="34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6" name="Группа 119"/>
            <p:cNvGrpSpPr/>
            <p:nvPr/>
          </p:nvGrpSpPr>
          <p:grpSpPr>
            <a:xfrm>
              <a:off x="4077070" y="861632"/>
              <a:ext cx="917131" cy="888248"/>
              <a:chOff x="4446957" y="603212"/>
              <a:chExt cx="917131" cy="888248"/>
            </a:xfrm>
          </p:grpSpPr>
          <p:sp>
            <p:nvSpPr>
              <p:cNvPr id="338" name="Пирог 337"/>
              <p:cNvSpPr/>
              <p:nvPr/>
            </p:nvSpPr>
            <p:spPr>
              <a:xfrm rot="5400000">
                <a:off x="4466639" y="585212"/>
                <a:ext cx="868999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Пирог 338"/>
              <p:cNvSpPr/>
              <p:nvPr/>
            </p:nvSpPr>
            <p:spPr>
              <a:xfrm rot="16200000">
                <a:off x="4467204" y="601615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TextBox 31"/>
              <p:cNvSpPr txBox="1"/>
              <p:nvPr/>
            </p:nvSpPr>
            <p:spPr>
              <a:xfrm>
                <a:off x="4457506" y="696047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Федеральные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  <p:sp>
            <p:nvSpPr>
              <p:cNvPr id="341" name="TextBox 158"/>
              <p:cNvSpPr txBox="1"/>
              <p:nvPr/>
            </p:nvSpPr>
            <p:spPr>
              <a:xfrm>
                <a:off x="4446957" y="1095860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Собственные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</p:grpSp>
        <p:grpSp>
          <p:nvGrpSpPr>
            <p:cNvPr id="297" name="Группа 221"/>
            <p:cNvGrpSpPr/>
            <p:nvPr/>
          </p:nvGrpSpPr>
          <p:grpSpPr>
            <a:xfrm>
              <a:off x="5249869" y="4519371"/>
              <a:ext cx="617870" cy="612000"/>
              <a:chOff x="2691034" y="4519371"/>
              <a:chExt cx="617870" cy="612000"/>
            </a:xfrm>
          </p:grpSpPr>
          <p:grpSp>
            <p:nvGrpSpPr>
              <p:cNvPr id="334" name="Группа 222"/>
              <p:cNvGrpSpPr/>
              <p:nvPr/>
            </p:nvGrpSpPr>
            <p:grpSpPr>
              <a:xfrm>
                <a:off x="2691034" y="4519371"/>
                <a:ext cx="617870" cy="612000"/>
                <a:chOff x="2696604" y="1673698"/>
                <a:chExt cx="617870" cy="612000"/>
              </a:xfrm>
            </p:grpSpPr>
            <p:sp>
              <p:nvSpPr>
                <p:cNvPr id="336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696604" y="1673698"/>
                  <a:ext cx="617870" cy="6120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7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/>
                <p:nvPr/>
              </p:nvSpPr>
              <p:spPr>
                <a:xfrm rot="10800000">
                  <a:off x="2758255" y="1734764"/>
                  <a:ext cx="494567" cy="489868"/>
                </a:xfrm>
                <a:prstGeom prst="ellipse">
                  <a:avLst/>
                </a:prstGeom>
                <a:solidFill>
                  <a:srgbClr val="0070C0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3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298" name="Группа 50"/>
            <p:cNvGrpSpPr/>
            <p:nvPr/>
          </p:nvGrpSpPr>
          <p:grpSpPr>
            <a:xfrm>
              <a:off x="4763982" y="1432355"/>
              <a:ext cx="1589644" cy="2813245"/>
              <a:chOff x="4910283" y="1432355"/>
              <a:chExt cx="1589644" cy="2813245"/>
            </a:xfrm>
          </p:grpSpPr>
          <p:sp>
            <p:nvSpPr>
              <p:cNvPr id="31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89369" y="1432355"/>
                <a:ext cx="1431473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Автономные/бюджетные </a:t>
                </a:r>
              </a:p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учреждения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6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Конечные получатели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7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10283" y="2259462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pPr algn="ctr"/>
                <a:r>
                  <a:rPr lang="ru-RU" altLang="ko-KR" sz="700" dirty="0">
                    <a:solidFill>
                      <a:srgbClr val="0070C0"/>
                    </a:solidFill>
                  </a:rPr>
                  <a:t>Казенные учреждения,</a:t>
                </a:r>
                <a:br>
                  <a:rPr lang="ru-RU" altLang="ko-KR" sz="700" dirty="0">
                    <a:solidFill>
                      <a:srgbClr val="0070C0"/>
                    </a:solidFill>
                  </a:rPr>
                </a:br>
                <a:r>
                  <a:rPr lang="ru-RU" altLang="ko-KR" sz="700" dirty="0">
                    <a:solidFill>
                      <a:srgbClr val="0070C0"/>
                    </a:solidFill>
                  </a:rPr>
                  <a:t>органы власти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Организации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319" name="Группа 49"/>
              <p:cNvGrpSpPr/>
              <p:nvPr/>
            </p:nvGrpSpPr>
            <p:grpSpPr>
              <a:xfrm>
                <a:off x="5396170" y="1673698"/>
                <a:ext cx="617870" cy="2274738"/>
                <a:chOff x="5396170" y="1673698"/>
                <a:chExt cx="617870" cy="2274738"/>
              </a:xfrm>
            </p:grpSpPr>
            <p:grpSp>
              <p:nvGrpSpPr>
                <p:cNvPr id="320" name="Группа 178"/>
                <p:cNvGrpSpPr/>
                <p:nvPr/>
              </p:nvGrpSpPr>
              <p:grpSpPr>
                <a:xfrm>
                  <a:off x="5396170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25" name="Группа 186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6" name="Группа 187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7" name="Группа 193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2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2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1" name="Группа 292"/>
                <p:cNvGrpSpPr/>
                <p:nvPr/>
              </p:nvGrpSpPr>
              <p:grpSpPr>
                <a:xfrm>
                  <a:off x="5497648" y="1759439"/>
                  <a:ext cx="424429" cy="2071002"/>
                  <a:chOff x="2816365" y="1753101"/>
                  <a:chExt cx="424429" cy="2071002"/>
                </a:xfrm>
              </p:grpSpPr>
              <p:pic>
                <p:nvPicPr>
                  <p:cNvPr id="322" name="Рисунок 3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8943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Рисунок 3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6365" y="1753101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24" name="Рисунок 32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2124" y="3405433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9" name="Группа 257"/>
            <p:cNvGrpSpPr/>
            <p:nvPr/>
          </p:nvGrpSpPr>
          <p:grpSpPr>
            <a:xfrm>
              <a:off x="4173800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01" name="Группа 25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0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278045" y="1646945"/>
                  <a:ext cx="358792" cy="396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38966" y="2042793"/>
                  <a:ext cx="1080000" cy="504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08635" y="2316359"/>
                  <a:ext cx="1656000" cy="684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2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3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291715" y="2380048"/>
                  <a:ext cx="1944000" cy="828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4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13328" y="2700697"/>
                  <a:ext cx="3240000" cy="1116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02" name="Группа 259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0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20334" y="252541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0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98071" y="3064594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0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06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3405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07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90484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юр.лицам</a:t>
                  </a:r>
                </a:p>
              </p:txBody>
            </p:sp>
            <p:sp>
              <p:nvSpPr>
                <p:cNvPr id="308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571" y="4213972"/>
              <a:ext cx="365544" cy="365544"/>
            </a:xfrm>
            <a:prstGeom prst="rect">
              <a:avLst/>
            </a:prstGeom>
          </p:spPr>
        </p:pic>
      </p:grpSp>
      <p:pic>
        <p:nvPicPr>
          <p:cNvPr id="346" name="Рисунок 3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40" y="4220209"/>
            <a:ext cx="365544" cy="365544"/>
          </a:xfrm>
          <a:prstGeom prst="rect">
            <a:avLst/>
          </a:prstGeom>
        </p:spPr>
      </p:pic>
      <p:grpSp>
        <p:nvGrpSpPr>
          <p:cNvPr id="347" name="Группа 57"/>
          <p:cNvGrpSpPr/>
          <p:nvPr/>
        </p:nvGrpSpPr>
        <p:grpSpPr>
          <a:xfrm>
            <a:off x="1362911" y="876307"/>
            <a:ext cx="2323039" cy="4193998"/>
            <a:chOff x="1362911" y="876307"/>
            <a:chExt cx="2323039" cy="4193998"/>
          </a:xfrm>
        </p:grpSpPr>
        <p:sp>
          <p:nvSpPr>
            <p:cNvPr id="348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rgbClr val="134C9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9" name="Группа 26"/>
            <p:cNvGrpSpPr/>
            <p:nvPr/>
          </p:nvGrpSpPr>
          <p:grpSpPr>
            <a:xfrm>
              <a:off x="3096021" y="2006079"/>
              <a:ext cx="124748" cy="2484000"/>
              <a:chOff x="3221427" y="2006079"/>
              <a:chExt cx="124748" cy="2484000"/>
            </a:xfrm>
          </p:grpSpPr>
          <p:cxnSp>
            <p:nvCxnSpPr>
              <p:cNvPr id="39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50" name="Группа 29"/>
            <p:cNvGrpSpPr/>
            <p:nvPr/>
          </p:nvGrpSpPr>
          <p:grpSpPr>
            <a:xfrm>
              <a:off x="1451193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78" name="Группа 2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86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301270" y="1628945"/>
                  <a:ext cx="358792" cy="432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7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69116" y="2028318"/>
                  <a:ext cx="1080000" cy="53295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8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26635" y="2298359"/>
                  <a:ext cx="1656000" cy="720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09715" y="2362048"/>
                  <a:ext cx="1944000" cy="864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31328" y="2682697"/>
                  <a:ext cx="3240000" cy="1152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79" name="Группа 27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80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36009" y="250083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81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88239" y="3079342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82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8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4450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8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75736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юр.лицам</a:t>
                  </a:r>
                </a:p>
              </p:txBody>
            </p:sp>
            <p:sp>
              <p:nvSpPr>
                <p:cNvPr id="38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grpSp>
          <p:nvGrpSpPr>
            <p:cNvPr id="351" name="Группа 18"/>
            <p:cNvGrpSpPr/>
            <p:nvPr/>
          </p:nvGrpSpPr>
          <p:grpSpPr>
            <a:xfrm>
              <a:off x="2643844" y="4580437"/>
              <a:ext cx="494567" cy="489868"/>
              <a:chOff x="2752685" y="4580437"/>
              <a:chExt cx="494567" cy="489868"/>
            </a:xfrm>
          </p:grpSpPr>
          <p:sp>
            <p:nvSpPr>
              <p:cNvPr id="377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2685" y="4580437"/>
                <a:ext cx="494567" cy="489868"/>
              </a:xfrm>
              <a:prstGeom prst="ellipse">
                <a:avLst/>
              </a:prstGeom>
              <a:solidFill>
                <a:srgbClr val="134C9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352" name="Группа 47"/>
            <p:cNvGrpSpPr/>
            <p:nvPr/>
          </p:nvGrpSpPr>
          <p:grpSpPr>
            <a:xfrm>
              <a:off x="2096306" y="1427089"/>
              <a:ext cx="1589644" cy="2818511"/>
              <a:chOff x="2221712" y="1427089"/>
              <a:chExt cx="1589644" cy="2818511"/>
            </a:xfrm>
          </p:grpSpPr>
          <p:sp>
            <p:nvSpPr>
              <p:cNvPr id="35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306970" y="1427089"/>
                <a:ext cx="1419129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Автономные/бюджетные </a:t>
                </a:r>
              </a:p>
              <a:p>
                <a:r>
                  <a:rPr lang="ru-RU" altLang="ko-KR" sz="700" dirty="0"/>
                  <a:t>учреждения</a:t>
                </a:r>
                <a:endParaRPr lang="ko-KR" altLang="en-US" sz="700" dirty="0"/>
              </a:p>
            </p:txBody>
          </p:sp>
          <p:sp>
            <p:nvSpPr>
              <p:cNvPr id="356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221712" y="2281208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7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dirty="0"/>
                  <a:t>Казенные учреждения, </a:t>
                </a:r>
                <a:br>
                  <a:rPr lang="ru-RU" altLang="ko-KR" dirty="0"/>
                </a:br>
                <a:r>
                  <a:rPr lang="ru-RU" altLang="ko-KR" dirty="0"/>
                  <a:t>органы власти</a:t>
                </a:r>
                <a:endParaRPr lang="ko-KR" altLang="en-US" dirty="0"/>
              </a:p>
            </p:txBody>
          </p:sp>
          <p:sp>
            <p:nvSpPr>
              <p:cNvPr id="357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Организации</a:t>
                </a:r>
                <a:endParaRPr lang="ko-KR" altLang="en-US" sz="700" dirty="0"/>
              </a:p>
            </p:txBody>
          </p:sp>
          <p:sp>
            <p:nvSpPr>
              <p:cNvPr id="35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Конечные получатели</a:t>
                </a:r>
                <a:endParaRPr lang="ko-KR" altLang="en-US" sz="700" dirty="0"/>
              </a:p>
            </p:txBody>
          </p:sp>
          <p:grpSp>
            <p:nvGrpSpPr>
              <p:cNvPr id="359" name="Группа 46"/>
              <p:cNvGrpSpPr/>
              <p:nvPr/>
            </p:nvGrpSpPr>
            <p:grpSpPr>
              <a:xfrm>
                <a:off x="2707599" y="1673698"/>
                <a:ext cx="617870" cy="2274738"/>
                <a:chOff x="2707599" y="1673698"/>
                <a:chExt cx="617870" cy="2274738"/>
              </a:xfrm>
            </p:grpSpPr>
            <p:grpSp>
              <p:nvGrpSpPr>
                <p:cNvPr id="360" name="Группа 23"/>
                <p:cNvGrpSpPr/>
                <p:nvPr/>
              </p:nvGrpSpPr>
              <p:grpSpPr>
                <a:xfrm>
                  <a:off x="2707599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65" name="Группа 17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6" name="Группа 129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7" name="Группа 145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6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1" name="Группа 45"/>
                <p:cNvGrpSpPr/>
                <p:nvPr/>
              </p:nvGrpSpPr>
              <p:grpSpPr>
                <a:xfrm>
                  <a:off x="2805915" y="1758326"/>
                  <a:ext cx="419204" cy="2071002"/>
                  <a:chOff x="2805915" y="1758326"/>
                  <a:chExt cx="419204" cy="2071002"/>
                </a:xfrm>
              </p:grpSpPr>
              <p:pic>
                <p:nvPicPr>
                  <p:cNvPr id="362" name="Рисунок 36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3718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63" name="Рисунок 3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5915" y="1758326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64" name="Рисунок 36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6449" y="3410658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53" name="Рисунок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69" y="4232429"/>
              <a:ext cx="365544" cy="365544"/>
            </a:xfrm>
            <a:prstGeom prst="rect">
              <a:avLst/>
            </a:prstGeom>
          </p:spPr>
        </p:pic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/>
          </p:cNvPicPr>
          <p:nvPr/>
        </p:nvPicPr>
        <p:blipFill>
          <a:blip r:embed="rId3"/>
          <a:stretch/>
        </p:blipFill>
        <p:spPr>
          <a:xfrm>
            <a:off x="155903" y="766800"/>
            <a:ext cx="8420400" cy="43020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>
            <a:off x="3487753" y="1805286"/>
            <a:ext cx="5277960" cy="256176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Риски неисполнения федерального бюджета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288177" y="3910642"/>
            <a:ext cx="6496050" cy="1169551"/>
            <a:chOff x="2133600" y="4110587"/>
            <a:chExt cx="6496050" cy="116955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5BD42022-0B72-48AC-93CB-68F6F044A9AC}"/>
                </a:ext>
              </a:extLst>
            </p:cNvPr>
            <p:cNvSpPr/>
            <p:nvPr/>
          </p:nvSpPr>
          <p:spPr>
            <a:xfrm>
              <a:off x="2133600" y="4110587"/>
              <a:ext cx="6496050" cy="11695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Мониторинг контрольных точек риска отзыва в соответствии с ПП </a:t>
              </a:r>
              <a:br>
                <a:rPr lang="ru-RU" sz="1400" dirty="0"/>
              </a:br>
              <a:r>
                <a:rPr lang="ru-RU" sz="1400" dirty="0"/>
                <a:t>№1496 от 9 декабря 2017 года «О мерах по обеспечению исполнения федерального бюджета» и прогноз остатков неисполненных лимитов </a:t>
              </a:r>
              <a:br>
                <a:rPr lang="ru-RU" sz="1400" dirty="0"/>
              </a:br>
              <a:r>
                <a:rPr lang="ru-RU" sz="1400" dirty="0"/>
                <a:t>на конец года. В 2022 году практика будет распространяться на субъекты Российской Федерации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133600" y="4110587"/>
              <a:ext cx="0" cy="1169551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47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E386BEA-6A0B-1244-81AF-2BB9905F8153}"/>
              </a:ext>
            </a:extLst>
          </p:cNvPr>
          <p:cNvSpPr txBox="1">
            <a:spLocks/>
          </p:cNvSpPr>
          <p:nvPr/>
        </p:nvSpPr>
        <p:spPr bwMode="auto">
          <a:xfrm>
            <a:off x="8927548" y="4890171"/>
            <a:ext cx="38537" cy="1769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19050" rIns="19050" bIns="1905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 Light"/>
                <a:cs typeface="Arial" charset="0"/>
                <a:sym typeface="Helvetica Neue Light"/>
              </a:defRPr>
            </a:lvl1pPr>
            <a:lvl2pPr marL="14859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2pPr>
            <a:lvl3pPr marL="22860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3pPr>
            <a:lvl4pPr marL="32004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4pPr>
            <a:lvl5pPr marL="41148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5pPr>
            <a:lvl6pPr marL="50292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6pPr>
            <a:lvl7pPr marL="59436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7pPr>
            <a:lvl8pPr marL="68580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8pPr>
            <a:lvl9pPr marL="77724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9pPr>
          </a:lstStyle>
          <a:p>
            <a:endParaRPr lang="ru-RU" altLang="ru-RU" sz="9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39837" y="240135"/>
            <a:ext cx="8669551" cy="237702"/>
          </a:xfr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ИНСТРУМЕНТЫ МОНИТОРИНГА ИСПОЛНЕНИЯ ФБ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7557" y="4859393"/>
            <a:ext cx="156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rPr>
              <a:t>1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71" r="828" b="18457"/>
          <a:stretch/>
        </p:blipFill>
        <p:spPr bwMode="auto">
          <a:xfrm>
            <a:off x="334955" y="1224833"/>
            <a:ext cx="5524786" cy="2447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-1" t="14057" r="-2325" b="10146"/>
          <a:stretch/>
        </p:blipFill>
        <p:spPr bwMode="auto">
          <a:xfrm>
            <a:off x="2568261" y="2481122"/>
            <a:ext cx="6359295" cy="2443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4642" y="806630"/>
            <a:ext cx="251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исполнения ФБ позволил повысить бюджетную дисциплину ГРБС</a:t>
            </a:r>
          </a:p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Уровень исполнение ФБ</a:t>
            </a:r>
          </a:p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2021 г. повысился на 1,8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п.п.с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E386BEA-6A0B-1244-81AF-2BB9905F8153}"/>
              </a:ext>
            </a:extLst>
          </p:cNvPr>
          <p:cNvSpPr txBox="1">
            <a:spLocks/>
          </p:cNvSpPr>
          <p:nvPr/>
        </p:nvSpPr>
        <p:spPr bwMode="auto">
          <a:xfrm>
            <a:off x="8927548" y="4489243"/>
            <a:ext cx="38537" cy="1769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19050" rIns="19050" bIns="1905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 Light"/>
                <a:cs typeface="Arial" charset="0"/>
                <a:sym typeface="Helvetica Neue Light"/>
              </a:defRPr>
            </a:lvl1pPr>
            <a:lvl2pPr marL="14859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2pPr>
            <a:lvl3pPr marL="22860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3pPr>
            <a:lvl4pPr marL="32004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4pPr>
            <a:lvl5pPr marL="41148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5pPr>
            <a:lvl6pPr marL="50292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6pPr>
            <a:lvl7pPr marL="59436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7pPr>
            <a:lvl8pPr marL="68580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8pPr>
            <a:lvl9pPr marL="77724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9pPr>
          </a:lstStyle>
          <a:p>
            <a:endParaRPr lang="ru-RU" altLang="ru-RU" sz="9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39837" y="240135"/>
            <a:ext cx="8669551" cy="237702"/>
          </a:xfr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ЦЕЛИ МОНИТОРИНГА ИСПОЛНЕНИЯ ФБ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7557" y="4859393"/>
            <a:ext cx="156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rPr>
              <a:t>1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149" r="81380" b="19282"/>
          <a:stretch/>
        </p:blipFill>
        <p:spPr bwMode="auto">
          <a:xfrm>
            <a:off x="421155" y="835819"/>
            <a:ext cx="2779245" cy="3616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267301" y="1219811"/>
            <a:ext cx="4197723" cy="655670"/>
            <a:chOff x="9041329" y="3537701"/>
            <a:chExt cx="10489720" cy="937579"/>
          </a:xfrm>
        </p:grpSpPr>
        <p:sp>
          <p:nvSpPr>
            <p:cNvPr id="13" name="Прямоугольная выноска 12"/>
            <p:cNvSpPr/>
            <p:nvPr/>
          </p:nvSpPr>
          <p:spPr>
            <a:xfrm>
              <a:off x="9041329" y="3537701"/>
              <a:ext cx="10489720" cy="937579"/>
            </a:xfrm>
            <a:prstGeom prst="wedgeRectCallout">
              <a:avLst>
                <a:gd name="adj1" fmla="val -75438"/>
                <a:gd name="adj2" fmla="val 58530"/>
              </a:avLst>
            </a:prstGeom>
            <a:noFill/>
            <a:ln w="12700" cap="flat">
              <a:solidFill>
                <a:srgbClr val="1F4E79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hangingPunct="0"/>
              <a:endParaRPr lang="ru-RU" sz="2625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14" name="Текущая схема"/>
            <p:cNvSpPr txBox="1"/>
            <p:nvPr/>
          </p:nvSpPr>
          <p:spPr>
            <a:xfrm>
              <a:off x="9041331" y="3634057"/>
              <a:ext cx="10305680" cy="724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ctr">
                <a:lnSpc>
                  <a:spcPct val="120000"/>
                </a:lnSpc>
                <a:spcBef>
                  <a:spcPts val="1800"/>
                </a:spcBef>
                <a:defRPr sz="4800" b="1" i="0" spc="0">
                  <a:solidFill>
                    <a:srgbClr val="1F3954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lang="ru-RU" sz="1350" b="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ПОВЫШЕНИЕ КАЧЕСТВА КАССОВОГО ПЛАНИРОВАНИЯ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67300" y="2189690"/>
            <a:ext cx="4197723" cy="1110054"/>
            <a:chOff x="9041329" y="3613680"/>
            <a:chExt cx="10489719" cy="1044585"/>
          </a:xfrm>
        </p:grpSpPr>
        <p:sp>
          <p:nvSpPr>
            <p:cNvPr id="16" name="Прямоугольная выноска 15"/>
            <p:cNvSpPr/>
            <p:nvPr/>
          </p:nvSpPr>
          <p:spPr>
            <a:xfrm>
              <a:off x="9041329" y="3613680"/>
              <a:ext cx="10489719" cy="785623"/>
            </a:xfrm>
            <a:prstGeom prst="wedgeRectCallout">
              <a:avLst>
                <a:gd name="adj1" fmla="val -73464"/>
                <a:gd name="adj2" fmla="val 65147"/>
              </a:avLst>
            </a:prstGeom>
            <a:noFill/>
            <a:ln w="12700" cap="flat">
              <a:solidFill>
                <a:srgbClr val="1F4E79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hangingPunct="0"/>
              <a:endParaRPr lang="ru-RU" sz="2625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17" name="Текущая схема"/>
            <p:cNvSpPr txBox="1"/>
            <p:nvPr/>
          </p:nvSpPr>
          <p:spPr>
            <a:xfrm>
              <a:off x="9205125" y="3647238"/>
              <a:ext cx="10325923" cy="10110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ctr">
                <a:lnSpc>
                  <a:spcPct val="120000"/>
                </a:lnSpc>
                <a:spcBef>
                  <a:spcPts val="1800"/>
                </a:spcBef>
                <a:defRPr sz="4800" b="1" i="0" spc="0">
                  <a:solidFill>
                    <a:srgbClr val="1F3954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lang="ru-RU" sz="1350" b="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ВОЗМОЖНОСТЬ ОПЕРАТИВНОГО ПЕРЕРАСПРЕДЕЛЕНИЯ СРЕДСТВ НА ПРИОРИТЕТНЫЕ НАПРАВЛЕНИЯ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67299" y="3366876"/>
            <a:ext cx="4197722" cy="744386"/>
            <a:chOff x="9041329" y="3647455"/>
            <a:chExt cx="10489719" cy="718073"/>
          </a:xfrm>
        </p:grpSpPr>
        <p:sp>
          <p:nvSpPr>
            <p:cNvPr id="19" name="Прямоугольная выноска 18"/>
            <p:cNvSpPr/>
            <p:nvPr/>
          </p:nvSpPr>
          <p:spPr>
            <a:xfrm>
              <a:off x="9041329" y="3647456"/>
              <a:ext cx="10489719" cy="718072"/>
            </a:xfrm>
            <a:prstGeom prst="wedgeRectCallout">
              <a:avLst>
                <a:gd name="adj1" fmla="val -74451"/>
                <a:gd name="adj2" fmla="val 57475"/>
              </a:avLst>
            </a:prstGeom>
            <a:noFill/>
            <a:ln w="12700" cap="flat">
              <a:solidFill>
                <a:srgbClr val="1F4E79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hangingPunct="0"/>
              <a:endParaRPr lang="ru-RU" sz="2625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0" name="Текущая схема"/>
            <p:cNvSpPr txBox="1"/>
            <p:nvPr/>
          </p:nvSpPr>
          <p:spPr>
            <a:xfrm>
              <a:off x="9041331" y="3647455"/>
              <a:ext cx="10305689" cy="6605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ctr">
                <a:lnSpc>
                  <a:spcPct val="120000"/>
                </a:lnSpc>
                <a:spcBef>
                  <a:spcPts val="1800"/>
                </a:spcBef>
                <a:defRPr sz="4800" b="1" i="0" spc="0">
                  <a:solidFill>
                    <a:srgbClr val="1F3954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lang="ru-RU" sz="1350" b="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КОНТРОЛЬ ДОСТИЖЕНИЯ НЕ ТОЛЬКО ФИНАНСОВЫХ ПОКАЗАТЕЛЕЙ, НО И ДОСТИЖЕНИЯ РЕЗУЛЬТАТОВ ПРЕДОСТАВЛЕНИЯ СРЕДСТВ ИЗ ФБ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9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E386BEA-6A0B-1244-81AF-2BB9905F8153}"/>
              </a:ext>
            </a:extLst>
          </p:cNvPr>
          <p:cNvSpPr txBox="1">
            <a:spLocks/>
          </p:cNvSpPr>
          <p:nvPr/>
        </p:nvSpPr>
        <p:spPr bwMode="auto">
          <a:xfrm>
            <a:off x="8927548" y="4890171"/>
            <a:ext cx="38537" cy="1769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19050" rIns="19050" bIns="1905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 Light"/>
                <a:cs typeface="Arial" charset="0"/>
                <a:sym typeface="Helvetica Neue Light"/>
              </a:defRPr>
            </a:lvl1pPr>
            <a:lvl2pPr marL="14859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2pPr>
            <a:lvl3pPr marL="22860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3pPr>
            <a:lvl4pPr marL="32004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4pPr>
            <a:lvl5pPr marL="41148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5pPr>
            <a:lvl6pPr marL="50292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6pPr>
            <a:lvl7pPr marL="59436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7pPr>
            <a:lvl8pPr marL="68580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8pPr>
            <a:lvl9pPr marL="77724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9pPr>
          </a:lstStyle>
          <a:p>
            <a:endParaRPr lang="ru-RU" altLang="ru-RU" sz="9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610751" y="240135"/>
            <a:ext cx="7198637" cy="553998"/>
          </a:xfr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ОСНОВАНИЯ ДЛЯ ОПРЕДЕЛЕНИЯ КОНТРОЛЬНЫХ ТОЧЕК В ЦЕЛЯХ МОНИТОРИНГА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7557" y="4859393"/>
            <a:ext cx="156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rPr>
              <a:t>1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Текущая схема"/>
          <p:cNvSpPr txBox="1"/>
          <p:nvPr/>
        </p:nvSpPr>
        <p:spPr>
          <a:xfrm>
            <a:off x="527538" y="1081603"/>
            <a:ext cx="8432510" cy="73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120000"/>
              </a:lnSpc>
              <a:spcBef>
                <a:spcPts val="1800"/>
              </a:spcBef>
              <a:defRPr sz="4800" b="1" i="0" spc="0">
                <a:solidFill>
                  <a:srgbClr val="1F395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725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РОССИЙСКОЙ ФЕДЕРАЦИИ ОТ 09.12.2017Г. №1496 «О МЕРАХ ПО ОБЕСПЕЧЕНИЮ ИСПОЛНЕНИЯ ФЕДЕРАЛЬНОГО БЮДЖЕТА»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8757" y="996888"/>
            <a:ext cx="8548791" cy="853231"/>
          </a:xfrm>
          <a:prstGeom prst="rect">
            <a:avLst/>
          </a:prstGeom>
          <a:noFill/>
          <a:ln w="12700" cap="flat">
            <a:solidFill>
              <a:srgbClr val="1F4E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hangingPunct="0"/>
            <a:endParaRPr lang="ru-RU" sz="2625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7" name="Текущая схема"/>
          <p:cNvSpPr txBox="1"/>
          <p:nvPr/>
        </p:nvSpPr>
        <p:spPr>
          <a:xfrm>
            <a:off x="647113" y="2257865"/>
            <a:ext cx="8245395" cy="118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 fontScale="40000" lnSpcReduction="20000"/>
          </a:bodyPr>
          <a:lstStyle>
            <a:lvl1pPr algn="ctr">
              <a:lnSpc>
                <a:spcPct val="120000"/>
              </a:lnSpc>
              <a:spcBef>
                <a:spcPts val="1800"/>
              </a:spcBef>
              <a:defRPr sz="4800" b="1" i="0" spc="0">
                <a:solidFill>
                  <a:srgbClr val="1F395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36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РОССИЙСКОЙ ФЕДЕРАЦИИ ОТ 24.12.2021 Г. №2460 «ОБ ОСОБЕННОСТЯХ РЕАЛИЗАЦИИ ФЕДЕРАЛЬНОГО ЗАКОНА «О ФЕДЕРАЛЬНОМ БЮДЖЕТЕ НА 2022 ГОД И ПЛАНОВЫЙ ПЕРИОД 2023 И 2024 ГОДОВ» </a:t>
            </a:r>
            <a:br>
              <a:rPr lang="ru-RU" sz="36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 Т.Ч УСИЛЕНИЕ КОНТРОЛЯ ЗА МБТ П.5-10)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8757" y="2257865"/>
            <a:ext cx="8587319" cy="1072059"/>
          </a:xfrm>
          <a:prstGeom prst="rect">
            <a:avLst/>
          </a:prstGeom>
          <a:noFill/>
          <a:ln w="12700" cap="flat">
            <a:solidFill>
              <a:srgbClr val="1F4E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hangingPunct="0"/>
            <a:endParaRPr lang="ru-RU" sz="2625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31" name="Текущая схема"/>
          <p:cNvSpPr txBox="1"/>
          <p:nvPr/>
        </p:nvSpPr>
        <p:spPr>
          <a:xfrm>
            <a:off x="527539" y="3734795"/>
            <a:ext cx="8465004" cy="95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ctr">
              <a:lnSpc>
                <a:spcPct val="120000"/>
              </a:lnSpc>
              <a:spcBef>
                <a:spcPts val="1800"/>
              </a:spcBef>
              <a:defRPr sz="4800" b="1" i="0" spc="0">
                <a:solidFill>
                  <a:srgbClr val="1F395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725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ПРОТОКОЛ СОВЕЩАНИЯ У ПЕРВОГО ЗАМЕСТИТЕЛЯ РУКОВОДИТЕЛЯ АППАРАТА ПРАВИТЕЛЬСТВА РОССИЙСКОЙ ФЕДЕРАЦИИ В.В. СИДОРЕНКО ОТ 02.02.2021Г. №ВС-П13-4ПР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8757" y="3711713"/>
            <a:ext cx="8613785" cy="1072059"/>
          </a:xfrm>
          <a:prstGeom prst="rect">
            <a:avLst/>
          </a:prstGeom>
          <a:noFill/>
          <a:ln w="12700" cap="flat">
            <a:solidFill>
              <a:srgbClr val="1F4E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hangingPunct="0"/>
            <a:endParaRPr lang="ru-RU" sz="2625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0017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 txBox="1">
            <a:spLocks/>
          </p:cNvSpPr>
          <p:nvPr/>
        </p:nvSpPr>
        <p:spPr>
          <a:xfrm>
            <a:off x="193378" y="199034"/>
            <a:ext cx="8950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800" b="1" i="0">
                <a:solidFill>
                  <a:srgbClr val="11437F"/>
                </a:solidFill>
                <a:latin typeface="Arial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РАБОТА С ПОЛУЧАТЕЛЯМИ СУБСИДИЙ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3393" y="337533"/>
            <a:ext cx="104263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Соглашение</a:t>
            </a:r>
            <a:r>
              <a:rPr lang="ru-RU" sz="2140" dirty="0"/>
              <a:t> </a:t>
            </a:r>
          </a:p>
        </p:txBody>
      </p:sp>
      <p:cxnSp>
        <p:nvCxnSpPr>
          <p:cNvPr id="31" name="Прямая со стрелкой 30"/>
          <p:cNvCxnSpPr>
            <a:stCxn id="50" idx="3"/>
            <a:endCxn id="49" idx="1"/>
          </p:cNvCxnSpPr>
          <p:nvPr/>
        </p:nvCxnSpPr>
        <p:spPr>
          <a:xfrm flipV="1">
            <a:off x="1481415" y="677645"/>
            <a:ext cx="1195074" cy="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676489" y="519403"/>
            <a:ext cx="1114425" cy="3164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Segoe UI Light" panose="020B0502040204020203" pitchFamily="34" charset="0"/>
              </a:rPr>
              <a:t>Субъект РФ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54389" y="525073"/>
            <a:ext cx="927026" cy="3164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0" dirty="0">
                <a:latin typeface="Segoe UI Light" panose="020B0502040204020203" pitchFamily="34" charset="0"/>
              </a:rPr>
              <a:t>ГРБС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681722" y="2225200"/>
            <a:ext cx="1109192" cy="3164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Юр. лицо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45535" y="3040386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091201" y="1679230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588398" y="1534213"/>
            <a:ext cx="1114425" cy="606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UI Light" panose="020B0502040204020203" pitchFamily="34" charset="0"/>
              </a:rPr>
              <a:t>Заключение соглашения с МО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091201" y="1010007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545535" y="929184"/>
            <a:ext cx="1114425" cy="4781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UI Light" panose="020B0502040204020203" pitchFamily="34" charset="0"/>
              </a:rPr>
              <a:t>Заключение контракта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545535" y="519404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cxnSp>
        <p:nvCxnSpPr>
          <p:cNvPr id="72" name="Прямая со стрелкой 71"/>
          <p:cNvCxnSpPr>
            <a:stCxn id="49" idx="3"/>
            <a:endCxn id="70" idx="1"/>
          </p:cNvCxnSpPr>
          <p:nvPr/>
        </p:nvCxnSpPr>
        <p:spPr>
          <a:xfrm>
            <a:off x="3790914" y="677646"/>
            <a:ext cx="7546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49" idx="3"/>
            <a:endCxn id="69" idx="1"/>
          </p:cNvCxnSpPr>
          <p:nvPr/>
        </p:nvCxnSpPr>
        <p:spPr>
          <a:xfrm>
            <a:off x="3790914" y="677645"/>
            <a:ext cx="754621" cy="4906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9" idx="3"/>
            <a:endCxn id="68" idx="1"/>
          </p:cNvCxnSpPr>
          <p:nvPr/>
        </p:nvCxnSpPr>
        <p:spPr>
          <a:xfrm>
            <a:off x="5659960" y="1168249"/>
            <a:ext cx="431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cxnSpLocks/>
          </p:cNvCxnSpPr>
          <p:nvPr/>
        </p:nvCxnSpPr>
        <p:spPr>
          <a:xfrm>
            <a:off x="3789460" y="669896"/>
            <a:ext cx="797484" cy="1159828"/>
          </a:xfrm>
          <a:prstGeom prst="bentConnector3">
            <a:avLst>
              <a:gd name="adj1" fmla="val 464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67" idx="3"/>
            <a:endCxn id="66" idx="1"/>
          </p:cNvCxnSpPr>
          <p:nvPr/>
        </p:nvCxnSpPr>
        <p:spPr>
          <a:xfrm flipV="1">
            <a:off x="5702823" y="1837473"/>
            <a:ext cx="3883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>
            <a:stCxn id="50" idx="3"/>
            <a:endCxn id="57" idx="1"/>
          </p:cNvCxnSpPr>
          <p:nvPr/>
        </p:nvCxnSpPr>
        <p:spPr>
          <a:xfrm>
            <a:off x="1481415" y="683315"/>
            <a:ext cx="1200307" cy="17001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49741" y="3629384"/>
          <a:ext cx="8629930" cy="1429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7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99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60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53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53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76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2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5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53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7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2989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01.02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15.02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18.02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01.03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01.04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01.08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15.08</a:t>
                      </a:r>
                    </a:p>
                  </a:txBody>
                  <a:tcPr marL="50819" marR="50819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01.10.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01.11.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01.12.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20.12.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25.12.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30.12.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Конечный срок исполнения контр-ой точки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6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2. МЕЖБЮДЖЕТНЫЕ ТРАНСФЕРТЫ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5081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144" marR="27000" marT="7144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27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Соглашения о предоставлении МБТ заключены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19" marR="5081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Кассовые выплаты из фед.</a:t>
                      </a: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предоставления МБТ произведены</a:t>
                      </a:r>
                    </a:p>
                  </a:txBody>
                  <a:tcPr marL="50819" marR="5081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20.12.2022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96F8B24-8A6D-9B42-CE2C-6AC0B9DB3A27}"/>
              </a:ext>
            </a:extLst>
          </p:cNvPr>
          <p:cNvSpPr/>
          <p:nvPr/>
        </p:nvSpPr>
        <p:spPr>
          <a:xfrm>
            <a:off x="4592484" y="2226706"/>
            <a:ext cx="1114425" cy="606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UI Light" panose="020B0502040204020203" pitchFamily="34" charset="0"/>
              </a:rPr>
              <a:t>Заключение соглашения с юр лицом</a:t>
            </a:r>
          </a:p>
        </p:txBody>
      </p:sp>
      <p:cxnSp>
        <p:nvCxnSpPr>
          <p:cNvPr id="32" name="Соединительная линия уступом 86">
            <a:extLst>
              <a:ext uri="{FF2B5EF4-FFF2-40B4-BE49-F238E27FC236}">
                <a16:creationId xmlns:a16="http://schemas.microsoft.com/office/drawing/2014/main" id="{329AC9EE-C932-4D55-E4A7-0EEF0F340734}"/>
              </a:ext>
            </a:extLst>
          </p:cNvPr>
          <p:cNvCxnSpPr>
            <a:cxnSpLocks/>
            <a:stCxn id="49" idx="3"/>
            <a:endCxn id="30" idx="1"/>
          </p:cNvCxnSpPr>
          <p:nvPr/>
        </p:nvCxnSpPr>
        <p:spPr>
          <a:xfrm>
            <a:off x="3790914" y="677645"/>
            <a:ext cx="801570" cy="1852322"/>
          </a:xfrm>
          <a:prstGeom prst="bentConnector3">
            <a:avLst>
              <a:gd name="adj1" fmla="val 456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86">
            <a:extLst>
              <a:ext uri="{FF2B5EF4-FFF2-40B4-BE49-F238E27FC236}">
                <a16:creationId xmlns:a16="http://schemas.microsoft.com/office/drawing/2014/main" id="{1334EAA2-A768-955D-BC73-B7C740C4EB6D}"/>
              </a:ext>
            </a:extLst>
          </p:cNvPr>
          <p:cNvCxnSpPr>
            <a:cxnSpLocks/>
            <a:stCxn id="57" idx="3"/>
            <a:endCxn id="65" idx="1"/>
          </p:cNvCxnSpPr>
          <p:nvPr/>
        </p:nvCxnSpPr>
        <p:spPr>
          <a:xfrm>
            <a:off x="3790914" y="2383442"/>
            <a:ext cx="754621" cy="815186"/>
          </a:xfrm>
          <a:prstGeom prst="bentConnector3">
            <a:avLst>
              <a:gd name="adj1" fmla="val 22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86">
            <a:extLst>
              <a:ext uri="{FF2B5EF4-FFF2-40B4-BE49-F238E27FC236}">
                <a16:creationId xmlns:a16="http://schemas.microsoft.com/office/drawing/2014/main" id="{AD9E6991-3563-79F4-3DFC-1416FE8F344A}"/>
              </a:ext>
            </a:extLst>
          </p:cNvPr>
          <p:cNvCxnSpPr>
            <a:cxnSpLocks/>
            <a:stCxn id="67" idx="3"/>
            <a:endCxn id="41" idx="1"/>
          </p:cNvCxnSpPr>
          <p:nvPr/>
        </p:nvCxnSpPr>
        <p:spPr>
          <a:xfrm>
            <a:off x="5702823" y="1837474"/>
            <a:ext cx="388377" cy="5883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B680856-E1B9-60BE-73BC-F43715DD8A1B}"/>
              </a:ext>
            </a:extLst>
          </p:cNvPr>
          <p:cNvSpPr/>
          <p:nvPr/>
        </p:nvSpPr>
        <p:spPr>
          <a:xfrm>
            <a:off x="6091200" y="2186807"/>
            <a:ext cx="1114425" cy="4781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UI Light" panose="020B0502040204020203" pitchFamily="34" charset="0"/>
              </a:rPr>
              <a:t>Заключение контракта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6FA3E1D-1E14-744A-AFCA-6ECDDFEA24E7}"/>
              </a:ext>
            </a:extLst>
          </p:cNvPr>
          <p:cNvSpPr/>
          <p:nvPr/>
        </p:nvSpPr>
        <p:spPr>
          <a:xfrm>
            <a:off x="6091200" y="2854573"/>
            <a:ext cx="1114425" cy="606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UI Light" panose="020B0502040204020203" pitchFamily="34" charset="0"/>
              </a:rPr>
              <a:t>Заключение соглашения с юр лицом</a:t>
            </a:r>
          </a:p>
        </p:txBody>
      </p:sp>
      <p:cxnSp>
        <p:nvCxnSpPr>
          <p:cNvPr id="44" name="Соединительная линия уступом 86">
            <a:extLst>
              <a:ext uri="{FF2B5EF4-FFF2-40B4-BE49-F238E27FC236}">
                <a16:creationId xmlns:a16="http://schemas.microsoft.com/office/drawing/2014/main" id="{02A8173B-587E-2BA6-6680-5D9C8D869196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02823" y="1837474"/>
            <a:ext cx="388377" cy="13252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1721745-449C-47C3-F27B-489B95718874}"/>
              </a:ext>
            </a:extLst>
          </p:cNvPr>
          <p:cNvSpPr/>
          <p:nvPr/>
        </p:nvSpPr>
        <p:spPr>
          <a:xfrm>
            <a:off x="7636866" y="2267630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4664C27-A346-136A-79AB-EA5F0DFB638C}"/>
              </a:ext>
            </a:extLst>
          </p:cNvPr>
          <p:cNvSpPr/>
          <p:nvPr/>
        </p:nvSpPr>
        <p:spPr>
          <a:xfrm>
            <a:off x="7636867" y="3030701"/>
            <a:ext cx="1114425" cy="316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</a:rPr>
              <a:t>Расход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4179FE9-8B57-AAA8-C2B8-F01E11D4F118}"/>
              </a:ext>
            </a:extLst>
          </p:cNvPr>
          <p:cNvCxnSpPr/>
          <p:nvPr/>
        </p:nvCxnSpPr>
        <p:spPr>
          <a:xfrm>
            <a:off x="7205625" y="3198628"/>
            <a:ext cx="431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CE3BCEC-7B0E-99B0-4D92-F908AB8433DC}"/>
              </a:ext>
            </a:extLst>
          </p:cNvPr>
          <p:cNvCxnSpPr/>
          <p:nvPr/>
        </p:nvCxnSpPr>
        <p:spPr>
          <a:xfrm>
            <a:off x="7200877" y="2425872"/>
            <a:ext cx="431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4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Единый портал бюджетной системы </a:t>
            </a:r>
            <a:r>
              <a:rPr lang="en-GB" sz="1800" u="sng" dirty="0">
                <a:solidFill>
                  <a:srgbClr val="11437F"/>
                </a:solidFill>
                <a:cs typeface="Arial" panose="020B0604020202020204" pitchFamily="34" charset="0"/>
              </a:rPr>
              <a:t>budget.gov.ru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5293BA7-F646-4838-B537-18D4BF20A44E}"/>
              </a:ext>
            </a:extLst>
          </p:cNvPr>
          <p:cNvSpPr/>
          <p:nvPr/>
        </p:nvSpPr>
        <p:spPr>
          <a:xfrm>
            <a:off x="610853" y="678777"/>
            <a:ext cx="3721055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исполнения федерального, регионального и местных бюджетов (ежедневно обновляемая информация)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A8FB13F-39E4-4026-98E1-A2BC675F9484}"/>
              </a:ext>
            </a:extLst>
          </p:cNvPr>
          <p:cNvSpPr/>
          <p:nvPr/>
        </p:nvSpPr>
        <p:spPr>
          <a:xfrm>
            <a:off x="610854" y="1806312"/>
            <a:ext cx="3255686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участников и неучастников бюджетного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процесса (перечень всех получателей средств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бюджета, их полномочия и реквизиты)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25B1F4-4B6F-46D4-B803-3FCDF88844DD}"/>
              </a:ext>
            </a:extLst>
          </p:cNvPr>
          <p:cNvSpPr/>
          <p:nvPr/>
        </p:nvSpPr>
        <p:spPr>
          <a:xfrm>
            <a:off x="610853" y="2446771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соглашений о предоставлении средств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бюджетов (в части открытого набора показателей)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D5D3031-ED17-4FE8-850A-D3EE40F5F679}"/>
              </a:ext>
            </a:extLst>
          </p:cNvPr>
          <p:cNvSpPr/>
          <p:nvPr/>
        </p:nvSpPr>
        <p:spPr>
          <a:xfrm>
            <a:off x="610853" y="2990175"/>
            <a:ext cx="3721055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государственных заданий 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6F9E4EE-60AD-4549-9E76-100965438C0F}"/>
              </a:ext>
            </a:extLst>
          </p:cNvPr>
          <p:cNvSpPr/>
          <p:nvPr/>
        </p:nvSpPr>
        <p:spPr>
          <a:xfrm>
            <a:off x="603596" y="1304954"/>
            <a:ext cx="3400889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параметрах реализации национальных (федеральных, региональных) проектов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E680BDD-4110-4FF8-A31C-D930E343B42F}"/>
              </a:ext>
            </a:extLst>
          </p:cNvPr>
          <p:cNvSpPr/>
          <p:nvPr/>
        </p:nvSpPr>
        <p:spPr>
          <a:xfrm>
            <a:off x="610853" y="3349498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 и классификаторы, применяемые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610853" y="3867446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о ФБ и документы и материалы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 проекту закона о ФБ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596338" y="4368362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Открытые данные, в том числе в формате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(236+ наборов)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1237" y="756607"/>
            <a:ext cx="238055" cy="3886636"/>
            <a:chOff x="241237" y="891774"/>
            <a:chExt cx="238055" cy="3886636"/>
          </a:xfrm>
        </p:grpSpPr>
        <p:grpSp>
          <p:nvGrpSpPr>
            <p:cNvPr id="43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7433" y="891774"/>
              <a:ext cx="230924" cy="232446"/>
              <a:chOff x="257076" y="816623"/>
              <a:chExt cx="403429" cy="403429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1487349"/>
              <a:ext cx="230924" cy="232446"/>
              <a:chOff x="257076" y="816623"/>
              <a:chExt cx="403429" cy="403429"/>
            </a:xfrm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2007354"/>
              <a:ext cx="230924" cy="232446"/>
              <a:chOff x="257076" y="816623"/>
              <a:chExt cx="403429" cy="403429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2624928"/>
              <a:ext cx="230924" cy="232446"/>
              <a:chOff x="257076" y="816623"/>
              <a:chExt cx="403429" cy="403429"/>
            </a:xfrm>
          </p:grpSpPr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3130796"/>
              <a:ext cx="230924" cy="232446"/>
              <a:chOff x="257076" y="816623"/>
              <a:chExt cx="403429" cy="403429"/>
            </a:xfrm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7433" y="3541312"/>
              <a:ext cx="230924" cy="232446"/>
              <a:chOff x="257076" y="816623"/>
              <a:chExt cx="403429" cy="403429"/>
            </a:xfrm>
          </p:grpSpPr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1823" y="4024251"/>
              <a:ext cx="230924" cy="232446"/>
              <a:chOff x="257076" y="816623"/>
              <a:chExt cx="403429" cy="403429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1237" y="4545964"/>
              <a:ext cx="230924" cy="232446"/>
              <a:chOff x="257076" y="816623"/>
              <a:chExt cx="403429" cy="403429"/>
            </a:xfrm>
          </p:grpSpPr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040590" y="682473"/>
            <a:ext cx="4720442" cy="2740342"/>
            <a:chOff x="4133087" y="713554"/>
            <a:chExt cx="4720442" cy="2740342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5654" y="713554"/>
              <a:ext cx="4695415" cy="264117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6" name="Picture 3" descr="C:\Users\zemlyakova\Desktop\край-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087" y="3303978"/>
              <a:ext cx="4720442" cy="149918"/>
            </a:xfrm>
            <a:prstGeom prst="rect">
              <a:avLst/>
            </a:prstGeom>
            <a:noFill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056077" y="3047847"/>
            <a:ext cx="4700059" cy="1284181"/>
            <a:chOff x="4045505" y="3398630"/>
            <a:chExt cx="4700059" cy="1284181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>
              <a:off x="4045505" y="3398631"/>
              <a:ext cx="4700059" cy="1284180"/>
            </a:xfrm>
            <a:prstGeom prst="rect">
              <a:avLst/>
            </a:prstGeom>
            <a:solidFill>
              <a:srgbClr val="9BBB59"/>
            </a:soli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108000" tIns="72000" rIns="72000" bIns="72000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НОВОЕ: </a:t>
              </a: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реестр субсидий; ЛБО и БО субъектов РФ и муниципальных образований; бюджет для граждан федерального бюджета; отчетность администраторов доходов иных бюджетов; бюджет 2022; казначейская отчетность; </a:t>
              </a:r>
              <a:r>
                <a:rPr lang="ru-RU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госсоцзаказ</a:t>
              </a: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реестр субсидий субъектов РФ </a:t>
              </a:r>
              <a:b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муниципалитетов, отчёт об исполнении ФБ и фондов, документы </a:t>
              </a:r>
              <a:b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материалы предоставляемые вместе с отчетом; соглашения регион-муниципалитет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045505" y="3398630"/>
              <a:ext cx="0" cy="1284181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4056077" y="4394190"/>
            <a:ext cx="4701600" cy="684698"/>
            <a:chOff x="4045505" y="4394190"/>
            <a:chExt cx="4701600" cy="684698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70CBA833-13C0-4F6F-BD2F-D8C5226A88BA}"/>
                </a:ext>
              </a:extLst>
            </p:cNvPr>
            <p:cNvSpPr/>
            <p:nvPr/>
          </p:nvSpPr>
          <p:spPr>
            <a:xfrm>
              <a:off x="4045505" y="4394190"/>
              <a:ext cx="4701600" cy="684698"/>
            </a:xfrm>
            <a:prstGeom prst="rect">
              <a:avLst/>
            </a:prstGeom>
            <a:solidFill>
              <a:srgbClr val="4F81BD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108000" tIns="72000" rIns="72000" bIns="72000">
              <a:no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СКОРО: </a:t>
              </a: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реестр проектов социального воздействия; реестр функций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план счетов казначейского учета; реестр СЗПК;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реестр инвестиционных проектов; реестр имущества и многое другое</a:t>
              </a: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045505" y="4394190"/>
              <a:ext cx="0" cy="684698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FAB3874-9FD4-4F8A-96E1-E8D0538A24DA}"/>
              </a:ext>
            </a:extLst>
          </p:cNvPr>
          <p:cNvSpPr/>
          <p:nvPr/>
        </p:nvSpPr>
        <p:spPr>
          <a:xfrm>
            <a:off x="327274" y="4820150"/>
            <a:ext cx="4163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Приказ Минфина России от 28.12.2016 г. N 243н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4DA1F36-9B6D-4C84-991A-5E61E23F78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4828128"/>
            <a:ext cx="267271" cy="2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E386BEA-6A0B-1244-81AF-2BB9905F8153}"/>
              </a:ext>
            </a:extLst>
          </p:cNvPr>
          <p:cNvSpPr txBox="1">
            <a:spLocks/>
          </p:cNvSpPr>
          <p:nvPr/>
        </p:nvSpPr>
        <p:spPr bwMode="auto">
          <a:xfrm>
            <a:off x="8927548" y="4890171"/>
            <a:ext cx="38537" cy="1769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19050" rIns="19050" bIns="1905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 Light"/>
                <a:cs typeface="Arial" charset="0"/>
                <a:sym typeface="Helvetica Neue Light"/>
              </a:defRPr>
            </a:lvl1pPr>
            <a:lvl2pPr marL="14859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2pPr>
            <a:lvl3pPr marL="22860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3pPr>
            <a:lvl4pPr marL="32004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4pPr>
            <a:lvl5pPr marL="41148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5pPr>
            <a:lvl6pPr marL="50292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6pPr>
            <a:lvl7pPr marL="59436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7pPr>
            <a:lvl8pPr marL="68580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8pPr>
            <a:lvl9pPr marL="77724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9pPr>
          </a:lstStyle>
          <a:p>
            <a:endParaRPr lang="ru-RU" altLang="ru-RU" sz="9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277266" y="240135"/>
            <a:ext cx="8669551" cy="237702"/>
          </a:xfrm>
        </p:spPr>
        <p:txBody>
          <a:bodyPr>
            <a:noAutofit/>
          </a:bodyPr>
          <a:lstStyle/>
          <a:p>
            <a:pPr algn="l"/>
            <a:r>
              <a:rPr lang="ru-RU" sz="15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УСИЛЕНИЕ КОНТРОЛЯ ЗА ПРЕДОСТАВЛЕНИЕМ МБТ В 2022 ГОДУ - НОВЫЕ КОНТРОЛЬНЫЕ ТОЧКИ (ПРОЕКТ)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7557" y="4859393"/>
            <a:ext cx="156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rPr>
              <a:t>1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0047" y="900113"/>
          <a:ext cx="8493916" cy="3829049"/>
        </p:xfrm>
        <a:graphic>
          <a:graphicData uri="http://schemas.openxmlformats.org/drawingml/2006/table">
            <a:tbl>
              <a:tblPr/>
              <a:tblGrid>
                <a:gridCol w="29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73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Ответственный </a:t>
                      </a:r>
                    </a:p>
                    <a:p>
                      <a:pPr algn="ctr"/>
                      <a:r>
                        <a:rPr lang="ru-RU" sz="8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за 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Ответственный </a:t>
                      </a:r>
                    </a:p>
                    <a:p>
                      <a:pPr algn="ctr"/>
                      <a:r>
                        <a:rPr lang="ru-RU" sz="8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за мониторинг</a:t>
                      </a:r>
                      <a:endParaRPr lang="ru-RU" sz="14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01.04 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01.06 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01.07 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01.08 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Соглашения о предоставлении МБТ заключены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п. 4.1 ст. 132 БК РФ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(до 1 января очередного финансового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ГРБС ФБ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(ПБС ФБ)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Соглашения о предоставлении МБТ муниципалитетам из бюджета субъекта РФ в рамках МБТ из ФБ заключены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п. 4.1 ст. 139 БК РФ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(до 15 февраля текущего финансового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Фин. орган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Госконтракты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ПБС субъекта РФ (муниципалитета) в рамках МБТ заключены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п. 26(5) ПП РФ от 24.12.2021 № 1496 (до 1 октября)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Фин. орган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Договоры (соглашения) ПБС субъекта РФ (муниципалитета) о предоставлении субсидий юр. лицам (кроме субсидий БУ, АУ на ГЗ) в рамках МБТ заключены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п. 26(5) ПП РФ от 24.12.2021 № 1496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Фин. орган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Кассовые выплаты из федерального бюджета в рамках предоставления МБТ произведены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нет в НПА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Фин. орган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sng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Кассовые выплаты из бюджета субъекта РФ в рамках предоставления МБТ произведены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нет в НПА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Фин. орган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sng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4955" y="768051"/>
            <a:ext cx="8315738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81910" y="3859636"/>
            <a:ext cx="0" cy="1169551"/>
          </a:xfrm>
          <a:prstGeom prst="lin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447478" y="4229600"/>
            <a:ext cx="5273215" cy="791737"/>
            <a:chOff x="3562459" y="3970427"/>
            <a:chExt cx="5273215" cy="79173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BD42022-0B72-48AC-93CB-68F6F044A9AC}"/>
                </a:ext>
              </a:extLst>
            </p:cNvPr>
            <p:cNvSpPr/>
            <p:nvPr/>
          </p:nvSpPr>
          <p:spPr>
            <a:xfrm>
              <a:off x="3562459" y="3970427"/>
              <a:ext cx="5273215" cy="791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400" dirty="0"/>
                <a:t>Анализ по субсидиям юридическим лицам, АУ\БУ </a:t>
              </a:r>
              <a:br>
                <a:rPr lang="ru-RU" sz="1400" dirty="0"/>
              </a:br>
              <a:r>
                <a:rPr lang="ru-RU" sz="1400" dirty="0"/>
                <a:t>и межбюджетным трансфертам по вице-премьерам, ГАБС, видам субсидий, получателям, КБК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62459" y="3970427"/>
              <a:ext cx="0" cy="791737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25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6800" y="766800"/>
            <a:ext cx="8314704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Субсидии. Граф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5179" y="4272640"/>
            <a:ext cx="2028821" cy="523220"/>
            <a:chOff x="6582676" y="4191000"/>
            <a:chExt cx="2129524" cy="52322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D2BF319-2761-438E-8DC2-02DF08DBEDD0}"/>
                </a:ext>
              </a:extLst>
            </p:cNvPr>
            <p:cNvSpPr/>
            <p:nvPr/>
          </p:nvSpPr>
          <p:spPr>
            <a:xfrm>
              <a:off x="6582676" y="4191000"/>
              <a:ext cx="2129524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Субсидии по ГРБС </a:t>
              </a:r>
              <a:br>
                <a:rPr lang="ru-RU" sz="1400" dirty="0"/>
              </a:br>
              <a:r>
                <a:rPr lang="ru-RU" sz="1400" dirty="0"/>
                <a:t>и вице-премьерам</a:t>
              </a: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6584950" y="4191000"/>
              <a:ext cx="0" cy="522000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11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6800" y="766800"/>
            <a:ext cx="8314704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0" y="78806"/>
            <a:ext cx="7078704" cy="830997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 МБТ. Граф прослеживаемости на всех уровнях бюджетной системы РФ, до конечных получателей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09131" y="4283542"/>
            <a:ext cx="3221949" cy="738664"/>
            <a:chOff x="5591850" y="4326030"/>
            <a:chExt cx="3221949" cy="7386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3B5D9F4-AEE3-42C3-A0E5-CBDC1E292A8E}"/>
                </a:ext>
              </a:extLst>
            </p:cNvPr>
            <p:cNvSpPr/>
            <p:nvPr/>
          </p:nvSpPr>
          <p:spPr>
            <a:xfrm>
              <a:off x="5591850" y="4326030"/>
              <a:ext cx="3221949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Мониторинг выдачи субсидий МБТ, софинансирования регионами </a:t>
              </a:r>
              <a:br>
                <a:rPr lang="ru-RU" sz="1400" dirty="0"/>
              </a:br>
              <a:r>
                <a:rPr lang="ru-RU" sz="1400" dirty="0"/>
                <a:t>и муниципальными образованиями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5591851" y="4326030"/>
              <a:ext cx="0" cy="738664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8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/>
          <a:stretch/>
        </p:blipFill>
        <p:spPr>
          <a:xfrm>
            <a:off x="406800" y="766800"/>
            <a:ext cx="8316000" cy="408004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4"/>
          <a:stretch/>
        </p:blipFill>
        <p:spPr>
          <a:xfrm>
            <a:off x="3088585" y="2261160"/>
            <a:ext cx="5634215" cy="27608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78806"/>
            <a:ext cx="7231105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Соглашения. Полная информация и аналитика по соглашениям, включая отчеты о достижении результатов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56401" y="4288622"/>
            <a:ext cx="8366400" cy="738664"/>
            <a:chOff x="307444" y="4326030"/>
            <a:chExt cx="8440817" cy="7386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3B5D9F4-AEE3-42C3-A0E5-CBDC1E292A8E}"/>
                </a:ext>
              </a:extLst>
            </p:cNvPr>
            <p:cNvSpPr/>
            <p:nvPr/>
          </p:nvSpPr>
          <p:spPr>
            <a:xfrm>
              <a:off x="307444" y="4326030"/>
              <a:ext cx="8440817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Дочерние соглашения по уровням бюджетной системы. Мониторинг своевременности сдачи отчетов. Анализ достижения результатов. С 2022 года – типизация результатов и контрольных точек по федеральному бюджету. С 2023 года – по бюджетам субъектов РФ и местным бюджетам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07444" y="4326030"/>
              <a:ext cx="0" cy="738664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36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7" y="766800"/>
            <a:ext cx="6016119" cy="3024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24" y="1662073"/>
            <a:ext cx="5992329" cy="3024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80404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08434" y="4240692"/>
            <a:ext cx="7834191" cy="791737"/>
            <a:chOff x="5377543" y="2483237"/>
            <a:chExt cx="7834191" cy="7917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5377543" y="2483237"/>
              <a:ext cx="7834191" cy="791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400" dirty="0"/>
                <a:t>Отслеживается цепочка субподрядчиков по контрактам\соглашениям, стоящим </a:t>
              </a:r>
              <a:br>
                <a:rPr lang="ru-RU" sz="1400" dirty="0"/>
              </a:br>
              <a:r>
                <a:rPr lang="ru-RU" sz="1400" dirty="0"/>
                <a:t>на казначейском сопровождении. Движение средств по лицевым счетам и все выплаты субподрядчикам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5377544" y="2483237"/>
              <a:ext cx="0" cy="791737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400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/>
          </p:cNvPicPr>
          <p:nvPr/>
        </p:nvPicPr>
        <p:blipFill>
          <a:blip r:embed="rId3"/>
          <a:stretch/>
        </p:blipFill>
        <p:spPr>
          <a:xfrm>
            <a:off x="406800" y="766800"/>
            <a:ext cx="8316000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80404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813300" y="3869055"/>
            <a:ext cx="4330700" cy="514738"/>
            <a:chOff x="4813300" y="4134828"/>
            <a:chExt cx="4330700" cy="51473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4813300" y="4134828"/>
              <a:ext cx="4330700" cy="514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spc="-1" dirty="0">
                  <a:solidFill>
                    <a:srgbClr val="FFFFFF"/>
                  </a:solidFill>
                </a:rPr>
                <a:t>Наглядно отражается цепочка кооперации и движение средств между подрядчиками</a:t>
              </a:r>
              <a:endParaRPr lang="ru-RU" sz="1200" spc="-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4813300" y="4134828"/>
              <a:ext cx="0" cy="514738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723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/>
          </p:cNvPicPr>
          <p:nvPr/>
        </p:nvPicPr>
        <p:blipFill>
          <a:blip r:embed="rId3"/>
          <a:stretch/>
        </p:blipFill>
        <p:spPr>
          <a:xfrm>
            <a:off x="406800" y="766080"/>
            <a:ext cx="8316000" cy="414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85342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сопровождение. Средства бюджетов субъектов РФ/местных бюджетов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06188" y="3657964"/>
            <a:ext cx="4416612" cy="1253402"/>
            <a:chOff x="4727388" y="3525228"/>
            <a:chExt cx="4416612" cy="125340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4727388" y="3525228"/>
              <a:ext cx="4416612" cy="1253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200" dirty="0"/>
                <a:t>Начиная с 2021 года ведется работа по казначейскому сопровождению средств бюджетов субъектов </a:t>
              </a:r>
              <a:br>
                <a:rPr lang="ru-RU" sz="1200" dirty="0"/>
              </a:br>
              <a:r>
                <a:rPr lang="ru-RU" sz="1200" dirty="0"/>
                <a:t>РФ/местных бюджетов. Сейчас 5383 ГК/соглашения бюджетов субъектов РФ и местных бюджетов находятся на казначейском сопровождении. Созданы роли </a:t>
              </a:r>
              <a:br>
                <a:rPr lang="ru-RU" sz="1200" dirty="0"/>
              </a:br>
              <a:r>
                <a:rPr lang="ru-RU" sz="1200" dirty="0"/>
                <a:t>и предоставляется доступ в ПИАО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4727388" y="3525228"/>
              <a:ext cx="0" cy="1253402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315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" y="766800"/>
            <a:ext cx="8314704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71969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 в субъектах РФ/ муниципальных образованиях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398526" y="3219885"/>
            <a:ext cx="4330700" cy="1807400"/>
            <a:chOff x="4813300" y="4134828"/>
            <a:chExt cx="4330700" cy="18074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4813300" y="4134828"/>
              <a:ext cx="4330700" cy="1807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В соответствии с приказом Федерального казначейства от 22.02.2022 г. № 9н в 2022 году запланирована реализация информационного обмена между ПИАО ГИИС «Электронный бюджет» и информационными системами финансовых органов субъектов РФ  (муниципальных образований) в части передачи данных по казначейскому сопровождению целевых средств, осуществляемому финансовыми органами субъектов Российской Федерации (муниципальных образований)</a:t>
              </a:r>
              <a:endParaRPr lang="ru-RU" sz="1200" spc="-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4813300" y="4134828"/>
              <a:ext cx="0" cy="1807400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67726D7-A6BF-4816-A201-0E6AB58F395C}"/>
              </a:ext>
            </a:extLst>
          </p:cNvPr>
          <p:cNvGrpSpPr/>
          <p:nvPr/>
        </p:nvGrpSpPr>
        <p:grpSpPr>
          <a:xfrm>
            <a:off x="2970779" y="424968"/>
            <a:ext cx="1351721" cy="809668"/>
            <a:chOff x="4708420" y="195056"/>
            <a:chExt cx="1351721" cy="715617"/>
          </a:xfrm>
        </p:grpSpPr>
        <p:sp>
          <p:nvSpPr>
            <p:cNvPr id="12" name="Взрыв: 8 точек 10">
              <a:extLst>
                <a:ext uri="{FF2B5EF4-FFF2-40B4-BE49-F238E27FC236}">
                  <a16:creationId xmlns:a16="http://schemas.microsoft.com/office/drawing/2014/main" id="{8830A611-85C4-4920-8A44-197C8B644417}"/>
                </a:ext>
              </a:extLst>
            </p:cNvPr>
            <p:cNvSpPr/>
            <p:nvPr/>
          </p:nvSpPr>
          <p:spPr>
            <a:xfrm>
              <a:off x="4708420" y="195056"/>
              <a:ext cx="1351721" cy="715617"/>
            </a:xfrm>
            <a:prstGeom prst="irregularSeal1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4932064" y="420573"/>
              <a:ext cx="969723" cy="24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НОВИНКА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354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151"/>
          <p:cNvGrpSpPr/>
          <p:nvPr/>
        </p:nvGrpSpPr>
        <p:grpSpPr>
          <a:xfrm>
            <a:off x="4754734" y="4850694"/>
            <a:ext cx="341207" cy="89757"/>
            <a:chOff x="4748480" y="4513764"/>
            <a:chExt cx="341207" cy="89757"/>
          </a:xfrm>
        </p:grpSpPr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2FD04B35-43AC-4809-82C8-6BA32D76BAD3}"/>
                </a:ext>
              </a:extLst>
            </p:cNvPr>
            <p:cNvCxnSpPr/>
            <p:nvPr/>
          </p:nvCxnSpPr>
          <p:spPr>
            <a:xfrm rot="10800000">
              <a:off x="4748480" y="4559927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Ромб 153">
              <a:extLst>
                <a:ext uri="{FF2B5EF4-FFF2-40B4-BE49-F238E27FC236}">
                  <a16:creationId xmlns:a16="http://schemas.microsoft.com/office/drawing/2014/main" id="{6FD89AB8-27A5-4CA7-934B-EA24D16046A9}"/>
                </a:ext>
              </a:extLst>
            </p:cNvPr>
            <p:cNvSpPr/>
            <p:nvPr/>
          </p:nvSpPr>
          <p:spPr>
            <a:xfrm>
              <a:off x="4999930" y="4513764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016767" y="2724761"/>
            <a:ext cx="3948292" cy="364888"/>
            <a:chOff x="5133154" y="767443"/>
            <a:chExt cx="3948292" cy="364888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133154" y="767443"/>
              <a:ext cx="3768924" cy="364888"/>
            </a:xfrm>
            <a:prstGeom prst="roundRect">
              <a:avLst>
                <a:gd name="adj" fmla="val 11278"/>
              </a:avLst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68259" y="793316"/>
              <a:ext cx="3613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Запланированные задачи аналитики </a:t>
              </a:r>
            </a:p>
          </p:txBody>
        </p:sp>
        <p:pic>
          <p:nvPicPr>
            <p:cNvPr id="137" name="Рисунок 136" descr="darts (1)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7285" y="798851"/>
              <a:ext cx="275168" cy="280491"/>
            </a:xfrm>
            <a:prstGeom prst="rect">
              <a:avLst/>
            </a:prstGeom>
          </p:spPr>
        </p:pic>
      </p:grp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75028" y="3404904"/>
            <a:ext cx="314278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капитальных вложений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25190" y="1147640"/>
            <a:ext cx="3737123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рисков неисполнения федерального бюджета </a:t>
            </a:r>
            <a:br>
              <a:rPr lang="ru-RU" sz="1000" dirty="0"/>
            </a:br>
            <a:r>
              <a:rPr lang="ru-RU" sz="1000" dirty="0"/>
              <a:t>и контроль остатков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53881" y="1520264"/>
            <a:ext cx="3494696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Прослеживаемость предоставления субсидий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5658" y="2050270"/>
            <a:ext cx="362555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Анализ показателей начислений и выплат заработной платы по ФОИВ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60135" y="1736577"/>
            <a:ext cx="367860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остатков средств на счетах, в том числе </a:t>
            </a:r>
            <a:br>
              <a:rPr lang="ru-RU" sz="1000" dirty="0"/>
            </a:br>
            <a:r>
              <a:rPr lang="ru-RU" sz="1000" dirty="0"/>
              <a:t>в рамках перехода на СКП</a:t>
            </a:r>
          </a:p>
        </p:txBody>
      </p:sp>
      <p:sp>
        <p:nvSpPr>
          <p:cNvPr id="53" name="Овал 52"/>
          <p:cNvSpPr/>
          <p:nvPr/>
        </p:nvSpPr>
        <p:spPr>
          <a:xfrm>
            <a:off x="236066" y="946305"/>
            <a:ext cx="108000" cy="1080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151876" y="701798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2018</a:t>
            </a:r>
            <a:endParaRPr lang="ru-RU" sz="1100" b="1" dirty="0">
              <a:solidFill>
                <a:srgbClr val="11437F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132144" y="4760063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202</a:t>
            </a:r>
            <a:r>
              <a:rPr lang="ru-RU" sz="1100" b="1" dirty="0">
                <a:solidFill>
                  <a:srgbClr val="11437F"/>
                </a:solidFill>
              </a:rPr>
              <a:t>0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4569229" y="711730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</a:t>
            </a:r>
            <a:r>
              <a:rPr lang="ru-RU" sz="1100" b="1" dirty="0">
                <a:solidFill>
                  <a:srgbClr val="11437F"/>
                </a:solidFill>
              </a:rPr>
              <a:t>21</a:t>
            </a:r>
          </a:p>
        </p:txBody>
      </p:sp>
      <p:cxnSp>
        <p:nvCxnSpPr>
          <p:cNvPr id="71" name="Прямая соединительная линия 70"/>
          <p:cNvCxnSpPr>
            <a:endCxn id="125" idx="4"/>
          </p:cNvCxnSpPr>
          <p:nvPr/>
        </p:nvCxnSpPr>
        <p:spPr>
          <a:xfrm>
            <a:off x="4728880" y="1017704"/>
            <a:ext cx="7" cy="155769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4550324" y="4941190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1100" b="1" dirty="0">
                <a:solidFill>
                  <a:srgbClr val="11437F"/>
                </a:solidFill>
              </a:rPr>
              <a:t>202</a:t>
            </a:r>
            <a:r>
              <a:rPr lang="ru-RU" sz="1100" b="1" dirty="0">
                <a:solidFill>
                  <a:srgbClr val="11437F"/>
                </a:solidFill>
              </a:rPr>
              <a:t>3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4380" y="1144744"/>
            <a:ext cx="3822127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Исполнение бюджетов бюджетной системы РФ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61179" y="1357335"/>
            <a:ext cx="3632484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Национальные (федеральные) проекты и государственные программы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1690809"/>
            <a:ext cx="310728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Ведение перечней и реестров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1901269"/>
            <a:ext cx="311363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Анализ закупок товаров, работ, услуг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2154393"/>
            <a:ext cx="310093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Бюджетный (бухгалтерский) учет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2388704"/>
            <a:ext cx="315808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Контроль и надзор в финансово-бюджетной сфере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33049" y="3715530"/>
            <a:ext cx="3640514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мер государственной поддержки в связи </a:t>
            </a:r>
            <a:br>
              <a:rPr lang="ru-RU" sz="1000" dirty="0"/>
            </a:br>
            <a:r>
              <a:rPr lang="ru-RU" sz="1000" dirty="0"/>
              <a:t>с коронавирусной инфекцией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43246" y="4153283"/>
            <a:ext cx="321598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результатов предоставления субсидий на обеспечение горячим питанием обучающихся </a:t>
            </a:r>
            <a:br>
              <a:rPr lang="ru-RU" sz="1000" dirty="0"/>
            </a:br>
            <a:r>
              <a:rPr lang="ru-RU" sz="1000" dirty="0"/>
              <a:t>по программам начального общего 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3149" y="2623015"/>
            <a:ext cx="319618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Казначейское сопровождение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1944" y="3271462"/>
            <a:ext cx="3564462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Кассовое планирование и прогнозирование исполнения Федерального бюджета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3149" y="2947526"/>
            <a:ext cx="3151732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Статистика государственных финансов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314124" y="1232154"/>
            <a:ext cx="366013" cy="89757"/>
            <a:chOff x="314124" y="1232154"/>
            <a:chExt cx="366013" cy="89757"/>
          </a:xfrm>
        </p:grpSpPr>
        <p:cxnSp>
          <p:nvCxnSpPr>
            <p:cNvPr id="86" name="Прямая соединительная линия 85"/>
            <p:cNvCxnSpPr/>
            <p:nvPr/>
          </p:nvCxnSpPr>
          <p:spPr>
            <a:xfrm rot="10800000">
              <a:off x="314124" y="1273628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омб 93"/>
            <p:cNvSpPr/>
            <p:nvPr/>
          </p:nvSpPr>
          <p:spPr>
            <a:xfrm>
              <a:off x="590380" y="1232154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5" name="Прямая соединительная линия 94"/>
          <p:cNvCxnSpPr>
            <a:stCxn id="53" idx="4"/>
            <a:endCxn id="58" idx="0"/>
          </p:cNvCxnSpPr>
          <p:nvPr/>
        </p:nvCxnSpPr>
        <p:spPr>
          <a:xfrm>
            <a:off x="290066" y="1054305"/>
            <a:ext cx="5610" cy="33240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99414" y="768350"/>
            <a:ext cx="3562254" cy="343943"/>
            <a:chOff x="759280" y="768350"/>
            <a:chExt cx="3562254" cy="34394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759280" y="768350"/>
              <a:ext cx="3562254" cy="343943"/>
            </a:xfrm>
            <a:prstGeom prst="roundRect">
              <a:avLst>
                <a:gd name="adj" fmla="val 11408"/>
              </a:avLst>
            </a:prstGeom>
            <a:solidFill>
              <a:srgbClr val="4FC18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0993" y="785163"/>
              <a:ext cx="3226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Реализованные задачи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аналитики</a:t>
              </a:r>
            </a:p>
          </p:txBody>
        </p:sp>
        <p:pic>
          <p:nvPicPr>
            <p:cNvPr id="136" name="Рисунок 135" descr="shopping-list-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713" y="809047"/>
              <a:ext cx="246544" cy="252691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18871" y="1481913"/>
            <a:ext cx="366013" cy="89757"/>
            <a:chOff x="318871" y="1608415"/>
            <a:chExt cx="366013" cy="89757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 rot="10800000">
              <a:off x="318871" y="1649889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Ромб 90"/>
            <p:cNvSpPr/>
            <p:nvPr/>
          </p:nvSpPr>
          <p:spPr>
            <a:xfrm>
              <a:off x="595127" y="1608415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14076" y="1757944"/>
            <a:ext cx="366013" cy="89757"/>
            <a:chOff x="318855" y="2032380"/>
            <a:chExt cx="366013" cy="89757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rot="10800000">
              <a:off x="318855" y="2078543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Ромб 92"/>
            <p:cNvSpPr/>
            <p:nvPr/>
          </p:nvSpPr>
          <p:spPr>
            <a:xfrm>
              <a:off x="595111" y="2032380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14076" y="1993601"/>
            <a:ext cx="366013" cy="89757"/>
            <a:chOff x="314076" y="2299018"/>
            <a:chExt cx="366013" cy="89757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rot="10800000">
              <a:off x="314076" y="2340492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Ромб 106"/>
            <p:cNvSpPr/>
            <p:nvPr/>
          </p:nvSpPr>
          <p:spPr>
            <a:xfrm>
              <a:off x="590332" y="2299018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4076" y="2229258"/>
            <a:ext cx="366013" cy="89757"/>
            <a:chOff x="318838" y="2551433"/>
            <a:chExt cx="366013" cy="89757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rot="10800000">
              <a:off x="318838" y="2592907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Ромб 118"/>
            <p:cNvSpPr/>
            <p:nvPr/>
          </p:nvSpPr>
          <p:spPr>
            <a:xfrm>
              <a:off x="595094" y="2551433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4076" y="2464915"/>
            <a:ext cx="366013" cy="89757"/>
            <a:chOff x="314076" y="2780035"/>
            <a:chExt cx="366013" cy="89757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 rot="10800000">
              <a:off x="314076" y="2821509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Ромб 120"/>
            <p:cNvSpPr/>
            <p:nvPr/>
          </p:nvSpPr>
          <p:spPr>
            <a:xfrm>
              <a:off x="590332" y="2780035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14076" y="2700572"/>
            <a:ext cx="366013" cy="89757"/>
            <a:chOff x="314076" y="2999183"/>
            <a:chExt cx="366013" cy="89757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rot="10800000">
              <a:off x="314076" y="3045346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Ромб 134"/>
            <p:cNvSpPr/>
            <p:nvPr/>
          </p:nvSpPr>
          <p:spPr>
            <a:xfrm>
              <a:off x="590332" y="2999183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4076" y="3001028"/>
            <a:ext cx="366013" cy="89757"/>
            <a:chOff x="314076" y="3265924"/>
            <a:chExt cx="366013" cy="89757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 rot="10800000">
              <a:off x="314076" y="3312087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Ромб 138"/>
            <p:cNvSpPr/>
            <p:nvPr/>
          </p:nvSpPr>
          <p:spPr>
            <a:xfrm>
              <a:off x="590332" y="3265924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14076" y="3386398"/>
            <a:ext cx="366013" cy="89757"/>
            <a:chOff x="314076" y="3499246"/>
            <a:chExt cx="366013" cy="89757"/>
          </a:xfrm>
        </p:grpSpPr>
        <p:cxnSp>
          <p:nvCxnSpPr>
            <p:cNvPr id="140" name="Прямая соединительная линия 139"/>
            <p:cNvCxnSpPr/>
            <p:nvPr/>
          </p:nvCxnSpPr>
          <p:spPr>
            <a:xfrm rot="10800000">
              <a:off x="314076" y="3545409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Ромб 140"/>
            <p:cNvSpPr/>
            <p:nvPr/>
          </p:nvSpPr>
          <p:spPr>
            <a:xfrm>
              <a:off x="590332" y="3499246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05129" y="3820437"/>
            <a:ext cx="366013" cy="89757"/>
            <a:chOff x="314076" y="3918346"/>
            <a:chExt cx="366013" cy="89757"/>
          </a:xfrm>
        </p:grpSpPr>
        <p:cxnSp>
          <p:nvCxnSpPr>
            <p:cNvPr id="142" name="Прямая соединительная линия 141"/>
            <p:cNvCxnSpPr/>
            <p:nvPr/>
          </p:nvCxnSpPr>
          <p:spPr>
            <a:xfrm rot="10800000">
              <a:off x="314076" y="3964509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Ромб 142"/>
            <p:cNvSpPr/>
            <p:nvPr/>
          </p:nvSpPr>
          <p:spPr>
            <a:xfrm>
              <a:off x="590332" y="3918346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14076" y="4382356"/>
            <a:ext cx="366013" cy="89757"/>
            <a:chOff x="314076" y="4318323"/>
            <a:chExt cx="366013" cy="89757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rot="10800000">
              <a:off x="314076" y="4359797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Ромб 144"/>
            <p:cNvSpPr/>
            <p:nvPr/>
          </p:nvSpPr>
          <p:spPr>
            <a:xfrm>
              <a:off x="590332" y="4318323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32779" y="1273151"/>
            <a:ext cx="356908" cy="89757"/>
            <a:chOff x="4732779" y="1273151"/>
            <a:chExt cx="356908" cy="89757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rot="10800000">
              <a:off x="4732779" y="1319314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Ромб 146"/>
            <p:cNvSpPr/>
            <p:nvPr/>
          </p:nvSpPr>
          <p:spPr>
            <a:xfrm>
              <a:off x="4999930" y="1273151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37284" y="2175239"/>
            <a:ext cx="352403" cy="89757"/>
            <a:chOff x="4737284" y="2102694"/>
            <a:chExt cx="352403" cy="89757"/>
          </a:xfrm>
        </p:grpSpPr>
        <p:cxnSp>
          <p:nvCxnSpPr>
            <p:cNvPr id="148" name="Прямая соединительная линия 147"/>
            <p:cNvCxnSpPr/>
            <p:nvPr/>
          </p:nvCxnSpPr>
          <p:spPr>
            <a:xfrm rot="10800000">
              <a:off x="4737284" y="2148857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Ромб 148"/>
            <p:cNvSpPr/>
            <p:nvPr/>
          </p:nvSpPr>
          <p:spPr>
            <a:xfrm>
              <a:off x="4999930" y="2102694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35032" y="2475935"/>
            <a:ext cx="354655" cy="89757"/>
            <a:chOff x="4735032" y="2322970"/>
            <a:chExt cx="354655" cy="89757"/>
          </a:xfrm>
        </p:grpSpPr>
        <p:cxnSp>
          <p:nvCxnSpPr>
            <p:cNvPr id="150" name="Прямая соединительная линия 149"/>
            <p:cNvCxnSpPr/>
            <p:nvPr/>
          </p:nvCxnSpPr>
          <p:spPr>
            <a:xfrm rot="10800000">
              <a:off x="4735032" y="2369133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Ромб 150"/>
            <p:cNvSpPr/>
            <p:nvPr/>
          </p:nvSpPr>
          <p:spPr>
            <a:xfrm>
              <a:off x="4999930" y="2322970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48694" y="3273785"/>
            <a:ext cx="353935" cy="89757"/>
            <a:chOff x="4735752" y="3675972"/>
            <a:chExt cx="353935" cy="89757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rot="10800000">
              <a:off x="4735752" y="3722435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Ромб 155"/>
            <p:cNvSpPr/>
            <p:nvPr/>
          </p:nvSpPr>
          <p:spPr>
            <a:xfrm>
              <a:off x="4999930" y="3675972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46917" y="3478574"/>
            <a:ext cx="355444" cy="89757"/>
            <a:chOff x="4734243" y="3911657"/>
            <a:chExt cx="355444" cy="89757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 rot="10800000">
              <a:off x="4734243" y="3957820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Ромб 157"/>
            <p:cNvSpPr/>
            <p:nvPr/>
          </p:nvSpPr>
          <p:spPr>
            <a:xfrm>
              <a:off x="4999930" y="3911657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515B128-73B2-4A35-9666-80EAC72DA598}"/>
              </a:ext>
            </a:extLst>
          </p:cNvPr>
          <p:cNvSpPr/>
          <p:nvPr/>
        </p:nvSpPr>
        <p:spPr>
          <a:xfrm>
            <a:off x="5175028" y="3815518"/>
            <a:ext cx="362555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Формирование плана контрольных мероприятий на основе алгоритмов анализа рисков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723674" y="4302045"/>
            <a:ext cx="366013" cy="89757"/>
            <a:chOff x="4723674" y="4252298"/>
            <a:chExt cx="366013" cy="89757"/>
          </a:xfrm>
        </p:grpSpPr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CEF4B7FE-1F31-41FF-A0F0-C37BC82B916B}"/>
                </a:ext>
              </a:extLst>
            </p:cNvPr>
            <p:cNvCxnSpPr/>
            <p:nvPr/>
          </p:nvCxnSpPr>
          <p:spPr>
            <a:xfrm rot="10800000">
              <a:off x="4723674" y="4298461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Ромб 87">
              <a:extLst>
                <a:ext uri="{FF2B5EF4-FFF2-40B4-BE49-F238E27FC236}">
                  <a16:creationId xmlns:a16="http://schemas.microsoft.com/office/drawing/2014/main" id="{10C209A5-BFE7-4A6C-93CB-60C098A60004}"/>
                </a:ext>
              </a:extLst>
            </p:cNvPr>
            <p:cNvSpPr/>
            <p:nvPr/>
          </p:nvSpPr>
          <p:spPr>
            <a:xfrm>
              <a:off x="4999930" y="4252298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777BF87-C239-4952-904C-988C6F374A2B}"/>
              </a:ext>
            </a:extLst>
          </p:cNvPr>
          <p:cNvSpPr/>
          <p:nvPr/>
        </p:nvSpPr>
        <p:spPr>
          <a:xfrm>
            <a:off x="5153881" y="4261904"/>
            <a:ext cx="308563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Личные кабинеты и витрины для ФОИВ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24806B3-0320-405F-B52A-69A9B11F5093}"/>
              </a:ext>
            </a:extLst>
          </p:cNvPr>
          <p:cNvSpPr/>
          <p:nvPr/>
        </p:nvSpPr>
        <p:spPr>
          <a:xfrm>
            <a:off x="5138458" y="2332519"/>
            <a:ext cx="3929589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Сервис предоставления наборов данных (дата-сетов) </a:t>
            </a:r>
            <a:br>
              <a:rPr lang="ru-RU" sz="1000" dirty="0"/>
            </a:br>
            <a:r>
              <a:rPr lang="ru-RU" sz="1000" dirty="0"/>
              <a:t>для ГАСУ и иных потребителей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D0E2A08C-B8C7-4BF3-A2DC-B579E99E4DF7}"/>
              </a:ext>
            </a:extLst>
          </p:cNvPr>
          <p:cNvSpPr/>
          <p:nvPr/>
        </p:nvSpPr>
        <p:spPr>
          <a:xfrm>
            <a:off x="5160135" y="4441474"/>
            <a:ext cx="378107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Развитие в части создания онтологии, обеспечения качества данных, юзабилити, мобильности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724819" y="1573847"/>
            <a:ext cx="364868" cy="89757"/>
            <a:chOff x="4724819" y="1568182"/>
            <a:chExt cx="364868" cy="89757"/>
          </a:xfrm>
        </p:grpSpPr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2D0C05FB-BE8D-4AEB-A847-1B8A055BDCDB}"/>
                </a:ext>
              </a:extLst>
            </p:cNvPr>
            <p:cNvCxnSpPr/>
            <p:nvPr/>
          </p:nvCxnSpPr>
          <p:spPr>
            <a:xfrm rot="10800000">
              <a:off x="4724819" y="1614345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Ромб 98">
              <a:extLst>
                <a:ext uri="{FF2B5EF4-FFF2-40B4-BE49-F238E27FC236}">
                  <a16:creationId xmlns:a16="http://schemas.microsoft.com/office/drawing/2014/main" id="{28791813-1FA1-435C-9B73-32D4BFDCA10A}"/>
                </a:ext>
              </a:extLst>
            </p:cNvPr>
            <p:cNvSpPr/>
            <p:nvPr/>
          </p:nvSpPr>
          <p:spPr>
            <a:xfrm>
              <a:off x="4999930" y="1568182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36502" y="1874543"/>
            <a:ext cx="353185" cy="89757"/>
            <a:chOff x="4736502" y="1808991"/>
            <a:chExt cx="353185" cy="89757"/>
          </a:xfrm>
        </p:grpSpPr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9A2028F2-3376-41B7-B4DB-7CBDDED6AA8A}"/>
                </a:ext>
              </a:extLst>
            </p:cNvPr>
            <p:cNvCxnSpPr/>
            <p:nvPr/>
          </p:nvCxnSpPr>
          <p:spPr>
            <a:xfrm rot="10800000">
              <a:off x="4736502" y="1850465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Ромб 100">
              <a:extLst>
                <a:ext uri="{FF2B5EF4-FFF2-40B4-BE49-F238E27FC236}">
                  <a16:creationId xmlns:a16="http://schemas.microsoft.com/office/drawing/2014/main" id="{242457AC-0325-4360-96B4-12C5E4F592C4}"/>
                </a:ext>
              </a:extLst>
            </p:cNvPr>
            <p:cNvSpPr/>
            <p:nvPr/>
          </p:nvSpPr>
          <p:spPr>
            <a:xfrm>
              <a:off x="4999930" y="1808991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13029" y="4543207"/>
            <a:ext cx="376658" cy="89757"/>
            <a:chOff x="4713029" y="4513764"/>
            <a:chExt cx="376658" cy="89757"/>
          </a:xfrm>
        </p:grpSpPr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2FD04B35-43AC-4809-82C8-6BA32D76BAD3}"/>
                </a:ext>
              </a:extLst>
            </p:cNvPr>
            <p:cNvCxnSpPr/>
            <p:nvPr/>
          </p:nvCxnSpPr>
          <p:spPr>
            <a:xfrm flipH="1">
              <a:off x="4713029" y="4559927"/>
              <a:ext cx="31187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Ромб 102">
              <a:extLst>
                <a:ext uri="{FF2B5EF4-FFF2-40B4-BE49-F238E27FC236}">
                  <a16:creationId xmlns:a16="http://schemas.microsoft.com/office/drawing/2014/main" id="{6FD89AB8-27A5-4CA7-934B-EA24D16046A9}"/>
                </a:ext>
              </a:extLst>
            </p:cNvPr>
            <p:cNvSpPr/>
            <p:nvPr/>
          </p:nvSpPr>
          <p:spPr>
            <a:xfrm>
              <a:off x="4999930" y="4513764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5016767" y="766380"/>
            <a:ext cx="3562254" cy="343943"/>
            <a:chOff x="759280" y="768350"/>
            <a:chExt cx="3562254" cy="343943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59280" y="768350"/>
              <a:ext cx="3562254" cy="343943"/>
            </a:xfrm>
            <a:prstGeom prst="roundRect">
              <a:avLst>
                <a:gd name="adj" fmla="val 11408"/>
              </a:avLst>
            </a:prstGeom>
            <a:solidFill>
              <a:srgbClr val="4FC18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50993" y="785163"/>
              <a:ext cx="3226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Реализованные задачи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аналитики</a:t>
              </a:r>
            </a:p>
          </p:txBody>
        </p:sp>
        <p:pic>
          <p:nvPicPr>
            <p:cNvPr id="109" name="Рисунок 108" descr="shopping-list-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713" y="809047"/>
              <a:ext cx="246544" cy="252691"/>
            </a:xfrm>
            <a:prstGeom prst="rect">
              <a:avLst/>
            </a:prstGeom>
          </p:spPr>
        </p:pic>
      </p:grpSp>
      <p:sp>
        <p:nvSpPr>
          <p:cNvPr id="116" name="Овал 115"/>
          <p:cNvSpPr/>
          <p:nvPr/>
        </p:nvSpPr>
        <p:spPr>
          <a:xfrm>
            <a:off x="4674887" y="965522"/>
            <a:ext cx="108000" cy="1080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E777BF87-C239-4952-904C-988C6F374A2B}"/>
              </a:ext>
            </a:extLst>
          </p:cNvPr>
          <p:cNvSpPr/>
          <p:nvPr/>
        </p:nvSpPr>
        <p:spPr>
          <a:xfrm>
            <a:off x="5160135" y="3202588"/>
            <a:ext cx="3625556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rgbClr val="FF0000"/>
                </a:solidFill>
              </a:rPr>
              <a:t>Витрины для субъектов РФ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4547035" y="2682443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1100" b="1" dirty="0">
                <a:solidFill>
                  <a:srgbClr val="11437F"/>
                </a:solidFill>
              </a:rPr>
              <a:t>202</a:t>
            </a:r>
            <a:r>
              <a:rPr lang="ru-RU" sz="1100" b="1" dirty="0">
                <a:solidFill>
                  <a:srgbClr val="11437F"/>
                </a:solidFill>
              </a:rPr>
              <a:t>2</a:t>
            </a:r>
          </a:p>
        </p:txBody>
      </p:sp>
      <p:cxnSp>
        <p:nvCxnSpPr>
          <p:cNvPr id="124" name="Прямая соединительная линия 123"/>
          <p:cNvCxnSpPr>
            <a:cxnSpLocks/>
          </p:cNvCxnSpPr>
          <p:nvPr/>
        </p:nvCxnSpPr>
        <p:spPr>
          <a:xfrm flipH="1">
            <a:off x="4713029" y="3135481"/>
            <a:ext cx="15858" cy="1717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>
            <a:spLocks noChangeAspect="1"/>
          </p:cNvSpPr>
          <p:nvPr/>
        </p:nvSpPr>
        <p:spPr>
          <a:xfrm>
            <a:off x="4674887" y="2467402"/>
            <a:ext cx="108000" cy="1080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4659029" y="4829227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054561" y="47740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Формирование профиля получателя субсидии</a:t>
            </a:r>
          </a:p>
        </p:txBody>
      </p:sp>
      <p:sp>
        <p:nvSpPr>
          <p:cNvPr id="117" name="Овал 116"/>
          <p:cNvSpPr>
            <a:spLocks noChangeAspect="1"/>
          </p:cNvSpPr>
          <p:nvPr/>
        </p:nvSpPr>
        <p:spPr>
          <a:xfrm>
            <a:off x="4674887" y="296355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241676" y="4378342"/>
            <a:ext cx="108000" cy="1080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 txBox="1">
            <a:spLocks/>
          </p:cNvSpPr>
          <p:nvPr/>
        </p:nvSpPr>
        <p:spPr>
          <a:xfrm>
            <a:off x="3181190" y="56376"/>
            <a:ext cx="569834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800" kern="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создания витрин данных и </a:t>
            </a:r>
            <a:r>
              <a:rPr lang="ru-RU" sz="1800" kern="0" dirty="0" err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дашбордов</a:t>
            </a:r>
            <a:r>
              <a:rPr lang="ru-RU" sz="1800" kern="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ПИАО </a:t>
            </a:r>
            <a:endParaRPr lang="ru-RU" kern="0" dirty="0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0885CFC1-9114-EE53-9633-5021FD5B8B70}"/>
              </a:ext>
            </a:extLst>
          </p:cNvPr>
          <p:cNvGrpSpPr/>
          <p:nvPr/>
        </p:nvGrpSpPr>
        <p:grpSpPr>
          <a:xfrm>
            <a:off x="4742109" y="3921881"/>
            <a:ext cx="355444" cy="89757"/>
            <a:chOff x="4734243" y="3911657"/>
            <a:chExt cx="355444" cy="89757"/>
          </a:xfrm>
        </p:grpSpPr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id="{49299DC6-9939-AA83-1CFC-4C7E66137F70}"/>
                </a:ext>
              </a:extLst>
            </p:cNvPr>
            <p:cNvCxnSpPr/>
            <p:nvPr/>
          </p:nvCxnSpPr>
          <p:spPr>
            <a:xfrm rot="10800000">
              <a:off x="4734243" y="3957820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Ромб 165">
              <a:extLst>
                <a:ext uri="{FF2B5EF4-FFF2-40B4-BE49-F238E27FC236}">
                  <a16:creationId xmlns:a16="http://schemas.microsoft.com/office/drawing/2014/main" id="{B6926914-87AE-9EBC-6C0C-1A60820CBC1C}"/>
                </a:ext>
              </a:extLst>
            </p:cNvPr>
            <p:cNvSpPr/>
            <p:nvPr/>
          </p:nvSpPr>
          <p:spPr>
            <a:xfrm>
              <a:off x="4999930" y="3911657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77017E82-7574-E19C-B0A3-8D01B0D33564}"/>
              </a:ext>
            </a:extLst>
          </p:cNvPr>
          <p:cNvCxnSpPr>
            <a:cxnSpLocks/>
            <a:stCxn id="117" idx="4"/>
          </p:cNvCxnSpPr>
          <p:nvPr/>
        </p:nvCxnSpPr>
        <p:spPr>
          <a:xfrm flipH="1">
            <a:off x="4714218" y="3071551"/>
            <a:ext cx="14669" cy="17791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1C3F05CA-4A50-D184-C9A4-D910E7283514}"/>
              </a:ext>
            </a:extLst>
          </p:cNvPr>
          <p:cNvGrpSpPr/>
          <p:nvPr/>
        </p:nvGrpSpPr>
        <p:grpSpPr>
          <a:xfrm>
            <a:off x="4734243" y="3718492"/>
            <a:ext cx="355444" cy="89757"/>
            <a:chOff x="4734243" y="3911657"/>
            <a:chExt cx="355444" cy="89757"/>
          </a:xfrm>
        </p:grpSpPr>
        <p:cxnSp>
          <p:nvCxnSpPr>
            <p:cNvPr id="173" name="Прямая соединительная линия 172">
              <a:extLst>
                <a:ext uri="{FF2B5EF4-FFF2-40B4-BE49-F238E27FC236}">
                  <a16:creationId xmlns:a16="http://schemas.microsoft.com/office/drawing/2014/main" id="{42699244-59CB-D588-221B-3B1F5AA4BF48}"/>
                </a:ext>
              </a:extLst>
            </p:cNvPr>
            <p:cNvCxnSpPr/>
            <p:nvPr/>
          </p:nvCxnSpPr>
          <p:spPr>
            <a:xfrm rot="10800000">
              <a:off x="4734243" y="3957820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Ромб 173">
              <a:extLst>
                <a:ext uri="{FF2B5EF4-FFF2-40B4-BE49-F238E27FC236}">
                  <a16:creationId xmlns:a16="http://schemas.microsoft.com/office/drawing/2014/main" id="{A5327FF9-E54F-34B8-BC1D-DFDF830C6B87}"/>
                </a:ext>
              </a:extLst>
            </p:cNvPr>
            <p:cNvSpPr/>
            <p:nvPr/>
          </p:nvSpPr>
          <p:spPr>
            <a:xfrm>
              <a:off x="4999930" y="3911657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16C01E40-8ACE-EA3D-DBD6-287B4DF16587}"/>
              </a:ext>
            </a:extLst>
          </p:cNvPr>
          <p:cNvSpPr/>
          <p:nvPr/>
        </p:nvSpPr>
        <p:spPr>
          <a:xfrm>
            <a:off x="5183885" y="3642955"/>
            <a:ext cx="314278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rgbClr val="FF0000"/>
                </a:solidFill>
              </a:rPr>
              <a:t>Казначейское сопровождение для субъектов РФ</a:t>
            </a:r>
          </a:p>
        </p:txBody>
      </p: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587C5758-CEDB-DECB-714D-7837F1E79372}"/>
              </a:ext>
            </a:extLst>
          </p:cNvPr>
          <p:cNvGrpSpPr/>
          <p:nvPr/>
        </p:nvGrpSpPr>
        <p:grpSpPr>
          <a:xfrm>
            <a:off x="4719196" y="4126504"/>
            <a:ext cx="366013" cy="89757"/>
            <a:chOff x="4723674" y="4252298"/>
            <a:chExt cx="366013" cy="89757"/>
          </a:xfrm>
        </p:grpSpPr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F3ABEE8D-89CD-FAE6-8C25-F718753A8347}"/>
                </a:ext>
              </a:extLst>
            </p:cNvPr>
            <p:cNvCxnSpPr/>
            <p:nvPr/>
          </p:nvCxnSpPr>
          <p:spPr>
            <a:xfrm rot="10800000">
              <a:off x="4723674" y="4298461"/>
              <a:ext cx="27642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Ромб 177">
              <a:extLst>
                <a:ext uri="{FF2B5EF4-FFF2-40B4-BE49-F238E27FC236}">
                  <a16:creationId xmlns:a16="http://schemas.microsoft.com/office/drawing/2014/main" id="{CAAC61C7-CB83-F214-1AE6-B90F377CE14A}"/>
                </a:ext>
              </a:extLst>
            </p:cNvPr>
            <p:cNvSpPr/>
            <p:nvPr/>
          </p:nvSpPr>
          <p:spPr>
            <a:xfrm>
              <a:off x="4999930" y="4252298"/>
              <a:ext cx="89757" cy="8975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373331BF-0F2D-3A76-9C2F-320F1A4A2693}"/>
              </a:ext>
            </a:extLst>
          </p:cNvPr>
          <p:cNvSpPr/>
          <p:nvPr/>
        </p:nvSpPr>
        <p:spPr>
          <a:xfrm>
            <a:off x="5151769" y="4117345"/>
            <a:ext cx="308563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rgbClr val="FF0000"/>
                </a:solidFill>
              </a:rPr>
              <a:t>Мониторинг расходов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157884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субсидий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51812-ECAF-4605-B026-0F10476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7" y="683632"/>
            <a:ext cx="7863839" cy="41408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851097" y="4596531"/>
            <a:ext cx="7717008" cy="30777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1400" dirty="0"/>
              <a:t>Размещается реестр субсидий. И, при наличии, ссылка на площадку отбора получателей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908628" y="4460963"/>
            <a:ext cx="0" cy="523220"/>
          </a:xfrm>
          <a:prstGeom prst="line">
            <a:avLst/>
          </a:prstGeom>
          <a:ln w="38100">
            <a:solidFill>
              <a:srgbClr val="335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7726D7-A6BF-4816-A201-0E6AB58F395C}"/>
              </a:ext>
            </a:extLst>
          </p:cNvPr>
          <p:cNvGrpSpPr/>
          <p:nvPr/>
        </p:nvGrpSpPr>
        <p:grpSpPr>
          <a:xfrm>
            <a:off x="4594031" y="213945"/>
            <a:ext cx="1351721" cy="809668"/>
            <a:chOff x="4723075" y="205420"/>
            <a:chExt cx="1351721" cy="715617"/>
          </a:xfrm>
        </p:grpSpPr>
        <p:sp>
          <p:nvSpPr>
            <p:cNvPr id="11" name="Взрыв: 8 точек 10">
              <a:extLst>
                <a:ext uri="{FF2B5EF4-FFF2-40B4-BE49-F238E27FC236}">
                  <a16:creationId xmlns:a16="http://schemas.microsoft.com/office/drawing/2014/main" id="{8830A611-85C4-4920-8A44-197C8B644417}"/>
                </a:ext>
              </a:extLst>
            </p:cNvPr>
            <p:cNvSpPr/>
            <p:nvPr/>
          </p:nvSpPr>
          <p:spPr>
            <a:xfrm>
              <a:off x="4723075" y="205420"/>
              <a:ext cx="1351721" cy="715617"/>
            </a:xfrm>
            <a:prstGeom prst="irregularSeal1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4932064" y="420573"/>
              <a:ext cx="969723" cy="24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НОВИНКА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239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tretch/>
        </p:blipFill>
        <p:spPr>
          <a:xfrm>
            <a:off x="406800" y="766800"/>
            <a:ext cx="8316000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81063" y="3956224"/>
            <a:ext cx="3851059" cy="1068736"/>
            <a:chOff x="5292940" y="3525228"/>
            <a:chExt cx="3851059" cy="106873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5306294" y="3525228"/>
              <a:ext cx="3837705" cy="1068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spc="-1" dirty="0">
                  <a:solidFill>
                    <a:srgbClr val="FFFFFF"/>
                  </a:solidFill>
                </a:rPr>
                <a:t>Мониторинг предоставления субъектами РФ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и муниципальными образованиями сведений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по показателям «Сводная бюджетная роспись»,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«Лимиты бюджетных обязательств»,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«Принятые бюджетные обязательства»</a:t>
              </a:r>
              <a:endParaRPr lang="ru-RU" sz="1200" spc="-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5292940" y="3525228"/>
              <a:ext cx="0" cy="1068736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203851"/>
            <a:ext cx="5947583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Региональный бюджет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7726D7-A6BF-4816-A201-0E6AB58F395C}"/>
              </a:ext>
            </a:extLst>
          </p:cNvPr>
          <p:cNvGrpSpPr/>
          <p:nvPr/>
        </p:nvGrpSpPr>
        <p:grpSpPr>
          <a:xfrm>
            <a:off x="3599686" y="276894"/>
            <a:ext cx="1351721" cy="809668"/>
            <a:chOff x="4723075" y="205420"/>
            <a:chExt cx="1351721" cy="715617"/>
          </a:xfrm>
        </p:grpSpPr>
        <p:sp>
          <p:nvSpPr>
            <p:cNvPr id="13" name="Взрыв: 8 точек 10">
              <a:extLst>
                <a:ext uri="{FF2B5EF4-FFF2-40B4-BE49-F238E27FC236}">
                  <a16:creationId xmlns:a16="http://schemas.microsoft.com/office/drawing/2014/main" id="{8830A611-85C4-4920-8A44-197C8B644417}"/>
                </a:ext>
              </a:extLst>
            </p:cNvPr>
            <p:cNvSpPr/>
            <p:nvPr/>
          </p:nvSpPr>
          <p:spPr>
            <a:xfrm>
              <a:off x="4723075" y="205420"/>
              <a:ext cx="1351721" cy="715617"/>
            </a:xfrm>
            <a:prstGeom prst="irregularSeal1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4932064" y="420573"/>
              <a:ext cx="969723" cy="24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НОВИНКА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76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203851"/>
            <a:ext cx="5947583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Дашборд по региональному бюджету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4068799" y="3173968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FB2BC-4F52-421C-A076-7CDA8206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7" y="593391"/>
            <a:ext cx="8062623" cy="434625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382BA8-0178-437E-BF9C-6D107C523E14}"/>
              </a:ext>
            </a:extLst>
          </p:cNvPr>
          <p:cNvGrpSpPr/>
          <p:nvPr/>
        </p:nvGrpSpPr>
        <p:grpSpPr>
          <a:xfrm>
            <a:off x="2979395" y="298868"/>
            <a:ext cx="1351721" cy="792000"/>
            <a:chOff x="4723075" y="205420"/>
            <a:chExt cx="1351721" cy="722558"/>
          </a:xfrm>
        </p:grpSpPr>
        <p:sp>
          <p:nvSpPr>
            <p:cNvPr id="10" name="Взрыв: 8 точек 9">
              <a:extLst>
                <a:ext uri="{FF2B5EF4-FFF2-40B4-BE49-F238E27FC236}">
                  <a16:creationId xmlns:a16="http://schemas.microsoft.com/office/drawing/2014/main" id="{D2153C42-BA73-4F2B-9DBE-AFE12CFC1519}"/>
                </a:ext>
              </a:extLst>
            </p:cNvPr>
            <p:cNvSpPr/>
            <p:nvPr/>
          </p:nvSpPr>
          <p:spPr>
            <a:xfrm>
              <a:off x="4723075" y="205420"/>
              <a:ext cx="1351721" cy="722558"/>
            </a:xfrm>
            <a:prstGeom prst="irregularSeal1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EFC901-D1D7-4789-B722-174E31BC557F}"/>
                </a:ext>
              </a:extLst>
            </p:cNvPr>
            <p:cNvSpPr txBox="1"/>
            <p:nvPr/>
          </p:nvSpPr>
          <p:spPr>
            <a:xfrm>
              <a:off x="4975141" y="411131"/>
              <a:ext cx="856302" cy="28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СКОРО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1E19B6A-1180-4249-9829-5BAAABB65049}"/>
              </a:ext>
            </a:extLst>
          </p:cNvPr>
          <p:cNvGrpSpPr/>
          <p:nvPr/>
        </p:nvGrpSpPr>
        <p:grpSpPr>
          <a:xfrm>
            <a:off x="4744659" y="894929"/>
            <a:ext cx="3539369" cy="884070"/>
            <a:chOff x="5292940" y="3525228"/>
            <a:chExt cx="3851060" cy="88407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BA7967F-1364-4901-A63D-69C265028CEE}"/>
                </a:ext>
              </a:extLst>
            </p:cNvPr>
            <p:cNvSpPr/>
            <p:nvPr/>
          </p:nvSpPr>
          <p:spPr>
            <a:xfrm>
              <a:off x="5292941" y="3525228"/>
              <a:ext cx="3851059" cy="884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spc="-1" dirty="0">
                  <a:solidFill>
                    <a:srgbClr val="FFFFFF"/>
                  </a:solidFill>
                </a:rPr>
                <a:t>Дашборд по региональному бюджету будет собирать всю информацию по субъекту РФ в ПИАО в единой точке входа с возможностью дальнейшей детализации</a:t>
              </a:r>
              <a:endParaRPr lang="ru-RU" sz="1200" spc="-1" dirty="0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286F3C7-D853-42D0-9600-91FDC90772D0}"/>
                </a:ext>
              </a:extLst>
            </p:cNvPr>
            <p:cNvCxnSpPr>
              <a:cxnSpLocks/>
            </p:cNvCxnSpPr>
            <p:nvPr/>
          </p:nvCxnSpPr>
          <p:spPr>
            <a:xfrm>
              <a:off x="5292940" y="3525228"/>
              <a:ext cx="0" cy="884070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54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3860" y="794293"/>
            <a:ext cx="856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Перечень реализованных для использования наборов данных: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53" y="1363207"/>
            <a:ext cx="1022033" cy="102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8161" y="1102070"/>
            <a:ext cx="6823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288000" algn="just">
              <a:spcBef>
                <a:spcPts val="600"/>
              </a:spcBef>
              <a:buClr>
                <a:srgbClr val="D56509"/>
              </a:buClr>
              <a:buFont typeface="+mj-lt"/>
              <a:buAutoNum type="arabicPeriod"/>
            </a:pPr>
            <a:r>
              <a:rPr lang="ru-RU" sz="1400" dirty="0"/>
              <a:t>исполнение федерального бюджета Российской Федерации </a:t>
            </a:r>
            <a:br>
              <a:rPr lang="en-US" sz="1400" dirty="0"/>
            </a:br>
            <a:r>
              <a:rPr lang="ru-RU" sz="1400" dirty="0"/>
              <a:t>по расходам; </a:t>
            </a:r>
          </a:p>
          <a:p>
            <a:pPr marL="540000" indent="-288000" algn="just">
              <a:spcBef>
                <a:spcPts val="300"/>
              </a:spcBef>
              <a:buClr>
                <a:srgbClr val="D56509"/>
              </a:buClr>
              <a:buFont typeface="+mj-lt"/>
              <a:buAutoNum type="arabicPeriod"/>
            </a:pPr>
            <a:r>
              <a:rPr lang="ru-RU" sz="1400" dirty="0"/>
              <a:t>расходы бюджетов субъектов и муниципальных образований по данным АСФК;</a:t>
            </a:r>
          </a:p>
          <a:p>
            <a:pPr marL="540000" indent="-288000" algn="just">
              <a:spcBef>
                <a:spcPts val="300"/>
              </a:spcBef>
              <a:buClr>
                <a:srgbClr val="D56509"/>
              </a:buClr>
              <a:buFont typeface="+mj-lt"/>
              <a:buAutoNum type="arabicPeriod"/>
            </a:pPr>
            <a:r>
              <a:rPr lang="ru-RU" sz="1400" dirty="0"/>
              <a:t>мониторинг объектов капитального строительства в рамках реализации федеральной адресной инвестиционной программы;</a:t>
            </a:r>
          </a:p>
          <a:p>
            <a:pPr marL="540000" indent="-288000" algn="just">
              <a:spcBef>
                <a:spcPts val="300"/>
              </a:spcBef>
              <a:buClr>
                <a:srgbClr val="D56509"/>
              </a:buClr>
              <a:buFont typeface="+mj-lt"/>
              <a:buAutoNum type="arabicPeriod"/>
            </a:pPr>
            <a:r>
              <a:rPr lang="ru-RU" sz="1400" dirty="0"/>
              <a:t>реестр соглашений.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 txBox="1">
            <a:spLocks/>
          </p:cNvSpPr>
          <p:nvPr/>
        </p:nvSpPr>
        <p:spPr>
          <a:xfrm>
            <a:off x="2590800" y="194400"/>
            <a:ext cx="62876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Сервисы предоставления наборов данных</a:t>
            </a:r>
            <a:endParaRPr lang="ru-RU" kern="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65853" y="3646837"/>
            <a:ext cx="7716147" cy="1438068"/>
            <a:chOff x="335653" y="3489989"/>
            <a:chExt cx="7716147" cy="143806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335653" y="3489989"/>
              <a:ext cx="7716147" cy="143806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200" dirty="0"/>
                <a:t>Задача: предоставить универсальный сервис получения данных из наборов данных ПИАО внешним информационным системам и подсистемам ЭБ, посредством использования универсального</a:t>
              </a:r>
              <a:r>
                <a:rPr lang="en-US" sz="1200" dirty="0"/>
                <a:t> </a:t>
              </a:r>
              <a:r>
                <a:rPr lang="ru-RU" sz="1200" dirty="0"/>
                <a:t>запроса данных.</a:t>
              </a:r>
            </a:p>
            <a:p>
              <a:r>
                <a:rPr lang="ru-RU" sz="1200" dirty="0"/>
                <a:t>Разработчики ИС-получателей, для составления запроса к данным или автоматизированной генерации запроса, имеют возможность с помощью ПИАО получить реестр доступных наборов данных, их мета-описание структуры, данные наборов. </a:t>
              </a:r>
            </a:p>
            <a:p>
              <a:r>
                <a:rPr lang="ru-RU" sz="1200" dirty="0"/>
                <a:t>Состав сервисов будет расширяться</a:t>
              </a:r>
            </a:p>
          </p:txBody>
        </p: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>
            <a:xfrm>
              <a:off x="335653" y="3489989"/>
              <a:ext cx="0" cy="1438068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443860" y="2836242"/>
            <a:ext cx="700164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40"/>
              </a:lnSpc>
              <a:spcBef>
                <a:spcPts val="1200"/>
              </a:spcBef>
            </a:pP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подсистем системы «Электронный бюджет» и внешних информационных системы к сервису предоставления данных осуществляется с использованием ЕСМВ (для подсистем системы «Электронный бюджет» и информационных систем Федерального казначейства, находящихся в одном контуре с системой «Электронный бюджет») или через СМЭВ.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726D7-A6BF-4816-A201-0E6AB58F395C}"/>
              </a:ext>
            </a:extLst>
          </p:cNvPr>
          <p:cNvGrpSpPr/>
          <p:nvPr/>
        </p:nvGrpSpPr>
        <p:grpSpPr>
          <a:xfrm>
            <a:off x="7771496" y="436618"/>
            <a:ext cx="1351721" cy="809668"/>
            <a:chOff x="4723075" y="205420"/>
            <a:chExt cx="1351721" cy="715617"/>
          </a:xfrm>
        </p:grpSpPr>
        <p:sp>
          <p:nvSpPr>
            <p:cNvPr id="17" name="Взрыв: 8 точек 10">
              <a:extLst>
                <a:ext uri="{FF2B5EF4-FFF2-40B4-BE49-F238E27FC236}">
                  <a16:creationId xmlns:a16="http://schemas.microsoft.com/office/drawing/2014/main" id="{8830A611-85C4-4920-8A44-197C8B644417}"/>
                </a:ext>
              </a:extLst>
            </p:cNvPr>
            <p:cNvSpPr/>
            <p:nvPr/>
          </p:nvSpPr>
          <p:spPr>
            <a:xfrm>
              <a:off x="4723075" y="205420"/>
              <a:ext cx="1351721" cy="715617"/>
            </a:xfrm>
            <a:prstGeom prst="irregularSeal1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4932064" y="420573"/>
              <a:ext cx="969723" cy="24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НОВИНКА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676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7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подключения к подсистеме ПИАО</a:t>
            </a:r>
          </a:p>
        </p:txBody>
      </p: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62638" y="3957862"/>
            <a:ext cx="6529825" cy="914848"/>
            <a:chOff x="335653" y="3489989"/>
            <a:chExt cx="7716147" cy="9148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335653" y="3489989"/>
              <a:ext cx="7716147" cy="91484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r>
                <a:rPr lang="ru-RU" sz="1000" dirty="0"/>
                <a:t>Доступ к ПИАО ГИИС ЭБ осуществляется следующим образом:</a:t>
              </a:r>
            </a:p>
            <a:p>
              <a:r>
                <a:rPr lang="ru-RU" sz="1000" dirty="0"/>
                <a:t>‒  через Личный кабинет ГИИС ЭБ по ссылке https://eb.cert.roskazna.ru;</a:t>
              </a:r>
            </a:p>
            <a:p>
              <a:r>
                <a:rPr lang="ru-RU" sz="1000" dirty="0"/>
                <a:t>‒  по прямой ссылке доступа к ПИАО ГИИС ЭБ https://eb.cert.roskazna.ru/piao</a:t>
              </a:r>
            </a:p>
            <a:p>
              <a:r>
                <a:rPr lang="ru-RU" sz="1000" dirty="0"/>
                <a:t>Необходимо выполнить настройки АРМ пользователя по инструкции «Настройка Континент ТЛС-2.0 для работы с точкой доступа ПОИБ СОБИ» на официальном сайте Федерального казначейства</a:t>
              </a:r>
            </a:p>
          </p:txBody>
        </p: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>
            <a:xfrm>
              <a:off x="335653" y="3489989"/>
              <a:ext cx="0" cy="914848"/>
            </a:xfrm>
            <a:prstGeom prst="line">
              <a:avLst/>
            </a:prstGeom>
            <a:ln w="38100">
              <a:solidFill>
                <a:srgbClr val="728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Группа 1039"/>
          <p:cNvGrpSpPr/>
          <p:nvPr/>
        </p:nvGrpSpPr>
        <p:grpSpPr>
          <a:xfrm>
            <a:off x="511265" y="830985"/>
            <a:ext cx="8086039" cy="2920480"/>
            <a:chOff x="511265" y="830985"/>
            <a:chExt cx="8086039" cy="2920480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3062557" y="2346207"/>
              <a:ext cx="2597104" cy="649414"/>
            </a:xfrm>
            <a:prstGeom prst="roundRect">
              <a:avLst>
                <a:gd name="adj" fmla="val 3371"/>
              </a:avLst>
            </a:prstGeom>
            <a:solidFill>
              <a:srgbClr val="038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 defTabSz="580461"/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Выполнить регистрацию сотрудника, назначить ему полномочия </a:t>
              </a:r>
              <a:br>
                <a:rPr lang="ru-RU" sz="1000" spc="-22" dirty="0">
                  <a:solidFill>
                    <a:srgbClr val="FFFFFF"/>
                  </a:solidFill>
                  <a:cs typeface="Arial"/>
                </a:rPr>
              </a:br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согласно Заявке</a:t>
              </a: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995359" y="2350198"/>
              <a:ext cx="2597104" cy="648000"/>
            </a:xfrm>
            <a:prstGeom prst="roundRect">
              <a:avLst>
                <a:gd name="adj" fmla="val 3371"/>
              </a:avLst>
            </a:prstGeom>
            <a:solidFill>
              <a:srgbClr val="038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Выполнить регистрацию, назначив роль «Регистратор» в ПОИБ СОБИ ФК</a:t>
              </a: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517252" y="1580285"/>
              <a:ext cx="2214506" cy="651988"/>
            </a:xfrm>
            <a:prstGeom prst="roundRect">
              <a:avLst>
                <a:gd name="adj" fmla="val 3371"/>
              </a:avLst>
            </a:prstGeom>
            <a:solidFill>
              <a:srgbClr val="038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dirty="0"/>
                <a:t>Назначить полномочия сотруднику согласно Заявке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553499" y="3038296"/>
              <a:ext cx="37978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spc="-22" dirty="0">
                  <a:solidFill>
                    <a:srgbClr val="FFFFFF"/>
                  </a:solidFill>
                  <a:cs typeface="Arial"/>
                </a:rPr>
                <a:t>Нет</a:t>
              </a:r>
              <a:endParaRPr lang="ru-RU" sz="900" b="1" dirty="0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057716" y="1586624"/>
              <a:ext cx="2601945" cy="651739"/>
            </a:xfrm>
            <a:prstGeom prst="roundRect">
              <a:avLst>
                <a:gd name="adj" fmla="val 3371"/>
              </a:avLst>
            </a:prstGeom>
            <a:solidFill>
              <a:srgbClr val="FF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dirty="0"/>
                <a:t>Сотрудник организации зарегистрирован в ПОИБ СОБИ ФК?</a:t>
              </a: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5995359" y="3103465"/>
              <a:ext cx="2597104" cy="648000"/>
            </a:xfrm>
            <a:prstGeom prst="roundRect">
              <a:avLst>
                <a:gd name="adj" fmla="val 3371"/>
              </a:avLst>
            </a:prstGeom>
            <a:solidFill>
              <a:srgbClr val="134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 defTabSz="580461"/>
              <a:r>
                <a:rPr lang="ru-RU" sz="1000" dirty="0">
                  <a:solidFill>
                    <a:srgbClr val="FFFFFF"/>
                  </a:solidFill>
                  <a:cs typeface="Arial"/>
                </a:rPr>
                <a:t>Подтвердить адрес электронной почты Руководителя (обязательное наличие Сертификата ЭП Руководителя)</a:t>
              </a: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3057716" y="3103465"/>
              <a:ext cx="2597104" cy="648000"/>
            </a:xfrm>
            <a:prstGeom prst="roundRect">
              <a:avLst>
                <a:gd name="adj" fmla="val 3371"/>
              </a:avLst>
            </a:prstGeom>
            <a:solidFill>
              <a:srgbClr val="134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dirty="0">
                  <a:solidFill>
                    <a:srgbClr val="FFFFFF"/>
                  </a:solidFill>
                  <a:cs typeface="Arial"/>
                </a:rPr>
                <a:t>Подтвердить адрес электронной почты Сотрудника (обязательное наличие Сертификата ЭП Сотрудника)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511265" y="3103465"/>
              <a:ext cx="2220493" cy="648000"/>
            </a:xfrm>
            <a:prstGeom prst="roundRect">
              <a:avLst>
                <a:gd name="adj" fmla="val 3371"/>
              </a:avLst>
            </a:prstGeom>
            <a:solidFill>
              <a:srgbClr val="0194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dirty="0">
                  <a:solidFill>
                    <a:srgbClr val="FFFFFF"/>
                  </a:solidFill>
                  <a:cs typeface="Arial"/>
                </a:rPr>
                <a:t>Проверить доступ в ПИАО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995359" y="1590592"/>
              <a:ext cx="2601945" cy="648000"/>
            </a:xfrm>
            <a:prstGeom prst="roundRect">
              <a:avLst>
                <a:gd name="adj" fmla="val 3371"/>
              </a:avLst>
            </a:prstGeom>
            <a:solidFill>
              <a:srgbClr val="FF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dirty="0"/>
                <a:t>Руководитель организации зарегистрирован в ПОИБ СОБИ ФК?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000200" y="830986"/>
              <a:ext cx="2597104" cy="648000"/>
            </a:xfrm>
            <a:prstGeom prst="roundRect">
              <a:avLst>
                <a:gd name="adj" fmla="val 3371"/>
              </a:avLst>
            </a:prstGeom>
            <a:solidFill>
              <a:srgbClr val="059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Направить Заявку </a:t>
              </a:r>
              <a:br>
                <a:rPr lang="ru-RU" sz="1000" spc="-22" dirty="0">
                  <a:solidFill>
                    <a:srgbClr val="FFFFFF"/>
                  </a:solidFill>
                  <a:cs typeface="Arial"/>
                </a:rPr>
              </a:br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Руководителю организации</a:t>
              </a:r>
              <a:br>
                <a:rPr lang="ru-RU" sz="1000" spc="-22" dirty="0">
                  <a:solidFill>
                    <a:srgbClr val="FFFFFF"/>
                  </a:solidFill>
                  <a:cs typeface="Arial"/>
                </a:rPr>
              </a:br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 или уполномоченному лицу </a:t>
              </a: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3056216" y="830985"/>
              <a:ext cx="2613234" cy="641299"/>
            </a:xfrm>
            <a:prstGeom prst="roundRect">
              <a:avLst>
                <a:gd name="adj" fmla="val 3371"/>
              </a:avLst>
            </a:prstGeom>
            <a:solidFill>
              <a:srgbClr val="06AB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Выбрать полномочия </a:t>
              </a:r>
              <a:br>
                <a:rPr lang="ru-RU" sz="1000" spc="-22" dirty="0">
                  <a:solidFill>
                    <a:srgbClr val="FFFFFF"/>
                  </a:solidFill>
                  <a:cs typeface="Arial"/>
                </a:rPr>
              </a:br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для доступа к ПИАО </a:t>
              </a: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517252" y="835789"/>
              <a:ext cx="2214506" cy="641298"/>
            </a:xfrm>
            <a:prstGeom prst="roundRect">
              <a:avLst>
                <a:gd name="adj" fmla="val 3371"/>
              </a:avLst>
            </a:prstGeom>
            <a:solidFill>
              <a:srgbClr val="765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461"/>
              <a:r>
                <a:rPr lang="ru-RU" sz="1000" spc="-22" dirty="0">
                  <a:solidFill>
                    <a:srgbClr val="FFFFFF"/>
                  </a:solidFill>
                  <a:cs typeface="Arial"/>
                </a:rPr>
                <a:t>Необходим доступ к ПИАО</a:t>
              </a:r>
              <a:endParaRPr lang="ru-RU" sz="1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4" name="Соединительная линия уступом 123"/>
            <p:cNvCxnSpPr/>
            <p:nvPr/>
          </p:nvCxnSpPr>
          <p:spPr>
            <a:xfrm rot="10800000">
              <a:off x="5678669" y="2670914"/>
              <a:ext cx="288000" cy="756551"/>
            </a:xfrm>
            <a:prstGeom prst="bentConnector3">
              <a:avLst>
                <a:gd name="adj1" fmla="val 25907"/>
              </a:avLst>
            </a:prstGeom>
            <a:ln w="44450">
              <a:solidFill>
                <a:srgbClr val="134C91"/>
              </a:solidFill>
              <a:miter lim="800000"/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5699454" y="1154238"/>
              <a:ext cx="252000" cy="0"/>
            </a:xfrm>
            <a:prstGeom prst="straightConnector1">
              <a:avLst/>
            </a:prstGeom>
            <a:ln w="50800">
              <a:solidFill>
                <a:srgbClr val="06ABF4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>
              <a:off x="2777813" y="1154238"/>
              <a:ext cx="252000" cy="0"/>
            </a:xfrm>
            <a:prstGeom prst="straightConnector1">
              <a:avLst/>
            </a:prstGeom>
            <a:ln w="50800">
              <a:solidFill>
                <a:srgbClr val="765C96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1621511" y="2259738"/>
              <a:ext cx="0" cy="816250"/>
            </a:xfrm>
            <a:prstGeom prst="straightConnector1">
              <a:avLst/>
            </a:prstGeom>
            <a:ln w="50800">
              <a:solidFill>
                <a:srgbClr val="0385DD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 rot="5400000">
              <a:off x="7163520" y="3087297"/>
              <a:ext cx="252000" cy="0"/>
            </a:xfrm>
            <a:prstGeom prst="straightConnector1">
              <a:avLst/>
            </a:prstGeom>
            <a:ln w="50800">
              <a:solidFill>
                <a:srgbClr val="0385DD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rot="5400000">
              <a:off x="7170331" y="1564177"/>
              <a:ext cx="252000" cy="0"/>
            </a:xfrm>
            <a:prstGeom prst="straightConnector1">
              <a:avLst/>
            </a:prstGeom>
            <a:ln w="50800">
              <a:solidFill>
                <a:srgbClr val="0597E8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7" name="Группа 1036"/>
            <p:cNvGrpSpPr/>
            <p:nvPr/>
          </p:nvGrpSpPr>
          <p:grpSpPr>
            <a:xfrm>
              <a:off x="7119840" y="2220207"/>
              <a:ext cx="373820" cy="281380"/>
              <a:chOff x="7171422" y="2220207"/>
              <a:chExt cx="373820" cy="281380"/>
            </a:xfrm>
          </p:grpSpPr>
          <p:cxnSp>
            <p:nvCxnSpPr>
              <p:cNvPr id="145" name="Прямая со стрелкой 144"/>
              <p:cNvCxnSpPr/>
              <p:nvPr/>
            </p:nvCxnSpPr>
            <p:spPr>
              <a:xfrm>
                <a:off x="7350149" y="2220207"/>
                <a:ext cx="0" cy="281380"/>
              </a:xfrm>
              <a:prstGeom prst="straightConnector1">
                <a:avLst/>
              </a:prstGeom>
              <a:ln w="76200">
                <a:solidFill>
                  <a:srgbClr val="FF931E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2" name="Прямоугольник 1031"/>
              <p:cNvSpPr/>
              <p:nvPr/>
            </p:nvSpPr>
            <p:spPr>
              <a:xfrm>
                <a:off x="7171422" y="2231457"/>
                <a:ext cx="3738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НЕТ</a:t>
                </a:r>
                <a:endParaRPr lang="ru-RU" sz="9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36" name="Группа 1035"/>
            <p:cNvGrpSpPr/>
            <p:nvPr/>
          </p:nvGrpSpPr>
          <p:grpSpPr>
            <a:xfrm>
              <a:off x="5678669" y="1771849"/>
              <a:ext cx="458737" cy="230832"/>
              <a:chOff x="5730251" y="1771849"/>
              <a:chExt cx="458737" cy="230832"/>
            </a:xfrm>
          </p:grpSpPr>
          <p:cxnSp>
            <p:nvCxnSpPr>
              <p:cNvPr id="149" name="Прямая со стрелкой 148"/>
              <p:cNvCxnSpPr/>
              <p:nvPr/>
            </p:nvCxnSpPr>
            <p:spPr>
              <a:xfrm rot="5400000">
                <a:off x="5967073" y="1679868"/>
                <a:ext cx="0" cy="443831"/>
              </a:xfrm>
              <a:prstGeom prst="straightConnector1">
                <a:avLst/>
              </a:prstGeom>
              <a:ln w="76200">
                <a:solidFill>
                  <a:srgbClr val="FF931E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Прямоугольник 150"/>
              <p:cNvSpPr/>
              <p:nvPr/>
            </p:nvSpPr>
            <p:spPr>
              <a:xfrm>
                <a:off x="5730251" y="1771849"/>
                <a:ext cx="320922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ДА</a:t>
                </a:r>
                <a:endParaRPr lang="ru-RU" sz="9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2749071" y="1771849"/>
              <a:ext cx="458737" cy="230832"/>
              <a:chOff x="5730251" y="1771849"/>
              <a:chExt cx="458737" cy="230832"/>
            </a:xfrm>
          </p:grpSpPr>
          <p:cxnSp>
            <p:nvCxnSpPr>
              <p:cNvPr id="154" name="Прямая со стрелкой 153"/>
              <p:cNvCxnSpPr/>
              <p:nvPr/>
            </p:nvCxnSpPr>
            <p:spPr>
              <a:xfrm rot="5400000">
                <a:off x="5967073" y="1679868"/>
                <a:ext cx="0" cy="443831"/>
              </a:xfrm>
              <a:prstGeom prst="straightConnector1">
                <a:avLst/>
              </a:prstGeom>
              <a:ln w="76200">
                <a:solidFill>
                  <a:srgbClr val="FF931E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Прямоугольник 154"/>
              <p:cNvSpPr/>
              <p:nvPr/>
            </p:nvSpPr>
            <p:spPr>
              <a:xfrm>
                <a:off x="5730251" y="1771849"/>
                <a:ext cx="320922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ДА</a:t>
                </a:r>
                <a:endParaRPr lang="ru-RU" sz="9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164072" y="2207593"/>
              <a:ext cx="373820" cy="281380"/>
              <a:chOff x="7166136" y="2220207"/>
              <a:chExt cx="373820" cy="281380"/>
            </a:xfrm>
          </p:grpSpPr>
          <p:cxnSp>
            <p:nvCxnSpPr>
              <p:cNvPr id="158" name="Прямая со стрелкой 157"/>
              <p:cNvCxnSpPr/>
              <p:nvPr/>
            </p:nvCxnSpPr>
            <p:spPr>
              <a:xfrm>
                <a:off x="7350149" y="2220207"/>
                <a:ext cx="0" cy="281380"/>
              </a:xfrm>
              <a:prstGeom prst="straightConnector1">
                <a:avLst/>
              </a:prstGeom>
              <a:ln w="76200">
                <a:solidFill>
                  <a:srgbClr val="FF931E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>
                <a:off x="7166136" y="2231457"/>
                <a:ext cx="3738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НЕТ</a:t>
                </a:r>
                <a:endParaRPr lang="ru-RU" sz="900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60" name="Прямая со стрелкой 159"/>
            <p:cNvCxnSpPr/>
            <p:nvPr/>
          </p:nvCxnSpPr>
          <p:spPr>
            <a:xfrm flipH="1">
              <a:off x="2781723" y="3427465"/>
              <a:ext cx="252000" cy="0"/>
            </a:xfrm>
            <a:prstGeom prst="straightConnector1">
              <a:avLst/>
            </a:prstGeom>
            <a:ln w="50800">
              <a:solidFill>
                <a:srgbClr val="134C9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4222085" y="3087297"/>
            <a:ext cx="252000" cy="0"/>
          </a:xfrm>
          <a:prstGeom prst="straightConnector1">
            <a:avLst/>
          </a:prstGeom>
          <a:ln w="50800">
            <a:solidFill>
              <a:srgbClr val="0385DD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2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 txBox="1">
            <a:spLocks/>
          </p:cNvSpPr>
          <p:nvPr/>
        </p:nvSpPr>
        <p:spPr>
          <a:xfrm>
            <a:off x="2092570" y="203851"/>
            <a:ext cx="67859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800" kern="0" dirty="0" err="1">
                <a:solidFill>
                  <a:srgbClr val="11437F"/>
                </a:solidFill>
                <a:cs typeface="Arial" panose="020B0604020202020204" pitchFamily="34" charset="0"/>
              </a:rPr>
              <a:t>Цифровизация</a:t>
            </a:r>
            <a:r>
              <a:rPr lang="ru-RU" sz="1800" kern="0" dirty="0">
                <a:solidFill>
                  <a:srgbClr val="11437F"/>
                </a:solidFill>
                <a:cs typeface="Arial" panose="020B0604020202020204" pitchFamily="34" charset="0"/>
              </a:rPr>
              <a:t> контрольно-ревизионной деятельности</a:t>
            </a:r>
            <a:endParaRPr lang="ru-RU" sz="1800" u="sng" kern="0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682A5B-F75F-4A8E-AD55-977E03D80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2" t="16121" r="13613" b="5939"/>
          <a:stretch/>
        </p:blipFill>
        <p:spPr>
          <a:xfrm>
            <a:off x="988908" y="734519"/>
            <a:ext cx="7111484" cy="43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2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237549"/>
            <a:ext cx="6534419" cy="246221"/>
          </a:xfrm>
        </p:spPr>
        <p:txBody>
          <a:bodyPr anchor="ctr"/>
          <a:lstStyle/>
          <a:p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>Паспорта объектов контроля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F2353-7D35-4ECD-9A0D-E53EB3ED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71"/>
          <a:stretch/>
        </p:blipFill>
        <p:spPr>
          <a:xfrm>
            <a:off x="39709" y="725714"/>
            <a:ext cx="9047728" cy="412892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097E94-B8CE-4492-8C94-4B06A84D33E0}"/>
              </a:ext>
            </a:extLst>
          </p:cNvPr>
          <p:cNvSpPr/>
          <p:nvPr/>
        </p:nvSpPr>
        <p:spPr>
          <a:xfrm>
            <a:off x="1973944" y="4110587"/>
            <a:ext cx="67273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По ГАБС, ПБС, АУ, БУ, КУ и получателям средств бюджета формируются паспорта объектов контроля с интегральными показателями по объекту контроля для формирования планов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31880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85342"/>
            <a:ext cx="6534419" cy="246221"/>
          </a:xfrm>
        </p:spPr>
        <p:txBody>
          <a:bodyPr/>
          <a:lstStyle/>
          <a:p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>Смарт-контроль и риск-ориентированный подход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47557-9D8F-4F59-BDE1-86B7E149D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" t="15324" r="15575" b="27637"/>
          <a:stretch/>
        </p:blipFill>
        <p:spPr>
          <a:xfrm>
            <a:off x="839451" y="460342"/>
            <a:ext cx="7623432" cy="22225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3B29C-D5D0-4233-8E4B-D575D32CC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3" t="15955" r="973"/>
          <a:stretch/>
        </p:blipFill>
        <p:spPr>
          <a:xfrm>
            <a:off x="127418" y="2566024"/>
            <a:ext cx="8147154" cy="25286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097E94-B8CE-4492-8C94-4B06A84D33E0}"/>
              </a:ext>
            </a:extLst>
          </p:cNvPr>
          <p:cNvSpPr/>
          <p:nvPr/>
        </p:nvSpPr>
        <p:spPr>
          <a:xfrm>
            <a:off x="5519849" y="2780292"/>
            <a:ext cx="3496733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Объекты для проверок отбираются автоматизированными алгоритмами многофакторной модели расчета рисков исходя из факторов существенности и вероятности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E4796F-09D4-4448-834A-A68E59BDD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19" y="451549"/>
            <a:ext cx="4789878" cy="14781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56057-741C-4439-958E-3FE928EA8167}"/>
              </a:ext>
            </a:extLst>
          </p:cNvPr>
          <p:cNvSpPr/>
          <p:nvPr/>
        </p:nvSpPr>
        <p:spPr>
          <a:xfrm>
            <a:off x="4392118" y="4047240"/>
            <a:ext cx="4159771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200" dirty="0"/>
              <a:t>Платформа использует методы машинного обучения и</a:t>
            </a:r>
          </a:p>
          <a:p>
            <a:r>
              <a:rPr lang="ru-RU" sz="1200" dirty="0"/>
              <a:t>математические модели, включает в себя встроенные методы, а так же подключаемые модули на языках Python и R</a:t>
            </a:r>
          </a:p>
        </p:txBody>
      </p:sp>
    </p:spTree>
    <p:extLst>
      <p:ext uri="{BB962C8B-B14F-4D97-AF65-F5344CB8AC3E}">
        <p14:creationId xmlns:p14="http://schemas.microsoft.com/office/powerpoint/2010/main" val="77756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6" y="766800"/>
            <a:ext cx="8421532" cy="391837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соглашений (в части открытого состава показателей)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08628" y="3204660"/>
            <a:ext cx="6835322" cy="1815882"/>
            <a:chOff x="1908628" y="3204660"/>
            <a:chExt cx="6835322" cy="181588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1908628" y="3204660"/>
              <a:ext cx="6835322" cy="181588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На ЕПБС в открытой части размещен реестр соглашений о предоставлении субсидий, бюджетных инвестиций, межбюджетных трансфертов из федерального бюджета (бюджетов субъектов Российской Федерации, местных бюджетов) в соответствии с приказом Минфина России № 9н от 29 января 2021 г. «О внесении изменения в пункт 53 порядка ведения реестра соглашений (договоров) о предоставлении субсидий, бюджетных инвестиций, межбюджетных трансфертов, утвержденного приказом Минфина России от 30 июля 2020 г. N 153н»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8628" y="3204660"/>
              <a:ext cx="0" cy="1815882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00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" y="766800"/>
            <a:ext cx="8420400" cy="3916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соглашений (ПОЛНЫЙ в конфиденциальном контуре)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84690" y="4087302"/>
            <a:ext cx="6759482" cy="954107"/>
            <a:chOff x="1908628" y="3204660"/>
            <a:chExt cx="6759482" cy="9541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1908628" y="3204660"/>
              <a:ext cx="6759482" cy="95410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В конфиденциальном контуре ЕПБС размещен реестр соглашений </a:t>
              </a:r>
              <a:br>
                <a:rPr lang="ru-RU" sz="1400" dirty="0"/>
              </a:br>
              <a:r>
                <a:rPr lang="ru-RU" sz="1400" dirty="0"/>
                <a:t>о предоставлении субсидий, бюджетных инвестиций, межбюджетных трансфертов из федерального бюджета (бюджетов субъектов Российской Федерации, местных бюджетов) с полным реквизитным составом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8628" y="3204660"/>
              <a:ext cx="0" cy="954107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79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0" y="766800"/>
            <a:ext cx="8420400" cy="407953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28" y="40194"/>
            <a:ext cx="6969848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Отчетность администраторов доходов иных бюджетов (отчетность ФНС, Росприроднадзора…)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08628" y="3849388"/>
            <a:ext cx="6835322" cy="1169551"/>
            <a:chOff x="1908628" y="3204660"/>
            <a:chExt cx="6835322" cy="116955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1908628" y="3204660"/>
              <a:ext cx="6835322" cy="116955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На ЕПБС размещена отчетность администраторов доходов иных бюджетов в соответствии с постановлением Правительства № 153 от 15 февраля 2020 г. «О передаче Федеральному казначейству полномочий отдельных федеральных органов исполнительной власти, их территориальных органов </a:t>
              </a:r>
              <a:br>
                <a:rPr lang="ru-RU" sz="1400" dirty="0"/>
              </a:br>
              <a:r>
                <a:rPr lang="ru-RU" sz="1400" dirty="0"/>
                <a:t>и подведомственных им казенных учреждений»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8628" y="3204660"/>
              <a:ext cx="0" cy="1169551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62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766800"/>
            <a:ext cx="8352725" cy="37576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28" y="197661"/>
            <a:ext cx="6969848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инвестиционных проектов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E53940-667E-4DEE-A917-D58618BCC203}"/>
              </a:ext>
            </a:extLst>
          </p:cNvPr>
          <p:cNvGrpSpPr/>
          <p:nvPr/>
        </p:nvGrpSpPr>
        <p:grpSpPr>
          <a:xfrm>
            <a:off x="2883881" y="216880"/>
            <a:ext cx="1351721" cy="803030"/>
            <a:chOff x="4764109" y="219195"/>
            <a:chExt cx="1351721" cy="754830"/>
          </a:xfrm>
        </p:grpSpPr>
        <p:sp>
          <p:nvSpPr>
            <p:cNvPr id="11" name="Взрыв: 8 точек 10">
              <a:extLst>
                <a:ext uri="{FF2B5EF4-FFF2-40B4-BE49-F238E27FC236}">
                  <a16:creationId xmlns:a16="http://schemas.microsoft.com/office/drawing/2014/main" id="{7F746A81-4F7C-46B6-BEEE-78DE3EFD326C}"/>
                </a:ext>
              </a:extLst>
            </p:cNvPr>
            <p:cNvSpPr/>
            <p:nvPr/>
          </p:nvSpPr>
          <p:spPr>
            <a:xfrm>
              <a:off x="4764109" y="219195"/>
              <a:ext cx="1351721" cy="754830"/>
            </a:xfrm>
            <a:prstGeom prst="irregularSeal1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342F59-4268-4723-A99E-7A5AD87712C3}"/>
                </a:ext>
              </a:extLst>
            </p:cNvPr>
            <p:cNvSpPr txBox="1"/>
            <p:nvPr/>
          </p:nvSpPr>
          <p:spPr>
            <a:xfrm>
              <a:off x="4922895" y="438503"/>
              <a:ext cx="1048694" cy="26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    СКОРО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2C6BB4-AA54-446B-804B-5DFE1B8A5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6" y="3078130"/>
            <a:ext cx="6448508" cy="259713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262973" y="3849388"/>
            <a:ext cx="4513692" cy="1169551"/>
            <a:chOff x="1908628" y="3204660"/>
            <a:chExt cx="6835322" cy="116955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908628" y="3204660"/>
              <a:ext cx="0" cy="1169551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1908628" y="3204660"/>
              <a:ext cx="6835322" cy="116955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В целях создания условий опережающего инвестиционного развития субъектов Российской Федерации ведется Реестр инвестиционных проектов с государственной (муниципальной) поддержкой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90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66199"/>
            <a:ext cx="5947583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Сервис передачи полномочий по формированию </a:t>
            </a:r>
            <a:b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информации, подлежащей размещению на ЕПБС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858457" y="2183436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Группа 1028"/>
          <p:cNvGrpSpPr/>
          <p:nvPr/>
        </p:nvGrpSpPr>
        <p:grpSpPr>
          <a:xfrm>
            <a:off x="2921046" y="961165"/>
            <a:ext cx="3060000" cy="2412001"/>
            <a:chOff x="150050" y="972178"/>
            <a:chExt cx="3060000" cy="2412001"/>
          </a:xfrm>
        </p:grpSpPr>
        <p:sp>
          <p:nvSpPr>
            <p:cNvPr id="6" name="Прямоугольник с двумя скругленными соседними углами 5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 rot="5400000">
              <a:off x="491504" y="846179"/>
              <a:ext cx="2412000" cy="2664000"/>
            </a:xfrm>
            <a:prstGeom prst="round2SameRect">
              <a:avLst>
                <a:gd name="adj1" fmla="val 1537"/>
                <a:gd name="adj2" fmla="val 0"/>
              </a:avLst>
            </a:prstGeom>
            <a:solidFill>
              <a:srgbClr val="3FB37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wrap="square" lIns="36000" tIns="72000" rIns="72000">
              <a:spAutoFit/>
            </a:bodyPr>
            <a:lstStyle/>
            <a:p>
              <a:pPr marL="108000">
                <a:spcBef>
                  <a:spcPts val="600"/>
                </a:spcBef>
              </a:pPr>
              <a:r>
                <a:rPr lang="ru-RU" sz="1100" b="1" dirty="0">
                  <a:solidFill>
                    <a:schemeClr val="lt1"/>
                  </a:solidFill>
                </a:rPr>
                <a:t>Личный кабинет </a:t>
              </a:r>
              <a:br>
                <a:rPr lang="ru-RU" sz="1100" b="1" dirty="0">
                  <a:solidFill>
                    <a:schemeClr val="lt1"/>
                  </a:solidFill>
                </a:rPr>
              </a:br>
              <a:r>
                <a:rPr lang="ru-RU" sz="1100" b="1" dirty="0">
                  <a:solidFill>
                    <a:schemeClr val="lt1"/>
                  </a:solidFill>
                </a:rPr>
                <a:t>Уполномоченной организации</a:t>
              </a:r>
            </a:p>
            <a:p>
              <a:pPr marL="252000">
                <a:spcBef>
                  <a:spcPts val="10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Формирование информации 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Направление на согласование </a:t>
              </a:r>
              <a:br>
                <a:rPr lang="ru-RU" sz="1050" dirty="0">
                  <a:solidFill>
                    <a:schemeClr val="lt1"/>
                  </a:solidFill>
                </a:rPr>
              </a:br>
              <a:r>
                <a:rPr lang="ru-RU" sz="1050" dirty="0">
                  <a:solidFill>
                    <a:schemeClr val="lt1"/>
                  </a:solidFill>
                </a:rPr>
                <a:t>в финансовый орган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Формирование запроса на </a:t>
              </a:r>
              <a:br>
                <a:rPr lang="ru-RU" sz="1050" dirty="0">
                  <a:solidFill>
                    <a:schemeClr val="lt1"/>
                  </a:solidFill>
                </a:rPr>
              </a:br>
              <a:r>
                <a:rPr lang="ru-RU" sz="1050" dirty="0">
                  <a:solidFill>
                    <a:schemeClr val="lt1"/>
                  </a:solidFill>
                </a:rPr>
                <a:t>снятие информации с публикации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Формирование запроса </a:t>
              </a:r>
              <a:br>
                <a:rPr lang="ru-RU" sz="1050" dirty="0">
                  <a:solidFill>
                    <a:schemeClr val="lt1"/>
                  </a:solidFill>
                </a:rPr>
              </a:br>
              <a:r>
                <a:rPr lang="ru-RU" sz="1050" dirty="0">
                  <a:solidFill>
                    <a:schemeClr val="lt1"/>
                  </a:solidFill>
                </a:rPr>
                <a:t>на перевод информации в архив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Формирование уведомления </a:t>
              </a:r>
              <a:br>
                <a:rPr lang="ru-RU" sz="1050" dirty="0">
                  <a:solidFill>
                    <a:schemeClr val="lt1"/>
                  </a:solidFill>
                </a:rPr>
              </a:br>
              <a:r>
                <a:rPr lang="ru-RU" sz="1050" dirty="0">
                  <a:solidFill>
                    <a:schemeClr val="lt1"/>
                  </a:solidFill>
                </a:rPr>
                <a:t>в ответ на запрос об актуальности информации</a:t>
              </a:r>
            </a:p>
          </p:txBody>
        </p:sp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 rot="16200000">
              <a:off x="-947950" y="2070178"/>
              <a:ext cx="2412000" cy="216000"/>
            </a:xfrm>
            <a:prstGeom prst="round2SameRect">
              <a:avLst>
                <a:gd name="adj1" fmla="val 17970"/>
                <a:gd name="adj2" fmla="val 0"/>
              </a:avLst>
            </a:prstGeom>
            <a:solidFill>
              <a:srgbClr val="55C389"/>
            </a:soli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108000" tIns="72000" rIns="72000" bIns="72000" anchor="ctr">
              <a:spAutoFit/>
            </a:bodyPr>
            <a:lstStyle/>
            <a:p>
              <a:r>
                <a:rPr lang="ru-RU" sz="9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ФУНКЦИИ</a:t>
              </a:r>
              <a:r>
                <a:rPr lang="ru-RU" sz="10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32810" y="1534496"/>
              <a:ext cx="61806" cy="1326775"/>
              <a:chOff x="507410" y="1534496"/>
              <a:chExt cx="61806" cy="1326775"/>
            </a:xfrm>
          </p:grpSpPr>
          <p:sp>
            <p:nvSpPr>
              <p:cNvPr id="40" name="Овал 39"/>
              <p:cNvSpPr>
                <a:spLocks noChangeAspect="1"/>
              </p:cNvSpPr>
              <p:nvPr/>
            </p:nvSpPr>
            <p:spPr>
              <a:xfrm>
                <a:off x="509026" y="1534496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>
                <a:spLocks noChangeAspect="1"/>
              </p:cNvSpPr>
              <p:nvPr/>
            </p:nvSpPr>
            <p:spPr>
              <a:xfrm>
                <a:off x="509026" y="1734362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>
                <a:spLocks noChangeAspect="1"/>
              </p:cNvSpPr>
              <p:nvPr/>
            </p:nvSpPr>
            <p:spPr>
              <a:xfrm flipV="1">
                <a:off x="507410" y="2102213"/>
                <a:ext cx="59216" cy="592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>
                <a:spLocks noChangeAspect="1"/>
              </p:cNvSpPr>
              <p:nvPr/>
            </p:nvSpPr>
            <p:spPr>
              <a:xfrm>
                <a:off x="511616" y="2456460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>
                <a:spLocks noChangeAspect="1"/>
              </p:cNvSpPr>
              <p:nvPr/>
            </p:nvSpPr>
            <p:spPr>
              <a:xfrm>
                <a:off x="511616" y="2803671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25" name="Прямая соединительная линия 1024"/>
            <p:cNvCxnSpPr/>
            <p:nvPr/>
          </p:nvCxnSpPr>
          <p:spPr>
            <a:xfrm>
              <a:off x="392571" y="1429159"/>
              <a:ext cx="2817479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Группа 1034"/>
          <p:cNvGrpSpPr/>
          <p:nvPr/>
        </p:nvGrpSpPr>
        <p:grpSpPr>
          <a:xfrm>
            <a:off x="2921370" y="3554548"/>
            <a:ext cx="6231234" cy="1290074"/>
            <a:chOff x="170220" y="3718456"/>
            <a:chExt cx="6231234" cy="1290074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>
              <a:off x="170220" y="3718456"/>
              <a:ext cx="5869452" cy="1290074"/>
            </a:xfrm>
            <a:prstGeom prst="roundRect">
              <a:avLst>
                <a:gd name="adj" fmla="val 3115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72000" tIns="36000" rIns="72000">
              <a:spAutoFit/>
            </a:bodyPr>
            <a:lstStyle/>
            <a:p>
              <a:pPr marL="288000">
                <a:spcBef>
                  <a:spcPts val="600"/>
                </a:spcBef>
              </a:pPr>
              <a:r>
                <a:rPr lang="ru-RU" sz="1100" b="1" dirty="0"/>
                <a:t>Условия для использования сервиса</a:t>
              </a:r>
            </a:p>
            <a:p>
              <a:pPr marL="540000">
                <a:spcBef>
                  <a:spcPts val="800"/>
                </a:spcBef>
              </a:pPr>
              <a:r>
                <a:rPr lang="ru-RU" sz="1050" dirty="0"/>
                <a:t>Договор между ФО и Уполномоченной организацией</a:t>
              </a:r>
            </a:p>
            <a:p>
              <a:pPr marL="540000">
                <a:spcBef>
                  <a:spcPts val="300"/>
                </a:spcBef>
              </a:pPr>
              <a:r>
                <a:rPr lang="ru-RU" sz="1050" dirty="0"/>
                <a:t>Регистрация Уполномоченной организации в ПОИБ СОБИ ФК</a:t>
              </a:r>
            </a:p>
            <a:p>
              <a:pPr marL="540000">
                <a:spcBef>
                  <a:spcPts val="300"/>
                </a:spcBef>
              </a:pPr>
              <a:r>
                <a:rPr lang="ru-RU" sz="1050" dirty="0"/>
                <a:t>Назначение Уполномоченной организации специальных Полномочий</a:t>
              </a:r>
            </a:p>
            <a:p>
              <a:pPr marL="540000">
                <a:spcBef>
                  <a:spcPts val="300"/>
                </a:spcBef>
              </a:pPr>
              <a:r>
                <a:rPr lang="ru-RU" sz="1050" dirty="0"/>
                <a:t>Формирование ФО субъекта РФ, ФО МО запроса о передаче полномочий (через формуляр в ЭБ)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621480" y="4084484"/>
              <a:ext cx="60190" cy="663823"/>
              <a:chOff x="602430" y="1327334"/>
              <a:chExt cx="60190" cy="663823"/>
            </a:xfrm>
          </p:grpSpPr>
          <p:sp>
            <p:nvSpPr>
              <p:cNvPr id="50" name="Овал 49"/>
              <p:cNvSpPr>
                <a:spLocks noChangeAspect="1"/>
              </p:cNvSpPr>
              <p:nvPr/>
            </p:nvSpPr>
            <p:spPr>
              <a:xfrm>
                <a:off x="602430" y="1327334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>
                <a:spLocks noChangeAspect="1"/>
              </p:cNvSpPr>
              <p:nvPr/>
            </p:nvSpPr>
            <p:spPr>
              <a:xfrm>
                <a:off x="602430" y="1515473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>
                <a:spLocks noChangeAspect="1"/>
              </p:cNvSpPr>
              <p:nvPr/>
            </p:nvSpPr>
            <p:spPr>
              <a:xfrm>
                <a:off x="602430" y="1705040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>
                <a:spLocks noChangeAspect="1"/>
              </p:cNvSpPr>
              <p:nvPr/>
            </p:nvSpPr>
            <p:spPr>
              <a:xfrm>
                <a:off x="605020" y="1933557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76569" y="3980426"/>
              <a:ext cx="6224885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6200358" y="962385"/>
            <a:ext cx="2700000" cy="2412000"/>
            <a:chOff x="155503" y="948761"/>
            <a:chExt cx="2700000" cy="2412000"/>
          </a:xfrm>
        </p:grpSpPr>
        <p:sp>
          <p:nvSpPr>
            <p:cNvPr id="83" name="Прямоугольник с двумя скругленными соседними углами 82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 rot="16200000">
              <a:off x="-942497" y="2046761"/>
              <a:ext cx="2412000" cy="216000"/>
            </a:xfrm>
            <a:prstGeom prst="round2SameRect">
              <a:avLst>
                <a:gd name="adj1" fmla="val 17970"/>
                <a:gd name="adj2" fmla="val 0"/>
              </a:avLst>
            </a:prstGeom>
            <a:solidFill>
              <a:srgbClr val="6E97C8"/>
            </a:soli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108000" tIns="72000" rIns="72000" bIns="72000" anchor="ctr">
              <a:spAutoFit/>
            </a:bodyPr>
            <a:lstStyle/>
            <a:p>
              <a:r>
                <a:rPr lang="ru-RU" sz="9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ФУНКЦИИ</a:t>
              </a:r>
              <a:r>
                <a:rPr lang="ru-RU" sz="10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545650" y="1509477"/>
              <a:ext cx="60190" cy="1176813"/>
              <a:chOff x="520250" y="1509477"/>
              <a:chExt cx="60190" cy="1176813"/>
            </a:xfrm>
          </p:grpSpPr>
          <p:sp>
            <p:nvSpPr>
              <p:cNvPr id="86" name="Овал 85"/>
              <p:cNvSpPr>
                <a:spLocks noChangeAspect="1"/>
              </p:cNvSpPr>
              <p:nvPr/>
            </p:nvSpPr>
            <p:spPr>
              <a:xfrm>
                <a:off x="520250" y="1509477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>
                <a:spLocks noChangeAspect="1"/>
              </p:cNvSpPr>
              <p:nvPr/>
            </p:nvSpPr>
            <p:spPr>
              <a:xfrm>
                <a:off x="520250" y="1715324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>
                <a:spLocks noChangeAspect="1"/>
              </p:cNvSpPr>
              <p:nvPr/>
            </p:nvSpPr>
            <p:spPr>
              <a:xfrm>
                <a:off x="520250" y="1906786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>
                <a:spLocks noChangeAspect="1"/>
              </p:cNvSpPr>
              <p:nvPr/>
            </p:nvSpPr>
            <p:spPr>
              <a:xfrm>
                <a:off x="522840" y="2268681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>
                <a:spLocks noChangeAspect="1"/>
              </p:cNvSpPr>
              <p:nvPr/>
            </p:nvSpPr>
            <p:spPr>
              <a:xfrm>
                <a:off x="522840" y="2628690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92571" y="1386553"/>
              <a:ext cx="2462932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3A3DD82D-D793-4941-B559-1084AF744EE9}"/>
              </a:ext>
            </a:extLst>
          </p:cNvPr>
          <p:cNvSpPr/>
          <p:nvPr/>
        </p:nvSpPr>
        <p:spPr>
          <a:xfrm>
            <a:off x="308638" y="1247497"/>
            <a:ext cx="2148729" cy="1394817"/>
          </a:xfrm>
          <a:prstGeom prst="roundRect">
            <a:avLst>
              <a:gd name="adj" fmla="val 1938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0" rtlCol="0" anchor="ctr"/>
          <a:lstStyle/>
          <a:p>
            <a:pPr marL="180000">
              <a:spcBef>
                <a:spcPts val="1800"/>
              </a:spcBef>
            </a:pPr>
            <a:r>
              <a:rPr lang="ru-RU" sz="1050" b="1" dirty="0">
                <a:solidFill>
                  <a:schemeClr val="tx1"/>
                </a:solidFill>
              </a:rPr>
              <a:t>БЫЛО:</a:t>
            </a:r>
            <a:r>
              <a:rPr lang="ru-RU" sz="1050" dirty="0">
                <a:solidFill>
                  <a:schemeClr val="tx1"/>
                </a:solidFill>
              </a:rPr>
              <a:t> Доступ в систему «Электронный бюджет»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и полномочия на формирование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информации только у ФО субъекта РФ, ФО МО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6200358" y="962385"/>
            <a:ext cx="2700000" cy="2412000"/>
            <a:chOff x="155503" y="948761"/>
            <a:chExt cx="2700000" cy="2412000"/>
          </a:xfrm>
        </p:grpSpPr>
        <p:sp>
          <p:nvSpPr>
            <p:cNvPr id="61" name="Прямоугольник с двумя скругленными соседними углами 60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 rot="5400000">
              <a:off x="351967" y="966761"/>
              <a:ext cx="2412000" cy="2376000"/>
            </a:xfrm>
            <a:prstGeom prst="round2SameRect">
              <a:avLst>
                <a:gd name="adj1" fmla="val 1537"/>
                <a:gd name="adj2" fmla="val 0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wrap="square" lIns="36000" tIns="0" rIns="0">
              <a:spAutoFit/>
            </a:bodyPr>
            <a:lstStyle/>
            <a:p>
              <a:pPr marL="108000">
                <a:spcBef>
                  <a:spcPts val="600"/>
                </a:spcBef>
              </a:pPr>
              <a:r>
                <a:rPr lang="ru-RU" sz="1100" b="1" dirty="0">
                  <a:solidFill>
                    <a:schemeClr val="lt1"/>
                  </a:solidFill>
                </a:rPr>
                <a:t>Личный кабинет ФО </a:t>
              </a:r>
              <a:br>
                <a:rPr lang="ru-RU" sz="1100" b="1" dirty="0">
                  <a:solidFill>
                    <a:schemeClr val="lt1"/>
                  </a:solidFill>
                </a:rPr>
              </a:br>
              <a:r>
                <a:rPr lang="ru-RU" sz="1100" b="1" dirty="0">
                  <a:solidFill>
                    <a:schemeClr val="lt1"/>
                  </a:solidFill>
                </a:rPr>
                <a:t>субъекта РФ, ФО МО</a:t>
              </a:r>
            </a:p>
            <a:p>
              <a:pPr marL="252000">
                <a:spcBef>
                  <a:spcPts val="10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Согласование информации 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Утверждение информации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Контроль за достоверностью информации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Контроль за актуальностью информации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/>
                <a:t>Принятие решения о снятии информации с публикации</a:t>
              </a:r>
            </a:p>
            <a:p>
              <a:pPr marL="252000">
                <a:spcBef>
                  <a:spcPts val="300"/>
                </a:spcBef>
              </a:pPr>
              <a:r>
                <a:rPr lang="ru-RU" sz="1050" dirty="0">
                  <a:solidFill>
                    <a:schemeClr val="lt1"/>
                  </a:solidFill>
                </a:rPr>
                <a:t>Принятие решения о переводе информации в архив</a:t>
              </a:r>
            </a:p>
          </p:txBody>
        </p:sp>
        <p:sp>
          <p:nvSpPr>
            <p:cNvPr id="64" name="Прямоугольник с двумя скругленными соседними углами 63">
              <a:extLst>
                <a:ext uri="{FF2B5EF4-FFF2-40B4-BE49-F238E27FC236}">
                  <a16:creationId xmlns:a16="http://schemas.microsoft.com/office/drawing/2014/main" id="{3A3DD82D-D793-4941-B559-1084AF744EE9}"/>
                </a:ext>
              </a:extLst>
            </p:cNvPr>
            <p:cNvSpPr/>
            <p:nvPr/>
          </p:nvSpPr>
          <p:spPr>
            <a:xfrm rot="16200000">
              <a:off x="-942497" y="2046761"/>
              <a:ext cx="2412000" cy="216000"/>
            </a:xfrm>
            <a:prstGeom prst="round2SameRect">
              <a:avLst>
                <a:gd name="adj1" fmla="val 17970"/>
                <a:gd name="adj2" fmla="val 0"/>
              </a:avLst>
            </a:prstGeom>
            <a:solidFill>
              <a:srgbClr val="6E97C8"/>
            </a:soli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108000" tIns="72000" rIns="72000" bIns="72000" anchor="ctr">
              <a:spAutoFit/>
            </a:bodyPr>
            <a:lstStyle/>
            <a:p>
              <a:r>
                <a:rPr lang="ru-RU" sz="9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ФУНКЦИИ</a:t>
              </a:r>
              <a:r>
                <a:rPr lang="ru-RU" sz="1000" spc="1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530902" y="1509477"/>
              <a:ext cx="60190" cy="1176813"/>
              <a:chOff x="505502" y="1509477"/>
              <a:chExt cx="60190" cy="1176813"/>
            </a:xfrm>
          </p:grpSpPr>
          <p:sp>
            <p:nvSpPr>
              <p:cNvPr id="67" name="Овал 66"/>
              <p:cNvSpPr>
                <a:spLocks noChangeAspect="1"/>
              </p:cNvSpPr>
              <p:nvPr/>
            </p:nvSpPr>
            <p:spPr>
              <a:xfrm>
                <a:off x="505502" y="1509477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>
                <a:spLocks noChangeAspect="1"/>
              </p:cNvSpPr>
              <p:nvPr/>
            </p:nvSpPr>
            <p:spPr>
              <a:xfrm>
                <a:off x="505502" y="1715324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>
                <a:spLocks noChangeAspect="1"/>
              </p:cNvSpPr>
              <p:nvPr/>
            </p:nvSpPr>
            <p:spPr>
              <a:xfrm>
                <a:off x="505502" y="1906786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>
                <a:spLocks noChangeAspect="1"/>
              </p:cNvSpPr>
              <p:nvPr/>
            </p:nvSpPr>
            <p:spPr>
              <a:xfrm>
                <a:off x="508092" y="2268681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>
                <a:spLocks noChangeAspect="1"/>
              </p:cNvSpPr>
              <p:nvPr/>
            </p:nvSpPr>
            <p:spPr>
              <a:xfrm>
                <a:off x="508092" y="2628690"/>
                <a:ext cx="57600" cy="5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92571" y="1386553"/>
              <a:ext cx="2462932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Овал 72"/>
          <p:cNvSpPr>
            <a:spLocks noChangeAspect="1"/>
          </p:cNvSpPr>
          <p:nvPr/>
        </p:nvSpPr>
        <p:spPr>
          <a:xfrm>
            <a:off x="6575757" y="2997454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58">
            <a:extLst>
              <a:ext uri="{FF2B5EF4-FFF2-40B4-BE49-F238E27FC236}">
                <a16:creationId xmlns:a16="http://schemas.microsoft.com/office/drawing/2014/main" id="{DA21A5B2-3FBE-499D-99C1-65AFBC6CAF9C}"/>
              </a:ext>
            </a:extLst>
          </p:cNvPr>
          <p:cNvSpPr/>
          <p:nvPr/>
        </p:nvSpPr>
        <p:spPr>
          <a:xfrm>
            <a:off x="308637" y="3024949"/>
            <a:ext cx="2148729" cy="1394817"/>
          </a:xfrm>
          <a:prstGeom prst="roundRect">
            <a:avLst>
              <a:gd name="adj" fmla="val 1938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0" rtlCol="0" anchor="ctr"/>
          <a:lstStyle/>
          <a:p>
            <a:pPr marL="180000">
              <a:spcBef>
                <a:spcPts val="600"/>
              </a:spcBef>
            </a:pPr>
            <a:r>
              <a:rPr lang="ru-RU" sz="1050" b="1" dirty="0">
                <a:solidFill>
                  <a:schemeClr val="tx1"/>
                </a:solidFill>
              </a:rPr>
              <a:t>СТАЛО:</a:t>
            </a:r>
            <a:r>
              <a:rPr lang="ru-RU" sz="1050" dirty="0">
                <a:solidFill>
                  <a:schemeClr val="tx1"/>
                </a:solidFill>
              </a:rPr>
              <a:t> Возможность передачи полномочий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по формированию информации уполномоченной организацией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A17A4C00-09B4-45F8-B650-8D4465B316CF}"/>
              </a:ext>
            </a:extLst>
          </p:cNvPr>
          <p:cNvSpPr/>
          <p:nvPr/>
        </p:nvSpPr>
        <p:spPr>
          <a:xfrm>
            <a:off x="1041558" y="2571750"/>
            <a:ext cx="556591" cy="561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67726D7-A6BF-4816-A201-0E6AB58F395C}"/>
              </a:ext>
            </a:extLst>
          </p:cNvPr>
          <p:cNvGrpSpPr/>
          <p:nvPr/>
        </p:nvGrpSpPr>
        <p:grpSpPr>
          <a:xfrm>
            <a:off x="1671827" y="347651"/>
            <a:ext cx="1351721" cy="809668"/>
            <a:chOff x="4723075" y="205420"/>
            <a:chExt cx="1351721" cy="715617"/>
          </a:xfrm>
        </p:grpSpPr>
        <p:sp>
          <p:nvSpPr>
            <p:cNvPr id="55" name="Взрыв: 8 точек 10">
              <a:extLst>
                <a:ext uri="{FF2B5EF4-FFF2-40B4-BE49-F238E27FC236}">
                  <a16:creationId xmlns:a16="http://schemas.microsoft.com/office/drawing/2014/main" id="{8830A611-85C4-4920-8A44-197C8B644417}"/>
                </a:ext>
              </a:extLst>
            </p:cNvPr>
            <p:cNvSpPr/>
            <p:nvPr/>
          </p:nvSpPr>
          <p:spPr>
            <a:xfrm>
              <a:off x="4723075" y="205420"/>
              <a:ext cx="1351721" cy="715617"/>
            </a:xfrm>
            <a:prstGeom prst="irregularSeal1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4932064" y="420573"/>
              <a:ext cx="969723" cy="24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НОВИНКА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749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20" y="2898219"/>
            <a:ext cx="3948112" cy="21640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Новые наборы открытых данных на Едином портале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1057" y="2898219"/>
            <a:ext cx="435764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00" dirty="0">
                <a:latin typeface="+mj-lt"/>
              </a:rPr>
              <a:t>Информация об утвержденных государственных (муниципальных) социальных заказах (7710168360-SOCIALORDER)</a:t>
            </a:r>
          </a:p>
          <a:p>
            <a:pPr algn="just">
              <a:lnSpc>
                <a:spcPts val="1200"/>
              </a:lnSpc>
            </a:pPr>
            <a:r>
              <a:rPr lang="ru-RU" sz="1000" dirty="0">
                <a:latin typeface="+mj-lt"/>
              </a:rPr>
              <a:t>Информация о субсидиях из соответствующего бюджета бюджетной системы Российской Федерации, в том числе грантах в форме субсидий, юридическим лицам, индивидуальным предпринимателям, а также физическим лицам - производителям товаров, работ, услуг (7710168360-SUBSULFLIPBSMO)</a:t>
            </a:r>
          </a:p>
          <a:p>
            <a:pPr algn="just">
              <a:lnSpc>
                <a:spcPts val="1200"/>
              </a:lnSpc>
            </a:pPr>
            <a:r>
              <a:rPr lang="ru-RU" sz="1000" dirty="0">
                <a:latin typeface="+mj-lt"/>
              </a:rPr>
              <a:t>Информация об основных параметрах реализации национальных проектов (7710168360-NATIONALPROJECT)</a:t>
            </a:r>
          </a:p>
          <a:p>
            <a:pPr algn="just">
              <a:lnSpc>
                <a:spcPts val="1200"/>
              </a:lnSpc>
            </a:pPr>
            <a:r>
              <a:rPr lang="ru-RU" sz="1000" dirty="0">
                <a:latin typeface="+mj-lt"/>
              </a:rPr>
              <a:t>Информация об основных параметрах реализации федеральных проектов (7710168360-FEDERALPROJECT)</a:t>
            </a:r>
          </a:p>
          <a:p>
            <a:pPr algn="just">
              <a:lnSpc>
                <a:spcPts val="1200"/>
              </a:lnSpc>
            </a:pPr>
            <a:r>
              <a:rPr lang="ru-RU" sz="1000" dirty="0">
                <a:latin typeface="+mj-lt"/>
              </a:rPr>
              <a:t>Информация об основных параметрах реализации региональных проектов (7710168360-REGIONALPROJECT)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057" y="734135"/>
            <a:ext cx="8433175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Особенности эмиссии государственных ценных бумаг Российской Федерации (7710568760-ISSUESECFBGENCON)</a:t>
            </a:r>
          </a:p>
          <a:p>
            <a:pPr algn="just">
              <a:lnSpc>
                <a:spcPts val="1200"/>
              </a:lnSpc>
            </a:pPr>
            <a:r>
              <a:rPr lang="ru-RU" sz="1000" dirty="0"/>
              <a:t>Особенности эмиссии муниципальных ценных бумаг (7710168360-ISSUESECURITIESMO)</a:t>
            </a:r>
          </a:p>
          <a:p>
            <a:pPr algn="just">
              <a:lnSpc>
                <a:spcPts val="1200"/>
              </a:lnSpc>
            </a:pPr>
            <a:r>
              <a:rPr lang="ru-RU" sz="1000" dirty="0"/>
              <a:t>Перечень и объем межбюджетных трансфертов Федерального бюджета (7710568760-PLANMBTFB)</a:t>
            </a:r>
          </a:p>
          <a:p>
            <a:pPr algn="just">
              <a:lnSpc>
                <a:spcPts val="1200"/>
              </a:lnSpc>
            </a:pPr>
            <a:r>
              <a:rPr lang="ru-RU" sz="1000" dirty="0"/>
              <a:t>Среднесрочный финансовый план муниципального образования:</a:t>
            </a:r>
          </a:p>
          <a:p>
            <a:pPr lvl="1" algn="just">
              <a:spcBef>
                <a:spcPts val="300"/>
              </a:spcBef>
            </a:pPr>
            <a:r>
              <a:rPr lang="ru-RU" sz="1000" dirty="0"/>
              <a:t>Программа внутренних заимствований (7710168360-MEDIUMFINPLANPROGINTERBOR)</a:t>
            </a:r>
          </a:p>
          <a:p>
            <a:pPr lvl="1" algn="just"/>
            <a:r>
              <a:rPr lang="ru-RU" sz="1000" dirty="0"/>
              <a:t>Объем бюджетных ассигнований по разделам, подразделам (7710168360-MEDIUMFINPLANRZPR)</a:t>
            </a:r>
          </a:p>
          <a:p>
            <a:pPr lvl="1" algn="just"/>
            <a:r>
              <a:rPr lang="ru-RU" sz="1000" dirty="0"/>
              <a:t>Нормативы отчислений доходов (7710168360-MEDIUMFINPLANNORMS)</a:t>
            </a:r>
          </a:p>
          <a:p>
            <a:pPr lvl="1" algn="just"/>
            <a:r>
              <a:rPr lang="ru-RU" sz="1000" dirty="0"/>
              <a:t>Объем бюджетных ассигнований по главным распорядителям бюджетных средств по разделам, подразделам, </a:t>
            </a:r>
            <a:br>
              <a:rPr lang="ru-RU" sz="1000" dirty="0"/>
            </a:br>
            <a:r>
              <a:rPr lang="ru-RU" sz="1000" dirty="0"/>
              <a:t>целевым статьям и видам расходов классификации расходов бюджетов (7710168360-MEDIUMFINPLANMOBA)</a:t>
            </a:r>
          </a:p>
          <a:p>
            <a:pPr lvl="1" algn="just"/>
            <a:r>
              <a:rPr lang="ru-RU" sz="1000" dirty="0"/>
              <a:t>Основные характеристики местного бюджета (7710168360-MEDIUMFINPLANMOMAINCHARMB)</a:t>
            </a:r>
          </a:p>
          <a:p>
            <a:pPr lvl="1" algn="just"/>
            <a:r>
              <a:rPr lang="ru-RU" sz="1000" dirty="0"/>
              <a:t>Распределение дотаций (7710168360-MEDIUMFINPLANDISTRSUBSID)</a:t>
            </a:r>
          </a:p>
          <a:p>
            <a:pPr lvl="1" algn="just"/>
            <a:r>
              <a:rPr lang="ru-RU" sz="1000" dirty="0"/>
              <a:t>Основные характеристики консолидированного бюджета (7710168360-MEDIUMFINPLANMOMAINCHARKB)</a:t>
            </a:r>
          </a:p>
          <a:p>
            <a:pPr lvl="1" algn="just"/>
            <a:r>
              <a:rPr lang="ru-RU" sz="1000" dirty="0"/>
              <a:t>Прогнозируемые поступления доходов в местный бюджет (7710168360-MEDIUMFINPLANPROJECTEDREVENUE)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60245" y="810690"/>
            <a:ext cx="120812" cy="529883"/>
            <a:chOff x="360245" y="810690"/>
            <a:chExt cx="120812" cy="529883"/>
          </a:xfrm>
        </p:grpSpPr>
        <p:sp>
          <p:nvSpPr>
            <p:cNvPr id="8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810690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968211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1113909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1259607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0245" y="2980143"/>
            <a:ext cx="120812" cy="1773828"/>
            <a:chOff x="360245" y="2980143"/>
            <a:chExt cx="120812" cy="1773828"/>
          </a:xfrm>
        </p:grpSpPr>
        <p:sp>
          <p:nvSpPr>
            <p:cNvPr id="14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2980143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3272243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4050705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4361855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60245" y="4673005"/>
              <a:ext cx="120812" cy="80966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rgbClr val="D565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48404" y="1497725"/>
            <a:ext cx="180000" cy="1225550"/>
            <a:chOff x="1048404" y="1497725"/>
            <a:chExt cx="180000" cy="1225550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048404" y="149772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048404" y="165012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048404" y="18088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048404" y="19612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048404" y="22660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1048404" y="24184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048404" y="25708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048404" y="2723275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56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12022</TotalTime>
  <Words>3153</Words>
  <Application>Microsoft Office PowerPoint</Application>
  <PresentationFormat>Экран (16:9)</PresentationFormat>
  <Paragraphs>644</Paragraphs>
  <Slides>36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Avenir Next Regular</vt:lpstr>
      <vt:lpstr>Calibri</vt:lpstr>
      <vt:lpstr>DIN Alternate Bold</vt:lpstr>
      <vt:lpstr>Gill Sans</vt:lpstr>
      <vt:lpstr>Open Sans Condensed</vt:lpstr>
      <vt:lpstr>Segoe UI</vt:lpstr>
      <vt:lpstr>Segoe UI Light</vt:lpstr>
      <vt:lpstr>Wingdings</vt:lpstr>
      <vt:lpstr>Office Theme</vt:lpstr>
      <vt:lpstr>Презентация PowerPoint</vt:lpstr>
      <vt:lpstr>Единый портал бюджетной системы budget.gov.ru</vt:lpstr>
      <vt:lpstr>Реестр субсидий</vt:lpstr>
      <vt:lpstr>Реестр соглашений (в части открытого состава показателей)</vt:lpstr>
      <vt:lpstr>Реестр соглашений (ПОЛНЫЙ в конфиденциальном контуре)</vt:lpstr>
      <vt:lpstr>Отчетность администраторов доходов иных бюджетов (отчетность ФНС, Росприроднадзора…)</vt:lpstr>
      <vt:lpstr>Реестр инвестиционных проектов</vt:lpstr>
      <vt:lpstr>Сервис передачи полномочий по формированию  информации, подлежащей размещению на ЕПБС</vt:lpstr>
      <vt:lpstr>Новые наборы открытых данных на Едином портале</vt:lpstr>
      <vt:lpstr>Мобильное приложение «Бюджет.РФ»</vt:lpstr>
      <vt:lpstr>Потребители данных</vt:lpstr>
      <vt:lpstr>Подсистема информационно-аналитического обеспечения</vt:lpstr>
      <vt:lpstr>Последовательная детализация данных в ПИАО </vt:lpstr>
      <vt:lpstr>Полная прослеживаемость до конечного получателя в ПИАО</vt:lpstr>
      <vt:lpstr>Риски неисполнения федерального бюджета</vt:lpstr>
      <vt:lpstr>ИНСТРУМЕНТЫ МОНИТОРИНГА ИСПОЛНЕНИЯ ФБ</vt:lpstr>
      <vt:lpstr>ЦЕЛИ МОНИТОРИНГА ИСПОЛНЕНИЯ ФБ</vt:lpstr>
      <vt:lpstr>ОСНОВАНИЯ ДЛЯ ОПРЕДЕЛЕНИЯ КОНТРОЛЬНЫХ ТОЧЕК В ЦЕЛЯХ МОНИТОРИНГА</vt:lpstr>
      <vt:lpstr>Презентация PowerPoint</vt:lpstr>
      <vt:lpstr>УСИЛЕНИЕ КОНТРОЛЯ ЗА ПРЕДОСТАВЛЕНИЕМ МБТ В 2022 ГОДУ - НОВЫЕ КОНТРОЛЬНЫЕ ТОЧКИ (ПРОЕКТ)</vt:lpstr>
      <vt:lpstr>Субсидии</vt:lpstr>
      <vt:lpstr>Субсидии. Граф</vt:lpstr>
      <vt:lpstr>Субсидии МБТ. Граф прослеживаемости на всех уровнях бюджетной системы РФ, до конечных получателей</vt:lpstr>
      <vt:lpstr>Соглашения. Полная информация и аналитика по соглашениям, включая отчеты о достижении результатов</vt:lpstr>
      <vt:lpstr>Казначейское сопровождение</vt:lpstr>
      <vt:lpstr>Казначейское сопровождение</vt:lpstr>
      <vt:lpstr>Казначейское сопровождение. Средства бюджетов субъектов РФ/местных бюджетов</vt:lpstr>
      <vt:lpstr>Казначейское сопровождение в субъектах РФ/ муниципальных образованиях</vt:lpstr>
      <vt:lpstr>Презентация PowerPoint</vt:lpstr>
      <vt:lpstr>Региональный бюджет</vt:lpstr>
      <vt:lpstr>Дашборд по региональному бюджету</vt:lpstr>
      <vt:lpstr>Презентация PowerPoint</vt:lpstr>
      <vt:lpstr>Порядок подключения к подсистеме ПИАО</vt:lpstr>
      <vt:lpstr>Презентация PowerPoint</vt:lpstr>
      <vt:lpstr>Паспорта объектов контроля</vt:lpstr>
      <vt:lpstr>Смарт-контроль и риск-ориентированный подход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babkonv@yanndex.ru</cp:lastModifiedBy>
  <cp:revision>624</cp:revision>
  <dcterms:created xsi:type="dcterms:W3CDTF">2019-07-31T16:47:50Z</dcterms:created>
  <dcterms:modified xsi:type="dcterms:W3CDTF">2022-06-09T21:26:20Z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