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9" r:id="rId5"/>
    <p:sldId id="271" r:id="rId6"/>
    <p:sldId id="260" r:id="rId7"/>
    <p:sldId id="27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53103" autoAdjust="0"/>
  </p:normalViewPr>
  <p:slideViewPr>
    <p:cSldViewPr>
      <p:cViewPr varScale="1">
        <p:scale>
          <a:sx n="113" d="100"/>
          <a:sy n="113" d="100"/>
        </p:scale>
        <p:origin x="-150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786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5FC2A2-4775-440C-BFB3-834B7A8C70AF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BD74B6-CEC4-4D06-B2EB-654A869AA8A8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2021 год</a:t>
          </a:r>
          <a:endParaRPr lang="ru-RU" sz="28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8F012D4-103B-4D16-841C-7DFA7238FCD8}" type="parTrans" cxnId="{917DCBD0-76EA-4EA6-A169-5B802F592A51}">
      <dgm:prSet/>
      <dgm:spPr/>
      <dgm:t>
        <a:bodyPr/>
        <a:lstStyle/>
        <a:p>
          <a:endParaRPr lang="ru-RU"/>
        </a:p>
      </dgm:t>
    </dgm:pt>
    <dgm:pt modelId="{BAEDF264-1878-481A-B9DD-C36CF715982A}" type="sibTrans" cxnId="{917DCBD0-76EA-4EA6-A169-5B802F592A51}">
      <dgm:prSet/>
      <dgm:spPr/>
      <dgm:t>
        <a:bodyPr/>
        <a:lstStyle/>
        <a:p>
          <a:endParaRPr lang="ru-RU"/>
        </a:p>
      </dgm:t>
    </dgm:pt>
    <dgm:pt modelId="{CEF21185-7C1F-4E55-B710-2F2B7AFB5AD6}">
      <dgm:prSet phldrT="[Текст]" custT="1"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Ручной ввод сведений о контракте, приложение скан-образа контракта в программном модуле «Учет договоров»</a:t>
          </a:r>
          <a:endParaRPr lang="ru-RU" sz="2000" b="1" dirty="0">
            <a:solidFill>
              <a:srgbClr val="C00000"/>
            </a:solidFill>
          </a:endParaRPr>
        </a:p>
      </dgm:t>
    </dgm:pt>
    <dgm:pt modelId="{31500BDA-0444-47B5-99D8-A0AC596C5C40}" type="parTrans" cxnId="{8A8F257F-3BFF-46A4-94CD-BE28C48CFA86}">
      <dgm:prSet/>
      <dgm:spPr/>
      <dgm:t>
        <a:bodyPr/>
        <a:lstStyle/>
        <a:p>
          <a:endParaRPr lang="ru-RU"/>
        </a:p>
      </dgm:t>
    </dgm:pt>
    <dgm:pt modelId="{37DFAFF0-6616-4D4D-908A-1A4F8FFCF327}" type="sibTrans" cxnId="{8A8F257F-3BFF-46A4-94CD-BE28C48CFA86}">
      <dgm:prSet/>
      <dgm:spPr/>
      <dgm:t>
        <a:bodyPr/>
        <a:lstStyle/>
        <a:p>
          <a:endParaRPr lang="ru-RU"/>
        </a:p>
      </dgm:t>
    </dgm:pt>
    <dgm:pt modelId="{55D99E56-6343-4222-A8C6-2C03E9F063E5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2022 год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880491C1-2EE0-48EC-BF89-4C7E9B558E38}" type="parTrans" cxnId="{2D463994-1209-4D1C-B970-46F2FA9535FA}">
      <dgm:prSet/>
      <dgm:spPr/>
      <dgm:t>
        <a:bodyPr/>
        <a:lstStyle/>
        <a:p>
          <a:endParaRPr lang="ru-RU"/>
        </a:p>
      </dgm:t>
    </dgm:pt>
    <dgm:pt modelId="{295BCE4C-FDFD-47FB-98BE-923E535A9BB8}" type="sibTrans" cxnId="{2D463994-1209-4D1C-B970-46F2FA9535FA}">
      <dgm:prSet/>
      <dgm:spPr/>
      <dgm:t>
        <a:bodyPr/>
        <a:lstStyle/>
        <a:p>
          <a:endParaRPr lang="ru-RU"/>
        </a:p>
      </dgm:t>
    </dgm:pt>
    <dgm:pt modelId="{617A13DC-3028-4805-BAF1-656639DE77C6}">
      <dgm:prSet phldrT="[Текст]" custT="1"/>
      <dgm:spPr>
        <a:solidFill>
          <a:schemeClr val="accent6">
            <a:lumMod val="75000"/>
            <a:alpha val="9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Автоматическая загрузка контракта с ВИС (ЕИС, РИС ЗВО) с его визуализацией на интерфейсе «Контракты»</a:t>
          </a:r>
          <a:endParaRPr lang="ru-RU" sz="2000" b="1" dirty="0">
            <a:solidFill>
              <a:schemeClr val="bg1"/>
            </a:solidFill>
          </a:endParaRPr>
        </a:p>
      </dgm:t>
    </dgm:pt>
    <dgm:pt modelId="{D1C75A5F-E185-4335-AE26-25590AFEA306}" type="parTrans" cxnId="{9F5C053B-72A2-4EDA-95EF-759F69ECDF47}">
      <dgm:prSet/>
      <dgm:spPr/>
      <dgm:t>
        <a:bodyPr/>
        <a:lstStyle/>
        <a:p>
          <a:endParaRPr lang="ru-RU"/>
        </a:p>
      </dgm:t>
    </dgm:pt>
    <dgm:pt modelId="{12858C51-D831-48CB-B564-59BB35ADAB63}" type="sibTrans" cxnId="{9F5C053B-72A2-4EDA-95EF-759F69ECDF47}">
      <dgm:prSet/>
      <dgm:spPr/>
      <dgm:t>
        <a:bodyPr/>
        <a:lstStyle/>
        <a:p>
          <a:endParaRPr lang="ru-RU"/>
        </a:p>
      </dgm:t>
    </dgm:pt>
    <dgm:pt modelId="{25142D62-0309-4807-BB89-E8FE348A5501}" type="pres">
      <dgm:prSet presAssocID="{005FC2A2-4775-440C-BFB3-834B7A8C70A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0033CF9-26A0-40E9-BA8F-177EC1A46441}" type="pres">
      <dgm:prSet presAssocID="{F0BD74B6-CEC4-4D06-B2EB-654A869AA8A8}" presName="linNode" presStyleCnt="0"/>
      <dgm:spPr/>
    </dgm:pt>
    <dgm:pt modelId="{3A5B16C8-DAE5-4E5C-BA5F-C9D18D3CC3E7}" type="pres">
      <dgm:prSet presAssocID="{F0BD74B6-CEC4-4D06-B2EB-654A869AA8A8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38D708-451C-4A0E-9E0D-F5CFF2FF3FAF}" type="pres">
      <dgm:prSet presAssocID="{F0BD74B6-CEC4-4D06-B2EB-654A869AA8A8}" presName="childShp" presStyleLbl="bgAccFollowNode1" presStyleIdx="0" presStyleCnt="2" custScaleY="1246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0800BC-D61E-46CE-9B59-517B585B9C32}" type="pres">
      <dgm:prSet presAssocID="{BAEDF264-1878-481A-B9DD-C36CF715982A}" presName="spacing" presStyleCnt="0"/>
      <dgm:spPr/>
    </dgm:pt>
    <dgm:pt modelId="{4B55E688-D175-43CE-AB9B-C1A95FFC2285}" type="pres">
      <dgm:prSet presAssocID="{55D99E56-6343-4222-A8C6-2C03E9F063E5}" presName="linNode" presStyleCnt="0"/>
      <dgm:spPr/>
    </dgm:pt>
    <dgm:pt modelId="{8978B628-E627-4CB9-8BC6-EBFCD433EF9D}" type="pres">
      <dgm:prSet presAssocID="{55D99E56-6343-4222-A8C6-2C03E9F063E5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0B091E-0EB9-44AE-90BA-255AC9502D39}" type="pres">
      <dgm:prSet presAssocID="{55D99E56-6343-4222-A8C6-2C03E9F063E5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463994-1209-4D1C-B970-46F2FA9535FA}" srcId="{005FC2A2-4775-440C-BFB3-834B7A8C70AF}" destId="{55D99E56-6343-4222-A8C6-2C03E9F063E5}" srcOrd="1" destOrd="0" parTransId="{880491C1-2EE0-48EC-BF89-4C7E9B558E38}" sibTransId="{295BCE4C-FDFD-47FB-98BE-923E535A9BB8}"/>
    <dgm:cxn modelId="{1DB19F8E-EC22-4C96-BBD2-31620DD9CF55}" type="presOf" srcId="{F0BD74B6-CEC4-4D06-B2EB-654A869AA8A8}" destId="{3A5B16C8-DAE5-4E5C-BA5F-C9D18D3CC3E7}" srcOrd="0" destOrd="0" presId="urn:microsoft.com/office/officeart/2005/8/layout/vList6"/>
    <dgm:cxn modelId="{8D3F60DC-92E2-4FB3-89B2-052640036234}" type="presOf" srcId="{CEF21185-7C1F-4E55-B710-2F2B7AFB5AD6}" destId="{F938D708-451C-4A0E-9E0D-F5CFF2FF3FAF}" srcOrd="0" destOrd="0" presId="urn:microsoft.com/office/officeart/2005/8/layout/vList6"/>
    <dgm:cxn modelId="{8A8F257F-3BFF-46A4-94CD-BE28C48CFA86}" srcId="{F0BD74B6-CEC4-4D06-B2EB-654A869AA8A8}" destId="{CEF21185-7C1F-4E55-B710-2F2B7AFB5AD6}" srcOrd="0" destOrd="0" parTransId="{31500BDA-0444-47B5-99D8-A0AC596C5C40}" sibTransId="{37DFAFF0-6616-4D4D-908A-1A4F8FFCF327}"/>
    <dgm:cxn modelId="{917DCBD0-76EA-4EA6-A169-5B802F592A51}" srcId="{005FC2A2-4775-440C-BFB3-834B7A8C70AF}" destId="{F0BD74B6-CEC4-4D06-B2EB-654A869AA8A8}" srcOrd="0" destOrd="0" parTransId="{E8F012D4-103B-4D16-841C-7DFA7238FCD8}" sibTransId="{BAEDF264-1878-481A-B9DD-C36CF715982A}"/>
    <dgm:cxn modelId="{433696AA-30FA-4736-8CA8-7A6791BAC393}" type="presOf" srcId="{617A13DC-3028-4805-BAF1-656639DE77C6}" destId="{270B091E-0EB9-44AE-90BA-255AC9502D39}" srcOrd="0" destOrd="0" presId="urn:microsoft.com/office/officeart/2005/8/layout/vList6"/>
    <dgm:cxn modelId="{DEA09883-34AE-456E-A311-5C541005F3D6}" type="presOf" srcId="{005FC2A2-4775-440C-BFB3-834B7A8C70AF}" destId="{25142D62-0309-4807-BB89-E8FE348A5501}" srcOrd="0" destOrd="0" presId="urn:microsoft.com/office/officeart/2005/8/layout/vList6"/>
    <dgm:cxn modelId="{9F5C053B-72A2-4EDA-95EF-759F69ECDF47}" srcId="{55D99E56-6343-4222-A8C6-2C03E9F063E5}" destId="{617A13DC-3028-4805-BAF1-656639DE77C6}" srcOrd="0" destOrd="0" parTransId="{D1C75A5F-E185-4335-AE26-25590AFEA306}" sibTransId="{12858C51-D831-48CB-B564-59BB35ADAB63}"/>
    <dgm:cxn modelId="{14CAD9E9-E38F-4DD7-901B-6DB833B5C1AB}" type="presOf" srcId="{55D99E56-6343-4222-A8C6-2C03E9F063E5}" destId="{8978B628-E627-4CB9-8BC6-EBFCD433EF9D}" srcOrd="0" destOrd="0" presId="urn:microsoft.com/office/officeart/2005/8/layout/vList6"/>
    <dgm:cxn modelId="{46AADA46-6AC3-4BDD-BA1D-4FCD8A8F7A09}" type="presParOf" srcId="{25142D62-0309-4807-BB89-E8FE348A5501}" destId="{F0033CF9-26A0-40E9-BA8F-177EC1A46441}" srcOrd="0" destOrd="0" presId="urn:microsoft.com/office/officeart/2005/8/layout/vList6"/>
    <dgm:cxn modelId="{A008B0AA-B7C3-4D34-A733-9ADE78D405AD}" type="presParOf" srcId="{F0033CF9-26A0-40E9-BA8F-177EC1A46441}" destId="{3A5B16C8-DAE5-4E5C-BA5F-C9D18D3CC3E7}" srcOrd="0" destOrd="0" presId="urn:microsoft.com/office/officeart/2005/8/layout/vList6"/>
    <dgm:cxn modelId="{378FB3C1-4BD6-4192-A22B-F632F7F501A4}" type="presParOf" srcId="{F0033CF9-26A0-40E9-BA8F-177EC1A46441}" destId="{F938D708-451C-4A0E-9E0D-F5CFF2FF3FAF}" srcOrd="1" destOrd="0" presId="urn:microsoft.com/office/officeart/2005/8/layout/vList6"/>
    <dgm:cxn modelId="{5FC163F6-2ACC-481A-AAC9-34783B027BDC}" type="presParOf" srcId="{25142D62-0309-4807-BB89-E8FE348A5501}" destId="{760800BC-D61E-46CE-9B59-517B585B9C32}" srcOrd="1" destOrd="0" presId="urn:microsoft.com/office/officeart/2005/8/layout/vList6"/>
    <dgm:cxn modelId="{09131D56-9DCC-415C-8D14-1E1B970B3C9D}" type="presParOf" srcId="{25142D62-0309-4807-BB89-E8FE348A5501}" destId="{4B55E688-D175-43CE-AB9B-C1A95FFC2285}" srcOrd="2" destOrd="0" presId="urn:microsoft.com/office/officeart/2005/8/layout/vList6"/>
    <dgm:cxn modelId="{5C67A9D4-FE31-4687-8733-282D66F1561E}" type="presParOf" srcId="{4B55E688-D175-43CE-AB9B-C1A95FFC2285}" destId="{8978B628-E627-4CB9-8BC6-EBFCD433EF9D}" srcOrd="0" destOrd="0" presId="urn:microsoft.com/office/officeart/2005/8/layout/vList6"/>
    <dgm:cxn modelId="{E7502C31-D042-4952-98D9-AE50E3AC2980}" type="presParOf" srcId="{4B55E688-D175-43CE-AB9B-C1A95FFC2285}" destId="{270B091E-0EB9-44AE-90BA-255AC9502D3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38D708-451C-4A0E-9E0D-F5CFF2FF3FAF}">
      <dsp:nvSpPr>
        <dsp:cNvPr id="0" name=""/>
        <dsp:cNvSpPr/>
      </dsp:nvSpPr>
      <dsp:spPr>
        <a:xfrm>
          <a:off x="3109719" y="1446"/>
          <a:ext cx="4658885" cy="1739080"/>
        </a:xfrm>
        <a:prstGeom prst="rightArrow">
          <a:avLst>
            <a:gd name="adj1" fmla="val 75000"/>
            <a:gd name="adj2" fmla="val 50000"/>
          </a:avLst>
        </a:prstGeom>
        <a:solidFill>
          <a:schemeClr val="tx2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Ручной ввод сведений о контракте, приложение скан-образа контракта в программном модуле «Учет договоров»</a:t>
          </a:r>
          <a:endParaRPr lang="ru-RU" sz="2000" b="1" kern="1200" dirty="0">
            <a:solidFill>
              <a:srgbClr val="C00000"/>
            </a:solidFill>
          </a:endParaRPr>
        </a:p>
      </dsp:txBody>
      <dsp:txXfrm>
        <a:off x="3109719" y="1446"/>
        <a:ext cx="4658885" cy="1739080"/>
      </dsp:txXfrm>
    </dsp:sp>
    <dsp:sp modelId="{3A5B16C8-DAE5-4E5C-BA5F-C9D18D3CC3E7}">
      <dsp:nvSpPr>
        <dsp:cNvPr id="0" name=""/>
        <dsp:cNvSpPr/>
      </dsp:nvSpPr>
      <dsp:spPr>
        <a:xfrm>
          <a:off x="3795" y="173429"/>
          <a:ext cx="3105923" cy="1395114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2021 год</a:t>
          </a:r>
          <a:endParaRPr lang="ru-RU" sz="28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795" y="173429"/>
        <a:ext cx="3105923" cy="1395114"/>
      </dsp:txXfrm>
    </dsp:sp>
    <dsp:sp modelId="{270B091E-0EB9-44AE-90BA-255AC9502D39}">
      <dsp:nvSpPr>
        <dsp:cNvPr id="0" name=""/>
        <dsp:cNvSpPr/>
      </dsp:nvSpPr>
      <dsp:spPr>
        <a:xfrm>
          <a:off x="3108960" y="1880038"/>
          <a:ext cx="4663440" cy="1395114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lumMod val="75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Автоматическая загрузка контракта с ВИС (ЕИС, РИС ЗВО) с его визуализацией на интерфейсе «Контракты»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3108960" y="1880038"/>
        <a:ext cx="4663440" cy="1395114"/>
      </dsp:txXfrm>
    </dsp:sp>
    <dsp:sp modelId="{8978B628-E627-4CB9-8BC6-EBFCD433EF9D}">
      <dsp:nvSpPr>
        <dsp:cNvPr id="0" name=""/>
        <dsp:cNvSpPr/>
      </dsp:nvSpPr>
      <dsp:spPr>
        <a:xfrm>
          <a:off x="0" y="1880038"/>
          <a:ext cx="3108960" cy="1395114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2022 год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880038"/>
        <a:ext cx="3108960" cy="13951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22F33-6E65-4828-9803-804F317EFF9C}" type="datetimeFigureOut">
              <a:rPr lang="ru-RU" smtClean="0"/>
              <a:pPr/>
              <a:t>08.06.2022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C13FD-6967-4789-92C8-9E8A1032D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nternet.garant.ru/document/redirect/402678582/11000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0600" y="1524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3581400"/>
            <a:ext cx="5791200" cy="5410200"/>
          </a:xfrm>
        </p:spPr>
        <p:txBody>
          <a:bodyPr>
            <a:normAutofit/>
          </a:bodyPr>
          <a:lstStyle/>
          <a:p>
            <a:pPr marR="0" indent="357188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Добрый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день, уважаемые участники совещания.</a:t>
            </a:r>
          </a:p>
          <a:p>
            <a:pPr marR="0" indent="357188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условиях экономической нестабильности государством принимаются специальные меры поддержки населения и отраслей экономики, оказавшихся в зоне риска</a:t>
            </a:r>
            <a:r>
              <a:rPr lang="ru-RU" sz="1600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из-за введения ограничений.</a:t>
            </a:r>
            <a:endPara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57188" algn="just"/>
            <a:r>
              <a:rPr lang="ru-RU" sz="16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целях поддержки заказчиков и участников </a:t>
            </a:r>
            <a:r>
              <a:rPr lang="ru-RU" sz="1600" kern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госзакупок</a:t>
            </a:r>
            <a:r>
              <a:rPr lang="ru-RU" sz="16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внесены изменения в 44 и 223 Федеральные законы, в части сокращения сроков оплаты по контрактам, временно отменено требование об обеспечении их исполнения, уточнены процедурные сроки. </a:t>
            </a:r>
          </a:p>
          <a:p>
            <a:pPr indent="357188" algn="just"/>
            <a:r>
              <a:rPr lang="ru-RU" sz="16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Эти новшества рекомендовано учитывать и высшим исполнительным органам </a:t>
            </a:r>
            <a:r>
              <a:rPr lang="ru-RU" sz="1600" kern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госвласти</a:t>
            </a:r>
            <a:r>
              <a:rPr lang="ru-RU" sz="16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субъектов РФ и местным администрациям. </a:t>
            </a:r>
          </a:p>
          <a:p>
            <a:pPr indent="357188" algn="just"/>
            <a:r>
              <a:rPr lang="ru-RU" sz="16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рамках поставленной</a:t>
            </a:r>
            <a:r>
              <a:rPr lang="ru-RU" sz="160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задачи я расскажу, как в Вологодской области совершенствуются процедуры исполнения контрактов.</a:t>
            </a:r>
            <a:endPara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C13FD-6967-4789-92C8-9E8A1032DB3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0"/>
            <a:ext cx="4572000" cy="2819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52400" y="2895600"/>
            <a:ext cx="6705600" cy="5943600"/>
          </a:xfrm>
        </p:spPr>
        <p:txBody>
          <a:bodyPr>
            <a:normAutofit lnSpcReduction="10000"/>
          </a:bodyPr>
          <a:lstStyle/>
          <a:p>
            <a:pPr indent="268288" algn="just"/>
            <a:r>
              <a:rPr lang="ru-RU" sz="13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Правительство Вологодской области последовательно повышает качество управления закупками с использованием современных информационных технологий. </a:t>
            </a:r>
          </a:p>
          <a:p>
            <a:pPr indent="268288" algn="just"/>
            <a:r>
              <a:rPr lang="ru-RU" sz="13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2021 году выполнены работы по развитию информационных систем Департамента финансов  области по обеспечению электронного взаимодействия с внешними информационными системами:</a:t>
            </a:r>
          </a:p>
          <a:p>
            <a:pPr indent="268288" algn="just"/>
            <a:r>
              <a:rPr lang="ru-RU" sz="13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-в части загрузки извещений, контрактов (договоров), заключенных в соответствии с положениями федеральных законов 44-ФЗ и 223-ФЗ по форматам электронных документов ЕИС со спецификацией и сведениями об электронных подписях;</a:t>
            </a:r>
          </a:p>
          <a:p>
            <a:pPr indent="268288" algn="just"/>
            <a:r>
              <a:rPr lang="ru-RU" sz="13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-в части обеспечения возможности предоставления информации о платежных документах внешним информационным системам; </a:t>
            </a:r>
          </a:p>
          <a:p>
            <a:pPr indent="268288" algn="just"/>
            <a:r>
              <a:rPr lang="ru-RU" sz="13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-по развитию ГИС ЕЦИС в части загрузки документов исполнения контрактов по форматам ЕИС;</a:t>
            </a:r>
          </a:p>
          <a:p>
            <a:pPr indent="268288" algn="just"/>
            <a:r>
              <a:rPr lang="ru-RU" sz="13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-по развитию ГИС ЕЦИС в части загрузки из АС «Бюджет» принимаемых бюджетных обязательств, возникающих на основании извещений о закупках и принятых бюджетных обязательств, возникающих на основании контрактов со спецификацией.</a:t>
            </a:r>
          </a:p>
          <a:p>
            <a:pPr indent="268288" algn="just"/>
            <a:r>
              <a:rPr lang="ru-RU" sz="13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результате настройки информация из единой информационной системы в сфере закупок автоматически попадает в систему учета и отчетности для принятия к бухгалтерскому учету извещений и контрактов и в систему исполнения бюджета для постановки на учет бюджетных обязательств.</a:t>
            </a:r>
          </a:p>
          <a:p>
            <a:pPr indent="268288" algn="just"/>
            <a:r>
              <a:rPr lang="ru-RU" sz="1300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Целью выполнения данных работ являлось</a:t>
            </a:r>
            <a:r>
              <a:rPr lang="ru-RU" sz="13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268288" algn="just"/>
            <a:r>
              <a:rPr lang="ru-RU" sz="13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-разработка и настройка сервиса загрузки информации и извещений об осуществлении закупки товара, работы, услуги с приложенными файлами, подписанными ЭП, сведений о контрактах со спецификацией, приложенными файлами, подписанными ЭП, сведений об исполнении контрактов с приложением файлов, содержащих информацию об ЭП;</a:t>
            </a:r>
          </a:p>
          <a:p>
            <a:pPr indent="268288" algn="just"/>
            <a:r>
              <a:rPr lang="ru-RU" sz="13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-разработка и настройка сервиса передачи информации о документах, подтверждающих оплату контрактов во внешние информационные системы;</a:t>
            </a:r>
          </a:p>
          <a:p>
            <a:pPr indent="268288" algn="just"/>
            <a:r>
              <a:rPr lang="ru-RU" sz="13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-разработка и настройка сервиса передачи информации о документах, подтверждающих исполнение контрактов и прикрепленных файлов к ним, а также настройка печатных форм документов в формате пакета офисных программ в случае отсутствия прикрепленных файлов.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C13FD-6967-4789-92C8-9E8A1032DB3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473200" y="0"/>
            <a:ext cx="4064000" cy="3048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228600" y="3048000"/>
            <a:ext cx="6248400" cy="5867400"/>
          </a:xfrm>
        </p:spPr>
        <p:txBody>
          <a:bodyPr>
            <a:normAutofit fontScale="92500" lnSpcReduction="20000"/>
          </a:bodyPr>
          <a:lstStyle/>
          <a:p>
            <a:pPr indent="268288" algn="just"/>
            <a:r>
              <a:rPr lang="ru-RU" sz="14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1 января текущего года в АС «Бюджет» осуществляется загрузка структурированной информации и документов из внешних информационных систем, которые обеспечивают хранение подлинных, юридически значимых электронных документов в неизменном виде с сохранением реквизитов на соответствие загружаемых документов (вложений) первоисточнику. Порядок учета бюджетных и денежных обязательств получателей средств областного бюджета и  бюджетных и автономных учреждений в части субсидий на</a:t>
            </a:r>
            <a:r>
              <a:rPr lang="ru-RU" sz="140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kern="1200" baseline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госзадание</a:t>
            </a:r>
            <a:r>
              <a:rPr lang="ru-RU" sz="140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иные цели и бюджетные инвестиции</a:t>
            </a:r>
            <a:r>
              <a:rPr lang="ru-RU" sz="14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установлены приказами Департамента финансов, реквизиты которых приведены на слайде.</a:t>
            </a:r>
          </a:p>
          <a:p>
            <a:pPr indent="268288" algn="just"/>
            <a:r>
              <a:rPr lang="ru-RU" sz="14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Также с 1 января текущего года осуществляется принятие на учет обязательств бюджетных и автономных учреждений, возникших на основании извещений и заключенных контрактов за счет средств полученных от ТФОМС и иной приносящей доход деятельности, хотя это и не предусмотрено Бюджетным кодексом РФ. </a:t>
            </a:r>
          </a:p>
          <a:p>
            <a:pPr indent="268288" algn="just"/>
            <a:r>
              <a:rPr lang="ru-RU" sz="14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Порядок составления и ведения сводной бюджетной росписи областного бюджета внесены изменения в части обеспечения лимитами бюджетных обязательств на плановый период по контрактуемым видам расходов на весь срок действия контракта, заключенного получателем средств областного бюджета:</a:t>
            </a:r>
          </a:p>
          <a:p>
            <a:pPr indent="268288" algn="just"/>
            <a:r>
              <a:rPr lang="ru-RU" sz="14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200 – «Закупка товаров, работ и услуг для обеспечения государственных (муниципальных) нужд»;</a:t>
            </a:r>
          </a:p>
          <a:p>
            <a:pPr indent="268288" algn="just"/>
            <a:r>
              <a:rPr lang="ru-RU" sz="14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323 – «Приобретение товаров, работ, услуг в пользу граждан в целях их социального обеспечения»;</a:t>
            </a:r>
          </a:p>
          <a:p>
            <a:pPr indent="268288" algn="just"/>
            <a:r>
              <a:rPr lang="ru-RU" sz="14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406 – «Приобретение объектов недвижимого имущества государственными (муниципальными) бюджетными и автономными учреждениями»;</a:t>
            </a:r>
          </a:p>
          <a:p>
            <a:pPr indent="268288" algn="just"/>
            <a:r>
              <a:rPr lang="ru-RU" sz="14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407 – «Строительство (реконструкция) объектов недвижимого имущества государственными (муниципальными) бюджетными и автономными учреждениями»;</a:t>
            </a:r>
          </a:p>
          <a:p>
            <a:pPr indent="268288" algn="just"/>
            <a:r>
              <a:rPr lang="ru-RU" sz="14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412 – «Бюджетные инвестиции на приобретение объектов недвижимого имущества в государственную (муниципальную) собственность»;</a:t>
            </a:r>
          </a:p>
          <a:p>
            <a:pPr indent="268288" algn="just"/>
            <a:r>
              <a:rPr lang="ru-RU" sz="14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414 – «Бюджетные инвестиции в объекты капитального строительства государственной (муниципальной) собственности»;</a:t>
            </a:r>
          </a:p>
          <a:p>
            <a:pPr indent="268288" algn="just"/>
            <a:r>
              <a:rPr lang="ru-RU" sz="14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720 – «Обслуживание государственного долга субъекта Российской Федерации».</a:t>
            </a:r>
          </a:p>
          <a:p>
            <a:pPr indent="268288" algn="just"/>
            <a:r>
              <a:rPr lang="ru-RU" sz="14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Аналогичным образом осуществляется планирование по показателям планов финансово-хозяйственной деятельности по бюджетным и автономным учреждениям области.</a:t>
            </a:r>
          </a:p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C13FD-6967-4789-92C8-9E8A1032DB3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66800" y="1524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457200" y="3733800"/>
            <a:ext cx="6248400" cy="4724400"/>
          </a:xfrm>
        </p:spPr>
        <p:txBody>
          <a:bodyPr>
            <a:normAutofit/>
          </a:bodyPr>
          <a:lstStyle/>
          <a:p>
            <a:pPr indent="357188" algn="just"/>
            <a:r>
              <a:rPr lang="ru-RU" sz="14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Преимущества внедрения новой схемы загрузки извещений и контрактов из внешних информационных систем:</a:t>
            </a:r>
          </a:p>
          <a:p>
            <a:pPr indent="357188" algn="just"/>
            <a:r>
              <a:rPr lang="ru-RU" sz="14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однократность ввода извещений, контрактов, документов исполнения контрактов в информационные системы; </a:t>
            </a:r>
          </a:p>
          <a:p>
            <a:pPr indent="357188" algn="just"/>
            <a:r>
              <a:rPr lang="ru-RU" sz="14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снижение трудозатрат и повышение производительности в части процессов санкционирования и исполнения контрактов (договоров);</a:t>
            </a:r>
          </a:p>
          <a:p>
            <a:pPr indent="357188" algn="just"/>
            <a:r>
              <a:rPr lang="ru-RU" sz="14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упрощение процедур контроля электронных документов, исключение использования </a:t>
            </a:r>
            <a:r>
              <a:rPr lang="ru-RU" sz="1400" kern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скан-образов</a:t>
            </a:r>
            <a:r>
              <a:rPr lang="ru-RU" sz="14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документов.</a:t>
            </a:r>
          </a:p>
          <a:p>
            <a:pPr indent="357188" algn="just"/>
            <a:r>
              <a:rPr lang="ru-RU" sz="14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Использование электронных юридически значимых документов, осуществление электронного взаимодействия с использованием государственных информационных систем позволит своевременно выполнить задачи при обязательном  соблюдении установленных нормативными документами правил.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C13FD-6967-4789-92C8-9E8A1032DB3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66800" y="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0" y="3581400"/>
            <a:ext cx="6858000" cy="5715000"/>
          </a:xfrm>
        </p:spPr>
        <p:txBody>
          <a:bodyPr>
            <a:noAutofit/>
          </a:bodyPr>
          <a:lstStyle/>
          <a:p>
            <a:pPr indent="268288" algn="just"/>
            <a:r>
              <a:rPr lang="ru-RU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слайде приведена подробная схема реализуемого</a:t>
            </a:r>
            <a:r>
              <a:rPr lang="ru-RU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документооборота при принятии бюджетных обязательств</a:t>
            </a:r>
            <a:r>
              <a:rPr lang="ru-RU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268288" algn="just">
              <a:buAutoNum type="arabicPeriod"/>
            </a:pPr>
            <a:r>
              <a:rPr lang="ru-RU" u="sng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Принятие на учет ПБО или БО</a:t>
            </a:r>
            <a:r>
              <a:rPr lang="ru-RU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268288" algn="just"/>
            <a:r>
              <a:rPr lang="ru-RU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Органы власти, учреждения в течение одного рабочего дня со дня загрузки из внешней информационной системы извещений или контрактов на интерфейсе "Контракты" АС "УРМ" формируют:</a:t>
            </a:r>
          </a:p>
          <a:p>
            <a:pPr indent="268288" algn="just"/>
            <a:r>
              <a:rPr lang="ru-RU" u="sng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Сведения о принимаемом бюджетном обязательстве</a:t>
            </a:r>
            <a:r>
              <a:rPr lang="ru-RU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(далее – ПБО), осуществляя при этом</a:t>
            </a:r>
            <a:r>
              <a:rPr lang="ru-RU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проверку лицевого счета; заполнение недостающих КБК; выполнение проверок  в АС "УРМ".</a:t>
            </a:r>
          </a:p>
          <a:p>
            <a:pPr indent="268288" algn="just"/>
            <a:r>
              <a:rPr lang="ru-RU" u="sng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Сведения о бюджетном обязательстве,</a:t>
            </a:r>
            <a:r>
              <a:rPr lang="ru-RU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осуществляя при этом:</a:t>
            </a:r>
          </a:p>
          <a:p>
            <a:pPr indent="268288" algn="just"/>
            <a:r>
              <a:rPr lang="ru-RU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проверку наличия вложения к контракту и сверку печатной формы контракта и сведения об обязательстве, сформированные в результате загрузки контракта;</a:t>
            </a:r>
          </a:p>
          <a:p>
            <a:pPr indent="268288" algn="just"/>
            <a:r>
              <a:rPr lang="ru-RU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проверку электронной подписи на загруженных файлах вложений к контракту;</a:t>
            </a:r>
          </a:p>
          <a:p>
            <a:pPr indent="268288" algn="just"/>
            <a:r>
              <a:rPr lang="ru-RU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проверку лицевого счета ОГВ, КУ, БУ И АУ, расчетного счета исполнителя;</a:t>
            </a:r>
          </a:p>
          <a:p>
            <a:pPr indent="268288" algn="just"/>
            <a:r>
              <a:rPr lang="ru-RU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заполнение недостающих КБК;</a:t>
            </a:r>
          </a:p>
          <a:p>
            <a:pPr indent="268288" algn="just"/>
            <a:r>
              <a:rPr lang="ru-RU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выполнение назначенных проверок на интерфейсе "Контракты" АС "УРМ".</a:t>
            </a:r>
          </a:p>
          <a:p>
            <a:pPr indent="268288" algn="just"/>
            <a:r>
              <a:rPr lang="ru-RU" u="sng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Направляют Сведения</a:t>
            </a:r>
            <a:r>
              <a:rPr lang="ru-RU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 ПБО и (или) БО в АС "Бюджет" для рассмотрения специалистом Областного казначейства.</a:t>
            </a:r>
          </a:p>
          <a:p>
            <a:pPr indent="268288" algn="just"/>
            <a:r>
              <a:rPr lang="ru-RU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Специалист Областного казначейства при принятии на учет ПБО и (или) БО в течение одного рабочего дня осуществляет в электронном виде проверку:</a:t>
            </a:r>
          </a:p>
          <a:p>
            <a:pPr indent="268288" algn="just"/>
            <a:r>
              <a:rPr lang="ru-RU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соответствия ПБО и (или) БО КБК, действующим в текущем финансовом году;</a:t>
            </a:r>
          </a:p>
          <a:p>
            <a:pPr indent="268288" algn="just"/>
            <a:r>
              <a:rPr lang="ru-RU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не превышения суммы принимаемого обязательства и (или) обязательства по соответствующим кодам </a:t>
            </a:r>
            <a:r>
              <a:rPr lang="ru-RU" u="none" strike="noStrike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классификации</a:t>
            </a:r>
            <a:r>
              <a:rPr lang="ru-RU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расходов над суммой неиспользованных остатков плановых назначений на лицевом счете Учреждения;</a:t>
            </a:r>
          </a:p>
          <a:p>
            <a:pPr indent="268288" algn="just">
              <a:buFontTx/>
              <a:buChar char="-"/>
            </a:pPr>
            <a:r>
              <a:rPr lang="ru-RU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соответствия информации об обязательстве, содержащейся в Сведениях, сведениям о государственном контракте в реестре контрактов, предусмотренном законодательством Российской Федерации о контрактной системе в сфере закупок.</a:t>
            </a:r>
          </a:p>
          <a:p>
            <a:pPr indent="268288" algn="just">
              <a:buFontTx/>
              <a:buNone/>
            </a:pPr>
            <a:r>
              <a:rPr lang="ru-RU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наличии замечаний специалист Областного казначейства отклоняет ПБО и (или) БО с указанием причины отклонения в электронном виде.</a:t>
            </a:r>
            <a:r>
              <a:rPr lang="ru-RU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</a:t>
            </a:r>
            <a:r>
              <a:rPr lang="ru-RU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 отсутствии замечаний специалист Областного казначейства автоматически присваивает ПБО и (или) БО уникальный номер.</a:t>
            </a:r>
          </a:p>
          <a:p>
            <a:pPr indent="268288" algn="just">
              <a:buAutoNum type="arabicPeriod"/>
            </a:pPr>
            <a:endParaRPr lang="ru-RU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C13FD-6967-4789-92C8-9E8A1032DB3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00125" y="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762000" y="3962400"/>
            <a:ext cx="5486400" cy="4114800"/>
          </a:xfrm>
        </p:spPr>
        <p:txBody>
          <a:bodyPr>
            <a:noAutofit/>
          </a:bodyPr>
          <a:lstStyle/>
          <a:p>
            <a:pPr marL="0" marR="0" indent="354013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Мы понимаем, что в</a:t>
            </a:r>
            <a:r>
              <a:rPr lang="ru-RU" sz="1600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этой ситуации на первый план выходят вопросы исполнительской дисциплины и контроля исполнения зада</a:t>
            </a:r>
            <a:r>
              <a:rPr lang="ru-RU" sz="1600" b="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 по исполнению требований законодательства в части соблюдения сроков оплаты по контрактам. Данный вопрос находится на постоянном контроле у Департамента финансов и Правительства области. </a:t>
            </a:r>
          </a:p>
          <a:p>
            <a:pPr marL="0" marR="0" indent="354013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Принимаемые в данном направлении меры по развитию информационного взаимодействия и нормативного регулирования позволяют нам </a:t>
            </a:r>
            <a:r>
              <a:rPr lang="ru-RU" sz="16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своевременно выполнить задачи по соблюдению установленных нормативными документами правил.</a:t>
            </a:r>
          </a:p>
          <a:p>
            <a:pPr marR="0" indent="354013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C13FD-6967-4789-92C8-9E8A1032DB3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8DBB9-0230-4C0E-A3F5-C4AFA23119B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1"/>
            <a:ext cx="777240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1"/>
            <a:ext cx="6400800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ct val="100000"/>
              </a:lnSpc>
            </a:pPr>
            <a:r>
              <a:rPr b="1" dirty="0">
                <a:latin typeface="Arial"/>
                <a:cs typeface="Arial"/>
              </a:rPr>
              <a:t>FI</a:t>
            </a:r>
            <a:r>
              <a:rPr b="1" spc="-5" dirty="0">
                <a:latin typeface="Arial"/>
                <a:cs typeface="Arial"/>
              </a:rPr>
              <a:t>N</a:t>
            </a:r>
            <a:r>
              <a:rPr spc="5" dirty="0"/>
              <a:t>T</a:t>
            </a:r>
            <a:r>
              <a:rPr spc="-5" dirty="0"/>
              <a:t>E</a:t>
            </a:r>
            <a:r>
              <a:rPr spc="-10" dirty="0"/>
              <a:t>C</a:t>
            </a:r>
            <a:r>
              <a:rPr dirty="0"/>
              <a:t>H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6/8/2022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6FC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5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ct val="100000"/>
              </a:lnSpc>
            </a:pPr>
            <a:r>
              <a:rPr b="1" dirty="0">
                <a:latin typeface="Arial"/>
                <a:cs typeface="Arial"/>
              </a:rPr>
              <a:t>FI</a:t>
            </a:r>
            <a:r>
              <a:rPr b="1" spc="-5" dirty="0">
                <a:latin typeface="Arial"/>
                <a:cs typeface="Arial"/>
              </a:rPr>
              <a:t>N</a:t>
            </a:r>
            <a:r>
              <a:rPr spc="5" dirty="0"/>
              <a:t>T</a:t>
            </a:r>
            <a:r>
              <a:rPr spc="-5" dirty="0"/>
              <a:t>E</a:t>
            </a:r>
            <a:r>
              <a:rPr spc="-10" dirty="0"/>
              <a:t>C</a:t>
            </a:r>
            <a:r>
              <a:rPr dirty="0"/>
              <a:t>H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6/8/2022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524627"/>
            <a:ext cx="9144000" cy="333371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8089901" y="6453189"/>
            <a:ext cx="803275" cy="396875"/>
          </a:xfrm>
          <a:custGeom>
            <a:avLst/>
            <a:gdLst/>
            <a:ahLst/>
            <a:cxnLst/>
            <a:rect l="l" t="t" r="r" b="b"/>
            <a:pathLst>
              <a:path w="803275" h="396875">
                <a:moveTo>
                  <a:pt x="803275" y="0"/>
                </a:moveTo>
                <a:lnTo>
                  <a:pt x="0" y="0"/>
                </a:lnTo>
                <a:lnTo>
                  <a:pt x="401700" y="396875"/>
                </a:lnTo>
                <a:lnTo>
                  <a:pt x="8032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6FC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1"/>
            <a:ext cx="3977640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1"/>
            <a:ext cx="3977640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ct val="100000"/>
              </a:lnSpc>
            </a:pPr>
            <a:r>
              <a:rPr b="1" dirty="0">
                <a:latin typeface="Arial"/>
                <a:cs typeface="Arial"/>
              </a:rPr>
              <a:t>FI</a:t>
            </a:r>
            <a:r>
              <a:rPr b="1" spc="-5" dirty="0">
                <a:latin typeface="Arial"/>
                <a:cs typeface="Arial"/>
              </a:rPr>
              <a:t>N</a:t>
            </a:r>
            <a:r>
              <a:rPr spc="5" dirty="0"/>
              <a:t>T</a:t>
            </a:r>
            <a:r>
              <a:rPr spc="-5" dirty="0"/>
              <a:t>E</a:t>
            </a:r>
            <a:r>
              <a:rPr spc="-10" dirty="0"/>
              <a:t>C</a:t>
            </a:r>
            <a:r>
              <a:rPr dirty="0"/>
              <a:t>H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6/8/2022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6FC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ct val="100000"/>
              </a:lnSpc>
            </a:pPr>
            <a:r>
              <a:rPr b="1" dirty="0">
                <a:latin typeface="Arial"/>
                <a:cs typeface="Arial"/>
              </a:rPr>
              <a:t>FI</a:t>
            </a:r>
            <a:r>
              <a:rPr b="1" spc="-5" dirty="0">
                <a:latin typeface="Arial"/>
                <a:cs typeface="Arial"/>
              </a:rPr>
              <a:t>N</a:t>
            </a:r>
            <a:r>
              <a:rPr spc="5" dirty="0"/>
              <a:t>T</a:t>
            </a:r>
            <a:r>
              <a:rPr spc="-5" dirty="0"/>
              <a:t>E</a:t>
            </a:r>
            <a:r>
              <a:rPr spc="-10" dirty="0"/>
              <a:t>C</a:t>
            </a:r>
            <a:r>
              <a:rPr dirty="0"/>
              <a:t>H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6/8/2022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ct val="100000"/>
              </a:lnSpc>
            </a:pPr>
            <a:r>
              <a:rPr b="1" dirty="0">
                <a:latin typeface="Arial"/>
                <a:cs typeface="Arial"/>
              </a:rPr>
              <a:t>FI</a:t>
            </a:r>
            <a:r>
              <a:rPr b="1" spc="-5" dirty="0">
                <a:latin typeface="Arial"/>
                <a:cs typeface="Arial"/>
              </a:rPr>
              <a:t>N</a:t>
            </a:r>
            <a:r>
              <a:rPr spc="5" dirty="0"/>
              <a:t>T</a:t>
            </a:r>
            <a:r>
              <a:rPr spc="-5" dirty="0"/>
              <a:t>E</a:t>
            </a:r>
            <a:r>
              <a:rPr spc="-10" dirty="0"/>
              <a:t>C</a:t>
            </a:r>
            <a:r>
              <a:rPr dirty="0"/>
              <a:t>H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6/8/2022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3077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66199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26518" y="6457466"/>
            <a:ext cx="632460" cy="169277"/>
          </a:xfrm>
        </p:spPr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76159" y="6478625"/>
            <a:ext cx="231775" cy="184666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5307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3476" y="64772"/>
            <a:ext cx="8817051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006FC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09423" y="1615567"/>
            <a:ext cx="5725159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6518" y="6457465"/>
            <a:ext cx="632460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ct val="100000"/>
              </a:lnSpc>
            </a:pPr>
            <a:r>
              <a:rPr b="1" dirty="0">
                <a:latin typeface="Arial"/>
                <a:cs typeface="Arial"/>
              </a:rPr>
              <a:t>FI</a:t>
            </a:r>
            <a:r>
              <a:rPr b="1" spc="-5" dirty="0">
                <a:latin typeface="Arial"/>
                <a:cs typeface="Arial"/>
              </a:rPr>
              <a:t>N</a:t>
            </a:r>
            <a:r>
              <a:rPr spc="5" dirty="0"/>
              <a:t>T</a:t>
            </a:r>
            <a:r>
              <a:rPr spc="-5" dirty="0"/>
              <a:t>E</a:t>
            </a:r>
            <a:r>
              <a:rPr spc="-10" dirty="0"/>
              <a:t>C</a:t>
            </a:r>
            <a:r>
              <a:rPr dirty="0"/>
              <a:t>H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2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6/8/2022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76159" y="6478626"/>
            <a:ext cx="231775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2400" y="76200"/>
            <a:ext cx="8991600" cy="6781800"/>
            <a:chOff x="304800" y="8620"/>
            <a:chExt cx="8838691" cy="6849376"/>
          </a:xfrm>
        </p:grpSpPr>
        <p:pic>
          <p:nvPicPr>
            <p:cNvPr id="3" name="object 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6105" y="8620"/>
              <a:ext cx="8367386" cy="6849376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304800" y="76200"/>
              <a:ext cx="2895091" cy="1337055"/>
            </a:xfrm>
            <a:custGeom>
              <a:avLst/>
              <a:gdLst/>
              <a:ahLst/>
              <a:cxnLst/>
              <a:rect l="l" t="t" r="r" b="b"/>
              <a:pathLst>
                <a:path w="2080895" h="684530">
                  <a:moveTo>
                    <a:pt x="0" y="113919"/>
                  </a:moveTo>
                  <a:lnTo>
                    <a:pt x="8959" y="69597"/>
                  </a:lnTo>
                  <a:lnTo>
                    <a:pt x="33391" y="33385"/>
                  </a:lnTo>
                  <a:lnTo>
                    <a:pt x="69630" y="8959"/>
                  </a:lnTo>
                  <a:lnTo>
                    <a:pt x="114007" y="0"/>
                  </a:lnTo>
                  <a:lnTo>
                    <a:pt x="1966595" y="0"/>
                  </a:lnTo>
                  <a:lnTo>
                    <a:pt x="2010989" y="8959"/>
                  </a:lnTo>
                  <a:lnTo>
                    <a:pt x="2047240" y="33385"/>
                  </a:lnTo>
                  <a:lnTo>
                    <a:pt x="2071679" y="69597"/>
                  </a:lnTo>
                  <a:lnTo>
                    <a:pt x="2080641" y="113919"/>
                  </a:lnTo>
                  <a:lnTo>
                    <a:pt x="2080641" y="569976"/>
                  </a:lnTo>
                  <a:lnTo>
                    <a:pt x="2071679" y="614370"/>
                  </a:lnTo>
                  <a:lnTo>
                    <a:pt x="2047240" y="650621"/>
                  </a:lnTo>
                  <a:lnTo>
                    <a:pt x="2010989" y="675060"/>
                  </a:lnTo>
                  <a:lnTo>
                    <a:pt x="1966595" y="684022"/>
                  </a:lnTo>
                  <a:lnTo>
                    <a:pt x="114007" y="684022"/>
                  </a:lnTo>
                  <a:lnTo>
                    <a:pt x="69630" y="675060"/>
                  </a:lnTo>
                  <a:lnTo>
                    <a:pt x="33391" y="650621"/>
                  </a:lnTo>
                  <a:lnTo>
                    <a:pt x="8959" y="614370"/>
                  </a:lnTo>
                  <a:lnTo>
                    <a:pt x="0" y="569976"/>
                  </a:lnTo>
                  <a:lnTo>
                    <a:pt x="0" y="113919"/>
                  </a:lnTo>
                  <a:close/>
                </a:path>
              </a:pathLst>
            </a:custGeom>
            <a:ln w="9525">
              <a:solidFill>
                <a:srgbClr val="005DA2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52400" y="152400"/>
            <a:ext cx="2971800" cy="1256754"/>
          </a:xfrm>
          <a:prstGeom prst="rect">
            <a:avLst/>
          </a:prstGeom>
          <a:noFill/>
        </p:spPr>
        <p:txBody>
          <a:bodyPr vert="horz" wrap="square" lIns="0" tIns="12700" rIns="0" bIns="0" rtlCol="0">
            <a:spAutoFit/>
          </a:bodyPr>
          <a:lstStyle/>
          <a:p>
            <a:pPr marL="88900" marR="5080" algn="just">
              <a:lnSpc>
                <a:spcPct val="100000"/>
              </a:lnSpc>
              <a:spcBef>
                <a:spcPts val="100"/>
              </a:spcBef>
            </a:pPr>
            <a:r>
              <a:rPr lang="ru-RU" sz="1600" b="1" spc="-1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Начальник государственного казенного учреждения Вологодской области «Областное казначейство»</a:t>
            </a:r>
          </a:p>
          <a:p>
            <a:pPr marL="889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1600" b="1" spc="-1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Р.М. Бухмичева</a:t>
            </a:r>
            <a:endParaRPr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0" y="1981200"/>
            <a:ext cx="3581400" cy="179472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2075" algn="ctr">
              <a:lnSpc>
                <a:spcPct val="100000"/>
              </a:lnSpc>
              <a:spcBef>
                <a:spcPts val="95"/>
              </a:spcBef>
            </a:pPr>
            <a:r>
              <a:rPr lang="ru-RU" sz="2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Интеграция финансовых систем с закупочными системами</a:t>
            </a:r>
          </a:p>
          <a:p>
            <a:pPr marL="92075" algn="ctr">
              <a:lnSpc>
                <a:spcPct val="100000"/>
              </a:lnSpc>
              <a:spcBef>
                <a:spcPts val="95"/>
              </a:spcBef>
            </a:pPr>
            <a:r>
              <a:rPr lang="ru-RU" sz="2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Опыт Вологодской области </a:t>
            </a:r>
            <a:endParaRPr sz="23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4463" y="800102"/>
            <a:ext cx="9000045" cy="3657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58268" y="271401"/>
            <a:ext cx="1725931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2000" dirty="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-1167" y="1678177"/>
            <a:ext cx="6177915" cy="1358900"/>
            <a:chOff x="-1167" y="1678177"/>
            <a:chExt cx="6177915" cy="1358900"/>
          </a:xfrm>
        </p:grpSpPr>
        <p:sp>
          <p:nvSpPr>
            <p:cNvPr id="6" name="object 6"/>
            <p:cNvSpPr/>
            <p:nvPr/>
          </p:nvSpPr>
          <p:spPr>
            <a:xfrm>
              <a:off x="-1167" y="1867331"/>
              <a:ext cx="6177915" cy="1169670"/>
            </a:xfrm>
            <a:custGeom>
              <a:avLst/>
              <a:gdLst/>
              <a:ahLst/>
              <a:cxnLst/>
              <a:rect l="l" t="t" r="r" b="b"/>
              <a:pathLst>
                <a:path w="6177915" h="1169670">
                  <a:moveTo>
                    <a:pt x="6177788" y="0"/>
                  </a:moveTo>
                  <a:lnTo>
                    <a:pt x="0" y="0"/>
                  </a:lnTo>
                  <a:lnTo>
                    <a:pt x="0" y="1169492"/>
                  </a:lnTo>
                  <a:lnTo>
                    <a:pt x="6177788" y="1169492"/>
                  </a:lnTo>
                  <a:lnTo>
                    <a:pt x="6177788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4891404" y="1867280"/>
              <a:ext cx="1285240" cy="1169670"/>
            </a:xfrm>
            <a:custGeom>
              <a:avLst/>
              <a:gdLst/>
              <a:ahLst/>
              <a:cxnLst/>
              <a:rect l="l" t="t" r="r" b="b"/>
              <a:pathLst>
                <a:path w="1285239" h="1169670">
                  <a:moveTo>
                    <a:pt x="1273429" y="0"/>
                  </a:moveTo>
                  <a:lnTo>
                    <a:pt x="336550" y="100330"/>
                  </a:lnTo>
                  <a:lnTo>
                    <a:pt x="226822" y="427228"/>
                  </a:lnTo>
                  <a:lnTo>
                    <a:pt x="0" y="1051560"/>
                  </a:lnTo>
                  <a:lnTo>
                    <a:pt x="1285240" y="1169543"/>
                  </a:lnTo>
                  <a:lnTo>
                    <a:pt x="1273429" y="0"/>
                  </a:lnTo>
                  <a:close/>
                </a:path>
              </a:pathLst>
            </a:custGeom>
            <a:solidFill>
              <a:srgbClr val="0F243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4872863" y="1822957"/>
              <a:ext cx="994410" cy="1098550"/>
            </a:xfrm>
            <a:custGeom>
              <a:avLst/>
              <a:gdLst/>
              <a:ahLst/>
              <a:cxnLst/>
              <a:rect l="l" t="t" r="r" b="b"/>
              <a:pathLst>
                <a:path w="994410" h="1098550">
                  <a:moveTo>
                    <a:pt x="656971" y="0"/>
                  </a:moveTo>
                  <a:lnTo>
                    <a:pt x="107061" y="64134"/>
                  </a:lnTo>
                  <a:lnTo>
                    <a:pt x="0" y="1098295"/>
                  </a:lnTo>
                  <a:lnTo>
                    <a:pt x="994283" y="1041018"/>
                  </a:lnTo>
                  <a:lnTo>
                    <a:pt x="744601" y="147065"/>
                  </a:lnTo>
                  <a:lnTo>
                    <a:pt x="656971" y="0"/>
                  </a:lnTo>
                  <a:close/>
                </a:path>
              </a:pathLst>
            </a:custGeom>
            <a:solidFill>
              <a:srgbClr val="4AACC5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4974971" y="1678177"/>
              <a:ext cx="906780" cy="1198880"/>
            </a:xfrm>
            <a:custGeom>
              <a:avLst/>
              <a:gdLst/>
              <a:ahLst/>
              <a:cxnLst/>
              <a:rect l="l" t="t" r="r" b="b"/>
              <a:pathLst>
                <a:path w="906779" h="1198880">
                  <a:moveTo>
                    <a:pt x="234441" y="0"/>
                  </a:moveTo>
                  <a:lnTo>
                    <a:pt x="0" y="1096010"/>
                  </a:lnTo>
                  <a:lnTo>
                    <a:pt x="906526" y="1198752"/>
                  </a:lnTo>
                  <a:lnTo>
                    <a:pt x="718438" y="38481"/>
                  </a:lnTo>
                  <a:lnTo>
                    <a:pt x="234441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260594" y="1945972"/>
            <a:ext cx="337820" cy="6918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4400" spc="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4400" dirty="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647823" y="2976881"/>
            <a:ext cx="6496685" cy="1287145"/>
            <a:chOff x="2647823" y="2976879"/>
            <a:chExt cx="6496685" cy="1287145"/>
          </a:xfrm>
        </p:grpSpPr>
        <p:sp>
          <p:nvSpPr>
            <p:cNvPr id="12" name="object 12"/>
            <p:cNvSpPr/>
            <p:nvPr/>
          </p:nvSpPr>
          <p:spPr>
            <a:xfrm>
              <a:off x="2679573" y="3089706"/>
              <a:ext cx="6464935" cy="1169670"/>
            </a:xfrm>
            <a:custGeom>
              <a:avLst/>
              <a:gdLst/>
              <a:ahLst/>
              <a:cxnLst/>
              <a:rect l="l" t="t" r="r" b="b"/>
              <a:pathLst>
                <a:path w="6464934" h="1169670">
                  <a:moveTo>
                    <a:pt x="6464934" y="0"/>
                  </a:moveTo>
                  <a:lnTo>
                    <a:pt x="0" y="0"/>
                  </a:lnTo>
                  <a:lnTo>
                    <a:pt x="0" y="1169492"/>
                  </a:lnTo>
                  <a:lnTo>
                    <a:pt x="6464934" y="1169492"/>
                  </a:lnTo>
                  <a:lnTo>
                    <a:pt x="6464934" y="0"/>
                  </a:lnTo>
                  <a:close/>
                </a:path>
              </a:pathLst>
            </a:custGeom>
            <a:solidFill>
              <a:srgbClr val="F7954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2647823" y="3095878"/>
              <a:ext cx="1024255" cy="1167765"/>
            </a:xfrm>
            <a:custGeom>
              <a:avLst/>
              <a:gdLst/>
              <a:ahLst/>
              <a:cxnLst/>
              <a:rect l="l" t="t" r="r" b="b"/>
              <a:pathLst>
                <a:path w="1024254" h="1167764">
                  <a:moveTo>
                    <a:pt x="0" y="0"/>
                  </a:moveTo>
                  <a:lnTo>
                    <a:pt x="2920" y="1167765"/>
                  </a:lnTo>
                  <a:lnTo>
                    <a:pt x="1024127" y="1046988"/>
                  </a:lnTo>
                  <a:lnTo>
                    <a:pt x="822578" y="267335"/>
                  </a:lnTo>
                  <a:lnTo>
                    <a:pt x="707389" y="198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74707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2703957" y="2976879"/>
              <a:ext cx="1220470" cy="1168400"/>
            </a:xfrm>
            <a:custGeom>
              <a:avLst/>
              <a:gdLst/>
              <a:ahLst/>
              <a:cxnLst/>
              <a:rect l="l" t="t" r="r" b="b"/>
              <a:pathLst>
                <a:path w="1220470" h="1168400">
                  <a:moveTo>
                    <a:pt x="203454" y="0"/>
                  </a:moveTo>
                  <a:lnTo>
                    <a:pt x="0" y="989711"/>
                  </a:lnTo>
                  <a:lnTo>
                    <a:pt x="995553" y="1168273"/>
                  </a:lnTo>
                  <a:lnTo>
                    <a:pt x="1219962" y="180848"/>
                  </a:lnTo>
                  <a:lnTo>
                    <a:pt x="203454" y="0"/>
                  </a:lnTo>
                  <a:close/>
                </a:path>
              </a:pathLst>
            </a:custGeom>
            <a:solidFill>
              <a:srgbClr val="FBD4B5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2699766" y="2976879"/>
              <a:ext cx="909955" cy="989965"/>
            </a:xfrm>
            <a:custGeom>
              <a:avLst/>
              <a:gdLst/>
              <a:ahLst/>
              <a:cxnLst/>
              <a:rect l="l" t="t" r="r" b="b"/>
              <a:pathLst>
                <a:path w="909954" h="989964">
                  <a:moveTo>
                    <a:pt x="203453" y="0"/>
                  </a:moveTo>
                  <a:lnTo>
                    <a:pt x="0" y="989711"/>
                  </a:lnTo>
                  <a:lnTo>
                    <a:pt x="909955" y="948817"/>
                  </a:lnTo>
                  <a:lnTo>
                    <a:pt x="888110" y="242697"/>
                  </a:lnTo>
                  <a:lnTo>
                    <a:pt x="203453" y="0"/>
                  </a:lnTo>
                  <a:close/>
                </a:path>
              </a:pathLst>
            </a:custGeom>
            <a:solidFill>
              <a:srgbClr val="F7954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953259" y="3173935"/>
            <a:ext cx="337820" cy="6918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4400" b="1" spc="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4400" dirty="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-505" y="4213226"/>
            <a:ext cx="6454775" cy="1577975"/>
            <a:chOff x="-507" y="4213225"/>
            <a:chExt cx="6454775" cy="1273810"/>
          </a:xfrm>
        </p:grpSpPr>
        <p:sp>
          <p:nvSpPr>
            <p:cNvPr id="18" name="object 18"/>
            <p:cNvSpPr/>
            <p:nvPr/>
          </p:nvSpPr>
          <p:spPr>
            <a:xfrm>
              <a:off x="-507" y="4314317"/>
              <a:ext cx="6435725" cy="1172845"/>
            </a:xfrm>
            <a:custGeom>
              <a:avLst/>
              <a:gdLst/>
              <a:ahLst/>
              <a:cxnLst/>
              <a:rect l="l" t="t" r="r" b="b"/>
              <a:pathLst>
                <a:path w="6435725" h="1172845">
                  <a:moveTo>
                    <a:pt x="6253353" y="0"/>
                  </a:moveTo>
                  <a:lnTo>
                    <a:pt x="2801" y="2793"/>
                  </a:lnTo>
                  <a:lnTo>
                    <a:pt x="0" y="1172336"/>
                  </a:lnTo>
                  <a:lnTo>
                    <a:pt x="6435471" y="1169542"/>
                  </a:lnTo>
                  <a:lnTo>
                    <a:pt x="6253353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9" name="object 19"/>
            <p:cNvSpPr/>
            <p:nvPr/>
          </p:nvSpPr>
          <p:spPr>
            <a:xfrm>
              <a:off x="5401690" y="4308982"/>
              <a:ext cx="1052830" cy="1174115"/>
            </a:xfrm>
            <a:custGeom>
              <a:avLst/>
              <a:gdLst/>
              <a:ahLst/>
              <a:cxnLst/>
              <a:rect l="l" t="t" r="r" b="b"/>
              <a:pathLst>
                <a:path w="1052829" h="1174114">
                  <a:moveTo>
                    <a:pt x="860551" y="0"/>
                  </a:moveTo>
                  <a:lnTo>
                    <a:pt x="362712" y="30353"/>
                  </a:lnTo>
                  <a:lnTo>
                    <a:pt x="259842" y="252095"/>
                  </a:lnTo>
                  <a:lnTo>
                    <a:pt x="0" y="1051560"/>
                  </a:lnTo>
                  <a:lnTo>
                    <a:pt x="1052576" y="1173988"/>
                  </a:lnTo>
                  <a:lnTo>
                    <a:pt x="860551" y="0"/>
                  </a:lnTo>
                  <a:close/>
                </a:path>
              </a:pathLst>
            </a:custGeom>
            <a:solidFill>
              <a:srgbClr val="24406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0" name="object 20"/>
            <p:cNvSpPr/>
            <p:nvPr/>
          </p:nvSpPr>
          <p:spPr>
            <a:xfrm>
              <a:off x="5202046" y="4213225"/>
              <a:ext cx="1160780" cy="1149985"/>
            </a:xfrm>
            <a:custGeom>
              <a:avLst/>
              <a:gdLst/>
              <a:ahLst/>
              <a:cxnLst/>
              <a:rect l="l" t="t" r="r" b="b"/>
              <a:pathLst>
                <a:path w="1160779" h="1149985">
                  <a:moveTo>
                    <a:pt x="835278" y="0"/>
                  </a:moveTo>
                  <a:lnTo>
                    <a:pt x="0" y="229997"/>
                  </a:lnTo>
                  <a:lnTo>
                    <a:pt x="203073" y="1149731"/>
                  </a:lnTo>
                  <a:lnTo>
                    <a:pt x="1160526" y="994410"/>
                  </a:lnTo>
                  <a:lnTo>
                    <a:pt x="835278" y="0"/>
                  </a:lnTo>
                  <a:close/>
                </a:path>
              </a:pathLst>
            </a:custGeom>
            <a:solidFill>
              <a:srgbClr val="B8CDE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5374639" y="4213225"/>
              <a:ext cx="988060" cy="1000760"/>
            </a:xfrm>
            <a:custGeom>
              <a:avLst/>
              <a:gdLst/>
              <a:ahLst/>
              <a:cxnLst/>
              <a:rect l="l" t="t" r="r" b="b"/>
              <a:pathLst>
                <a:path w="988060" h="1000760">
                  <a:moveTo>
                    <a:pt x="662686" y="0"/>
                  </a:moveTo>
                  <a:lnTo>
                    <a:pt x="0" y="360680"/>
                  </a:lnTo>
                  <a:lnTo>
                    <a:pt x="38354" y="1000251"/>
                  </a:lnTo>
                  <a:lnTo>
                    <a:pt x="987933" y="994410"/>
                  </a:lnTo>
                  <a:lnTo>
                    <a:pt x="662686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5600447" y="4483355"/>
            <a:ext cx="337820" cy="6918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4400" b="1" spc="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sldNum" sz="quarter" idx="7"/>
          </p:nvPr>
        </p:nvSpPr>
        <p:spPr>
          <a:xfrm>
            <a:off x="8376159" y="6478625"/>
            <a:ext cx="23177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2</a:t>
            </a:fld>
            <a:endParaRPr dirty="0"/>
          </a:p>
        </p:txBody>
      </p:sp>
      <p:sp>
        <p:nvSpPr>
          <p:cNvPr id="23" name="object 23"/>
          <p:cNvSpPr txBox="1"/>
          <p:nvPr/>
        </p:nvSpPr>
        <p:spPr>
          <a:xfrm>
            <a:off x="525883" y="1873758"/>
            <a:ext cx="3577591" cy="99899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ВНЕШНИЕ ИНФОРМАЦИОННЫЕ СИСТЕМЫ (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ЕИС,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РЕГИОНАЛЬНАЯ ИНФОРМАЦИОННАЯ СИСТЕМА ЗАКУПОК ОБЛАСТИ)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783581" y="3206244"/>
            <a:ext cx="4208019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ФИНАНСОВЫЕ ИНФОРМАЦИОННЫЕ  СИСТЕМЫ ОБЛАСТИ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(АС 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Бюджет», АС 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«УРМ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»)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25883" y="4495928"/>
            <a:ext cx="4122319" cy="99899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ГИС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«ЕДИНАЯ  ЦЕНТРАЛИЗОВАННАЯ ИНФОРМАЦИОННАЯ СИСТЕМА УЧЕТА И ОТЧЕТНОСТИ»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(принятие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бухгалтерскому учету)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81000" y="152402"/>
            <a:ext cx="838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Процедура принятия на учет извещений и контрактов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6453189"/>
            <a:ext cx="9144000" cy="404809"/>
            <a:chOff x="0" y="6453187"/>
            <a:chExt cx="9144000" cy="404809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6524625"/>
              <a:ext cx="9144000" cy="333371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8089900" y="6453187"/>
              <a:ext cx="803275" cy="396875"/>
            </a:xfrm>
            <a:custGeom>
              <a:avLst/>
              <a:gdLst/>
              <a:ahLst/>
              <a:cxnLst/>
              <a:rect l="l" t="t" r="r" b="b"/>
              <a:pathLst>
                <a:path w="803275" h="396875">
                  <a:moveTo>
                    <a:pt x="803275" y="0"/>
                  </a:moveTo>
                  <a:lnTo>
                    <a:pt x="0" y="0"/>
                  </a:lnTo>
                  <a:lnTo>
                    <a:pt x="401700" y="396875"/>
                  </a:lnTo>
                  <a:lnTo>
                    <a:pt x="8032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58267" y="109221"/>
            <a:ext cx="859472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sz="1800" dirty="0">
              <a:latin typeface="Tahoma"/>
              <a:cs typeface="Tahoma"/>
            </a:endParaRPr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609602"/>
            <a:ext cx="9000045" cy="36575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152400" y="838200"/>
            <a:ext cx="8839200" cy="197810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0488" marR="5080" algn="just">
              <a:spcBef>
                <a:spcPts val="105"/>
              </a:spcBef>
              <a:buFont typeface="Wingdings" pitchFamily="2" charset="2"/>
              <a:buChar char="ü"/>
            </a:pPr>
            <a:r>
              <a:rPr lang="ru-RU" sz="1300" b="1" spc="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spc="7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400" b="1" spc="135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Департамента финансов области от</a:t>
            </a:r>
            <a:r>
              <a:rPr sz="1400" b="1" spc="-5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22.12.2020 года 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107 (в ред. </a:t>
            </a:r>
            <a:r>
              <a:rPr lang="pt-BR" sz="1400" b="1" dirty="0" smtClean="0">
                <a:latin typeface="Times New Roman" pitchFamily="18" charset="0"/>
                <a:cs typeface="Times New Roman" pitchFamily="18" charset="0"/>
              </a:rPr>
              <a:t> от 1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pt-BR" sz="1400" b="1" dirty="0" smtClean="0">
                <a:latin typeface="Times New Roman" pitchFamily="18" charset="0"/>
                <a:cs typeface="Times New Roman" pitchFamily="18" charset="0"/>
              </a:rPr>
              <a:t>.0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t-BR" sz="1400" b="1" dirty="0" smtClean="0">
                <a:latin typeface="Times New Roman" pitchFamily="18" charset="0"/>
                <a:cs typeface="Times New Roman" pitchFamily="18" charset="0"/>
              </a:rPr>
              <a:t>.2022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№ 2)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«Об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утверждении Порядка санкционирования оплаты денежных обязательств получателей средств областного бюджета и оплаты денежных обязательств, подлежащих исполнению за счет бюджетных ассигнований по источникам финансирования дефицита областного бюджета, и Порядка учета бюджетных и денежных обязательств получателей средств областного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бюджета»</a:t>
            </a:r>
          </a:p>
          <a:p>
            <a:pPr marL="90488" marR="5080" algn="just">
              <a:spcBef>
                <a:spcPts val="105"/>
              </a:spcBef>
              <a:buFont typeface="Wingdings" pitchFamily="2" charset="2"/>
              <a:buChar char="ü"/>
            </a:pPr>
            <a:endParaRPr lang="ru-RU" sz="1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spc="7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Приказ </a:t>
            </a:r>
            <a:r>
              <a:rPr lang="ru-RU" sz="1400" b="1" spc="135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Департамента финансов области </a:t>
            </a:r>
            <a:r>
              <a:rPr lang="ru-RU" sz="1400" b="1" spc="2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ru-RU" sz="1400" b="1" spc="-5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18.12.2020 года 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106  ((в ред. </a:t>
            </a:r>
            <a:r>
              <a:rPr lang="pt-BR" sz="1400" b="1" dirty="0" smtClean="0">
                <a:latin typeface="Times New Roman" pitchFamily="18" charset="0"/>
                <a:cs typeface="Times New Roman" pitchFamily="18" charset="0"/>
              </a:rPr>
              <a:t> от 1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pt-BR" sz="1400" b="1" dirty="0" smtClean="0">
                <a:latin typeface="Times New Roman" pitchFamily="18" charset="0"/>
                <a:cs typeface="Times New Roman" pitchFamily="18" charset="0"/>
              </a:rPr>
              <a:t>.0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t-BR" sz="1400" b="1" dirty="0" smtClean="0">
                <a:latin typeface="Times New Roman" pitchFamily="18" charset="0"/>
                <a:cs typeface="Times New Roman" pitchFamily="18" charset="0"/>
              </a:rPr>
              <a:t>.2022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№ 2)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«Об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утверждении порядков открытия и ведения лицевых счетов Департаментом финансов Вологодской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области» (вместе с Порядком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учета обязательств бюджетных и автономных учреждений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области)</a:t>
            </a:r>
            <a:endParaRPr sz="1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xfrm>
            <a:off x="8376159" y="6478625"/>
            <a:ext cx="23177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3</a:t>
            </a:fld>
            <a:endParaRPr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28600" y="0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Учет бюджетных обязательств получателей средств областного бюджета, бюджетных и автономных учреждений</a:t>
            </a:r>
            <a:endParaRPr lang="ru-RU" b="1" dirty="0"/>
          </a:p>
        </p:txBody>
      </p:sp>
      <p:graphicFrame>
        <p:nvGraphicFramePr>
          <p:cNvPr id="61" name="Схема 60"/>
          <p:cNvGraphicFramePr/>
          <p:nvPr/>
        </p:nvGraphicFramePr>
        <p:xfrm>
          <a:off x="533400" y="2819400"/>
          <a:ext cx="77724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453189"/>
            <a:ext cx="9144000" cy="405130"/>
            <a:chOff x="0" y="6453187"/>
            <a:chExt cx="9144000" cy="405130"/>
          </a:xfrm>
        </p:grpSpPr>
        <p:pic>
          <p:nvPicPr>
            <p:cNvPr id="3" name="object 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6524625"/>
              <a:ext cx="9144000" cy="333371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8089900" y="6453187"/>
              <a:ext cx="803275" cy="396875"/>
            </a:xfrm>
            <a:custGeom>
              <a:avLst/>
              <a:gdLst/>
              <a:ahLst/>
              <a:cxnLst/>
              <a:rect l="l" t="t" r="r" b="b"/>
              <a:pathLst>
                <a:path w="803275" h="396875">
                  <a:moveTo>
                    <a:pt x="803275" y="0"/>
                  </a:moveTo>
                  <a:lnTo>
                    <a:pt x="0" y="0"/>
                  </a:lnTo>
                  <a:lnTo>
                    <a:pt x="401700" y="396875"/>
                  </a:lnTo>
                  <a:lnTo>
                    <a:pt x="8032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8401559" y="6440525"/>
            <a:ext cx="18097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 smtClean="0">
                <a:solidFill>
                  <a:srgbClr val="888888"/>
                </a:solidFill>
                <a:latin typeface="Calibri"/>
                <a:cs typeface="Calibri"/>
              </a:rPr>
              <a:t>4</a:t>
            </a:r>
            <a:endParaRPr sz="1200" dirty="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3955" y="609602"/>
            <a:ext cx="9000045" cy="36575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783181" y="152402"/>
            <a:ext cx="7360819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Преимущества интеграционного механизма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8601" y="3276600"/>
            <a:ext cx="232411" cy="505908"/>
          </a:xfrm>
          <a:prstGeom prst="rect">
            <a:avLst/>
          </a:prstGeom>
          <a:noFill/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2</a:t>
            </a:r>
            <a:endParaRPr sz="3200" b="1" dirty="0">
              <a:solidFill>
                <a:schemeClr val="tx2">
                  <a:lumMod val="7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09603" y="3048000"/>
            <a:ext cx="45719" cy="1069214"/>
          </a:xfrm>
          <a:custGeom>
            <a:avLst/>
            <a:gdLst/>
            <a:ahLst/>
            <a:cxnLst/>
            <a:rect l="l" t="t" r="r" b="b"/>
            <a:pathLst>
              <a:path h="792479">
                <a:moveTo>
                  <a:pt x="0" y="0"/>
                </a:moveTo>
                <a:lnTo>
                  <a:pt x="0" y="791971"/>
                </a:lnTo>
              </a:path>
            </a:pathLst>
          </a:custGeom>
          <a:ln w="9525">
            <a:solidFill>
              <a:srgbClr val="005DA2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205475" y="2057400"/>
            <a:ext cx="2938527" cy="2739096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762000" y="2971802"/>
            <a:ext cx="5257800" cy="116762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5715" algn="just">
              <a:lnSpc>
                <a:spcPct val="100000"/>
              </a:lnSpc>
              <a:spcBef>
                <a:spcPts val="105"/>
              </a:spcBef>
              <a:tabLst>
                <a:tab pos="1273175" algn="l"/>
                <a:tab pos="1555115" algn="l"/>
              </a:tabLst>
            </a:pP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Снижение трудозатрат и повышение производительности ведения бюджетного (бухгалтерского) учета в части процессов санкционирования и исполнения контрактов (договоров), учета принимаемых бюджетных обязательств и принятых бюджетных обязательств</a:t>
            </a:r>
            <a:endParaRPr sz="1500" b="1" dirty="0">
              <a:solidFill>
                <a:schemeClr val="tx2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4803" y="4876802"/>
            <a:ext cx="23177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3200" b="1" dirty="0" smtClean="0">
                <a:solidFill>
                  <a:srgbClr val="C00000"/>
                </a:solidFill>
                <a:latin typeface="Calibri"/>
                <a:cs typeface="Calibri"/>
              </a:rPr>
              <a:t>3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09600" y="4800600"/>
            <a:ext cx="0" cy="792480"/>
          </a:xfrm>
          <a:custGeom>
            <a:avLst/>
            <a:gdLst/>
            <a:ahLst/>
            <a:cxnLst/>
            <a:rect l="l" t="t" r="r" b="b"/>
            <a:pathLst>
              <a:path h="792479">
                <a:moveTo>
                  <a:pt x="0" y="0"/>
                </a:moveTo>
                <a:lnTo>
                  <a:pt x="0" y="792098"/>
                </a:lnTo>
              </a:path>
            </a:pathLst>
          </a:custGeom>
          <a:ln w="9525">
            <a:solidFill>
              <a:srgbClr val="005DA2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 txBox="1"/>
          <p:nvPr/>
        </p:nvSpPr>
        <p:spPr>
          <a:xfrm>
            <a:off x="685800" y="4953002"/>
            <a:ext cx="541020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715" algn="just">
              <a:lnSpc>
                <a:spcPct val="100000"/>
              </a:lnSpc>
              <a:spcBef>
                <a:spcPts val="100"/>
              </a:spcBef>
            </a:pPr>
            <a:r>
              <a:rPr lang="ru-RU" sz="1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Исключение необходимости использования </a:t>
            </a:r>
            <a:r>
              <a:rPr lang="ru-RU" sz="1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скан-образов</a:t>
            </a:r>
            <a:r>
              <a:rPr lang="ru-RU" sz="1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контрактов  (договоров)</a:t>
            </a:r>
            <a:endParaRPr sz="1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28603" y="1447801"/>
            <a:ext cx="231775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006FC0"/>
                </a:solidFill>
                <a:latin typeface="Calibri"/>
                <a:cs typeface="Calibri"/>
              </a:rPr>
              <a:t>1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94361" y="838202"/>
            <a:ext cx="45719" cy="1752599"/>
          </a:xfrm>
          <a:custGeom>
            <a:avLst/>
            <a:gdLst/>
            <a:ahLst/>
            <a:cxnLst/>
            <a:rect l="l" t="t" r="r" b="b"/>
            <a:pathLst>
              <a:path h="648335">
                <a:moveTo>
                  <a:pt x="0" y="0"/>
                </a:moveTo>
                <a:lnTo>
                  <a:pt x="0" y="648080"/>
                </a:lnTo>
              </a:path>
            </a:pathLst>
          </a:custGeom>
          <a:ln w="9525">
            <a:solidFill>
              <a:srgbClr val="005DA2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 txBox="1"/>
          <p:nvPr/>
        </p:nvSpPr>
        <p:spPr>
          <a:xfrm>
            <a:off x="685800" y="838202"/>
            <a:ext cx="5410200" cy="18601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5715" algn="just">
              <a:lnSpc>
                <a:spcPct val="100000"/>
              </a:lnSpc>
              <a:spcBef>
                <a:spcPts val="105"/>
              </a:spcBef>
            </a:pPr>
            <a:r>
              <a:rPr lang="ru-RU" sz="1500" b="1" spc="-1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Соблюдение  принципа единства и однократности ввода структурированных данных документов, извещений, контрактов, документов исполнения в единую информационную систему закупок, информационные финансовые  системы  исполнения областного бюджета, в единую централизованную информационную систему учета и отчетности, региональную информационную систему закупок  области</a:t>
            </a:r>
            <a:endParaRPr sz="15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609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Принятие бюджетных обязательств, возникающих на основании заключенных контрактов (44-ФЗ, 223-ФЗ)</a:t>
            </a:r>
            <a:endParaRPr lang="ru-RU" sz="1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5800" y="764704"/>
            <a:ext cx="208600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ЕДИНАЯ ИНФОРМАЦИОННАЯ СИСТЕМА В СФЕРЕ ЗАКУПОК (ЕИС)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9600" y="2132857"/>
            <a:ext cx="216220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Региональная информационная система закупок Вологодской области (РИС ЗВО)</a:t>
            </a:r>
            <a:endParaRPr lang="ru-RU" sz="1300" b="1" cap="all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635896" y="1124745"/>
            <a:ext cx="201622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АС «Бюджет»,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АС «УРМ»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(в течение 1 рабочего дня)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629400" y="990601"/>
            <a:ext cx="2286000" cy="11868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ГИС «Единая централизованная система учета и отчетности» (ГИС ЕЦИС)</a:t>
            </a:r>
          </a:p>
          <a:p>
            <a:pPr algn="ctr"/>
            <a:r>
              <a:rPr lang="ru-RU" sz="1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(в </a:t>
            </a:r>
            <a:r>
              <a:rPr lang="ru-RU" sz="1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течение 1 рабочего дня)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9552" y="4221089"/>
            <a:ext cx="1872208" cy="1008113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РИС ЗВО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ГИС МИК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(в течение 1 рабочего дня)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04800" y="3581400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latin typeface="Times New Roman" pitchFamily="18" charset="0"/>
                <a:ea typeface="+mj-ea"/>
                <a:cs typeface="Times New Roman" pitchFamily="18" charset="0"/>
              </a:rPr>
              <a:t>Документы - основания для оплаты контрактов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699792" y="4221090"/>
            <a:ext cx="1944216" cy="100811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ГИС ЕЦИС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(в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течение 1 рабочего дня)</a:t>
            </a:r>
          </a:p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04048" y="4221090"/>
            <a:ext cx="1872208" cy="100811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АС «Бюджет»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в течение 1 рабочего дня)</a:t>
            </a:r>
          </a:p>
          <a:p>
            <a:pPr algn="ctr"/>
            <a:r>
              <a:rPr lang="ru-RU" dirty="0" smtClean="0"/>
              <a:t>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164288" y="4221090"/>
            <a:ext cx="1835696" cy="100811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ИС ЗВО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ГИС МИК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 стрелкой 15"/>
          <p:cNvCxnSpPr>
            <a:stCxn id="6" idx="3"/>
            <a:endCxn id="8" idx="1"/>
          </p:cNvCxnSpPr>
          <p:nvPr/>
        </p:nvCxnSpPr>
        <p:spPr>
          <a:xfrm>
            <a:off x="2771800" y="1340770"/>
            <a:ext cx="864096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7" idx="3"/>
            <a:endCxn id="8" idx="1"/>
          </p:cNvCxnSpPr>
          <p:nvPr/>
        </p:nvCxnSpPr>
        <p:spPr>
          <a:xfrm flipV="1">
            <a:off x="2771800" y="1628800"/>
            <a:ext cx="864096" cy="10801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8" idx="3"/>
            <a:endCxn id="9" idx="1"/>
          </p:cNvCxnSpPr>
          <p:nvPr/>
        </p:nvCxnSpPr>
        <p:spPr>
          <a:xfrm flipV="1">
            <a:off x="5652120" y="1584050"/>
            <a:ext cx="977280" cy="4475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12" idx="1"/>
          </p:cNvCxnSpPr>
          <p:nvPr/>
        </p:nvCxnSpPr>
        <p:spPr>
          <a:xfrm>
            <a:off x="2411760" y="4725144"/>
            <a:ext cx="28803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12" idx="3"/>
            <a:endCxn id="13" idx="1"/>
          </p:cNvCxnSpPr>
          <p:nvPr/>
        </p:nvCxnSpPr>
        <p:spPr>
          <a:xfrm>
            <a:off x="4644008" y="4725144"/>
            <a:ext cx="36004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3" idx="3"/>
          </p:cNvCxnSpPr>
          <p:nvPr/>
        </p:nvCxnSpPr>
        <p:spPr>
          <a:xfrm>
            <a:off x="6876256" y="4725144"/>
            <a:ext cx="28803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671902" y="2168860"/>
            <a:ext cx="19802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Заказчик: </a:t>
            </a:r>
          </a:p>
          <a:p>
            <a:pPr marL="171450" indent="-171450">
              <a:buFontTx/>
              <a:buChar char="-"/>
            </a:pPr>
            <a:r>
              <a:rPr lang="ru-RU" sz="1000" dirty="0" smtClean="0"/>
              <a:t>формирует дополнительную информацию по бюджетным обязательствам </a:t>
            </a:r>
          </a:p>
          <a:p>
            <a:pPr marL="171450" indent="-171450">
              <a:buFontTx/>
              <a:buChar char="-"/>
            </a:pPr>
            <a:endParaRPr lang="ru-RU" sz="1000" dirty="0" smtClean="0"/>
          </a:p>
          <a:p>
            <a:r>
              <a:rPr lang="ru-RU" sz="1000" b="1" dirty="0" smtClean="0"/>
              <a:t>Департамент финансов (ГКУ ВО «Областное казначейство):</a:t>
            </a:r>
          </a:p>
          <a:p>
            <a:r>
              <a:rPr lang="ru-RU" sz="1000" b="1" dirty="0" smtClean="0"/>
              <a:t>-</a:t>
            </a:r>
            <a:r>
              <a:rPr lang="ru-RU" sz="1000" dirty="0" smtClean="0"/>
              <a:t> принятие на учет бюджетных обязательств</a:t>
            </a:r>
            <a:endParaRPr lang="ru-RU" sz="1000" dirty="0"/>
          </a:p>
        </p:txBody>
      </p:sp>
      <p:sp>
        <p:nvSpPr>
          <p:cNvPr id="37" name="TextBox 36"/>
          <p:cNvSpPr txBox="1"/>
          <p:nvPr/>
        </p:nvSpPr>
        <p:spPr>
          <a:xfrm>
            <a:off x="6804248" y="2204865"/>
            <a:ext cx="189289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Заказчик:</a:t>
            </a:r>
          </a:p>
          <a:p>
            <a:pPr marL="171450" indent="-171450">
              <a:buFontTx/>
              <a:buChar char="-"/>
            </a:pPr>
            <a:r>
              <a:rPr lang="ru-RU" sz="1000" dirty="0" smtClean="0"/>
              <a:t>осуществляет проверку и направляет в Центр учета для отражения в учете </a:t>
            </a:r>
          </a:p>
          <a:p>
            <a:endParaRPr lang="ru-RU" sz="1000" dirty="0" smtClean="0"/>
          </a:p>
          <a:p>
            <a:r>
              <a:rPr lang="ru-RU" sz="1000" b="1" dirty="0" smtClean="0"/>
              <a:t>Центр учета: </a:t>
            </a:r>
          </a:p>
          <a:p>
            <a:r>
              <a:rPr lang="ru-RU" sz="1000" b="1" dirty="0" smtClean="0"/>
              <a:t>- о</a:t>
            </a:r>
            <a:r>
              <a:rPr lang="ru-RU" sz="1000" dirty="0" smtClean="0"/>
              <a:t>тражает информацию  в бухгалтерском учете</a:t>
            </a:r>
            <a:endParaRPr lang="ru-RU" sz="1000" dirty="0"/>
          </a:p>
        </p:txBody>
      </p:sp>
      <p:sp>
        <p:nvSpPr>
          <p:cNvPr id="39" name="TextBox 38"/>
          <p:cNvSpPr txBox="1"/>
          <p:nvPr/>
        </p:nvSpPr>
        <p:spPr>
          <a:xfrm>
            <a:off x="558571" y="5369771"/>
            <a:ext cx="18722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/>
            <a:r>
              <a:rPr lang="ru-RU" sz="1000" b="1" dirty="0" smtClean="0"/>
              <a:t>Заказчик:</a:t>
            </a:r>
            <a:r>
              <a:rPr lang="ru-RU" sz="1000" dirty="0" smtClean="0"/>
              <a:t> </a:t>
            </a:r>
          </a:p>
          <a:p>
            <a:pPr marL="228600"/>
            <a:r>
              <a:rPr lang="ru-RU" sz="1000" dirty="0" smtClean="0"/>
              <a:t>- подписывает документы исполнения (акты, счета, счета-фактуры, УПД) в системе в день совершения факта хозяйственной жизни </a:t>
            </a:r>
            <a:endParaRPr lang="ru-RU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2843808" y="5373217"/>
            <a:ext cx="165618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   Заказчик:</a:t>
            </a:r>
          </a:p>
          <a:p>
            <a:pPr marL="171450" indent="-171450">
              <a:buFontTx/>
              <a:buChar char="-"/>
            </a:pPr>
            <a:r>
              <a:rPr lang="ru-RU" sz="1000" dirty="0" smtClean="0"/>
              <a:t>направляет документы для оплаты </a:t>
            </a:r>
          </a:p>
          <a:p>
            <a:endParaRPr lang="ru-RU" sz="1000" b="1" dirty="0" smtClean="0"/>
          </a:p>
          <a:p>
            <a:r>
              <a:rPr lang="ru-RU" sz="1000" b="1" dirty="0" smtClean="0"/>
              <a:t>   Центр учета: </a:t>
            </a:r>
          </a:p>
          <a:p>
            <a:r>
              <a:rPr lang="ru-RU" sz="1000" b="1" dirty="0" smtClean="0"/>
              <a:t>-  </a:t>
            </a:r>
            <a:r>
              <a:rPr lang="ru-RU" sz="1000" dirty="0" smtClean="0"/>
              <a:t>формирует бухгалтерские  записи и платежные поручения</a:t>
            </a:r>
            <a:endParaRPr lang="ru-RU" sz="1000" dirty="0"/>
          </a:p>
        </p:txBody>
      </p:sp>
      <p:sp>
        <p:nvSpPr>
          <p:cNvPr id="41" name="TextBox 40"/>
          <p:cNvSpPr txBox="1"/>
          <p:nvPr/>
        </p:nvSpPr>
        <p:spPr>
          <a:xfrm>
            <a:off x="5076056" y="5373217"/>
            <a:ext cx="18002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ГКУ </a:t>
            </a:r>
            <a:r>
              <a:rPr lang="ru-RU" sz="1000" b="1" dirty="0"/>
              <a:t>ВО «Областное </a:t>
            </a:r>
            <a:r>
              <a:rPr lang="ru-RU" sz="1000" b="1" dirty="0" smtClean="0"/>
              <a:t>казначейство»:</a:t>
            </a:r>
          </a:p>
          <a:p>
            <a:pPr marL="171450" indent="-171450">
              <a:buFontTx/>
              <a:buChar char="-"/>
            </a:pPr>
            <a:r>
              <a:rPr lang="ru-RU" sz="1000" dirty="0" smtClean="0"/>
              <a:t>формирует предложения на санкционирование платежей в Департамент финансов области </a:t>
            </a:r>
          </a:p>
          <a:p>
            <a:pPr marL="171450" indent="-171450">
              <a:buFontTx/>
              <a:buChar char="-"/>
            </a:pPr>
            <a:r>
              <a:rPr lang="ru-RU" sz="1000" dirty="0" smtClean="0"/>
              <a:t>направление  платежей для оплаты</a:t>
            </a:r>
            <a:endParaRPr lang="ru-RU" sz="1000" dirty="0"/>
          </a:p>
        </p:txBody>
      </p:sp>
      <p:sp>
        <p:nvSpPr>
          <p:cNvPr id="42" name="TextBox 41"/>
          <p:cNvSpPr txBox="1"/>
          <p:nvPr/>
        </p:nvSpPr>
        <p:spPr>
          <a:xfrm>
            <a:off x="7308304" y="5373218"/>
            <a:ext cx="16561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/>
            <a:r>
              <a:rPr lang="ru-RU" sz="1000" dirty="0" smtClean="0"/>
              <a:t>Автоматическая  выгрузка оплаченных документов для закрытия  государственного контракта</a:t>
            </a:r>
            <a:endParaRPr lang="ru-RU" sz="1000" dirty="0"/>
          </a:p>
        </p:txBody>
      </p:sp>
      <p:cxnSp>
        <p:nvCxnSpPr>
          <p:cNvPr id="20" name="Прямая со стрелкой 19"/>
          <p:cNvCxnSpPr>
            <a:stCxn id="36" idx="0"/>
          </p:cNvCxnSpPr>
          <p:nvPr/>
        </p:nvCxnSpPr>
        <p:spPr>
          <a:xfrm>
            <a:off x="4662012" y="2168860"/>
            <a:ext cx="1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9" idx="2"/>
          </p:cNvCxnSpPr>
          <p:nvPr/>
        </p:nvCxnSpPr>
        <p:spPr>
          <a:xfrm>
            <a:off x="7772400" y="2177499"/>
            <a:ext cx="0" cy="2609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3491880" y="5881047"/>
            <a:ext cx="0" cy="153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stCxn id="14" idx="2"/>
          </p:cNvCxnSpPr>
          <p:nvPr/>
        </p:nvCxnSpPr>
        <p:spPr>
          <a:xfrm>
            <a:off x="8082136" y="5229201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4639725" y="2817514"/>
            <a:ext cx="0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7617312" y="2837461"/>
            <a:ext cx="0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5796136" y="5237586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3491880" y="5245968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1331640" y="5294621"/>
            <a:ext cx="0" cy="153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3955" y="533402"/>
            <a:ext cx="9000045" cy="365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63476" y="64770"/>
            <a:ext cx="8817051" cy="611705"/>
          </a:xfrm>
          <a:prstGeom prst="rect">
            <a:avLst/>
          </a:prstGeom>
        </p:spPr>
        <p:txBody>
          <a:bodyPr vert="horz" wrap="square" lIns="0" tIns="57149" rIns="0" bIns="0" rtlCol="0">
            <a:spAutoFit/>
          </a:bodyPr>
          <a:lstStyle/>
          <a:p>
            <a:pPr marL="107314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1800" dirty="0" smtClean="0">
                <a:solidFill>
                  <a:schemeClr val="tx1"/>
                </a:solidFill>
              </a:rPr>
              <a:t>Предложения по соблюдению установленных нормативными документами правил</a:t>
            </a:r>
            <a:endParaRPr sz="1800" dirty="0">
              <a:solidFill>
                <a:schemeClr val="tx1"/>
              </a:solidFill>
            </a:endParaRPr>
          </a:p>
        </p:txBody>
      </p: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762002"/>
            <a:ext cx="9000045" cy="36575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2341245" y="4757420"/>
            <a:ext cx="2083435" cy="21544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659130">
              <a:lnSpc>
                <a:spcPct val="100000"/>
              </a:lnSpc>
              <a:spcBef>
                <a:spcPts val="120"/>
              </a:spcBef>
            </a:pPr>
            <a:r>
              <a:rPr sz="1300" b="1" spc="5" dirty="0">
                <a:solidFill>
                  <a:srgbClr val="FFFFFF"/>
                </a:solidFill>
                <a:latin typeface="Arial"/>
                <a:cs typeface="Arial"/>
              </a:rPr>
              <a:t>2021</a:t>
            </a:r>
            <a:r>
              <a:rPr sz="13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FFFFFF"/>
                </a:solidFill>
                <a:latin typeface="Arial"/>
                <a:cs typeface="Arial"/>
              </a:rPr>
              <a:t>год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809111" y="3668397"/>
            <a:ext cx="1249680" cy="18530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20675">
              <a:lnSpc>
                <a:spcPct val="100000"/>
              </a:lnSpc>
              <a:spcBef>
                <a:spcPts val="125"/>
              </a:spcBef>
            </a:pP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2022</a:t>
            </a:r>
            <a:r>
              <a:rPr sz="11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год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sldNum" sz="quarter" idx="7"/>
          </p:nvPr>
        </p:nvSpPr>
        <p:spPr>
          <a:xfrm>
            <a:off x="8376159" y="6478625"/>
            <a:ext cx="23177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6</a:t>
            </a:fld>
            <a:endParaRPr dirty="0"/>
          </a:p>
        </p:txBody>
      </p:sp>
      <p:sp>
        <p:nvSpPr>
          <p:cNvPr id="33" name="object 8"/>
          <p:cNvSpPr txBox="1"/>
          <p:nvPr/>
        </p:nvSpPr>
        <p:spPr>
          <a:xfrm>
            <a:off x="381000" y="1219202"/>
            <a:ext cx="7467600" cy="30700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indent="-254635" algn="just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267335" algn="l"/>
              </a:tabLst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В части принятия бюджетных обязательств, возникающих на основании заключенных контрактов:</a:t>
            </a:r>
          </a:p>
          <a:p>
            <a:pPr marL="266700" indent="-254635" algn="just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267335" algn="l"/>
              </a:tabLst>
            </a:pPr>
            <a:endParaRPr lang="ru-RU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indent="-254635" algn="just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267335" algn="l"/>
              </a:tabLst>
            </a:pPr>
            <a:endParaRPr lang="ru-RU" sz="16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indent="-254635" algn="just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267335" algn="l"/>
              </a:tabLst>
            </a:pPr>
            <a:endParaRPr lang="ru-RU" sz="16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indent="-254635" algn="just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267335" algn="l"/>
              </a:tabLst>
            </a:pPr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indent="-254635" algn="just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267335" algn="l"/>
              </a:tabLst>
            </a:pPr>
            <a:endParaRPr lang="ru-RU" sz="16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indent="-254635" algn="just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267335" algn="l"/>
              </a:tabLst>
            </a:pPr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indent="-254635" algn="just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267335" algn="l"/>
              </a:tabLst>
            </a:pPr>
            <a:endParaRPr lang="ru-RU" sz="16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indent="-254635" algn="just">
              <a:lnSpc>
                <a:spcPct val="100000"/>
              </a:lnSpc>
              <a:spcBef>
                <a:spcPts val="100"/>
              </a:spcBef>
              <a:tabLst>
                <a:tab pos="267335" algn="l"/>
              </a:tabLst>
            </a:pPr>
            <a:endParaRPr sz="1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indent="-254635" algn="just">
              <a:lnSpc>
                <a:spcPct val="100000"/>
              </a:lnSpc>
              <a:buFont typeface="Tahoma"/>
              <a:buAutoNum type="arabicPeriod" startAt="2"/>
              <a:tabLst>
                <a:tab pos="267335" algn="l"/>
              </a:tabLst>
            </a:pPr>
            <a:r>
              <a:rPr lang="ru-RU" sz="1600" b="1" u="sng" spc="-20" dirty="0" smtClean="0">
                <a:latin typeface="Times New Roman" pitchFamily="18" charset="0"/>
                <a:cs typeface="Times New Roman" pitchFamily="18" charset="0"/>
              </a:rPr>
              <a:t>В части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сокращения сроков оплаты по контрактам:</a:t>
            </a:r>
          </a:p>
          <a:p>
            <a:pPr marL="266700" indent="-254635" algn="just">
              <a:lnSpc>
                <a:spcPct val="100000"/>
              </a:lnSpc>
              <a:buFont typeface="Tahoma"/>
              <a:buAutoNum type="arabicPeriod" startAt="2"/>
              <a:tabLst>
                <a:tab pos="267335" algn="l"/>
              </a:tabLst>
            </a:pPr>
            <a:endParaRPr sz="1600" u="sng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" name="object 5"/>
          <p:cNvGrpSpPr/>
          <p:nvPr/>
        </p:nvGrpSpPr>
        <p:grpSpPr>
          <a:xfrm>
            <a:off x="533400" y="1600200"/>
            <a:ext cx="6858000" cy="1981200"/>
            <a:chOff x="-1167" y="1678177"/>
            <a:chExt cx="6177915" cy="1358900"/>
          </a:xfrm>
        </p:grpSpPr>
        <p:sp>
          <p:nvSpPr>
            <p:cNvPr id="35" name="object 6"/>
            <p:cNvSpPr/>
            <p:nvPr/>
          </p:nvSpPr>
          <p:spPr>
            <a:xfrm>
              <a:off x="-1167" y="1867331"/>
              <a:ext cx="6177915" cy="1169670"/>
            </a:xfrm>
            <a:custGeom>
              <a:avLst/>
              <a:gdLst/>
              <a:ahLst/>
              <a:cxnLst/>
              <a:rect l="l" t="t" r="r" b="b"/>
              <a:pathLst>
                <a:path w="6177915" h="1169670">
                  <a:moveTo>
                    <a:pt x="6177788" y="0"/>
                  </a:moveTo>
                  <a:lnTo>
                    <a:pt x="0" y="0"/>
                  </a:lnTo>
                  <a:lnTo>
                    <a:pt x="0" y="1169492"/>
                  </a:lnTo>
                  <a:lnTo>
                    <a:pt x="6177788" y="1169492"/>
                  </a:lnTo>
                  <a:lnTo>
                    <a:pt x="6177788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6" name="object 7"/>
            <p:cNvSpPr/>
            <p:nvPr/>
          </p:nvSpPr>
          <p:spPr>
            <a:xfrm>
              <a:off x="4891404" y="1867280"/>
              <a:ext cx="1285240" cy="1169670"/>
            </a:xfrm>
            <a:custGeom>
              <a:avLst/>
              <a:gdLst/>
              <a:ahLst/>
              <a:cxnLst/>
              <a:rect l="l" t="t" r="r" b="b"/>
              <a:pathLst>
                <a:path w="1285239" h="1169670">
                  <a:moveTo>
                    <a:pt x="1273429" y="0"/>
                  </a:moveTo>
                  <a:lnTo>
                    <a:pt x="336550" y="100330"/>
                  </a:lnTo>
                  <a:lnTo>
                    <a:pt x="226822" y="427228"/>
                  </a:lnTo>
                  <a:lnTo>
                    <a:pt x="0" y="1051560"/>
                  </a:lnTo>
                  <a:lnTo>
                    <a:pt x="1285240" y="1169543"/>
                  </a:lnTo>
                  <a:lnTo>
                    <a:pt x="1273429" y="0"/>
                  </a:lnTo>
                  <a:close/>
                </a:path>
              </a:pathLst>
            </a:custGeom>
            <a:solidFill>
              <a:srgbClr val="0F243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7" name="object 8"/>
            <p:cNvSpPr/>
            <p:nvPr/>
          </p:nvSpPr>
          <p:spPr>
            <a:xfrm>
              <a:off x="4872863" y="1822957"/>
              <a:ext cx="994410" cy="1098550"/>
            </a:xfrm>
            <a:custGeom>
              <a:avLst/>
              <a:gdLst/>
              <a:ahLst/>
              <a:cxnLst/>
              <a:rect l="l" t="t" r="r" b="b"/>
              <a:pathLst>
                <a:path w="994410" h="1098550">
                  <a:moveTo>
                    <a:pt x="656971" y="0"/>
                  </a:moveTo>
                  <a:lnTo>
                    <a:pt x="107061" y="64134"/>
                  </a:lnTo>
                  <a:lnTo>
                    <a:pt x="0" y="1098295"/>
                  </a:lnTo>
                  <a:lnTo>
                    <a:pt x="994283" y="1041018"/>
                  </a:lnTo>
                  <a:lnTo>
                    <a:pt x="744601" y="147065"/>
                  </a:lnTo>
                  <a:lnTo>
                    <a:pt x="656971" y="0"/>
                  </a:lnTo>
                  <a:close/>
                </a:path>
              </a:pathLst>
            </a:custGeom>
            <a:solidFill>
              <a:srgbClr val="4AACC5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8" name="object 9"/>
            <p:cNvSpPr/>
            <p:nvPr/>
          </p:nvSpPr>
          <p:spPr>
            <a:xfrm>
              <a:off x="4974971" y="1678177"/>
              <a:ext cx="906780" cy="1198880"/>
            </a:xfrm>
            <a:custGeom>
              <a:avLst/>
              <a:gdLst/>
              <a:ahLst/>
              <a:cxnLst/>
              <a:rect l="l" t="t" r="r" b="b"/>
              <a:pathLst>
                <a:path w="906779" h="1198880">
                  <a:moveTo>
                    <a:pt x="234441" y="0"/>
                  </a:moveTo>
                  <a:lnTo>
                    <a:pt x="0" y="1096010"/>
                  </a:lnTo>
                  <a:lnTo>
                    <a:pt x="906526" y="1198752"/>
                  </a:lnTo>
                  <a:lnTo>
                    <a:pt x="718438" y="38481"/>
                  </a:lnTo>
                  <a:lnTo>
                    <a:pt x="234441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44" name="Прямоугольник 43"/>
          <p:cNvSpPr/>
          <p:nvPr/>
        </p:nvSpPr>
        <p:spPr>
          <a:xfrm>
            <a:off x="762000" y="1905000"/>
            <a:ext cx="457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Органам власти и государственным учреждениям (Заказчикам):</a:t>
            </a:r>
          </a:p>
          <a:p>
            <a:pPr algn="just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- в течение одного дня обеспечить занесение информации по контрактам  для принятия бюджетных обязательств Департаментом финансов в АС «Бюджет»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5" name="object 11"/>
          <p:cNvGrpSpPr/>
          <p:nvPr/>
        </p:nvGrpSpPr>
        <p:grpSpPr>
          <a:xfrm>
            <a:off x="533400" y="3962400"/>
            <a:ext cx="7086600" cy="2514600"/>
            <a:chOff x="2647823" y="2976879"/>
            <a:chExt cx="6496685" cy="1287145"/>
          </a:xfrm>
        </p:grpSpPr>
        <p:sp>
          <p:nvSpPr>
            <p:cNvPr id="46" name="object 12"/>
            <p:cNvSpPr/>
            <p:nvPr/>
          </p:nvSpPr>
          <p:spPr>
            <a:xfrm>
              <a:off x="2679573" y="3089706"/>
              <a:ext cx="6464935" cy="1169670"/>
            </a:xfrm>
            <a:custGeom>
              <a:avLst/>
              <a:gdLst/>
              <a:ahLst/>
              <a:cxnLst/>
              <a:rect l="l" t="t" r="r" b="b"/>
              <a:pathLst>
                <a:path w="6464934" h="1169670">
                  <a:moveTo>
                    <a:pt x="6464934" y="0"/>
                  </a:moveTo>
                  <a:lnTo>
                    <a:pt x="0" y="0"/>
                  </a:lnTo>
                  <a:lnTo>
                    <a:pt x="0" y="1169492"/>
                  </a:lnTo>
                  <a:lnTo>
                    <a:pt x="6464934" y="1169492"/>
                  </a:lnTo>
                  <a:lnTo>
                    <a:pt x="6464934" y="0"/>
                  </a:lnTo>
                  <a:close/>
                </a:path>
              </a:pathLst>
            </a:custGeom>
            <a:solidFill>
              <a:srgbClr val="F7954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7" name="object 13"/>
            <p:cNvSpPr/>
            <p:nvPr/>
          </p:nvSpPr>
          <p:spPr>
            <a:xfrm>
              <a:off x="2647823" y="3095878"/>
              <a:ext cx="1024255" cy="1167765"/>
            </a:xfrm>
            <a:custGeom>
              <a:avLst/>
              <a:gdLst/>
              <a:ahLst/>
              <a:cxnLst/>
              <a:rect l="l" t="t" r="r" b="b"/>
              <a:pathLst>
                <a:path w="1024254" h="1167764">
                  <a:moveTo>
                    <a:pt x="0" y="0"/>
                  </a:moveTo>
                  <a:lnTo>
                    <a:pt x="2920" y="1167765"/>
                  </a:lnTo>
                  <a:lnTo>
                    <a:pt x="1024127" y="1046988"/>
                  </a:lnTo>
                  <a:lnTo>
                    <a:pt x="822578" y="267335"/>
                  </a:lnTo>
                  <a:lnTo>
                    <a:pt x="707389" y="198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74707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8" name="object 14"/>
            <p:cNvSpPr/>
            <p:nvPr/>
          </p:nvSpPr>
          <p:spPr>
            <a:xfrm>
              <a:off x="2703957" y="2976879"/>
              <a:ext cx="1220470" cy="1168400"/>
            </a:xfrm>
            <a:custGeom>
              <a:avLst/>
              <a:gdLst/>
              <a:ahLst/>
              <a:cxnLst/>
              <a:rect l="l" t="t" r="r" b="b"/>
              <a:pathLst>
                <a:path w="1220470" h="1168400">
                  <a:moveTo>
                    <a:pt x="203454" y="0"/>
                  </a:moveTo>
                  <a:lnTo>
                    <a:pt x="0" y="989711"/>
                  </a:lnTo>
                  <a:lnTo>
                    <a:pt x="995553" y="1168273"/>
                  </a:lnTo>
                  <a:lnTo>
                    <a:pt x="1219962" y="180848"/>
                  </a:lnTo>
                  <a:lnTo>
                    <a:pt x="203454" y="0"/>
                  </a:lnTo>
                  <a:close/>
                </a:path>
              </a:pathLst>
            </a:custGeom>
            <a:solidFill>
              <a:srgbClr val="FBD4B5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9" name="object 15"/>
            <p:cNvSpPr/>
            <p:nvPr/>
          </p:nvSpPr>
          <p:spPr>
            <a:xfrm>
              <a:off x="2699766" y="2976879"/>
              <a:ext cx="909955" cy="989965"/>
            </a:xfrm>
            <a:custGeom>
              <a:avLst/>
              <a:gdLst/>
              <a:ahLst/>
              <a:cxnLst/>
              <a:rect l="l" t="t" r="r" b="b"/>
              <a:pathLst>
                <a:path w="909954" h="989964">
                  <a:moveTo>
                    <a:pt x="203453" y="0"/>
                  </a:moveTo>
                  <a:lnTo>
                    <a:pt x="0" y="989711"/>
                  </a:lnTo>
                  <a:lnTo>
                    <a:pt x="909955" y="948817"/>
                  </a:lnTo>
                  <a:lnTo>
                    <a:pt x="888110" y="242697"/>
                  </a:lnTo>
                  <a:lnTo>
                    <a:pt x="203453" y="0"/>
                  </a:lnTo>
                  <a:close/>
                </a:path>
              </a:pathLst>
            </a:custGeom>
            <a:solidFill>
              <a:srgbClr val="F7954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50" name="Прямоугольник 49"/>
          <p:cNvSpPr/>
          <p:nvPr/>
        </p:nvSpPr>
        <p:spPr>
          <a:xfrm>
            <a:off x="1828800" y="4191002"/>
            <a:ext cx="57912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документам исполнения  по контрактам обеспечить:</a:t>
            </a:r>
          </a:p>
          <a:p>
            <a:pPr algn="just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-Заказчикам направление в Центры учета документов для подготовки платежных поручений в течение одного рабочего дня;</a:t>
            </a:r>
          </a:p>
          <a:p>
            <a:pPr algn="just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-Центрам учета направление документов для формирования бухгалтерских записей, платежных поручений в ГКУ ВО «Областное казначейство» в течение одного рабочего дня;  </a:t>
            </a:r>
          </a:p>
          <a:p>
            <a:pPr algn="just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-ГКУ ВО «Областное казначейство» проверку и проведение платежей по представленным документам исполнения в течение одного рабочего дня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908720"/>
            <a:ext cx="9144000" cy="2160240"/>
          </a:xfrm>
          <a:solidFill>
            <a:srgbClr val="0066CC"/>
          </a:solidFill>
        </p:spPr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БЛАГОДАРЮ </a:t>
            </a:r>
            <a:r>
              <a:rPr lang="ru-RU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ВНИМАНИЕ! </a:t>
            </a:r>
            <a:endParaRPr lang="ru-RU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3573016"/>
            <a:ext cx="612068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/>
          </a:p>
          <a:p>
            <a:pPr algn="ctr"/>
            <a:r>
              <a:rPr lang="ru-RU" sz="2000" dirty="0"/>
              <a:t>Начальник </a:t>
            </a:r>
            <a:r>
              <a:rPr lang="ru-RU" sz="2000" dirty="0" smtClean="0"/>
              <a:t>государственного казенного учреждения Вологодской области «Областное казначейство»</a:t>
            </a:r>
          </a:p>
          <a:p>
            <a:pPr algn="ctr"/>
            <a:r>
              <a:rPr lang="ru-RU" sz="2000" b="1" dirty="0" err="1" smtClean="0"/>
              <a:t>Бухмичева</a:t>
            </a:r>
            <a:r>
              <a:rPr lang="ru-RU" sz="2000" b="1" dirty="0" smtClean="0"/>
              <a:t> Римма Михайловна</a:t>
            </a:r>
          </a:p>
          <a:p>
            <a:pPr algn="ctr"/>
            <a:endParaRPr lang="ru-RU" b="1" i="1" dirty="0"/>
          </a:p>
          <a:p>
            <a:pPr algn="ctr"/>
            <a:endParaRPr lang="ru-RU" b="1" i="1" dirty="0" smtClean="0"/>
          </a:p>
          <a:p>
            <a:pPr algn="ctr"/>
            <a:r>
              <a:rPr lang="en-US" b="1" i="1" dirty="0" smtClean="0"/>
              <a:t>bukhmichevarm@kazna.gov35.ru</a:t>
            </a:r>
            <a:r>
              <a:rPr lang="ru-RU" b="1" i="1" dirty="0" smtClean="0"/>
              <a:t> </a:t>
            </a:r>
          </a:p>
          <a:p>
            <a:pPr algn="ctr"/>
            <a:r>
              <a:rPr lang="ru-RU" b="1" i="1" dirty="0" smtClean="0"/>
              <a:t>(</a:t>
            </a:r>
            <a:r>
              <a:rPr lang="ru-RU" b="1" i="1" dirty="0"/>
              <a:t>8172) </a:t>
            </a:r>
            <a:r>
              <a:rPr lang="ru-RU" b="1" i="1" dirty="0" smtClean="0"/>
              <a:t>76-00-19 </a:t>
            </a:r>
            <a:r>
              <a:rPr lang="ru-RU" b="1" i="1" dirty="0"/>
              <a:t>(</a:t>
            </a:r>
            <a:r>
              <a:rPr lang="ru-RU" b="1" i="1" dirty="0" err="1"/>
              <a:t>доб</a:t>
            </a:r>
            <a:r>
              <a:rPr lang="ru-RU" b="1" i="1" dirty="0"/>
              <a:t>. </a:t>
            </a:r>
            <a:r>
              <a:rPr lang="ru-RU" b="1" i="1" dirty="0" smtClean="0"/>
              <a:t>4101) 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843808" y="5229200"/>
            <a:ext cx="590465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6" name="AutoShape 2" descr="https://mx.post.gov35.ru/owa/service.svc/s/GetFileAttachment?id=AAMkADE5OTc3ZWE4LWNhYTctNGE4YS05MDhjLTkwZTk3M2ZlNDYyMQBGAAAAAADeUVhyF98ARb%2BFJoEKw%2FwoBwDhqo37oxoHQ4OLuZ8POYYbAAAAAAEMAADhqo37oxoHQ4OLuZ8POYYbAAD2NE4IAAABEgAQAImAMuR42fVIh8qsEn6mBpA%3D&amp;isImagePreview=True&amp;X-OWA-CANARY=DU4nSVGJL0-_ghszwW14ARja0d4QHdoICE5IxjYZUmxvB2XIQ4dFAdp9JLn1VKx2Bb9ENKeZomA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Рисунок 7" descr="Бухмичева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733428"/>
            <a:ext cx="2304256" cy="2304256"/>
          </a:xfrm>
          <a:prstGeom prst="ellipse">
            <a:avLst/>
          </a:prstGeom>
          <a:ln w="38100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5252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</TotalTime>
  <Words>1732</Words>
  <Application>Microsoft Office PowerPoint</Application>
  <PresentationFormat>Экран (4:3)</PresentationFormat>
  <Paragraphs>156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Слайд 1</vt:lpstr>
      <vt:lpstr>1</vt:lpstr>
      <vt:lpstr>Слайд 3</vt:lpstr>
      <vt:lpstr>Слайд 4</vt:lpstr>
      <vt:lpstr>Принятие бюджетных обязательств, возникающих на основании заключенных контрактов (44-ФЗ, 223-ФЗ)</vt:lpstr>
      <vt:lpstr>Предложения по соблюдению установленных нормативными документами правил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KashintsevNP</dc:creator>
  <cp:lastModifiedBy>Ивановская</cp:lastModifiedBy>
  <cp:revision>64</cp:revision>
  <dcterms:created xsi:type="dcterms:W3CDTF">2022-06-08T06:51:06Z</dcterms:created>
  <dcterms:modified xsi:type="dcterms:W3CDTF">2022-06-08T11:53:47Z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2021-12-02T00:00:00Z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2022-06-08T00:00:00Z</vt:filetime>
  </property>
</Properties>
</file>