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6" r:id="rId2"/>
    <p:sldMasterId id="2147483685" r:id="rId3"/>
    <p:sldMasterId id="2147483700" r:id="rId4"/>
    <p:sldMasterId id="2147483707" r:id="rId5"/>
    <p:sldMasterId id="2147483712" r:id="rId6"/>
  </p:sldMasterIdLst>
  <p:notesMasterIdLst>
    <p:notesMasterId r:id="rId20"/>
  </p:notesMasterIdLst>
  <p:handoutMasterIdLst>
    <p:handoutMasterId r:id="rId21"/>
  </p:handoutMasterIdLst>
  <p:sldIdLst>
    <p:sldId id="304" r:id="rId7"/>
    <p:sldId id="415" r:id="rId8"/>
    <p:sldId id="414" r:id="rId9"/>
    <p:sldId id="382" r:id="rId10"/>
    <p:sldId id="405" r:id="rId11"/>
    <p:sldId id="408" r:id="rId12"/>
    <p:sldId id="412" r:id="rId13"/>
    <p:sldId id="407" r:id="rId14"/>
    <p:sldId id="410" r:id="rId15"/>
    <p:sldId id="402" r:id="rId16"/>
    <p:sldId id="404" r:id="rId17"/>
    <p:sldId id="413" r:id="rId18"/>
    <p:sldId id="312" r:id="rId19"/>
  </p:sldIdLst>
  <p:sldSz cx="5765800" cy="3244850"/>
  <p:notesSz cx="6819900" cy="99187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EF61937-F87B-41F2-84A7-3A146DE0BCD5}">
          <p14:sldIdLst>
            <p14:sldId id="304"/>
            <p14:sldId id="415"/>
            <p14:sldId id="414"/>
            <p14:sldId id="382"/>
            <p14:sldId id="405"/>
            <p14:sldId id="408"/>
            <p14:sldId id="412"/>
            <p14:sldId id="407"/>
            <p14:sldId id="410"/>
            <p14:sldId id="402"/>
            <p14:sldId id="404"/>
            <p14:sldId id="413"/>
            <p14:sldId id="3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437F"/>
    <a:srgbClr val="DDDDDD"/>
    <a:srgbClr val="000000"/>
    <a:srgbClr val="4978B1"/>
    <a:srgbClr val="ECD6A5"/>
    <a:srgbClr val="C19229"/>
    <a:srgbClr val="E6E6E6"/>
    <a:srgbClr val="99CCFF"/>
    <a:srgbClr val="FCFCFC"/>
    <a:srgbClr val="003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0104" autoAdjust="0"/>
  </p:normalViewPr>
  <p:slideViewPr>
    <p:cSldViewPr>
      <p:cViewPr varScale="1">
        <p:scale>
          <a:sx n="214" d="100"/>
          <a:sy n="214" d="100"/>
        </p:scale>
        <p:origin x="936" y="156"/>
      </p:cViewPr>
      <p:guideLst>
        <p:guide orient="horz" pos="2880"/>
        <p:guide pos="215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7"/>
            <a:ext cx="2955541" cy="494965"/>
          </a:xfrm>
          <a:prstGeom prst="rect">
            <a:avLst/>
          </a:prstGeom>
        </p:spPr>
        <p:txBody>
          <a:bodyPr vert="horz" lIns="169900" tIns="84949" rIns="169900" bIns="84949" rtlCol="0"/>
          <a:lstStyle>
            <a:lvl1pPr algn="l">
              <a:defRPr sz="2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2487" y="7"/>
            <a:ext cx="2955541" cy="494965"/>
          </a:xfrm>
          <a:prstGeom prst="rect">
            <a:avLst/>
          </a:prstGeom>
        </p:spPr>
        <p:txBody>
          <a:bodyPr vert="horz" lIns="169900" tIns="84949" rIns="169900" bIns="84949" rtlCol="0"/>
          <a:lstStyle>
            <a:lvl1pPr algn="r">
              <a:defRPr sz="2200"/>
            </a:lvl1pPr>
          </a:lstStyle>
          <a:p>
            <a:fld id="{44C2326E-8299-4FDA-83B8-45F6A89747D3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9418884"/>
            <a:ext cx="2955541" cy="499816"/>
          </a:xfrm>
          <a:prstGeom prst="rect">
            <a:avLst/>
          </a:prstGeom>
        </p:spPr>
        <p:txBody>
          <a:bodyPr vert="horz" lIns="169900" tIns="84949" rIns="169900" bIns="84949" rtlCol="0" anchor="b"/>
          <a:lstStyle>
            <a:lvl1pPr algn="l">
              <a:defRPr sz="2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2487" y="9418884"/>
            <a:ext cx="2955541" cy="499816"/>
          </a:xfrm>
          <a:prstGeom prst="rect">
            <a:avLst/>
          </a:prstGeom>
        </p:spPr>
        <p:txBody>
          <a:bodyPr vert="horz" lIns="169900" tIns="84949" rIns="169900" bIns="84949" rtlCol="0" anchor="b"/>
          <a:lstStyle>
            <a:lvl1pPr algn="r">
              <a:defRPr sz="2200"/>
            </a:lvl1pPr>
          </a:lstStyle>
          <a:p>
            <a:fld id="{71F94941-0FE9-4867-80AB-D24239E676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063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7"/>
            <a:ext cx="2955541" cy="494965"/>
          </a:xfrm>
          <a:prstGeom prst="rect">
            <a:avLst/>
          </a:prstGeom>
        </p:spPr>
        <p:txBody>
          <a:bodyPr vert="horz" lIns="169900" tIns="84949" rIns="169900" bIns="84949" rtlCol="0"/>
          <a:lstStyle>
            <a:lvl1pPr algn="l">
              <a:defRPr sz="2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2487" y="7"/>
            <a:ext cx="2955541" cy="494965"/>
          </a:xfrm>
          <a:prstGeom prst="rect">
            <a:avLst/>
          </a:prstGeom>
        </p:spPr>
        <p:txBody>
          <a:bodyPr vert="horz" lIns="169900" tIns="84949" rIns="169900" bIns="84949" rtlCol="0"/>
          <a:lstStyle>
            <a:lvl1pPr algn="r">
              <a:defRPr sz="2200"/>
            </a:lvl1pPr>
          </a:lstStyle>
          <a:p>
            <a:fld id="{8F7CBA3A-4016-4326-8AC3-4CA1C77DF708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41425"/>
            <a:ext cx="5940425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69900" tIns="84949" rIns="169900" bIns="8494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621" y="4774952"/>
            <a:ext cx="5456670" cy="3906339"/>
          </a:xfrm>
          <a:prstGeom prst="rect">
            <a:avLst/>
          </a:prstGeom>
        </p:spPr>
        <p:txBody>
          <a:bodyPr vert="horz" lIns="169900" tIns="84949" rIns="169900" bIns="8494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23741"/>
            <a:ext cx="2955541" cy="494965"/>
          </a:xfrm>
          <a:prstGeom prst="rect">
            <a:avLst/>
          </a:prstGeom>
        </p:spPr>
        <p:txBody>
          <a:bodyPr vert="horz" lIns="169900" tIns="84949" rIns="169900" bIns="84949" rtlCol="0" anchor="b"/>
          <a:lstStyle>
            <a:lvl1pPr algn="l">
              <a:defRPr sz="2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2487" y="9423741"/>
            <a:ext cx="2955541" cy="494965"/>
          </a:xfrm>
          <a:prstGeom prst="rect">
            <a:avLst/>
          </a:prstGeom>
        </p:spPr>
        <p:txBody>
          <a:bodyPr vert="horz" lIns="169900" tIns="84949" rIns="169900" bIns="84949" rtlCol="0" anchor="b"/>
          <a:lstStyle>
            <a:lvl1pPr algn="r">
              <a:defRPr sz="2200"/>
            </a:lvl1pPr>
          </a:lstStyle>
          <a:p>
            <a:fld id="{1D3B102A-EDC8-431F-B475-B3229B34E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65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175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8463" y="857250"/>
            <a:ext cx="4094162" cy="2303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741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8463" y="857250"/>
            <a:ext cx="4094162" cy="2303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11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8463" y="857250"/>
            <a:ext cx="4094162" cy="2303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68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47625"/>
            <a:ext cx="7419975" cy="41751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60000" algn="just"/>
            <a:endParaRPr lang="ru-RU" b="1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84DAA-301E-48B1-AACA-8F21E3D14C4B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320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8463" y="857250"/>
            <a:ext cx="4094162" cy="2303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29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8463" y="857250"/>
            <a:ext cx="4094162" cy="2303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10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087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8463" y="857250"/>
            <a:ext cx="4094162" cy="2303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673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47625"/>
            <a:ext cx="7419975" cy="41751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60000" algn="just"/>
            <a:endParaRPr lang="ru-RU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84DAA-301E-48B1-AACA-8F21E3D14C4B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542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8463" y="857250"/>
            <a:ext cx="4094162" cy="2303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809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8463" y="857250"/>
            <a:ext cx="4094162" cy="2303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410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BE74D-03D5-42B0-9FCB-CF8A3E9AB99A}" type="datetime1">
              <a:rPr lang="en-US" smtClean="0"/>
              <a:t>6/9/2022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9057F448-D147-4228-A0FD-8008E86D84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" y="40003"/>
            <a:ext cx="884317" cy="3463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4812" y="759307"/>
            <a:ext cx="3995644" cy="1135682"/>
          </a:xfrm>
        </p:spPr>
        <p:txBody>
          <a:bodyPr>
            <a:normAutofit/>
          </a:bodyPr>
          <a:lstStyle>
            <a:lvl1pPr algn="l">
              <a:defRPr sz="1513" b="1">
                <a:solidFill>
                  <a:srgbClr val="11437F"/>
                </a:solidFill>
                <a:latin typeface="+mj-lt"/>
                <a:ea typeface="PT Serif" panose="020A0603040505020204" pitchFamily="18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4812" y="2122125"/>
            <a:ext cx="2951328" cy="681409"/>
          </a:xfrm>
        </p:spPr>
        <p:txBody>
          <a:bodyPr anchor="ctr">
            <a:normAutofit/>
          </a:bodyPr>
          <a:lstStyle>
            <a:lvl1pPr marL="0" indent="0" algn="l">
              <a:buNone/>
              <a:defRPr sz="1009">
                <a:solidFill>
                  <a:srgbClr val="11437F"/>
                </a:solidFill>
                <a:latin typeface="+mj-lt"/>
                <a:ea typeface="PT Serif" panose="020A0603040505020204" pitchFamily="18" charset="-52"/>
              </a:defRPr>
            </a:lvl1pPr>
            <a:lvl2pPr marL="28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9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28" name="object 9"/>
          <p:cNvSpPr/>
          <p:nvPr userDrawn="1"/>
        </p:nvSpPr>
        <p:spPr>
          <a:xfrm>
            <a:off x="4517482" y="161246"/>
            <a:ext cx="1244222" cy="276212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35"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0" y="3068901"/>
            <a:ext cx="1112103" cy="189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31" dirty="0">
                <a:solidFill>
                  <a:prstClr val="white">
                    <a:lumMod val="65000"/>
                  </a:prstClr>
                </a:solidFill>
              </a:rPr>
              <a:t>www.roskazna.ru</a:t>
            </a:r>
            <a:endParaRPr lang="ru-RU" sz="631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0" y="441316"/>
            <a:ext cx="4789912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 userDrawn="1"/>
        </p:nvCxnSpPr>
        <p:spPr>
          <a:xfrm>
            <a:off x="0" y="3030670"/>
            <a:ext cx="5765800" cy="0"/>
          </a:xfrm>
          <a:prstGeom prst="line">
            <a:avLst/>
          </a:prstGeom>
          <a:ln w="9525">
            <a:solidFill>
              <a:srgbClr val="1143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Текст 34"/>
          <p:cNvSpPr>
            <a:spLocks noGrp="1"/>
          </p:cNvSpPr>
          <p:nvPr>
            <p:ph type="body" sz="quarter" idx="10" hasCustomPrompt="1"/>
          </p:nvPr>
        </p:nvSpPr>
        <p:spPr>
          <a:xfrm>
            <a:off x="2973711" y="3068901"/>
            <a:ext cx="2792090" cy="145359"/>
          </a:xfrm>
        </p:spPr>
        <p:txBody>
          <a:bodyPr>
            <a:noAutofit/>
          </a:bodyPr>
          <a:lstStyle>
            <a:lvl1pPr marL="0" indent="0" algn="r">
              <a:buNone/>
              <a:defRPr sz="631">
                <a:solidFill>
                  <a:schemeClr val="bg1">
                    <a:lumMod val="65000"/>
                  </a:schemeClr>
                </a:solidFill>
              </a:defRPr>
            </a:lvl1pPr>
            <a:lvl2pPr marL="288310" indent="0">
              <a:buNone/>
              <a:defRPr sz="631"/>
            </a:lvl2pPr>
            <a:lvl3pPr marL="576621" indent="0">
              <a:buNone/>
              <a:defRPr sz="631"/>
            </a:lvl3pPr>
            <a:lvl4pPr marL="864931" indent="0">
              <a:buNone/>
              <a:defRPr sz="631"/>
            </a:lvl4pPr>
            <a:lvl5pPr marL="1153241" indent="0">
              <a:buNone/>
              <a:defRPr sz="631"/>
            </a:lvl5pPr>
          </a:lstStyle>
          <a:p>
            <a:pPr lvl="0"/>
            <a:r>
              <a:rPr lang="ru-RU" dirty="0"/>
              <a:t> г. Москва, август 2020 года</a:t>
            </a:r>
          </a:p>
        </p:txBody>
      </p:sp>
      <p:cxnSp>
        <p:nvCxnSpPr>
          <p:cNvPr id="37" name="Прямая соединительная линия 36"/>
          <p:cNvCxnSpPr/>
          <p:nvPr userDrawn="1"/>
        </p:nvCxnSpPr>
        <p:spPr>
          <a:xfrm>
            <a:off x="0" y="2803534"/>
            <a:ext cx="3246140" cy="0"/>
          </a:xfrm>
          <a:prstGeom prst="line">
            <a:avLst/>
          </a:prstGeom>
          <a:ln w="9525">
            <a:solidFill>
              <a:srgbClr val="1143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55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1225" y="486712"/>
            <a:ext cx="5403350" cy="1135682"/>
          </a:xfrm>
        </p:spPr>
        <p:txBody>
          <a:bodyPr>
            <a:normAutofit/>
          </a:bodyPr>
          <a:lstStyle>
            <a:lvl1pPr algn="ctr">
              <a:defRPr sz="1766" b="0">
                <a:latin typeface="+mj-lt"/>
                <a:ea typeface="PT Serif" panose="020A0603040505020204" pitchFamily="18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631">
                <a:latin typeface="Trebuchet MS" panose="020B0603020202020204" pitchFamily="34" charset="0"/>
              </a:defRPr>
            </a:lvl1pPr>
          </a:lstStyle>
          <a:p>
            <a:fld id="{DB1DFDA1-EF7B-4B94-864C-3366B4B17D2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631">
                <a:latin typeface="Trebuchet MS" panose="020B0603020202020204" pitchFamily="34" charset="0"/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2133831" y="1622425"/>
            <a:ext cx="1498139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38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343" y="1"/>
            <a:ext cx="4289202" cy="441315"/>
          </a:xfrm>
          <a:noFill/>
        </p:spPr>
        <p:txBody>
          <a:bodyPr>
            <a:noAutofit/>
          </a:bodyPr>
          <a:lstStyle>
            <a:lvl1pPr algn="r">
              <a:defRPr sz="1009" b="1">
                <a:solidFill>
                  <a:srgbClr val="11437F"/>
                </a:solidFill>
                <a:latin typeface="+mj-lt"/>
                <a:ea typeface="PT Serif" panose="020A0603040505020204" pitchFamily="18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290" y="850162"/>
            <a:ext cx="5189220" cy="2048422"/>
          </a:xfrm>
        </p:spPr>
        <p:txBody>
          <a:bodyPr>
            <a:normAutofit/>
          </a:bodyPr>
          <a:lstStyle>
            <a:lvl1pPr>
              <a:defRPr sz="1513">
                <a:latin typeface="+mn-lt"/>
                <a:ea typeface="PT Serif" panose="020A0603040505020204" pitchFamily="18" charset="-52"/>
              </a:defRPr>
            </a:lvl1pPr>
            <a:lvl2pPr>
              <a:defRPr sz="1261">
                <a:latin typeface="+mn-lt"/>
                <a:ea typeface="PT Serif" panose="020A0603040505020204" pitchFamily="18" charset="-52"/>
              </a:defRPr>
            </a:lvl2pPr>
            <a:lvl3pPr>
              <a:defRPr sz="1135">
                <a:latin typeface="+mn-lt"/>
                <a:ea typeface="PT Serif" panose="020A0603040505020204" pitchFamily="18" charset="-52"/>
              </a:defRPr>
            </a:lvl3pPr>
            <a:lvl4pPr>
              <a:defRPr sz="1009">
                <a:latin typeface="+mn-lt"/>
                <a:ea typeface="PT Serif" panose="020A0603040505020204" pitchFamily="18" charset="-52"/>
              </a:defRPr>
            </a:lvl4pPr>
            <a:lvl5pPr>
              <a:defRPr sz="1009">
                <a:latin typeface="+mn-lt"/>
                <a:ea typeface="PT Serif" panose="020A0603040505020204" pitchFamily="18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631">
                <a:latin typeface="Trebuchet MS" panose="020B0603020202020204" pitchFamily="34" charset="0"/>
              </a:defRPr>
            </a:lvl1pPr>
          </a:lstStyle>
          <a:p>
            <a:fld id="{1E463FF6-FBD1-44B3-82E7-BD45439D34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631">
                <a:latin typeface="Trebuchet MS" panose="020B0603020202020204" pitchFamily="34" charset="0"/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350569" y="3030670"/>
            <a:ext cx="385623" cy="213520"/>
          </a:xfrm>
          <a:prstGeom prst="rect">
            <a:avLst/>
          </a:prstGeom>
        </p:spPr>
        <p:txBody>
          <a:bodyPr vert="horz" wrap="square" lIns="0" tIns="28829" rIns="0" bIns="28829" rtlCol="0" anchor="t">
            <a:spAutoFit/>
          </a:bodyPr>
          <a:lstStyle>
            <a:defPPr>
              <a:defRPr lang="ru-RU"/>
            </a:defPPr>
            <a:lvl1pPr>
              <a:defRPr b="1">
                <a:latin typeface="Trebuchet MS" panose="020B0603020202020204" pitchFamily="34" charset="0"/>
              </a:defRPr>
            </a:lvl1pPr>
          </a:lstStyle>
          <a:p>
            <a:pPr algn="r"/>
            <a:fld id="{F777CE8F-F8DB-4AC4-B215-9C5F8871BE3C}" type="slidenum">
              <a:rPr lang="ru-RU" sz="1009" smtClean="0">
                <a:solidFill>
                  <a:srgbClr val="11437F"/>
                </a:solidFill>
                <a:latin typeface="Arial"/>
                <a:ea typeface="PT Serif" panose="020A0603040505020204" pitchFamily="18" charset="-52"/>
              </a:rPr>
              <a:pPr algn="r"/>
              <a:t>‹#›</a:t>
            </a:fld>
            <a:endParaRPr lang="ru-RU" sz="1009" b="0" dirty="0">
              <a:solidFill>
                <a:prstClr val="black">
                  <a:lumMod val="50000"/>
                  <a:lumOff val="50000"/>
                </a:prstClr>
              </a:solidFill>
              <a:latin typeface="Arial"/>
              <a:ea typeface="PT Serif" panose="020A0603040505020204" pitchFamily="18" charset="-52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9057F448-D147-4228-A0FD-8008E86D84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" y="40003"/>
            <a:ext cx="884317" cy="34633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0" y="441316"/>
            <a:ext cx="57658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69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09618-6E00-4B64-855A-7EF163CE7F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60AF-26C0-4F26-B6EA-302E8E682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875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258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85027-66D8-4E74-AD16-B63AE3C715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63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515162"/>
            <a:ext cx="373837" cy="2660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422808" y="543712"/>
            <a:ext cx="5082641" cy="22142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3B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4CF21-E97E-41F0-A803-73AE4DAD9F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367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53011" y="1956145"/>
            <a:ext cx="113976" cy="152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734015" y="2217879"/>
            <a:ext cx="151968" cy="152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734015" y="2459864"/>
            <a:ext cx="151961" cy="152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3133711" y="2790248"/>
            <a:ext cx="121265" cy="152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3118256" y="2541852"/>
            <a:ext cx="152176" cy="1450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3118256" y="2286533"/>
            <a:ext cx="152176" cy="1519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3B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36166" y="556217"/>
            <a:ext cx="1509395" cy="2083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003B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320451" y="700380"/>
            <a:ext cx="2058035" cy="22625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1" i="0">
                <a:solidFill>
                  <a:srgbClr val="161A1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5C307-BE11-432E-B0FE-35ECD81774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20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3B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90585-7CCE-4336-A7BB-7B2DABA85A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599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18279-5F35-4FA0-8FA6-AF7DFA94E6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581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515162"/>
            <a:ext cx="373837" cy="2660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22808" y="543712"/>
            <a:ext cx="5082641" cy="22142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3B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043F8-B710-4C46-B912-6C6B86992E16}" type="datetime1">
              <a:rPr lang="en-US" smtClean="0"/>
              <a:t>6/9/2022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4CA33-B617-49A8-9D77-2115DC540C7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6/9/2022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F11CB-8C1A-4AFB-964F-B58B637EE62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40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9057F448-D147-4228-A0FD-8008E86D84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" y="40003"/>
            <a:ext cx="884317" cy="3463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4812" y="759307"/>
            <a:ext cx="3995644" cy="1135682"/>
          </a:xfrm>
        </p:spPr>
        <p:txBody>
          <a:bodyPr>
            <a:normAutofit/>
          </a:bodyPr>
          <a:lstStyle>
            <a:lvl1pPr algn="l">
              <a:defRPr sz="1513" b="1">
                <a:solidFill>
                  <a:srgbClr val="11437F"/>
                </a:solidFill>
                <a:latin typeface="+mj-lt"/>
                <a:ea typeface="PT Serif" panose="020A0603040505020204" pitchFamily="18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4812" y="2122125"/>
            <a:ext cx="2951328" cy="681409"/>
          </a:xfrm>
        </p:spPr>
        <p:txBody>
          <a:bodyPr anchor="ctr">
            <a:normAutofit/>
          </a:bodyPr>
          <a:lstStyle>
            <a:lvl1pPr marL="0" indent="0" algn="l">
              <a:buNone/>
              <a:defRPr sz="1009">
                <a:solidFill>
                  <a:srgbClr val="11437F"/>
                </a:solidFill>
                <a:latin typeface="+mj-lt"/>
                <a:ea typeface="PT Serif" panose="020A0603040505020204" pitchFamily="18" charset="-52"/>
              </a:defRPr>
            </a:lvl1pPr>
            <a:lvl2pPr marL="28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9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28" name="object 9"/>
          <p:cNvSpPr/>
          <p:nvPr userDrawn="1"/>
        </p:nvSpPr>
        <p:spPr>
          <a:xfrm>
            <a:off x="4517482" y="161246"/>
            <a:ext cx="1244222" cy="276212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35"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0" y="3068901"/>
            <a:ext cx="1112103" cy="189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31" dirty="0">
                <a:solidFill>
                  <a:prstClr val="white">
                    <a:lumMod val="65000"/>
                  </a:prstClr>
                </a:solidFill>
              </a:rPr>
              <a:t>www.roskazna.ru</a:t>
            </a:r>
            <a:endParaRPr lang="ru-RU" sz="631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0" y="441316"/>
            <a:ext cx="4789912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 userDrawn="1"/>
        </p:nvCxnSpPr>
        <p:spPr>
          <a:xfrm>
            <a:off x="0" y="3030670"/>
            <a:ext cx="5765800" cy="0"/>
          </a:xfrm>
          <a:prstGeom prst="line">
            <a:avLst/>
          </a:prstGeom>
          <a:ln w="9525">
            <a:solidFill>
              <a:srgbClr val="1143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Текст 34"/>
          <p:cNvSpPr>
            <a:spLocks noGrp="1"/>
          </p:cNvSpPr>
          <p:nvPr>
            <p:ph type="body" sz="quarter" idx="10" hasCustomPrompt="1"/>
          </p:nvPr>
        </p:nvSpPr>
        <p:spPr>
          <a:xfrm>
            <a:off x="2973711" y="3068901"/>
            <a:ext cx="2792090" cy="145359"/>
          </a:xfrm>
        </p:spPr>
        <p:txBody>
          <a:bodyPr>
            <a:noAutofit/>
          </a:bodyPr>
          <a:lstStyle>
            <a:lvl1pPr marL="0" indent="0" algn="r">
              <a:buNone/>
              <a:defRPr sz="631">
                <a:solidFill>
                  <a:schemeClr val="bg1">
                    <a:lumMod val="65000"/>
                  </a:schemeClr>
                </a:solidFill>
              </a:defRPr>
            </a:lvl1pPr>
            <a:lvl2pPr marL="288310" indent="0">
              <a:buNone/>
              <a:defRPr sz="631"/>
            </a:lvl2pPr>
            <a:lvl3pPr marL="576621" indent="0">
              <a:buNone/>
              <a:defRPr sz="631"/>
            </a:lvl3pPr>
            <a:lvl4pPr marL="864931" indent="0">
              <a:buNone/>
              <a:defRPr sz="631"/>
            </a:lvl4pPr>
            <a:lvl5pPr marL="1153241" indent="0">
              <a:buNone/>
              <a:defRPr sz="631"/>
            </a:lvl5pPr>
          </a:lstStyle>
          <a:p>
            <a:pPr lvl="0"/>
            <a:r>
              <a:rPr lang="ru-RU" dirty="0"/>
              <a:t> г. Москва, август 2020 года</a:t>
            </a:r>
          </a:p>
        </p:txBody>
      </p:sp>
      <p:cxnSp>
        <p:nvCxnSpPr>
          <p:cNvPr id="37" name="Прямая соединительная линия 36"/>
          <p:cNvCxnSpPr/>
          <p:nvPr userDrawn="1"/>
        </p:nvCxnSpPr>
        <p:spPr>
          <a:xfrm>
            <a:off x="0" y="2803534"/>
            <a:ext cx="3246140" cy="0"/>
          </a:xfrm>
          <a:prstGeom prst="line">
            <a:avLst/>
          </a:prstGeom>
          <a:ln w="9525">
            <a:solidFill>
              <a:srgbClr val="1143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9655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1225" y="486712"/>
            <a:ext cx="5403350" cy="1135682"/>
          </a:xfrm>
        </p:spPr>
        <p:txBody>
          <a:bodyPr>
            <a:normAutofit/>
          </a:bodyPr>
          <a:lstStyle>
            <a:lvl1pPr algn="ctr">
              <a:defRPr sz="1766" b="0">
                <a:latin typeface="+mj-lt"/>
                <a:ea typeface="PT Serif" panose="020A0603040505020204" pitchFamily="18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631">
                <a:latin typeface="Trebuchet MS" panose="020B0603020202020204" pitchFamily="34" charset="0"/>
              </a:defRPr>
            </a:lvl1pPr>
          </a:lstStyle>
          <a:p>
            <a:fld id="{DB1DFDA1-EF7B-4B94-864C-3366B4B17D2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631">
                <a:latin typeface="Trebuchet MS" panose="020B0603020202020204" pitchFamily="34" charset="0"/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2133831" y="1622425"/>
            <a:ext cx="1498139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4083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343" y="1"/>
            <a:ext cx="4289202" cy="441315"/>
          </a:xfrm>
          <a:noFill/>
        </p:spPr>
        <p:txBody>
          <a:bodyPr>
            <a:noAutofit/>
          </a:bodyPr>
          <a:lstStyle>
            <a:lvl1pPr algn="r">
              <a:defRPr sz="1009" b="1">
                <a:solidFill>
                  <a:srgbClr val="11437F"/>
                </a:solidFill>
                <a:latin typeface="+mj-lt"/>
                <a:ea typeface="PT Serif" panose="020A0603040505020204" pitchFamily="18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290" y="850162"/>
            <a:ext cx="5189220" cy="2048422"/>
          </a:xfrm>
        </p:spPr>
        <p:txBody>
          <a:bodyPr>
            <a:normAutofit/>
          </a:bodyPr>
          <a:lstStyle>
            <a:lvl1pPr>
              <a:defRPr sz="1513">
                <a:latin typeface="+mn-lt"/>
                <a:ea typeface="PT Serif" panose="020A0603040505020204" pitchFamily="18" charset="-52"/>
              </a:defRPr>
            </a:lvl1pPr>
            <a:lvl2pPr>
              <a:defRPr sz="1261">
                <a:latin typeface="+mn-lt"/>
                <a:ea typeface="PT Serif" panose="020A0603040505020204" pitchFamily="18" charset="-52"/>
              </a:defRPr>
            </a:lvl2pPr>
            <a:lvl3pPr>
              <a:defRPr sz="1135">
                <a:latin typeface="+mn-lt"/>
                <a:ea typeface="PT Serif" panose="020A0603040505020204" pitchFamily="18" charset="-52"/>
              </a:defRPr>
            </a:lvl3pPr>
            <a:lvl4pPr>
              <a:defRPr sz="1009">
                <a:latin typeface="+mn-lt"/>
                <a:ea typeface="PT Serif" panose="020A0603040505020204" pitchFamily="18" charset="-52"/>
              </a:defRPr>
            </a:lvl4pPr>
            <a:lvl5pPr>
              <a:defRPr sz="1009">
                <a:latin typeface="+mn-lt"/>
                <a:ea typeface="PT Serif" panose="020A0603040505020204" pitchFamily="18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631">
                <a:latin typeface="Trebuchet MS" panose="020B0603020202020204" pitchFamily="34" charset="0"/>
              </a:defRPr>
            </a:lvl1pPr>
          </a:lstStyle>
          <a:p>
            <a:fld id="{1E463FF6-FBD1-44B3-82E7-BD45439D34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631">
                <a:latin typeface="Trebuchet MS" panose="020B0603020202020204" pitchFamily="34" charset="0"/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350569" y="3030670"/>
            <a:ext cx="385623" cy="213520"/>
          </a:xfrm>
          <a:prstGeom prst="rect">
            <a:avLst/>
          </a:prstGeom>
        </p:spPr>
        <p:txBody>
          <a:bodyPr vert="horz" wrap="square" lIns="0" tIns="28829" rIns="0" bIns="28829" rtlCol="0" anchor="t">
            <a:spAutoFit/>
          </a:bodyPr>
          <a:lstStyle>
            <a:defPPr>
              <a:defRPr lang="ru-RU"/>
            </a:defPPr>
            <a:lvl1pPr>
              <a:defRPr b="1">
                <a:latin typeface="Trebuchet MS" panose="020B0603020202020204" pitchFamily="34" charset="0"/>
              </a:defRPr>
            </a:lvl1pPr>
          </a:lstStyle>
          <a:p>
            <a:pPr algn="r"/>
            <a:fld id="{F777CE8F-F8DB-4AC4-B215-9C5F8871BE3C}" type="slidenum">
              <a:rPr lang="ru-RU" sz="1009" smtClean="0">
                <a:solidFill>
                  <a:srgbClr val="11437F"/>
                </a:solidFill>
                <a:latin typeface="Arial"/>
                <a:ea typeface="PT Serif" panose="020A0603040505020204" pitchFamily="18" charset="-52"/>
              </a:rPr>
              <a:pPr algn="r"/>
              <a:t>‹#›</a:t>
            </a:fld>
            <a:endParaRPr lang="ru-RU" sz="1009" b="0" dirty="0">
              <a:solidFill>
                <a:prstClr val="black">
                  <a:lumMod val="50000"/>
                  <a:lumOff val="50000"/>
                </a:prstClr>
              </a:solidFill>
              <a:latin typeface="Arial"/>
              <a:ea typeface="PT Serif" panose="020A0603040505020204" pitchFamily="18" charset="-52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9057F448-D147-4228-A0FD-8008E86D84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" y="40003"/>
            <a:ext cx="884317" cy="34633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0" y="441316"/>
            <a:ext cx="57658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9427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09618-6E00-4B64-855A-7EF163CE7F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60AF-26C0-4F26-B6EA-302E8E682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069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9057F448-D147-4228-A0FD-8008E86D84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9" y="40006"/>
            <a:ext cx="884317" cy="3463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4812" y="759307"/>
            <a:ext cx="3995644" cy="1135682"/>
          </a:xfrm>
        </p:spPr>
        <p:txBody>
          <a:bodyPr>
            <a:normAutofit/>
          </a:bodyPr>
          <a:lstStyle>
            <a:lvl1pPr algn="l">
              <a:defRPr sz="1513" b="1">
                <a:solidFill>
                  <a:srgbClr val="11437F"/>
                </a:solidFill>
                <a:latin typeface="+mj-lt"/>
                <a:ea typeface="PT Serif" panose="020A0603040505020204" pitchFamily="18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4812" y="2122126"/>
            <a:ext cx="2951328" cy="681409"/>
          </a:xfrm>
        </p:spPr>
        <p:txBody>
          <a:bodyPr anchor="ctr">
            <a:normAutofit/>
          </a:bodyPr>
          <a:lstStyle>
            <a:lvl1pPr marL="0" indent="0" algn="l">
              <a:buNone/>
              <a:defRPr sz="1009">
                <a:solidFill>
                  <a:srgbClr val="11437F"/>
                </a:solidFill>
                <a:latin typeface="+mj-lt"/>
                <a:ea typeface="PT Serif" panose="020A0603040505020204" pitchFamily="18" charset="-52"/>
              </a:defRPr>
            </a:lvl1pPr>
            <a:lvl2pPr marL="28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4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2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9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7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5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28" name="object 9"/>
          <p:cNvSpPr/>
          <p:nvPr userDrawn="1"/>
        </p:nvSpPr>
        <p:spPr>
          <a:xfrm>
            <a:off x="4517482" y="161246"/>
            <a:ext cx="1244222" cy="276212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76411"/>
            <a:endParaRPr sz="1072"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1" y="3068901"/>
            <a:ext cx="1112103" cy="155277"/>
          </a:xfrm>
          <a:prstGeom prst="rect">
            <a:avLst/>
          </a:prstGeom>
          <a:noFill/>
        </p:spPr>
        <p:txBody>
          <a:bodyPr wrap="square" lIns="57637" tIns="28818" rIns="57637" bIns="28818" rtlCol="0">
            <a:spAutoFit/>
          </a:bodyPr>
          <a:lstStyle/>
          <a:p>
            <a:pPr defTabSz="576411"/>
            <a:r>
              <a:rPr lang="en-US" sz="631" dirty="0">
                <a:solidFill>
                  <a:prstClr val="white">
                    <a:lumMod val="65000"/>
                  </a:prstClr>
                </a:solidFill>
              </a:rPr>
              <a:t>www.roskazna.ru</a:t>
            </a:r>
            <a:endParaRPr lang="ru-RU" sz="631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0" y="441316"/>
            <a:ext cx="4789912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 userDrawn="1"/>
        </p:nvCxnSpPr>
        <p:spPr>
          <a:xfrm>
            <a:off x="0" y="3030670"/>
            <a:ext cx="5765800" cy="0"/>
          </a:xfrm>
          <a:prstGeom prst="line">
            <a:avLst/>
          </a:prstGeom>
          <a:ln w="9525">
            <a:solidFill>
              <a:srgbClr val="1143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Текст 34"/>
          <p:cNvSpPr>
            <a:spLocks noGrp="1"/>
          </p:cNvSpPr>
          <p:nvPr>
            <p:ph type="body" sz="quarter" idx="10" hasCustomPrompt="1"/>
          </p:nvPr>
        </p:nvSpPr>
        <p:spPr>
          <a:xfrm>
            <a:off x="2973711" y="3068904"/>
            <a:ext cx="2792090" cy="145359"/>
          </a:xfrm>
        </p:spPr>
        <p:txBody>
          <a:bodyPr>
            <a:noAutofit/>
          </a:bodyPr>
          <a:lstStyle>
            <a:lvl1pPr marL="0" indent="0" algn="r">
              <a:buNone/>
              <a:defRPr sz="631">
                <a:solidFill>
                  <a:schemeClr val="bg1">
                    <a:lumMod val="65000"/>
                  </a:schemeClr>
                </a:solidFill>
              </a:defRPr>
            </a:lvl1pPr>
            <a:lvl2pPr marL="288205" indent="0">
              <a:buNone/>
              <a:defRPr sz="631"/>
            </a:lvl2pPr>
            <a:lvl3pPr marL="576411" indent="0">
              <a:buNone/>
              <a:defRPr sz="631"/>
            </a:lvl3pPr>
            <a:lvl4pPr marL="864619" indent="0">
              <a:buNone/>
              <a:defRPr sz="631"/>
            </a:lvl4pPr>
            <a:lvl5pPr marL="1152824" indent="0">
              <a:buNone/>
              <a:defRPr sz="631"/>
            </a:lvl5pPr>
          </a:lstStyle>
          <a:p>
            <a:pPr lvl="0"/>
            <a:r>
              <a:rPr lang="ru-RU" dirty="0"/>
              <a:t> г. Москва, август 2020 года</a:t>
            </a:r>
          </a:p>
        </p:txBody>
      </p:sp>
      <p:cxnSp>
        <p:nvCxnSpPr>
          <p:cNvPr id="37" name="Прямая соединительная линия 36"/>
          <p:cNvCxnSpPr/>
          <p:nvPr userDrawn="1"/>
        </p:nvCxnSpPr>
        <p:spPr>
          <a:xfrm>
            <a:off x="0" y="2803534"/>
            <a:ext cx="3246140" cy="0"/>
          </a:xfrm>
          <a:prstGeom prst="line">
            <a:avLst/>
          </a:prstGeom>
          <a:ln w="9525">
            <a:solidFill>
              <a:srgbClr val="1143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5240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1226" y="486712"/>
            <a:ext cx="5403350" cy="1135682"/>
          </a:xfrm>
        </p:spPr>
        <p:txBody>
          <a:bodyPr>
            <a:normAutofit/>
          </a:bodyPr>
          <a:lstStyle>
            <a:lvl1pPr algn="ctr">
              <a:defRPr sz="1829" b="0">
                <a:latin typeface="+mj-lt"/>
                <a:ea typeface="PT Serif" panose="020A0603040505020204" pitchFamily="18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631">
                <a:latin typeface="Trebuchet MS" panose="020B0603020202020204" pitchFamily="34" charset="0"/>
              </a:defRPr>
            </a:lvl1pPr>
          </a:lstStyle>
          <a:p>
            <a:fld id="{DB1DFDA1-EF7B-4B94-864C-3366B4B17D2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631">
                <a:latin typeface="Trebuchet MS" panose="020B0603020202020204" pitchFamily="34" charset="0"/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2133834" y="1622425"/>
            <a:ext cx="1498139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710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343" y="2"/>
            <a:ext cx="4289202" cy="441315"/>
          </a:xfrm>
          <a:noFill/>
        </p:spPr>
        <p:txBody>
          <a:bodyPr>
            <a:noAutofit/>
          </a:bodyPr>
          <a:lstStyle>
            <a:lvl1pPr algn="r">
              <a:defRPr sz="1009" b="1">
                <a:solidFill>
                  <a:srgbClr val="11437F"/>
                </a:solidFill>
                <a:latin typeface="+mj-lt"/>
                <a:ea typeface="PT Serif" panose="020A0603040505020204" pitchFamily="18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290" y="850162"/>
            <a:ext cx="5189220" cy="2048422"/>
          </a:xfrm>
        </p:spPr>
        <p:txBody>
          <a:bodyPr>
            <a:normAutofit/>
          </a:bodyPr>
          <a:lstStyle>
            <a:lvl1pPr>
              <a:defRPr sz="1513">
                <a:latin typeface="+mn-lt"/>
                <a:ea typeface="PT Serif" panose="020A0603040505020204" pitchFamily="18" charset="-52"/>
              </a:defRPr>
            </a:lvl1pPr>
            <a:lvl2pPr>
              <a:defRPr sz="1324">
                <a:latin typeface="+mn-lt"/>
                <a:ea typeface="PT Serif" panose="020A0603040505020204" pitchFamily="18" charset="-52"/>
              </a:defRPr>
            </a:lvl2pPr>
            <a:lvl3pPr>
              <a:defRPr sz="1072">
                <a:latin typeface="+mn-lt"/>
                <a:ea typeface="PT Serif" panose="020A0603040505020204" pitchFamily="18" charset="-52"/>
              </a:defRPr>
            </a:lvl3pPr>
            <a:lvl4pPr>
              <a:defRPr sz="1009">
                <a:latin typeface="+mn-lt"/>
                <a:ea typeface="PT Serif" panose="020A0603040505020204" pitchFamily="18" charset="-52"/>
              </a:defRPr>
            </a:lvl4pPr>
            <a:lvl5pPr>
              <a:defRPr sz="1009">
                <a:latin typeface="+mn-lt"/>
                <a:ea typeface="PT Serif" panose="020A0603040505020204" pitchFamily="18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631">
                <a:latin typeface="Trebuchet MS" panose="020B0603020202020204" pitchFamily="34" charset="0"/>
              </a:defRPr>
            </a:lvl1pPr>
          </a:lstStyle>
          <a:p>
            <a:fld id="{1E463FF6-FBD1-44B3-82E7-BD45439D34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631">
                <a:latin typeface="Trebuchet MS" panose="020B0603020202020204" pitchFamily="34" charset="0"/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350572" y="3030670"/>
            <a:ext cx="385623" cy="213498"/>
          </a:xfrm>
          <a:prstGeom prst="rect">
            <a:avLst/>
          </a:prstGeom>
        </p:spPr>
        <p:txBody>
          <a:bodyPr vert="horz" wrap="square" lIns="0" tIns="28818" rIns="0" bIns="28818" rtlCol="0" anchor="t">
            <a:spAutoFit/>
          </a:bodyPr>
          <a:lstStyle>
            <a:defPPr>
              <a:defRPr lang="ru-RU"/>
            </a:defPPr>
            <a:lvl1pPr>
              <a:defRPr b="1">
                <a:latin typeface="Trebuchet MS" panose="020B0603020202020204" pitchFamily="34" charset="0"/>
              </a:defRPr>
            </a:lvl1pPr>
          </a:lstStyle>
          <a:p>
            <a:pPr algn="r" defTabSz="576411"/>
            <a:fld id="{F777CE8F-F8DB-4AC4-B215-9C5F8871BE3C}" type="slidenum">
              <a:rPr lang="ru-RU" sz="1009" smtClean="0">
                <a:solidFill>
                  <a:srgbClr val="11437F"/>
                </a:solidFill>
                <a:latin typeface="Arial"/>
                <a:ea typeface="PT Serif" panose="020A0603040505020204" pitchFamily="18" charset="-52"/>
              </a:rPr>
              <a:pPr algn="r" defTabSz="576411"/>
              <a:t>‹#›</a:t>
            </a:fld>
            <a:endParaRPr lang="ru-RU" sz="1009" b="0" dirty="0">
              <a:solidFill>
                <a:prstClr val="black">
                  <a:lumMod val="50000"/>
                  <a:lumOff val="50000"/>
                </a:prstClr>
              </a:solidFill>
              <a:latin typeface="Arial"/>
              <a:ea typeface="PT Serif" panose="020A0603040505020204" pitchFamily="18" charset="-52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9057F448-D147-4228-A0FD-8008E86D84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9" y="40006"/>
            <a:ext cx="884317" cy="34633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0" y="441316"/>
            <a:ext cx="57658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8631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09618-6E00-4B64-855A-7EF163CE7F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60AF-26C0-4F26-B6EA-302E8E682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9519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030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53011" y="1956145"/>
            <a:ext cx="113976" cy="152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34015" y="2217879"/>
            <a:ext cx="151968" cy="152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34015" y="2459864"/>
            <a:ext cx="151961" cy="152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3133711" y="2790248"/>
            <a:ext cx="121265" cy="152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3118256" y="2541852"/>
            <a:ext cx="152176" cy="1450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3118256" y="2286533"/>
            <a:ext cx="152176" cy="1519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3B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36166" y="556217"/>
            <a:ext cx="1509395" cy="2083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003B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320451" y="700380"/>
            <a:ext cx="2058035" cy="22625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1" i="0">
                <a:solidFill>
                  <a:srgbClr val="161A1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B8141-D2F0-4B77-B688-9E9A1FE60C21}" type="datetime1">
              <a:rPr lang="en-US" smtClean="0"/>
              <a:t>6/9/2022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Нижний колонтитул 2">
            <a:extLst>
              <a:ext uri="{FF2B5EF4-FFF2-40B4-BE49-F238E27FC236}">
                <a16:creationId xmlns="" xmlns:a16="http://schemas.microsoft.com/office/drawing/2014/main" id="{E42C4738-55C8-4AA0-8AB6-FC0C43BB12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0400" y="3031934"/>
            <a:ext cx="3405000" cy="170333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662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8" name="Номер слайда 3">
            <a:extLst>
              <a:ext uri="{FF2B5EF4-FFF2-40B4-BE49-F238E27FC236}">
                <a16:creationId xmlns="" xmlns:a16="http://schemas.microsoft.com/office/drawing/2014/main" id="{F9EB4B37-0EC4-417F-AD85-A5F03BF0A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3555" y="3031934"/>
            <a:ext cx="170250" cy="170333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662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2B83DC6B-EB60-4B2C-96CD-1D71C753CDA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1" name="Заголовок 30">
            <a:extLst>
              <a:ext uri="{FF2B5EF4-FFF2-40B4-BE49-F238E27FC236}">
                <a16:creationId xmlns="" xmlns:a16="http://schemas.microsoft.com/office/drawing/2014/main" id="{6C14B816-EFA5-456F-B8C9-D5B3B8214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988" y="42584"/>
            <a:ext cx="4256250" cy="425833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4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="" xmlns:a16="http://schemas.microsoft.com/office/drawing/2014/main" id="{84727CFB-9070-4280-B939-3855A323E235}"/>
              </a:ext>
            </a:extLst>
          </p:cNvPr>
          <p:cNvCxnSpPr>
            <a:cxnSpLocks/>
          </p:cNvCxnSpPr>
          <p:nvPr userDrawn="1"/>
        </p:nvCxnSpPr>
        <p:spPr>
          <a:xfrm>
            <a:off x="42562" y="468417"/>
            <a:ext cx="5681243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785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Нижний колонтитул 2">
            <a:extLst>
              <a:ext uri="{FF2B5EF4-FFF2-40B4-BE49-F238E27FC236}">
                <a16:creationId xmlns="" xmlns:a16="http://schemas.microsoft.com/office/drawing/2014/main" id="{E42C4738-55C8-4AA0-8AB6-FC0C43BB12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0400" y="3031934"/>
            <a:ext cx="3405000" cy="170333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662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8" name="Номер слайда 3">
            <a:extLst>
              <a:ext uri="{FF2B5EF4-FFF2-40B4-BE49-F238E27FC236}">
                <a16:creationId xmlns="" xmlns:a16="http://schemas.microsoft.com/office/drawing/2014/main" id="{F9EB4B37-0EC4-417F-AD85-A5F03BF0A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3555" y="3031934"/>
            <a:ext cx="170250" cy="170333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662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2B83DC6B-EB60-4B2C-96CD-1D71C753CDA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1" name="Заголовок 30">
            <a:extLst>
              <a:ext uri="{FF2B5EF4-FFF2-40B4-BE49-F238E27FC236}">
                <a16:creationId xmlns="" xmlns:a16="http://schemas.microsoft.com/office/drawing/2014/main" id="{6C14B816-EFA5-456F-B8C9-D5B3B8214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988" y="42584"/>
            <a:ext cx="4256250" cy="425833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4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="" xmlns:a16="http://schemas.microsoft.com/office/drawing/2014/main" id="{84727CFB-9070-4280-B939-3855A323E235}"/>
              </a:ext>
            </a:extLst>
          </p:cNvPr>
          <p:cNvCxnSpPr>
            <a:cxnSpLocks/>
          </p:cNvCxnSpPr>
          <p:nvPr userDrawn="1"/>
        </p:nvCxnSpPr>
        <p:spPr>
          <a:xfrm>
            <a:off x="42562" y="468417"/>
            <a:ext cx="5681243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1600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Нижний колонтитул 2">
            <a:extLst>
              <a:ext uri="{FF2B5EF4-FFF2-40B4-BE49-F238E27FC236}">
                <a16:creationId xmlns="" xmlns:a16="http://schemas.microsoft.com/office/drawing/2014/main" id="{E42C4738-55C8-4AA0-8AB6-FC0C43BB12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0400" y="3031934"/>
            <a:ext cx="3405000" cy="170333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662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8" name="Номер слайда 3">
            <a:extLst>
              <a:ext uri="{FF2B5EF4-FFF2-40B4-BE49-F238E27FC236}">
                <a16:creationId xmlns="" xmlns:a16="http://schemas.microsoft.com/office/drawing/2014/main" id="{F9EB4B37-0EC4-417F-AD85-A5F03BF0A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3555" y="3031934"/>
            <a:ext cx="170250" cy="170333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662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2B83DC6B-EB60-4B2C-96CD-1D71C753CDA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1" name="Заголовок 30">
            <a:extLst>
              <a:ext uri="{FF2B5EF4-FFF2-40B4-BE49-F238E27FC236}">
                <a16:creationId xmlns="" xmlns:a16="http://schemas.microsoft.com/office/drawing/2014/main" id="{6C14B816-EFA5-456F-B8C9-D5B3B8214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988" y="42584"/>
            <a:ext cx="4256250" cy="425833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4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="" xmlns:a16="http://schemas.microsoft.com/office/drawing/2014/main" id="{84727CFB-9070-4280-B939-3855A323E235}"/>
              </a:ext>
            </a:extLst>
          </p:cNvPr>
          <p:cNvCxnSpPr>
            <a:cxnSpLocks/>
          </p:cNvCxnSpPr>
          <p:nvPr userDrawn="1"/>
        </p:nvCxnSpPr>
        <p:spPr>
          <a:xfrm>
            <a:off x="42562" y="468417"/>
            <a:ext cx="5681243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1564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587908" y="860426"/>
            <a:ext cx="4036061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99"/>
            </a:lvl1pPr>
          </a:lstStyle>
          <a:p>
            <a:endParaRPr dirty="0"/>
          </a:p>
        </p:txBody>
      </p:sp>
      <p:sp>
        <p:nvSpPr>
          <p:cNvPr id="7" name="Holder 2">
            <a:extLst>
              <a:ext uri="{FF2B5EF4-FFF2-40B4-BE49-F238E27FC236}">
                <a16:creationId xmlns="" xmlns:a16="http://schemas.microsoft.com/office/drawing/2014/main" id="{7B23EBB8-90AE-42AD-89F1-AAACFA842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130" y="22227"/>
            <a:ext cx="2738172" cy="169598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102" b="1" i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8" name="object 2">
            <a:extLst>
              <a:ext uri="{FF2B5EF4-FFF2-40B4-BE49-F238E27FC236}">
                <a16:creationId xmlns="" xmlns:a16="http://schemas.microsoft.com/office/drawing/2014/main" id="{AC4B3DDE-8657-4CD7-8D3E-CD345DD21E94}"/>
              </a:ext>
            </a:extLst>
          </p:cNvPr>
          <p:cNvSpPr/>
          <p:nvPr userDrawn="1"/>
        </p:nvSpPr>
        <p:spPr>
          <a:xfrm flipV="1">
            <a:off x="1" y="250825"/>
            <a:ext cx="5765800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defTabSz="576411"/>
            <a:endParaRPr sz="1801">
              <a:solidFill>
                <a:prstClr val="black"/>
              </a:solidFill>
            </a:endParaRPr>
          </a:p>
        </p:txBody>
      </p:sp>
      <p:sp>
        <p:nvSpPr>
          <p:cNvPr id="10" name="Дата 9">
            <a:extLst>
              <a:ext uri="{FF2B5EF4-FFF2-40B4-BE49-F238E27FC236}">
                <a16:creationId xmlns="" xmlns:a16="http://schemas.microsoft.com/office/drawing/2014/main" id="{20278EF6-AF14-48C2-AE7F-BB201C546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CF64-2B7A-4647-813E-2FBA3BEA80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="" xmlns:a16="http://schemas.microsoft.com/office/drawing/2014/main" id="{673C5D05-5317-4410-986D-0EB45742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="" xmlns:a16="http://schemas.microsoft.com/office/drawing/2014/main" id="{9B8336B5-74EC-4EED-88A6-FF7D2C8A8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367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Нижний колонтитул 2">
            <a:extLst>
              <a:ext uri="{FF2B5EF4-FFF2-40B4-BE49-F238E27FC236}">
                <a16:creationId xmlns="" xmlns:a16="http://schemas.microsoft.com/office/drawing/2014/main" id="{E42C4738-55C8-4AA0-8AB6-FC0C43BB12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0400" y="3031934"/>
            <a:ext cx="3405000" cy="170333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662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8" name="Номер слайда 3">
            <a:extLst>
              <a:ext uri="{FF2B5EF4-FFF2-40B4-BE49-F238E27FC236}">
                <a16:creationId xmlns="" xmlns:a16="http://schemas.microsoft.com/office/drawing/2014/main" id="{F9EB4B37-0EC4-417F-AD85-A5F03BF0A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3555" y="3031934"/>
            <a:ext cx="170250" cy="170333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662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2B83DC6B-EB60-4B2C-96CD-1D71C753CDA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1" name="Заголовок 30">
            <a:extLst>
              <a:ext uri="{FF2B5EF4-FFF2-40B4-BE49-F238E27FC236}">
                <a16:creationId xmlns="" xmlns:a16="http://schemas.microsoft.com/office/drawing/2014/main" id="{6C14B816-EFA5-456F-B8C9-D5B3B8214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988" y="42584"/>
            <a:ext cx="4256250" cy="425833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4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="" xmlns:a16="http://schemas.microsoft.com/office/drawing/2014/main" id="{84727CFB-9070-4280-B939-3855A323E235}"/>
              </a:ext>
            </a:extLst>
          </p:cNvPr>
          <p:cNvCxnSpPr>
            <a:cxnSpLocks/>
          </p:cNvCxnSpPr>
          <p:nvPr userDrawn="1"/>
        </p:nvCxnSpPr>
        <p:spPr>
          <a:xfrm>
            <a:off x="42562" y="468417"/>
            <a:ext cx="5681243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2293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288291" y="3017713"/>
            <a:ext cx="1326135" cy="276999"/>
          </a:xfrm>
        </p:spPr>
        <p:txBody>
          <a:bodyPr/>
          <a:lstStyle/>
          <a:p>
            <a:fld id="{DCF62467-51A0-4331-81DA-2BBFEC3C67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960373" y="3017714"/>
            <a:ext cx="1845056" cy="276999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>
            <a:extLst>
              <a:ext uri="{FF2B5EF4-FFF2-40B4-BE49-F238E27FC236}">
                <a16:creationId xmlns="" xmlns:a16="http://schemas.microsoft.com/office/drawing/2014/main" id="{2C64C0D2-3B01-4D89-AC3D-D015BF578CA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376167" y="3025536"/>
            <a:ext cx="1326135" cy="169598"/>
          </a:xfrm>
        </p:spPr>
        <p:txBody>
          <a:bodyPr lIns="0" tIns="0" rIns="0" bIns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ru-RU" smtClean="0">
                <a:solidFill>
                  <a:srgbClr val="44546A"/>
                </a:solidFill>
              </a:rPr>
              <a:pPr/>
              <a:t>‹#›</a:t>
            </a:fld>
            <a:endParaRPr lang="ru-RU">
              <a:solidFill>
                <a:srgbClr val="44546A"/>
              </a:solidFill>
            </a:endParaRPr>
          </a:p>
        </p:txBody>
      </p:sp>
      <p:sp>
        <p:nvSpPr>
          <p:cNvPr id="6" name="Holder 2">
            <a:extLst>
              <a:ext uri="{FF2B5EF4-FFF2-40B4-BE49-F238E27FC236}">
                <a16:creationId xmlns="" xmlns:a16="http://schemas.microsoft.com/office/drawing/2014/main" id="{ACA70A9C-BB1B-495B-A91D-4FFE807FD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130" y="22227"/>
            <a:ext cx="2738172" cy="169598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102" b="1" i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D1FFA894-E666-4AAB-90B4-A00984BD322C}"/>
              </a:ext>
            </a:extLst>
          </p:cNvPr>
          <p:cNvSpPr/>
          <p:nvPr userDrawn="1"/>
        </p:nvSpPr>
        <p:spPr>
          <a:xfrm flipV="1">
            <a:off x="1" y="250825"/>
            <a:ext cx="5765800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defTabSz="576411"/>
            <a:endParaRPr sz="180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7613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Нижний колонтитул 2">
            <a:extLst>
              <a:ext uri="{FF2B5EF4-FFF2-40B4-BE49-F238E27FC236}">
                <a16:creationId xmlns="" xmlns:a16="http://schemas.microsoft.com/office/drawing/2014/main" id="{E42C4738-55C8-4AA0-8AB6-FC0C43BB12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0400" y="3031934"/>
            <a:ext cx="3405000" cy="170333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662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8" name="Номер слайда 3">
            <a:extLst>
              <a:ext uri="{FF2B5EF4-FFF2-40B4-BE49-F238E27FC236}">
                <a16:creationId xmlns="" xmlns:a16="http://schemas.microsoft.com/office/drawing/2014/main" id="{F9EB4B37-0EC4-417F-AD85-A5F03BF0A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3555" y="3031934"/>
            <a:ext cx="170250" cy="170333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662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2B83DC6B-EB60-4B2C-96CD-1D71C753CDA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1" name="Заголовок 30">
            <a:extLst>
              <a:ext uri="{FF2B5EF4-FFF2-40B4-BE49-F238E27FC236}">
                <a16:creationId xmlns="" xmlns:a16="http://schemas.microsoft.com/office/drawing/2014/main" id="{6C14B816-EFA5-456F-B8C9-D5B3B8214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988" y="42584"/>
            <a:ext cx="4256250" cy="425833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4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="" xmlns:a16="http://schemas.microsoft.com/office/drawing/2014/main" id="{84727CFB-9070-4280-B939-3855A323E235}"/>
              </a:ext>
            </a:extLst>
          </p:cNvPr>
          <p:cNvCxnSpPr>
            <a:cxnSpLocks/>
          </p:cNvCxnSpPr>
          <p:nvPr userDrawn="1"/>
        </p:nvCxnSpPr>
        <p:spPr>
          <a:xfrm>
            <a:off x="42562" y="468417"/>
            <a:ext cx="5681243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6376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0725" y="531044"/>
            <a:ext cx="4324350" cy="1129689"/>
          </a:xfrm>
        </p:spPr>
        <p:txBody>
          <a:bodyPr anchor="b"/>
          <a:lstStyle>
            <a:lvl1pPr algn="ctr">
              <a:defRPr sz="2838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0725" y="1704297"/>
            <a:ext cx="4324350" cy="783421"/>
          </a:xfrm>
        </p:spPr>
        <p:txBody>
          <a:bodyPr/>
          <a:lstStyle>
            <a:lvl1pPr marL="0" indent="0" algn="ctr">
              <a:buNone/>
              <a:defRPr sz="1135"/>
            </a:lvl1pPr>
            <a:lvl2pPr marL="216233" indent="0" algn="ctr">
              <a:buNone/>
              <a:defRPr sz="946"/>
            </a:lvl2pPr>
            <a:lvl3pPr marL="432465" indent="0" algn="ctr">
              <a:buNone/>
              <a:defRPr sz="851"/>
            </a:lvl3pPr>
            <a:lvl4pPr marL="648698" indent="0" algn="ctr">
              <a:buNone/>
              <a:defRPr sz="757"/>
            </a:lvl4pPr>
            <a:lvl5pPr marL="864931" indent="0" algn="ctr">
              <a:buNone/>
              <a:defRPr sz="757"/>
            </a:lvl5pPr>
            <a:lvl6pPr marL="1081164" indent="0" algn="ctr">
              <a:buNone/>
              <a:defRPr sz="757"/>
            </a:lvl6pPr>
            <a:lvl7pPr marL="1297396" indent="0" algn="ctr">
              <a:buNone/>
              <a:defRPr sz="757"/>
            </a:lvl7pPr>
            <a:lvl8pPr marL="1513629" indent="0" algn="ctr">
              <a:buNone/>
              <a:defRPr sz="757"/>
            </a:lvl8pPr>
            <a:lvl9pPr marL="1729862" indent="0" algn="ctr">
              <a:buNone/>
              <a:defRPr sz="757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29BC5-444F-4068-BDE7-1372BDCD67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9860-D354-4A40-931F-1ACD89D967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1512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Нижний колонтитул 2">
            <a:extLst>
              <a:ext uri="{FF2B5EF4-FFF2-40B4-BE49-F238E27FC236}">
                <a16:creationId xmlns="" xmlns:a16="http://schemas.microsoft.com/office/drawing/2014/main" id="{E42C4738-55C8-4AA0-8AB6-FC0C43BB12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0400" y="3031934"/>
            <a:ext cx="3405000" cy="170333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662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8" name="Номер слайда 3">
            <a:extLst>
              <a:ext uri="{FF2B5EF4-FFF2-40B4-BE49-F238E27FC236}">
                <a16:creationId xmlns="" xmlns:a16="http://schemas.microsoft.com/office/drawing/2014/main" id="{F9EB4B37-0EC4-417F-AD85-A5F03BF0A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3555" y="3031934"/>
            <a:ext cx="170250" cy="170333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662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2B83DC6B-EB60-4B2C-96CD-1D71C753CDA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1" name="Заголовок 30">
            <a:extLst>
              <a:ext uri="{FF2B5EF4-FFF2-40B4-BE49-F238E27FC236}">
                <a16:creationId xmlns="" xmlns:a16="http://schemas.microsoft.com/office/drawing/2014/main" id="{6C14B816-EFA5-456F-B8C9-D5B3B8214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988" y="42584"/>
            <a:ext cx="4256250" cy="425833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4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="" xmlns:a16="http://schemas.microsoft.com/office/drawing/2014/main" id="{84727CFB-9070-4280-B939-3855A323E235}"/>
              </a:ext>
            </a:extLst>
          </p:cNvPr>
          <p:cNvCxnSpPr>
            <a:cxnSpLocks/>
          </p:cNvCxnSpPr>
          <p:nvPr userDrawn="1"/>
        </p:nvCxnSpPr>
        <p:spPr>
          <a:xfrm>
            <a:off x="42562" y="468417"/>
            <a:ext cx="5681243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027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Нижний колонтитул 2">
            <a:extLst>
              <a:ext uri="{FF2B5EF4-FFF2-40B4-BE49-F238E27FC236}">
                <a16:creationId xmlns="" xmlns:a16="http://schemas.microsoft.com/office/drawing/2014/main" id="{E42C4738-55C8-4AA0-8AB6-FC0C43BB12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0400" y="3031934"/>
            <a:ext cx="3405000" cy="170333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662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8" name="Номер слайда 3">
            <a:extLst>
              <a:ext uri="{FF2B5EF4-FFF2-40B4-BE49-F238E27FC236}">
                <a16:creationId xmlns="" xmlns:a16="http://schemas.microsoft.com/office/drawing/2014/main" id="{F9EB4B37-0EC4-417F-AD85-A5F03BF0A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3555" y="3031934"/>
            <a:ext cx="170250" cy="170333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662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2B83DC6B-EB60-4B2C-96CD-1D71C753CDA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1" name="Заголовок 30">
            <a:extLst>
              <a:ext uri="{FF2B5EF4-FFF2-40B4-BE49-F238E27FC236}">
                <a16:creationId xmlns="" xmlns:a16="http://schemas.microsoft.com/office/drawing/2014/main" id="{6C14B816-EFA5-456F-B8C9-D5B3B8214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988" y="42584"/>
            <a:ext cx="4256250" cy="425833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4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="" xmlns:a16="http://schemas.microsoft.com/office/drawing/2014/main" id="{84727CFB-9070-4280-B939-3855A323E235}"/>
              </a:ext>
            </a:extLst>
          </p:cNvPr>
          <p:cNvCxnSpPr>
            <a:cxnSpLocks/>
          </p:cNvCxnSpPr>
          <p:nvPr userDrawn="1"/>
        </p:nvCxnSpPr>
        <p:spPr>
          <a:xfrm>
            <a:off x="42562" y="468417"/>
            <a:ext cx="5681243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271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3B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64E65-351D-41E6-B050-62E0C23412BF}" type="datetime1">
              <a:rPr lang="en-US" smtClean="0"/>
              <a:t>6/9/2022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Нижний колонтитул 2">
            <a:extLst>
              <a:ext uri="{FF2B5EF4-FFF2-40B4-BE49-F238E27FC236}">
                <a16:creationId xmlns:a16="http://schemas.microsoft.com/office/drawing/2014/main" xmlns="" id="{E42C4738-55C8-4AA0-8AB6-FC0C43BB12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0400" y="3031934"/>
            <a:ext cx="3405000" cy="170333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662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8" name="Номер слайда 3">
            <a:extLst>
              <a:ext uri="{FF2B5EF4-FFF2-40B4-BE49-F238E27FC236}">
                <a16:creationId xmlns:a16="http://schemas.microsoft.com/office/drawing/2014/main" xmlns="" id="{F9EB4B37-0EC4-417F-AD85-A5F03BF0A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3555" y="3031934"/>
            <a:ext cx="170250" cy="170333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662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2B83DC6B-EB60-4B2C-96CD-1D71C753CDA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1" name="Заголовок 30">
            <a:extLst>
              <a:ext uri="{FF2B5EF4-FFF2-40B4-BE49-F238E27FC236}">
                <a16:creationId xmlns:a16="http://schemas.microsoft.com/office/drawing/2014/main" xmlns="" id="{6C14B816-EFA5-456F-B8C9-D5B3B8214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988" y="42584"/>
            <a:ext cx="4256250" cy="425833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4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xmlns="" id="{84727CFB-9070-4280-B939-3855A323E235}"/>
              </a:ext>
            </a:extLst>
          </p:cNvPr>
          <p:cNvCxnSpPr>
            <a:cxnSpLocks/>
          </p:cNvCxnSpPr>
          <p:nvPr userDrawn="1"/>
        </p:nvCxnSpPr>
        <p:spPr>
          <a:xfrm>
            <a:off x="42562" y="468417"/>
            <a:ext cx="5681243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241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F77B6-BC0E-475A-AB36-4106C6FD1B3A}" type="datetime1">
              <a:rPr lang="en-US" smtClean="0"/>
              <a:t>6/9/2022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9057F448-D147-4228-A0FD-8008E86D84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" y="40003"/>
            <a:ext cx="884317" cy="3463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4812" y="759307"/>
            <a:ext cx="3995644" cy="1135682"/>
          </a:xfrm>
        </p:spPr>
        <p:txBody>
          <a:bodyPr>
            <a:normAutofit/>
          </a:bodyPr>
          <a:lstStyle>
            <a:lvl1pPr algn="l">
              <a:defRPr sz="1513" b="1">
                <a:solidFill>
                  <a:srgbClr val="11437F"/>
                </a:solidFill>
                <a:latin typeface="+mj-lt"/>
                <a:ea typeface="PT Serif" panose="020A0603040505020204" pitchFamily="18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4812" y="2122125"/>
            <a:ext cx="2951328" cy="681409"/>
          </a:xfrm>
        </p:spPr>
        <p:txBody>
          <a:bodyPr anchor="ctr">
            <a:normAutofit/>
          </a:bodyPr>
          <a:lstStyle>
            <a:lvl1pPr marL="0" indent="0" algn="l">
              <a:buNone/>
              <a:defRPr sz="1009">
                <a:solidFill>
                  <a:srgbClr val="11437F"/>
                </a:solidFill>
                <a:latin typeface="+mj-lt"/>
                <a:ea typeface="PT Serif" panose="020A0603040505020204" pitchFamily="18" charset="-52"/>
              </a:defRPr>
            </a:lvl1pPr>
            <a:lvl2pPr marL="28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9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28" name="object 9"/>
          <p:cNvSpPr/>
          <p:nvPr userDrawn="1"/>
        </p:nvSpPr>
        <p:spPr>
          <a:xfrm>
            <a:off x="4517482" y="161246"/>
            <a:ext cx="1244222" cy="276212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0" y="3068901"/>
            <a:ext cx="1112103" cy="189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1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www.roskazna.ru</a:t>
            </a:r>
            <a:endParaRPr kumimoji="0" lang="ru-RU" sz="63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0" y="441316"/>
            <a:ext cx="4789912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 userDrawn="1"/>
        </p:nvCxnSpPr>
        <p:spPr>
          <a:xfrm>
            <a:off x="0" y="3030670"/>
            <a:ext cx="5765800" cy="0"/>
          </a:xfrm>
          <a:prstGeom prst="line">
            <a:avLst/>
          </a:prstGeom>
          <a:ln w="9525">
            <a:solidFill>
              <a:srgbClr val="1143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Текст 34"/>
          <p:cNvSpPr>
            <a:spLocks noGrp="1"/>
          </p:cNvSpPr>
          <p:nvPr>
            <p:ph type="body" sz="quarter" idx="10" hasCustomPrompt="1"/>
          </p:nvPr>
        </p:nvSpPr>
        <p:spPr>
          <a:xfrm>
            <a:off x="2973711" y="3068901"/>
            <a:ext cx="2792090" cy="145359"/>
          </a:xfrm>
        </p:spPr>
        <p:txBody>
          <a:bodyPr>
            <a:noAutofit/>
          </a:bodyPr>
          <a:lstStyle>
            <a:lvl1pPr marL="0" indent="0" algn="r">
              <a:buNone/>
              <a:defRPr sz="631">
                <a:solidFill>
                  <a:schemeClr val="bg1">
                    <a:lumMod val="65000"/>
                  </a:schemeClr>
                </a:solidFill>
              </a:defRPr>
            </a:lvl1pPr>
            <a:lvl2pPr marL="288310" indent="0">
              <a:buNone/>
              <a:defRPr sz="631"/>
            </a:lvl2pPr>
            <a:lvl3pPr marL="576621" indent="0">
              <a:buNone/>
              <a:defRPr sz="631"/>
            </a:lvl3pPr>
            <a:lvl4pPr marL="864931" indent="0">
              <a:buNone/>
              <a:defRPr sz="631"/>
            </a:lvl4pPr>
            <a:lvl5pPr marL="1153241" indent="0">
              <a:buNone/>
              <a:defRPr sz="631"/>
            </a:lvl5pPr>
          </a:lstStyle>
          <a:p>
            <a:pPr lvl="0"/>
            <a:r>
              <a:rPr lang="ru-RU" dirty="0"/>
              <a:t> г. Москва, август 2020 года</a:t>
            </a:r>
          </a:p>
        </p:txBody>
      </p:sp>
      <p:cxnSp>
        <p:nvCxnSpPr>
          <p:cNvPr id="37" name="Прямая соединительная линия 36"/>
          <p:cNvCxnSpPr/>
          <p:nvPr userDrawn="1"/>
        </p:nvCxnSpPr>
        <p:spPr>
          <a:xfrm>
            <a:off x="0" y="2803534"/>
            <a:ext cx="3246140" cy="0"/>
          </a:xfrm>
          <a:prstGeom prst="line">
            <a:avLst/>
          </a:prstGeom>
          <a:ln w="9525">
            <a:solidFill>
              <a:srgbClr val="1143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859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1225" y="486712"/>
            <a:ext cx="5403350" cy="1135682"/>
          </a:xfrm>
        </p:spPr>
        <p:txBody>
          <a:bodyPr>
            <a:normAutofit/>
          </a:bodyPr>
          <a:lstStyle>
            <a:lvl1pPr algn="ctr">
              <a:defRPr sz="1766" b="0">
                <a:latin typeface="+mj-lt"/>
                <a:ea typeface="PT Serif" panose="020A0603040505020204" pitchFamily="18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631">
                <a:latin typeface="Trebuchet MS" panose="020B0603020202020204" pitchFamily="34" charset="0"/>
              </a:defRPr>
            </a:lvl1pPr>
          </a:lstStyle>
          <a:p>
            <a:pPr defTabSz="576621"/>
            <a:fld id="{DB1DFDA1-EF7B-4B94-864C-3366B4B17D2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09.06.2022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631">
                <a:latin typeface="Trebuchet MS" panose="020B0603020202020204" pitchFamily="34" charset="0"/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2133831" y="1622425"/>
            <a:ext cx="1498139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184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343" y="1"/>
            <a:ext cx="4289202" cy="441315"/>
          </a:xfrm>
          <a:noFill/>
        </p:spPr>
        <p:txBody>
          <a:bodyPr>
            <a:noAutofit/>
          </a:bodyPr>
          <a:lstStyle>
            <a:lvl1pPr algn="r">
              <a:defRPr sz="1009" b="1">
                <a:solidFill>
                  <a:srgbClr val="11437F"/>
                </a:solidFill>
                <a:latin typeface="+mj-lt"/>
                <a:ea typeface="PT Serif" panose="020A0603040505020204" pitchFamily="18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290" y="850162"/>
            <a:ext cx="5189220" cy="2048422"/>
          </a:xfrm>
        </p:spPr>
        <p:txBody>
          <a:bodyPr>
            <a:normAutofit/>
          </a:bodyPr>
          <a:lstStyle>
            <a:lvl1pPr>
              <a:defRPr sz="1513">
                <a:latin typeface="+mn-lt"/>
                <a:ea typeface="PT Serif" panose="020A0603040505020204" pitchFamily="18" charset="-52"/>
              </a:defRPr>
            </a:lvl1pPr>
            <a:lvl2pPr>
              <a:defRPr sz="1261">
                <a:latin typeface="+mn-lt"/>
                <a:ea typeface="PT Serif" panose="020A0603040505020204" pitchFamily="18" charset="-52"/>
              </a:defRPr>
            </a:lvl2pPr>
            <a:lvl3pPr>
              <a:defRPr sz="1135">
                <a:latin typeface="+mn-lt"/>
                <a:ea typeface="PT Serif" panose="020A0603040505020204" pitchFamily="18" charset="-52"/>
              </a:defRPr>
            </a:lvl3pPr>
            <a:lvl4pPr>
              <a:defRPr sz="1009">
                <a:latin typeface="+mn-lt"/>
                <a:ea typeface="PT Serif" panose="020A0603040505020204" pitchFamily="18" charset="-52"/>
              </a:defRPr>
            </a:lvl4pPr>
            <a:lvl5pPr>
              <a:defRPr sz="1009">
                <a:latin typeface="+mn-lt"/>
                <a:ea typeface="PT Serif" panose="020A0603040505020204" pitchFamily="18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631">
                <a:latin typeface="Trebuchet MS" panose="020B0603020202020204" pitchFamily="34" charset="0"/>
              </a:defRPr>
            </a:lvl1pPr>
          </a:lstStyle>
          <a:p>
            <a:pPr defTabSz="576621"/>
            <a:fld id="{1E463FF6-FBD1-44B3-82E7-BD45439D34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09.06.2022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631">
                <a:latin typeface="Trebuchet MS" panose="020B0603020202020204" pitchFamily="34" charset="0"/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350569" y="3030670"/>
            <a:ext cx="385623" cy="213520"/>
          </a:xfrm>
          <a:prstGeom prst="rect">
            <a:avLst/>
          </a:prstGeom>
        </p:spPr>
        <p:txBody>
          <a:bodyPr vert="horz" wrap="square" lIns="0" tIns="28829" rIns="0" bIns="28829" rtlCol="0" anchor="t">
            <a:spAutoFit/>
          </a:bodyPr>
          <a:lstStyle>
            <a:defPPr>
              <a:defRPr lang="ru-RU"/>
            </a:defPPr>
            <a:lvl1pPr>
              <a:defRPr b="1">
                <a:latin typeface="Trebuchet MS" panose="020B0603020202020204" pitchFamily="34" charset="0"/>
              </a:defRPr>
            </a:lvl1pPr>
          </a:lstStyle>
          <a:p>
            <a:pPr marL="0" marR="0" lvl="0" indent="0" algn="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7CE8F-F8DB-4AC4-B215-9C5F8871BE3C}" type="slidenum">
              <a:rPr kumimoji="0" lang="ru-RU" sz="1009" b="1" i="0" u="none" strike="noStrike" kern="1200" cap="none" spc="0" normalizeH="0" baseline="0" noProof="0" smtClean="0">
                <a:ln>
                  <a:noFill/>
                </a:ln>
                <a:solidFill>
                  <a:srgbClr val="11437F"/>
                </a:solidFill>
                <a:effectLst/>
                <a:uLnTx/>
                <a:uFillTx/>
                <a:latin typeface="Arial"/>
                <a:ea typeface="PT Serif" panose="020A0603040505020204" pitchFamily="18" charset="-52"/>
                <a:cs typeface="+mn-cs"/>
              </a:rPr>
              <a:pPr marL="0" marR="0" lvl="0" indent="0" algn="r" defTabSz="576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9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PT Serif" panose="020A0603040505020204" pitchFamily="18" charset="-52"/>
              <a:cs typeface="+mn-cs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9057F448-D147-4228-A0FD-8008E86D84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" y="40003"/>
            <a:ext cx="884317" cy="34633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0" y="441316"/>
            <a:ext cx="57658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919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CE509618-6E00-4B64-855A-7EF163CE7F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09.06.2022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AFAE60AF-26C0-4F26-B6EA-302E8E682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792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7374" y="473938"/>
            <a:ext cx="3791051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003B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8290" y="746315"/>
            <a:ext cx="5189220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A9127-6145-4C9E-9407-475F84C79EA3}" type="datetime1">
              <a:rPr lang="en-US" smtClean="0"/>
              <a:t>6/9/2022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290" y="129945"/>
            <a:ext cx="5189220" cy="54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290" y="757132"/>
            <a:ext cx="5189220" cy="2141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8290" y="3007496"/>
            <a:ext cx="1345353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C2C3B0D1-D2B8-4F73-8BEA-EC6F26360C4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09.06.2022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9982" y="3007496"/>
            <a:ext cx="1825837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32157" y="3007496"/>
            <a:ext cx="1345353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AFAE60AF-26C0-4F26-B6EA-302E8E682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hf hdr="0" ftr="0" dt="0"/>
  <p:txStyles>
    <p:titleStyle>
      <a:lvl1pPr algn="ctr" defTabSz="576621" rtl="0" eaLnBrk="1" latinLnBrk="0" hangingPunct="1">
        <a:spcBef>
          <a:spcPct val="0"/>
        </a:spcBef>
        <a:buNone/>
        <a:defRPr sz="2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233" indent="-216233" algn="l" defTabSz="5766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18" kern="1200">
          <a:solidFill>
            <a:schemeClr val="tx1"/>
          </a:solidFill>
          <a:latin typeface="+mn-lt"/>
          <a:ea typeface="+mn-ea"/>
          <a:cs typeface="+mn-cs"/>
        </a:defRPr>
      </a:lvl1pPr>
      <a:lvl2pPr marL="468504" indent="-180194" algn="l" defTabSz="576621" rtl="0" eaLnBrk="1" latinLnBrk="0" hangingPunct="1">
        <a:spcBef>
          <a:spcPct val="20000"/>
        </a:spcBef>
        <a:buFont typeface="Arial" panose="020B0604020202020204" pitchFamily="34" charset="0"/>
        <a:buChar char="–"/>
        <a:defRPr sz="1766" kern="1200">
          <a:solidFill>
            <a:schemeClr val="tx1"/>
          </a:solidFill>
          <a:latin typeface="+mn-lt"/>
          <a:ea typeface="+mn-ea"/>
          <a:cs typeface="+mn-cs"/>
        </a:defRPr>
      </a:lvl2pPr>
      <a:lvl3pPr marL="720776" indent="-144155" algn="l" defTabSz="576621" rtl="0" eaLnBrk="1" latinLnBrk="0" hangingPunct="1">
        <a:spcBef>
          <a:spcPct val="20000"/>
        </a:spcBef>
        <a:buFont typeface="Arial" panose="020B0604020202020204" pitchFamily="34" charset="0"/>
        <a:buChar char="•"/>
        <a:defRPr sz="1513" kern="1200">
          <a:solidFill>
            <a:schemeClr val="tx1"/>
          </a:solidFill>
          <a:latin typeface="+mn-lt"/>
          <a:ea typeface="+mn-ea"/>
          <a:cs typeface="+mn-cs"/>
        </a:defRPr>
      </a:lvl3pPr>
      <a:lvl4pPr marL="1009086" indent="-144155" algn="l" defTabSz="576621" rtl="0" eaLnBrk="1" latinLnBrk="0" hangingPunct="1">
        <a:spcBef>
          <a:spcPct val="20000"/>
        </a:spcBef>
        <a:buFont typeface="Arial" panose="020B0604020202020204" pitchFamily="34" charset="0"/>
        <a:buChar char="–"/>
        <a:defRPr sz="1261" kern="1200">
          <a:solidFill>
            <a:schemeClr val="tx1"/>
          </a:solidFill>
          <a:latin typeface="+mn-lt"/>
          <a:ea typeface="+mn-ea"/>
          <a:cs typeface="+mn-cs"/>
        </a:defRPr>
      </a:lvl4pPr>
      <a:lvl5pPr marL="1297396" indent="-144155" algn="l" defTabSz="576621" rtl="0" eaLnBrk="1" latinLnBrk="0" hangingPunct="1">
        <a:spcBef>
          <a:spcPct val="20000"/>
        </a:spcBef>
        <a:buFont typeface="Arial" panose="020B0604020202020204" pitchFamily="34" charset="0"/>
        <a:buChar char="»"/>
        <a:defRPr sz="1261" kern="1200">
          <a:solidFill>
            <a:schemeClr val="tx1"/>
          </a:solidFill>
          <a:latin typeface="+mn-lt"/>
          <a:ea typeface="+mn-ea"/>
          <a:cs typeface="+mn-cs"/>
        </a:defRPr>
      </a:lvl5pPr>
      <a:lvl6pPr marL="1585707" indent="-144155" algn="l" defTabSz="576621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6pPr>
      <a:lvl7pPr marL="1874017" indent="-144155" algn="l" defTabSz="576621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7pPr>
      <a:lvl8pPr marL="2162327" indent="-144155" algn="l" defTabSz="576621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8pPr>
      <a:lvl9pPr marL="2450638" indent="-144155" algn="l" defTabSz="576621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1pPr>
      <a:lvl2pPr marL="28831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7662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3pPr>
      <a:lvl4pPr marL="86493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4pPr>
      <a:lvl5pPr marL="115324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5pPr>
      <a:lvl6pPr marL="144155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6pPr>
      <a:lvl7pPr marL="172986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7pPr>
      <a:lvl8pPr marL="201817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8pPr>
      <a:lvl9pPr marL="2306483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290" y="129945"/>
            <a:ext cx="5189220" cy="54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290" y="757132"/>
            <a:ext cx="5189220" cy="2141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8290" y="3007496"/>
            <a:ext cx="1345353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3B0D1-D2B8-4F73-8BEA-EC6F26360C4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9982" y="3007496"/>
            <a:ext cx="1825837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32157" y="3007496"/>
            <a:ext cx="1345353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E60AF-26C0-4F26-B6EA-302E8E682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06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hf hdr="0" ftr="0" dt="0"/>
  <p:txStyles>
    <p:titleStyle>
      <a:lvl1pPr algn="ctr" defTabSz="576621" rtl="0" eaLnBrk="1" latinLnBrk="0" hangingPunct="1">
        <a:spcBef>
          <a:spcPct val="0"/>
        </a:spcBef>
        <a:buNone/>
        <a:defRPr sz="2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233" indent="-216233" algn="l" defTabSz="5766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18" kern="1200">
          <a:solidFill>
            <a:schemeClr val="tx1"/>
          </a:solidFill>
          <a:latin typeface="+mn-lt"/>
          <a:ea typeface="+mn-ea"/>
          <a:cs typeface="+mn-cs"/>
        </a:defRPr>
      </a:lvl1pPr>
      <a:lvl2pPr marL="468504" indent="-180194" algn="l" defTabSz="576621" rtl="0" eaLnBrk="1" latinLnBrk="0" hangingPunct="1">
        <a:spcBef>
          <a:spcPct val="20000"/>
        </a:spcBef>
        <a:buFont typeface="Arial" panose="020B0604020202020204" pitchFamily="34" charset="0"/>
        <a:buChar char="–"/>
        <a:defRPr sz="1766" kern="1200">
          <a:solidFill>
            <a:schemeClr val="tx1"/>
          </a:solidFill>
          <a:latin typeface="+mn-lt"/>
          <a:ea typeface="+mn-ea"/>
          <a:cs typeface="+mn-cs"/>
        </a:defRPr>
      </a:lvl2pPr>
      <a:lvl3pPr marL="720776" indent="-144155" algn="l" defTabSz="576621" rtl="0" eaLnBrk="1" latinLnBrk="0" hangingPunct="1">
        <a:spcBef>
          <a:spcPct val="20000"/>
        </a:spcBef>
        <a:buFont typeface="Arial" panose="020B0604020202020204" pitchFamily="34" charset="0"/>
        <a:buChar char="•"/>
        <a:defRPr sz="1513" kern="1200">
          <a:solidFill>
            <a:schemeClr val="tx1"/>
          </a:solidFill>
          <a:latin typeface="+mn-lt"/>
          <a:ea typeface="+mn-ea"/>
          <a:cs typeface="+mn-cs"/>
        </a:defRPr>
      </a:lvl3pPr>
      <a:lvl4pPr marL="1009086" indent="-144155" algn="l" defTabSz="576621" rtl="0" eaLnBrk="1" latinLnBrk="0" hangingPunct="1">
        <a:spcBef>
          <a:spcPct val="20000"/>
        </a:spcBef>
        <a:buFont typeface="Arial" panose="020B0604020202020204" pitchFamily="34" charset="0"/>
        <a:buChar char="–"/>
        <a:defRPr sz="1261" kern="1200">
          <a:solidFill>
            <a:schemeClr val="tx1"/>
          </a:solidFill>
          <a:latin typeface="+mn-lt"/>
          <a:ea typeface="+mn-ea"/>
          <a:cs typeface="+mn-cs"/>
        </a:defRPr>
      </a:lvl4pPr>
      <a:lvl5pPr marL="1297396" indent="-144155" algn="l" defTabSz="576621" rtl="0" eaLnBrk="1" latinLnBrk="0" hangingPunct="1">
        <a:spcBef>
          <a:spcPct val="20000"/>
        </a:spcBef>
        <a:buFont typeface="Arial" panose="020B0604020202020204" pitchFamily="34" charset="0"/>
        <a:buChar char="»"/>
        <a:defRPr sz="1261" kern="1200">
          <a:solidFill>
            <a:schemeClr val="tx1"/>
          </a:solidFill>
          <a:latin typeface="+mn-lt"/>
          <a:ea typeface="+mn-ea"/>
          <a:cs typeface="+mn-cs"/>
        </a:defRPr>
      </a:lvl5pPr>
      <a:lvl6pPr marL="1585707" indent="-144155" algn="l" defTabSz="576621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6pPr>
      <a:lvl7pPr marL="1874017" indent="-144155" algn="l" defTabSz="576621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7pPr>
      <a:lvl8pPr marL="2162327" indent="-144155" algn="l" defTabSz="576621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8pPr>
      <a:lvl9pPr marL="2450638" indent="-144155" algn="l" defTabSz="576621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1pPr>
      <a:lvl2pPr marL="28831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7662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3pPr>
      <a:lvl4pPr marL="86493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4pPr>
      <a:lvl5pPr marL="115324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5pPr>
      <a:lvl6pPr marL="144155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6pPr>
      <a:lvl7pPr marL="172986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7pPr>
      <a:lvl8pPr marL="201817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8pPr>
      <a:lvl9pPr marL="2306483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7374" y="473938"/>
            <a:ext cx="3791051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003B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8290" y="746315"/>
            <a:ext cx="5189220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C2E41-4058-4499-A671-D7FBF810EE3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18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290" y="129945"/>
            <a:ext cx="5189220" cy="54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290" y="757132"/>
            <a:ext cx="5189220" cy="2141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8290" y="3007496"/>
            <a:ext cx="1345353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3B0D1-D2B8-4F73-8BEA-EC6F26360C4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9982" y="3007496"/>
            <a:ext cx="1825837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32157" y="3007496"/>
            <a:ext cx="1345353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E60AF-26C0-4F26-B6EA-302E8E682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25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hf hdr="0" ftr="0" dt="0"/>
  <p:txStyles>
    <p:titleStyle>
      <a:lvl1pPr algn="ctr" defTabSz="576621" rtl="0" eaLnBrk="1" latinLnBrk="0" hangingPunct="1">
        <a:spcBef>
          <a:spcPct val="0"/>
        </a:spcBef>
        <a:buNone/>
        <a:defRPr sz="2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233" indent="-216233" algn="l" defTabSz="5766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18" kern="1200">
          <a:solidFill>
            <a:schemeClr val="tx1"/>
          </a:solidFill>
          <a:latin typeface="+mn-lt"/>
          <a:ea typeface="+mn-ea"/>
          <a:cs typeface="+mn-cs"/>
        </a:defRPr>
      </a:lvl1pPr>
      <a:lvl2pPr marL="468504" indent="-180194" algn="l" defTabSz="576621" rtl="0" eaLnBrk="1" latinLnBrk="0" hangingPunct="1">
        <a:spcBef>
          <a:spcPct val="20000"/>
        </a:spcBef>
        <a:buFont typeface="Arial" panose="020B0604020202020204" pitchFamily="34" charset="0"/>
        <a:buChar char="–"/>
        <a:defRPr sz="1766" kern="1200">
          <a:solidFill>
            <a:schemeClr val="tx1"/>
          </a:solidFill>
          <a:latin typeface="+mn-lt"/>
          <a:ea typeface="+mn-ea"/>
          <a:cs typeface="+mn-cs"/>
        </a:defRPr>
      </a:lvl2pPr>
      <a:lvl3pPr marL="720776" indent="-144155" algn="l" defTabSz="576621" rtl="0" eaLnBrk="1" latinLnBrk="0" hangingPunct="1">
        <a:spcBef>
          <a:spcPct val="20000"/>
        </a:spcBef>
        <a:buFont typeface="Arial" panose="020B0604020202020204" pitchFamily="34" charset="0"/>
        <a:buChar char="•"/>
        <a:defRPr sz="1513" kern="1200">
          <a:solidFill>
            <a:schemeClr val="tx1"/>
          </a:solidFill>
          <a:latin typeface="+mn-lt"/>
          <a:ea typeface="+mn-ea"/>
          <a:cs typeface="+mn-cs"/>
        </a:defRPr>
      </a:lvl3pPr>
      <a:lvl4pPr marL="1009086" indent="-144155" algn="l" defTabSz="576621" rtl="0" eaLnBrk="1" latinLnBrk="0" hangingPunct="1">
        <a:spcBef>
          <a:spcPct val="20000"/>
        </a:spcBef>
        <a:buFont typeface="Arial" panose="020B0604020202020204" pitchFamily="34" charset="0"/>
        <a:buChar char="–"/>
        <a:defRPr sz="1261" kern="1200">
          <a:solidFill>
            <a:schemeClr val="tx1"/>
          </a:solidFill>
          <a:latin typeface="+mn-lt"/>
          <a:ea typeface="+mn-ea"/>
          <a:cs typeface="+mn-cs"/>
        </a:defRPr>
      </a:lvl4pPr>
      <a:lvl5pPr marL="1297396" indent="-144155" algn="l" defTabSz="576621" rtl="0" eaLnBrk="1" latinLnBrk="0" hangingPunct="1">
        <a:spcBef>
          <a:spcPct val="20000"/>
        </a:spcBef>
        <a:buFont typeface="Arial" panose="020B0604020202020204" pitchFamily="34" charset="0"/>
        <a:buChar char="»"/>
        <a:defRPr sz="1261" kern="1200">
          <a:solidFill>
            <a:schemeClr val="tx1"/>
          </a:solidFill>
          <a:latin typeface="+mn-lt"/>
          <a:ea typeface="+mn-ea"/>
          <a:cs typeface="+mn-cs"/>
        </a:defRPr>
      </a:lvl5pPr>
      <a:lvl6pPr marL="1585707" indent="-144155" algn="l" defTabSz="576621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6pPr>
      <a:lvl7pPr marL="1874017" indent="-144155" algn="l" defTabSz="576621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7pPr>
      <a:lvl8pPr marL="2162327" indent="-144155" algn="l" defTabSz="576621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8pPr>
      <a:lvl9pPr marL="2450638" indent="-144155" algn="l" defTabSz="576621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1pPr>
      <a:lvl2pPr marL="28831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7662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3pPr>
      <a:lvl4pPr marL="86493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4pPr>
      <a:lvl5pPr marL="115324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5pPr>
      <a:lvl6pPr marL="144155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6pPr>
      <a:lvl7pPr marL="172986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7pPr>
      <a:lvl8pPr marL="201817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8pPr>
      <a:lvl9pPr marL="2306483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290" y="129946"/>
            <a:ext cx="5189220" cy="540808"/>
          </a:xfrm>
          <a:prstGeom prst="rect">
            <a:avLst/>
          </a:prstGeom>
        </p:spPr>
        <p:txBody>
          <a:bodyPr vert="horz" lIns="91407" tIns="45702" rIns="91407" bIns="45702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290" y="757132"/>
            <a:ext cx="5189220" cy="2141451"/>
          </a:xfrm>
          <a:prstGeom prst="rect">
            <a:avLst/>
          </a:prstGeom>
        </p:spPr>
        <p:txBody>
          <a:bodyPr vert="horz" lIns="91407" tIns="45702" rIns="91407" bIns="4570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8293" y="3007496"/>
            <a:ext cx="1345353" cy="172758"/>
          </a:xfrm>
          <a:prstGeom prst="rect">
            <a:avLst/>
          </a:prstGeom>
        </p:spPr>
        <p:txBody>
          <a:bodyPr vert="horz" lIns="91407" tIns="45702" rIns="91407" bIns="45702" rtlCol="0" anchor="ctr"/>
          <a:lstStyle>
            <a:lvl1pPr algn="l">
              <a:defRPr sz="8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411"/>
            <a:fld id="{C2C3B0D1-D2B8-4F73-8BEA-EC6F26360C4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411"/>
              <a:t>09.06.2022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9985" y="3007496"/>
            <a:ext cx="1825837" cy="172758"/>
          </a:xfrm>
          <a:prstGeom prst="rect">
            <a:avLst/>
          </a:prstGeom>
        </p:spPr>
        <p:txBody>
          <a:bodyPr vert="horz" lIns="91407" tIns="45702" rIns="91407" bIns="45702" rtlCol="0" anchor="ctr"/>
          <a:lstStyle>
            <a:lvl1pPr algn="ctr">
              <a:defRPr sz="8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4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32160" y="3007496"/>
            <a:ext cx="1345353" cy="172758"/>
          </a:xfrm>
          <a:prstGeom prst="rect">
            <a:avLst/>
          </a:prstGeom>
        </p:spPr>
        <p:txBody>
          <a:bodyPr vert="horz" lIns="91407" tIns="45702" rIns="91407" bIns="45702" rtlCol="0" anchor="ctr"/>
          <a:lstStyle>
            <a:lvl1pPr algn="r">
              <a:defRPr sz="8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411"/>
            <a:fld id="{AFAE60AF-26C0-4F26-B6EA-302E8E682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4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48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p:hf hdr="0" ftr="0" dt="0"/>
  <p:txStyles>
    <p:titleStyle>
      <a:lvl1pPr algn="ctr" defTabSz="576411" rtl="0" eaLnBrk="1" latinLnBrk="0" hangingPunct="1">
        <a:spcBef>
          <a:spcPct val="0"/>
        </a:spcBef>
        <a:buNone/>
        <a:defRPr sz="2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155" indent="-216155" algn="l" defTabSz="576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18" kern="1200">
          <a:solidFill>
            <a:schemeClr val="tx1"/>
          </a:solidFill>
          <a:latin typeface="+mn-lt"/>
          <a:ea typeface="+mn-ea"/>
          <a:cs typeface="+mn-cs"/>
        </a:defRPr>
      </a:lvl1pPr>
      <a:lvl2pPr marL="468335" indent="-180129" algn="l" defTabSz="576411" rtl="0" eaLnBrk="1" latinLnBrk="0" hangingPunct="1">
        <a:spcBef>
          <a:spcPct val="20000"/>
        </a:spcBef>
        <a:buFont typeface="Arial" panose="020B0604020202020204" pitchFamily="34" charset="0"/>
        <a:buChar char="–"/>
        <a:defRPr sz="1829" kern="1200">
          <a:solidFill>
            <a:schemeClr val="tx1"/>
          </a:solidFill>
          <a:latin typeface="+mn-lt"/>
          <a:ea typeface="+mn-ea"/>
          <a:cs typeface="+mn-cs"/>
        </a:defRPr>
      </a:lvl2pPr>
      <a:lvl3pPr marL="720515" indent="-144103" algn="l" defTabSz="576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1513" kern="1200">
          <a:solidFill>
            <a:schemeClr val="tx1"/>
          </a:solidFill>
          <a:latin typeface="+mn-lt"/>
          <a:ea typeface="+mn-ea"/>
          <a:cs typeface="+mn-cs"/>
        </a:defRPr>
      </a:lvl3pPr>
      <a:lvl4pPr marL="1008720" indent="-144103" algn="l" defTabSz="576411" rtl="0" eaLnBrk="1" latinLnBrk="0" hangingPunct="1">
        <a:spcBef>
          <a:spcPct val="20000"/>
        </a:spcBef>
        <a:buFont typeface="Arial" panose="020B0604020202020204" pitchFamily="34" charset="0"/>
        <a:buChar char="–"/>
        <a:defRPr sz="1324" kern="1200">
          <a:solidFill>
            <a:schemeClr val="tx1"/>
          </a:solidFill>
          <a:latin typeface="+mn-lt"/>
          <a:ea typeface="+mn-ea"/>
          <a:cs typeface="+mn-cs"/>
        </a:defRPr>
      </a:lvl4pPr>
      <a:lvl5pPr marL="1296925" indent="-144103" algn="l" defTabSz="576411" rtl="0" eaLnBrk="1" latinLnBrk="0" hangingPunct="1">
        <a:spcBef>
          <a:spcPct val="20000"/>
        </a:spcBef>
        <a:buFont typeface="Arial" panose="020B0604020202020204" pitchFamily="34" charset="0"/>
        <a:buChar char="»"/>
        <a:defRPr sz="1324" kern="1200">
          <a:solidFill>
            <a:schemeClr val="tx1"/>
          </a:solidFill>
          <a:latin typeface="+mn-lt"/>
          <a:ea typeface="+mn-ea"/>
          <a:cs typeface="+mn-cs"/>
        </a:defRPr>
      </a:lvl5pPr>
      <a:lvl6pPr marL="1585134" indent="-144103" algn="l" defTabSz="576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1324" kern="1200">
          <a:solidFill>
            <a:schemeClr val="tx1"/>
          </a:solidFill>
          <a:latin typeface="+mn-lt"/>
          <a:ea typeface="+mn-ea"/>
          <a:cs typeface="+mn-cs"/>
        </a:defRPr>
      </a:lvl6pPr>
      <a:lvl7pPr marL="1873339" indent="-144103" algn="l" defTabSz="576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1324" kern="1200">
          <a:solidFill>
            <a:schemeClr val="tx1"/>
          </a:solidFill>
          <a:latin typeface="+mn-lt"/>
          <a:ea typeface="+mn-ea"/>
          <a:cs typeface="+mn-cs"/>
        </a:defRPr>
      </a:lvl7pPr>
      <a:lvl8pPr marL="2161544" indent="-144103" algn="l" defTabSz="576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1324" kern="1200">
          <a:solidFill>
            <a:schemeClr val="tx1"/>
          </a:solidFill>
          <a:latin typeface="+mn-lt"/>
          <a:ea typeface="+mn-ea"/>
          <a:cs typeface="+mn-cs"/>
        </a:defRPr>
      </a:lvl8pPr>
      <a:lvl9pPr marL="2449752" indent="-144103" algn="l" defTabSz="576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13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6411" rtl="0" eaLnBrk="1" latinLnBrk="0" hangingPunct="1">
        <a:defRPr sz="1072" kern="1200">
          <a:solidFill>
            <a:schemeClr val="tx1"/>
          </a:solidFill>
          <a:latin typeface="+mn-lt"/>
          <a:ea typeface="+mn-ea"/>
          <a:cs typeface="+mn-cs"/>
        </a:defRPr>
      </a:lvl1pPr>
      <a:lvl2pPr marL="288205" algn="l" defTabSz="576411" rtl="0" eaLnBrk="1" latinLnBrk="0" hangingPunct="1">
        <a:defRPr sz="1072" kern="1200">
          <a:solidFill>
            <a:schemeClr val="tx1"/>
          </a:solidFill>
          <a:latin typeface="+mn-lt"/>
          <a:ea typeface="+mn-ea"/>
          <a:cs typeface="+mn-cs"/>
        </a:defRPr>
      </a:lvl2pPr>
      <a:lvl3pPr marL="576411" algn="l" defTabSz="576411" rtl="0" eaLnBrk="1" latinLnBrk="0" hangingPunct="1">
        <a:defRPr sz="1072" kern="1200">
          <a:solidFill>
            <a:schemeClr val="tx1"/>
          </a:solidFill>
          <a:latin typeface="+mn-lt"/>
          <a:ea typeface="+mn-ea"/>
          <a:cs typeface="+mn-cs"/>
        </a:defRPr>
      </a:lvl3pPr>
      <a:lvl4pPr marL="864619" algn="l" defTabSz="576411" rtl="0" eaLnBrk="1" latinLnBrk="0" hangingPunct="1">
        <a:defRPr sz="1072" kern="1200">
          <a:solidFill>
            <a:schemeClr val="tx1"/>
          </a:solidFill>
          <a:latin typeface="+mn-lt"/>
          <a:ea typeface="+mn-ea"/>
          <a:cs typeface="+mn-cs"/>
        </a:defRPr>
      </a:lvl4pPr>
      <a:lvl5pPr marL="1152824" algn="l" defTabSz="576411" rtl="0" eaLnBrk="1" latinLnBrk="0" hangingPunct="1">
        <a:defRPr sz="1072" kern="1200">
          <a:solidFill>
            <a:schemeClr val="tx1"/>
          </a:solidFill>
          <a:latin typeface="+mn-lt"/>
          <a:ea typeface="+mn-ea"/>
          <a:cs typeface="+mn-cs"/>
        </a:defRPr>
      </a:lvl5pPr>
      <a:lvl6pPr marL="1441030" algn="l" defTabSz="576411" rtl="0" eaLnBrk="1" latinLnBrk="0" hangingPunct="1">
        <a:defRPr sz="1072" kern="1200">
          <a:solidFill>
            <a:schemeClr val="tx1"/>
          </a:solidFill>
          <a:latin typeface="+mn-lt"/>
          <a:ea typeface="+mn-ea"/>
          <a:cs typeface="+mn-cs"/>
        </a:defRPr>
      </a:lvl6pPr>
      <a:lvl7pPr marL="1729235" algn="l" defTabSz="576411" rtl="0" eaLnBrk="1" latinLnBrk="0" hangingPunct="1">
        <a:defRPr sz="1072" kern="1200">
          <a:solidFill>
            <a:schemeClr val="tx1"/>
          </a:solidFill>
          <a:latin typeface="+mn-lt"/>
          <a:ea typeface="+mn-ea"/>
          <a:cs typeface="+mn-cs"/>
        </a:defRPr>
      </a:lvl7pPr>
      <a:lvl8pPr marL="2017441" algn="l" defTabSz="576411" rtl="0" eaLnBrk="1" latinLnBrk="0" hangingPunct="1">
        <a:defRPr sz="1072" kern="1200">
          <a:solidFill>
            <a:schemeClr val="tx1"/>
          </a:solidFill>
          <a:latin typeface="+mn-lt"/>
          <a:ea typeface="+mn-ea"/>
          <a:cs typeface="+mn-cs"/>
        </a:defRPr>
      </a:lvl8pPr>
      <a:lvl9pPr marL="2305648" algn="l" defTabSz="576411" rtl="0" eaLnBrk="1" latinLnBrk="0" hangingPunct="1">
        <a:defRPr sz="10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9.wdp"/><Relationship Id="rId3" Type="http://schemas.openxmlformats.org/officeDocument/2006/relationships/image" Target="../media/image15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microsoft.com/office/2007/relationships/hdphoto" Target="../media/hdphoto7.wdp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12.wdp"/><Relationship Id="rId3" Type="http://schemas.openxmlformats.org/officeDocument/2006/relationships/image" Target="../media/image15.png"/><Relationship Id="rId7" Type="http://schemas.microsoft.com/office/2007/relationships/hdphoto" Target="../media/hdphoto10.wdp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11" Type="http://schemas.microsoft.com/office/2007/relationships/hdphoto" Target="../media/hdphoto11.wdp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24.png"/><Relationship Id="rId1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28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9462" y="3045301"/>
            <a:ext cx="5749651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sz="3800"/>
          </a:p>
        </p:txBody>
      </p:sp>
      <p:sp>
        <p:nvSpPr>
          <p:cNvPr id="9" name="object 9"/>
          <p:cNvSpPr/>
          <p:nvPr/>
        </p:nvSpPr>
        <p:spPr>
          <a:xfrm>
            <a:off x="4518672" y="207610"/>
            <a:ext cx="1239916" cy="27525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800"/>
          </a:p>
        </p:txBody>
      </p:sp>
      <p:sp>
        <p:nvSpPr>
          <p:cNvPr id="10" name="TextBox 9"/>
          <p:cNvSpPr txBox="1"/>
          <p:nvPr/>
        </p:nvSpPr>
        <p:spPr>
          <a:xfrm>
            <a:off x="127522" y="987734"/>
            <a:ext cx="4833945" cy="566895"/>
          </a:xfrm>
          <a:prstGeom prst="rect">
            <a:avLst/>
          </a:prstGeom>
          <a:noFill/>
        </p:spPr>
        <p:txBody>
          <a:bodyPr wrap="square" lIns="43251" tIns="21626" rIns="43251" bIns="21626" rtlCol="0">
            <a:spAutoFit/>
          </a:bodyPr>
          <a:lstStyle/>
          <a:p>
            <a:r>
              <a:rPr lang="ru-RU" sz="1650" dirty="0" smtClean="0">
                <a:solidFill>
                  <a:srgbClr val="11437F"/>
                </a:solidFill>
                <a:latin typeface="Franklin Gothic Medium Cond" panose="020B0606030402020204" pitchFamily="34" charset="0"/>
              </a:rPr>
              <a:t>Перспективы контрольной деятельности: </a:t>
            </a:r>
            <a:endParaRPr lang="ru-RU" sz="1650" dirty="0">
              <a:solidFill>
                <a:srgbClr val="11437F"/>
              </a:solidFill>
              <a:latin typeface="Franklin Gothic Medium Cond" panose="020B0606030402020204" pitchFamily="34" charset="0"/>
            </a:endParaRPr>
          </a:p>
          <a:p>
            <a:r>
              <a:rPr lang="ru-RU" sz="1650" dirty="0" smtClean="0">
                <a:solidFill>
                  <a:srgbClr val="11437F"/>
                </a:solidFill>
                <a:latin typeface="Franklin Gothic Medium Cond" panose="020B0606030402020204" pitchFamily="34" charset="0"/>
              </a:rPr>
              <a:t>методология и автоматизация</a:t>
            </a:r>
            <a:endParaRPr lang="ru-RU" sz="1650" dirty="0">
              <a:solidFill>
                <a:srgbClr val="11437F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11" y="3029406"/>
            <a:ext cx="2292933" cy="166800"/>
          </a:xfrm>
          <a:prstGeom prst="rect">
            <a:avLst/>
          </a:prstGeom>
          <a:noFill/>
        </p:spPr>
        <p:txBody>
          <a:bodyPr wrap="square" lIns="43251" tIns="21626" rIns="43251" bIns="21626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www.roskazna.ru</a:t>
            </a:r>
            <a:endParaRPr lang="ru-RU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2201" y="3029406"/>
            <a:ext cx="2284882" cy="166800"/>
          </a:xfrm>
          <a:prstGeom prst="rect">
            <a:avLst/>
          </a:prstGeom>
          <a:noFill/>
        </p:spPr>
        <p:txBody>
          <a:bodyPr wrap="square" lIns="43251" tIns="21626" rIns="43251" bIns="21626" rtlCol="0">
            <a:spAutoFit/>
          </a:bodyPr>
          <a:lstStyle/>
          <a:p>
            <a:pPr algn="r"/>
            <a:r>
              <a:rPr lang="ru-RU" sz="800" dirty="0">
                <a:solidFill>
                  <a:schemeClr val="bg1">
                    <a:lumMod val="65000"/>
                  </a:schemeClr>
                </a:solidFill>
              </a:rPr>
              <a:t> г. Москва, </a:t>
            </a:r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</a:rPr>
              <a:t>июнь 2022 года</a:t>
            </a:r>
            <a:endParaRPr lang="ru-RU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7522" y="2242950"/>
            <a:ext cx="3288517" cy="459173"/>
          </a:xfrm>
          <a:prstGeom prst="rect">
            <a:avLst/>
          </a:prstGeom>
          <a:noFill/>
        </p:spPr>
        <p:txBody>
          <a:bodyPr wrap="square" lIns="43251" tIns="21626" rIns="43251" bIns="21626" rtlCol="0">
            <a:spAutoFit/>
          </a:bodyPr>
          <a:lstStyle/>
          <a:p>
            <a:r>
              <a:rPr lang="ru-RU" sz="900" dirty="0" smtClean="0">
                <a:solidFill>
                  <a:srgbClr val="11437F"/>
                </a:solidFill>
                <a:latin typeface="Franklin Gothic Medium Cond" panose="020B0606030402020204" pitchFamily="34" charset="0"/>
              </a:rPr>
              <a:t>Мелещенин Алексей Валентинович</a:t>
            </a:r>
            <a:endParaRPr lang="ru-RU" sz="900" dirty="0">
              <a:solidFill>
                <a:srgbClr val="11437F"/>
              </a:solidFill>
              <a:latin typeface="Franklin Gothic Medium Cond" panose="020B0606030402020204" pitchFamily="34" charset="0"/>
            </a:endParaRPr>
          </a:p>
          <a:p>
            <a:r>
              <a:rPr lang="ru-RU" sz="900" dirty="0" smtClean="0">
                <a:solidFill>
                  <a:srgbClr val="11437F"/>
                </a:solidFill>
                <a:latin typeface="Franklin Gothic Medium Cond" panose="020B0606030402020204" pitchFamily="34" charset="0"/>
              </a:rPr>
              <a:t>Заместитель начальника </a:t>
            </a:r>
            <a:r>
              <a:rPr lang="ru-RU" sz="900" dirty="0">
                <a:solidFill>
                  <a:srgbClr val="11437F"/>
                </a:solidFill>
                <a:latin typeface="Franklin Gothic Medium Cond" panose="020B0606030402020204" pitchFamily="34" charset="0"/>
              </a:rPr>
              <a:t>Контрольно-аналитического управления </a:t>
            </a:r>
            <a:br>
              <a:rPr lang="ru-RU" sz="900" dirty="0">
                <a:solidFill>
                  <a:srgbClr val="11437F"/>
                </a:solidFill>
                <a:latin typeface="Franklin Gothic Medium Cond" panose="020B0606030402020204" pitchFamily="34" charset="0"/>
              </a:rPr>
            </a:br>
            <a:r>
              <a:rPr lang="ru-RU" sz="900" dirty="0">
                <a:solidFill>
                  <a:srgbClr val="11437F"/>
                </a:solidFill>
                <a:latin typeface="Franklin Gothic Medium Cond" panose="020B0606030402020204" pitchFamily="34" charset="0"/>
              </a:rPr>
              <a:t>в финансово-бюджетной </a:t>
            </a:r>
            <a:r>
              <a:rPr lang="ru-RU" sz="900" dirty="0" smtClean="0">
                <a:solidFill>
                  <a:srgbClr val="11437F"/>
                </a:solidFill>
                <a:latin typeface="Franklin Gothic Medium Cond" panose="020B0606030402020204" pitchFamily="34" charset="0"/>
              </a:rPr>
              <a:t>сфере Федерального казначейства</a:t>
            </a:r>
            <a:endParaRPr lang="ru-RU" sz="900" dirty="0">
              <a:solidFill>
                <a:srgbClr val="11437F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6" name="object 2"/>
          <p:cNvSpPr/>
          <p:nvPr/>
        </p:nvSpPr>
        <p:spPr>
          <a:xfrm>
            <a:off x="1412" y="2681267"/>
            <a:ext cx="2653001" cy="15652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 sz="3800"/>
          </a:p>
        </p:txBody>
      </p:sp>
      <p:sp>
        <p:nvSpPr>
          <p:cNvPr id="14" name="object 2"/>
          <p:cNvSpPr/>
          <p:nvPr/>
        </p:nvSpPr>
        <p:spPr>
          <a:xfrm flipV="1">
            <a:off x="1412" y="250825"/>
            <a:ext cx="4414264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sz="380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3" y="43319"/>
            <a:ext cx="918967" cy="35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113894" y="95793"/>
            <a:ext cx="3616668" cy="366002"/>
          </a:xfrm>
          <a:prstGeom prst="rect">
            <a:avLst/>
          </a:prstGeom>
        </p:spPr>
        <p:txBody>
          <a:bodyPr wrap="square" lIns="57662" tIns="28831" rIns="57662" bIns="28831">
            <a:spAutoFit/>
          </a:bodyPr>
          <a:lstStyle>
            <a:defPPr>
              <a:defRPr lang="ru-RU"/>
            </a:defPPr>
            <a:lvl1pPr algn="r">
              <a:defRPr sz="800" b="1">
                <a:solidFill>
                  <a:srgbClr val="11437F"/>
                </a:solidFill>
                <a:latin typeface="+mj-lt"/>
                <a:ea typeface="PT Serif" panose="020A0603040505020204" pitchFamily="18" charset="-52"/>
                <a:cs typeface="+mj-cs"/>
              </a:defRPr>
            </a:lvl1pPr>
          </a:lstStyle>
          <a:p>
            <a:r>
              <a:rPr lang="ru-RU" sz="1000" dirty="0"/>
              <a:t>Преимущества для участников </a:t>
            </a:r>
            <a:br>
              <a:rPr lang="ru-RU" sz="1000" dirty="0"/>
            </a:br>
            <a:r>
              <a:rPr lang="ru-RU" sz="1000" dirty="0" smtClean="0"/>
              <a:t>Мониторинга</a:t>
            </a:r>
            <a:endParaRPr lang="ru-RU" sz="1000" dirty="0"/>
          </a:p>
        </p:txBody>
      </p:sp>
      <p:sp>
        <p:nvSpPr>
          <p:cNvPr id="26" name="object 2"/>
          <p:cNvSpPr/>
          <p:nvPr/>
        </p:nvSpPr>
        <p:spPr>
          <a:xfrm flipV="1">
            <a:off x="1411" y="251496"/>
            <a:ext cx="5762979" cy="177081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sz="851">
              <a:solidFill>
                <a:prstClr val="black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5" y="44092"/>
            <a:ext cx="918967" cy="359730"/>
          </a:xfrm>
          <a:prstGeom prst="rect">
            <a:avLst/>
          </a:prstGeom>
        </p:spPr>
      </p:pic>
      <p:sp>
        <p:nvSpPr>
          <p:cNvPr id="130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5549900" y="3061498"/>
            <a:ext cx="187960" cy="12465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90000"/>
              </a:lnSpc>
              <a:spcBef>
                <a:spcPts val="1000"/>
              </a:spcBef>
              <a:tabLst>
                <a:tab pos="3776842" algn="r"/>
              </a:tabLst>
              <a:defRPr/>
            </a:pPr>
            <a:r>
              <a:rPr lang="ru-RU" sz="880" b="1" dirty="0" smtClean="0">
                <a:solidFill>
                  <a:srgbClr val="1F497D">
                    <a:lumMod val="75000"/>
                  </a:srgbClr>
                </a:solidFill>
                <a:cs typeface="Arial" panose="020B0604020202020204" pitchFamily="34" charset="0"/>
              </a:rPr>
              <a:t>10</a:t>
            </a:r>
            <a:endParaRPr lang="ru-RU" sz="880" b="1" dirty="0">
              <a:solidFill>
                <a:srgbClr val="1F497D">
                  <a:lumMod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8125" y="430634"/>
            <a:ext cx="5486399" cy="196725"/>
          </a:xfrm>
          <a:prstGeom prst="rect">
            <a:avLst/>
          </a:prstGeom>
        </p:spPr>
        <p:txBody>
          <a:bodyPr wrap="square" lIns="57662" tIns="28831" rIns="57662" bIns="28831">
            <a:spAutoFit/>
          </a:bodyPr>
          <a:lstStyle>
            <a:defPPr>
              <a:defRPr lang="ru-RU"/>
            </a:defPPr>
            <a:lvl1pPr algn="r">
              <a:defRPr sz="800" b="1">
                <a:solidFill>
                  <a:srgbClr val="11437F"/>
                </a:solidFill>
                <a:latin typeface="+mj-lt"/>
                <a:ea typeface="PT Serif" panose="020A0603040505020204" pitchFamily="18" charset="-52"/>
                <a:cs typeface="+mj-cs"/>
              </a:defRPr>
            </a:lvl1pPr>
          </a:lstStyle>
          <a:p>
            <a:pPr algn="ctr"/>
            <a:r>
              <a:rPr lang="ru-RU" sz="9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Цифровая синергия </a:t>
            </a:r>
            <a:r>
              <a:rPr lang="ru-RU" sz="9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бизнес-процессов органов </a:t>
            </a:r>
            <a:r>
              <a:rPr lang="ru-RU" sz="9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контроля </a:t>
            </a:r>
            <a:r>
              <a:rPr lang="ru-RU" sz="9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 подконтрольной среды</a:t>
            </a:r>
            <a:endParaRPr lang="ru-RU" sz="90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3" name="Picture 8" descr="https://image.flaticon.com/icons/png/128/265/26567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91" y="1279093"/>
            <a:ext cx="480432" cy="49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Развернутая стрелка 54"/>
          <p:cNvSpPr/>
          <p:nvPr/>
        </p:nvSpPr>
        <p:spPr>
          <a:xfrm>
            <a:off x="307831" y="554188"/>
            <a:ext cx="4947595" cy="360455"/>
          </a:xfrm>
          <a:prstGeom prst="uturnArrow">
            <a:avLst>
              <a:gd name="adj1" fmla="val 7994"/>
              <a:gd name="adj2" fmla="val 13496"/>
              <a:gd name="adj3" fmla="val 20998"/>
              <a:gd name="adj4" fmla="val 14740"/>
              <a:gd name="adj5" fmla="val 100000"/>
            </a:avLst>
          </a:prstGeom>
          <a:solidFill>
            <a:srgbClr val="11437F"/>
          </a:solidFill>
          <a:ln w="6350">
            <a:solidFill>
              <a:srgbClr val="114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6" name="Развернутая стрелка 55"/>
          <p:cNvSpPr/>
          <p:nvPr/>
        </p:nvSpPr>
        <p:spPr>
          <a:xfrm rot="10800000">
            <a:off x="320402" y="2490170"/>
            <a:ext cx="4947595" cy="423514"/>
          </a:xfrm>
          <a:prstGeom prst="uturnArrow">
            <a:avLst>
              <a:gd name="adj1" fmla="val 7994"/>
              <a:gd name="adj2" fmla="val 13496"/>
              <a:gd name="adj3" fmla="val 20998"/>
              <a:gd name="adj4" fmla="val 14740"/>
              <a:gd name="adj5" fmla="val 100000"/>
            </a:avLst>
          </a:prstGeom>
          <a:solidFill>
            <a:srgbClr val="11437F"/>
          </a:solidFill>
          <a:ln w="6350">
            <a:solidFill>
              <a:srgbClr val="114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7" name="Picture 22" descr="ÐÐ¾ÑÐ¾Ð¶ÐµÐµ Ð¸Ð·Ð¾Ð±ÑÐ°Ð¶ÐµÐ½Ð¸Ðµ">
            <a:extLst>
              <a:ext uri="{FF2B5EF4-FFF2-40B4-BE49-F238E27FC236}">
                <a16:creationId xmlns="" xmlns:a16="http://schemas.microsoft.com/office/drawing/2014/main" id="{7A0C4659-02E9-403D-83F0-2F51FF0CC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5A97CD"/>
              </a:clrFrom>
              <a:clrTo>
                <a:srgbClr val="5A97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99" y="1715353"/>
            <a:ext cx="651049" cy="49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https://image.flaticon.com/icons/png/128/265/26567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567" y="1292263"/>
            <a:ext cx="480432" cy="49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2" descr="ÐÐ¾ÑÐ¾Ð¶ÐµÐµ Ð¸Ð·Ð¾Ð±ÑÐ°Ð¶ÐµÐ½Ð¸Ðµ">
            <a:extLst>
              <a:ext uri="{FF2B5EF4-FFF2-40B4-BE49-F238E27FC236}">
                <a16:creationId xmlns="" xmlns:a16="http://schemas.microsoft.com/office/drawing/2014/main" id="{7A0C4659-02E9-403D-83F0-2F51FF0CC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5A97CD"/>
              </a:clrFrom>
              <a:clrTo>
                <a:srgbClr val="5A97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475" y="1728523"/>
            <a:ext cx="651049" cy="49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Freeform 115">
            <a:extLst>
              <a:ext uri="{FF2B5EF4-FFF2-40B4-BE49-F238E27FC236}">
                <a16:creationId xmlns="" xmlns:a16="http://schemas.microsoft.com/office/drawing/2014/main" id="{2F7F33EA-DAC2-4634-8668-715470928A3C}"/>
              </a:ext>
            </a:extLst>
          </p:cNvPr>
          <p:cNvSpPr>
            <a:spLocks noChangeAspect="1"/>
          </p:cNvSpPr>
          <p:nvPr/>
        </p:nvSpPr>
        <p:spPr bwMode="auto">
          <a:xfrm>
            <a:off x="374943" y="631185"/>
            <a:ext cx="182088" cy="161842"/>
          </a:xfrm>
          <a:custGeom>
            <a:avLst/>
            <a:gdLst>
              <a:gd name="T0" fmla="*/ 0 w 426"/>
              <a:gd name="T1" fmla="*/ 251 h 411"/>
              <a:gd name="T2" fmla="*/ 68 w 426"/>
              <a:gd name="T3" fmla="*/ 218 h 411"/>
              <a:gd name="T4" fmla="*/ 122 w 426"/>
              <a:gd name="T5" fmla="*/ 306 h 411"/>
              <a:gd name="T6" fmla="*/ 413 w 426"/>
              <a:gd name="T7" fmla="*/ 0 h 411"/>
              <a:gd name="T8" fmla="*/ 426 w 426"/>
              <a:gd name="T9" fmla="*/ 17 h 411"/>
              <a:gd name="T10" fmla="*/ 155 w 426"/>
              <a:gd name="T11" fmla="*/ 369 h 411"/>
              <a:gd name="T12" fmla="*/ 95 w 426"/>
              <a:gd name="T13" fmla="*/ 411 h 411"/>
              <a:gd name="T14" fmla="*/ 0 w 426"/>
              <a:gd name="T15" fmla="*/ 251 h 41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26"/>
              <a:gd name="T25" fmla="*/ 0 h 411"/>
              <a:gd name="T26" fmla="*/ 426 w 426"/>
              <a:gd name="T27" fmla="*/ 411 h 41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26" h="411">
                <a:moveTo>
                  <a:pt x="0" y="251"/>
                </a:moveTo>
                <a:cubicBezTo>
                  <a:pt x="26" y="222"/>
                  <a:pt x="47" y="215"/>
                  <a:pt x="68" y="218"/>
                </a:cubicBezTo>
                <a:cubicBezTo>
                  <a:pt x="88" y="227"/>
                  <a:pt x="107" y="267"/>
                  <a:pt x="122" y="306"/>
                </a:cubicBezTo>
                <a:cubicBezTo>
                  <a:pt x="230" y="137"/>
                  <a:pt x="378" y="18"/>
                  <a:pt x="413" y="0"/>
                </a:cubicBezTo>
                <a:cubicBezTo>
                  <a:pt x="413" y="0"/>
                  <a:pt x="420" y="7"/>
                  <a:pt x="426" y="17"/>
                </a:cubicBezTo>
                <a:cubicBezTo>
                  <a:pt x="283" y="139"/>
                  <a:pt x="213" y="263"/>
                  <a:pt x="155" y="369"/>
                </a:cubicBezTo>
                <a:cubicBezTo>
                  <a:pt x="128" y="384"/>
                  <a:pt x="114" y="395"/>
                  <a:pt x="95" y="411"/>
                </a:cubicBezTo>
                <a:cubicBezTo>
                  <a:pt x="68" y="317"/>
                  <a:pt x="35" y="263"/>
                  <a:pt x="0" y="251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6350">
            <a:solidFill>
              <a:srgbClr val="11437F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7031" y="567128"/>
            <a:ext cx="46118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Публичное и официальное признание участника </a:t>
            </a:r>
            <a:r>
              <a:rPr lang="ru-RU" sz="8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Мониторинга как </a:t>
            </a: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надежного </a:t>
            </a:r>
            <a:r>
              <a:rPr lang="ru-RU" sz="8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/>
            </a:r>
            <a:br>
              <a:rPr lang="ru-RU" sz="8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</a:br>
            <a:r>
              <a:rPr lang="ru-RU" sz="8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и </a:t>
            </a: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ответственного </a:t>
            </a:r>
            <a:r>
              <a:rPr lang="ru-RU" sz="8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администратора </a:t>
            </a: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бюджетных средств </a:t>
            </a:r>
            <a:r>
              <a:rPr lang="ru-RU" sz="800" b="1" dirty="0">
                <a:solidFill>
                  <a:srgbClr val="11437F"/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(«бюджетный имидж»)</a:t>
            </a: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 с </a:t>
            </a:r>
            <a:r>
              <a:rPr lang="ru-RU" sz="8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занесением</a:t>
            </a:r>
            <a:br>
              <a:rPr lang="ru-RU" sz="8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</a:br>
            <a:r>
              <a:rPr lang="ru-RU" sz="8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в </a:t>
            </a:r>
            <a:r>
              <a:rPr lang="ru-RU" sz="800" b="1" dirty="0" smtClean="0">
                <a:solidFill>
                  <a:srgbClr val="11437F"/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реестр </a:t>
            </a:r>
            <a:r>
              <a:rPr lang="ru-RU" sz="800" b="1" dirty="0">
                <a:solidFill>
                  <a:srgbClr val="11437F"/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участников</a:t>
            </a:r>
            <a:r>
              <a:rPr lang="ru-RU" sz="8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:</a:t>
            </a:r>
          </a:p>
          <a:p>
            <a:pPr marL="171450" indent="-171450" algn="just">
              <a:buClr>
                <a:srgbClr val="11437F"/>
              </a:buClr>
              <a:buFont typeface="Wingdings" panose="05000000000000000000" pitchFamily="2" charset="2"/>
              <a:buChar char="§"/>
            </a:pPr>
            <a:r>
              <a:rPr lang="ru-RU" sz="8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подтверждение доверия при вступлении в Мониторинг </a:t>
            </a:r>
            <a:r>
              <a:rPr lang="ru-RU" sz="800" b="1" dirty="0" smtClean="0">
                <a:solidFill>
                  <a:srgbClr val="11437F"/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(ID участника/QR код)</a:t>
            </a:r>
            <a:r>
              <a:rPr lang="ru-RU" sz="8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;</a:t>
            </a:r>
          </a:p>
          <a:p>
            <a:pPr marL="171450" indent="-171450" algn="just">
              <a:buClr>
                <a:srgbClr val="11437F"/>
              </a:buClr>
              <a:buFont typeface="Wingdings" panose="05000000000000000000" pitchFamily="2" charset="2"/>
              <a:buChar char="§"/>
            </a:pPr>
            <a:r>
              <a:rPr lang="ru-RU" sz="8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подтверждение </a:t>
            </a: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эффективности по итогам проведения </a:t>
            </a:r>
            <a:r>
              <a:rPr lang="ru-RU" sz="8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Мониторинга </a:t>
            </a: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за </a:t>
            </a:r>
            <a:r>
              <a:rPr lang="ru-RU" sz="8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соответствующий </a:t>
            </a: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период </a:t>
            </a:r>
            <a:r>
              <a:rPr lang="ru-RU" sz="800" b="1" dirty="0">
                <a:solidFill>
                  <a:srgbClr val="11437F"/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(сертификат бюджетного доверия)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16990" y="1342178"/>
            <a:ext cx="41199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b="1" dirty="0" smtClean="0">
                <a:solidFill>
                  <a:srgbClr val="11437F"/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Освобождение</a:t>
            </a:r>
            <a:r>
              <a:rPr lang="ru-RU" sz="8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 </a:t>
            </a: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участника </a:t>
            </a:r>
            <a:r>
              <a:rPr lang="ru-RU" sz="8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Мониторинга от </a:t>
            </a:r>
            <a:r>
              <a:rPr lang="ru-RU" sz="800" b="1" dirty="0">
                <a:solidFill>
                  <a:srgbClr val="11437F"/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выездной проверки (ревизии)</a:t>
            </a: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, </a:t>
            </a:r>
            <a:r>
              <a:rPr lang="ru-RU" sz="800" b="1" dirty="0">
                <a:solidFill>
                  <a:srgbClr val="11437F"/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сокращение сроков </a:t>
            </a: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проведения </a:t>
            </a:r>
            <a:r>
              <a:rPr lang="ru-RU" sz="800" b="1" dirty="0">
                <a:solidFill>
                  <a:srgbClr val="11437F"/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обследования</a:t>
            </a: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 до 15 рабочих дней, за исключением отдельных КМ по поручению Президента РФ, Правительства РФ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188867" y="2001806"/>
            <a:ext cx="3834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Оперативное </a:t>
            </a:r>
            <a:r>
              <a:rPr lang="ru-RU" sz="800" b="1" dirty="0">
                <a:solidFill>
                  <a:srgbClr val="11437F"/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регулирование (согласование) правил поведения </a:t>
            </a: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участника </a:t>
            </a:r>
            <a:r>
              <a:rPr lang="ru-RU" sz="8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Мониторинга (</a:t>
            </a: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возможность получения </a:t>
            </a:r>
            <a:r>
              <a:rPr lang="ru-RU" sz="800" b="1" dirty="0">
                <a:solidFill>
                  <a:srgbClr val="11437F"/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мотивированного мнения </a:t>
            </a:r>
            <a:r>
              <a:rPr lang="ru-RU" sz="8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органа контроля, </a:t>
            </a: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в </a:t>
            </a:r>
            <a:r>
              <a:rPr lang="ru-RU" sz="800" dirty="0" err="1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т.ч</a:t>
            </a: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. </a:t>
            </a:r>
            <a:r>
              <a:rPr lang="ru-RU" sz="8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по планируемым финансово-хозяйственным операциям)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ea typeface="Open Sans Condensed" panose="020B0604020202020204" charset="0"/>
              <a:cs typeface="Segoe UI Light" panose="020B0502040204020203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188867" y="1773771"/>
            <a:ext cx="390383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Оперативное </a:t>
            </a:r>
            <a:r>
              <a:rPr lang="ru-RU" sz="800" b="1" dirty="0">
                <a:solidFill>
                  <a:srgbClr val="11437F"/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взаимодействие </a:t>
            </a: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участника </a:t>
            </a:r>
            <a:r>
              <a:rPr lang="ru-RU" sz="8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Мониторинга с </a:t>
            </a: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органом контроля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607223" y="2484778"/>
            <a:ext cx="43330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Оперативное </a:t>
            </a:r>
            <a:r>
              <a:rPr lang="ru-RU" sz="800" b="1" dirty="0">
                <a:solidFill>
                  <a:srgbClr val="11437F"/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предупреждение</a:t>
            </a: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 и </a:t>
            </a:r>
            <a:r>
              <a:rPr lang="ru-RU" sz="800" b="1" dirty="0">
                <a:solidFill>
                  <a:srgbClr val="11437F"/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минимизация возникновения рисков нарушений</a:t>
            </a: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/>
            </a:r>
            <a:br>
              <a:rPr lang="ru-RU" sz="8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</a:b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в  финансово-бюджетной сфере</a:t>
            </a:r>
          </a:p>
        </p:txBody>
      </p:sp>
      <p:sp>
        <p:nvSpPr>
          <p:cNvPr id="29" name="Freeform 115">
            <a:extLst>
              <a:ext uri="{FF2B5EF4-FFF2-40B4-BE49-F238E27FC236}">
                <a16:creationId xmlns="" xmlns:a16="http://schemas.microsoft.com/office/drawing/2014/main" id="{2F7F33EA-DAC2-4634-8668-715470928A3C}"/>
              </a:ext>
            </a:extLst>
          </p:cNvPr>
          <p:cNvSpPr>
            <a:spLocks noChangeAspect="1"/>
          </p:cNvSpPr>
          <p:nvPr/>
        </p:nvSpPr>
        <p:spPr bwMode="auto">
          <a:xfrm>
            <a:off x="702643" y="1359103"/>
            <a:ext cx="182088" cy="161842"/>
          </a:xfrm>
          <a:custGeom>
            <a:avLst/>
            <a:gdLst>
              <a:gd name="T0" fmla="*/ 0 w 426"/>
              <a:gd name="T1" fmla="*/ 251 h 411"/>
              <a:gd name="T2" fmla="*/ 68 w 426"/>
              <a:gd name="T3" fmla="*/ 218 h 411"/>
              <a:gd name="T4" fmla="*/ 122 w 426"/>
              <a:gd name="T5" fmla="*/ 306 h 411"/>
              <a:gd name="T6" fmla="*/ 413 w 426"/>
              <a:gd name="T7" fmla="*/ 0 h 411"/>
              <a:gd name="T8" fmla="*/ 426 w 426"/>
              <a:gd name="T9" fmla="*/ 17 h 411"/>
              <a:gd name="T10" fmla="*/ 155 w 426"/>
              <a:gd name="T11" fmla="*/ 369 h 411"/>
              <a:gd name="T12" fmla="*/ 95 w 426"/>
              <a:gd name="T13" fmla="*/ 411 h 411"/>
              <a:gd name="T14" fmla="*/ 0 w 426"/>
              <a:gd name="T15" fmla="*/ 251 h 41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26"/>
              <a:gd name="T25" fmla="*/ 0 h 411"/>
              <a:gd name="T26" fmla="*/ 426 w 426"/>
              <a:gd name="T27" fmla="*/ 411 h 41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26" h="411">
                <a:moveTo>
                  <a:pt x="0" y="251"/>
                </a:moveTo>
                <a:cubicBezTo>
                  <a:pt x="26" y="222"/>
                  <a:pt x="47" y="215"/>
                  <a:pt x="68" y="218"/>
                </a:cubicBezTo>
                <a:cubicBezTo>
                  <a:pt x="88" y="227"/>
                  <a:pt x="107" y="267"/>
                  <a:pt x="122" y="306"/>
                </a:cubicBezTo>
                <a:cubicBezTo>
                  <a:pt x="230" y="137"/>
                  <a:pt x="378" y="18"/>
                  <a:pt x="413" y="0"/>
                </a:cubicBezTo>
                <a:cubicBezTo>
                  <a:pt x="413" y="0"/>
                  <a:pt x="420" y="7"/>
                  <a:pt x="426" y="17"/>
                </a:cubicBezTo>
                <a:cubicBezTo>
                  <a:pt x="283" y="139"/>
                  <a:pt x="213" y="263"/>
                  <a:pt x="155" y="369"/>
                </a:cubicBezTo>
                <a:cubicBezTo>
                  <a:pt x="128" y="384"/>
                  <a:pt x="114" y="395"/>
                  <a:pt x="95" y="411"/>
                </a:cubicBezTo>
                <a:cubicBezTo>
                  <a:pt x="68" y="317"/>
                  <a:pt x="35" y="263"/>
                  <a:pt x="0" y="251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6350">
            <a:solidFill>
              <a:srgbClr val="11437F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Freeform 115">
            <a:extLst>
              <a:ext uri="{FF2B5EF4-FFF2-40B4-BE49-F238E27FC236}">
                <a16:creationId xmlns="" xmlns:a16="http://schemas.microsoft.com/office/drawing/2014/main" id="{2F7F33EA-DAC2-4634-8668-715470928A3C}"/>
              </a:ext>
            </a:extLst>
          </p:cNvPr>
          <p:cNvSpPr>
            <a:spLocks noChangeAspect="1"/>
          </p:cNvSpPr>
          <p:nvPr/>
        </p:nvSpPr>
        <p:spPr bwMode="auto">
          <a:xfrm>
            <a:off x="976194" y="1794125"/>
            <a:ext cx="182088" cy="161842"/>
          </a:xfrm>
          <a:custGeom>
            <a:avLst/>
            <a:gdLst>
              <a:gd name="T0" fmla="*/ 0 w 426"/>
              <a:gd name="T1" fmla="*/ 251 h 411"/>
              <a:gd name="T2" fmla="*/ 68 w 426"/>
              <a:gd name="T3" fmla="*/ 218 h 411"/>
              <a:gd name="T4" fmla="*/ 122 w 426"/>
              <a:gd name="T5" fmla="*/ 306 h 411"/>
              <a:gd name="T6" fmla="*/ 413 w 426"/>
              <a:gd name="T7" fmla="*/ 0 h 411"/>
              <a:gd name="T8" fmla="*/ 426 w 426"/>
              <a:gd name="T9" fmla="*/ 17 h 411"/>
              <a:gd name="T10" fmla="*/ 155 w 426"/>
              <a:gd name="T11" fmla="*/ 369 h 411"/>
              <a:gd name="T12" fmla="*/ 95 w 426"/>
              <a:gd name="T13" fmla="*/ 411 h 411"/>
              <a:gd name="T14" fmla="*/ 0 w 426"/>
              <a:gd name="T15" fmla="*/ 251 h 41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26"/>
              <a:gd name="T25" fmla="*/ 0 h 411"/>
              <a:gd name="T26" fmla="*/ 426 w 426"/>
              <a:gd name="T27" fmla="*/ 411 h 41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26" h="411">
                <a:moveTo>
                  <a:pt x="0" y="251"/>
                </a:moveTo>
                <a:cubicBezTo>
                  <a:pt x="26" y="222"/>
                  <a:pt x="47" y="215"/>
                  <a:pt x="68" y="218"/>
                </a:cubicBezTo>
                <a:cubicBezTo>
                  <a:pt x="88" y="227"/>
                  <a:pt x="107" y="267"/>
                  <a:pt x="122" y="306"/>
                </a:cubicBezTo>
                <a:cubicBezTo>
                  <a:pt x="230" y="137"/>
                  <a:pt x="378" y="18"/>
                  <a:pt x="413" y="0"/>
                </a:cubicBezTo>
                <a:cubicBezTo>
                  <a:pt x="413" y="0"/>
                  <a:pt x="420" y="7"/>
                  <a:pt x="426" y="17"/>
                </a:cubicBezTo>
                <a:cubicBezTo>
                  <a:pt x="283" y="139"/>
                  <a:pt x="213" y="263"/>
                  <a:pt x="155" y="369"/>
                </a:cubicBezTo>
                <a:cubicBezTo>
                  <a:pt x="128" y="384"/>
                  <a:pt x="114" y="395"/>
                  <a:pt x="95" y="411"/>
                </a:cubicBezTo>
                <a:cubicBezTo>
                  <a:pt x="68" y="317"/>
                  <a:pt x="35" y="263"/>
                  <a:pt x="0" y="251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6350">
            <a:solidFill>
              <a:srgbClr val="11437F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Freeform 115">
            <a:extLst>
              <a:ext uri="{FF2B5EF4-FFF2-40B4-BE49-F238E27FC236}">
                <a16:creationId xmlns="" xmlns:a16="http://schemas.microsoft.com/office/drawing/2014/main" id="{2F7F33EA-DAC2-4634-8668-715470928A3C}"/>
              </a:ext>
            </a:extLst>
          </p:cNvPr>
          <p:cNvSpPr>
            <a:spLocks noChangeAspect="1"/>
          </p:cNvSpPr>
          <p:nvPr/>
        </p:nvSpPr>
        <p:spPr bwMode="auto">
          <a:xfrm>
            <a:off x="976194" y="2067468"/>
            <a:ext cx="182088" cy="161842"/>
          </a:xfrm>
          <a:custGeom>
            <a:avLst/>
            <a:gdLst>
              <a:gd name="T0" fmla="*/ 0 w 426"/>
              <a:gd name="T1" fmla="*/ 251 h 411"/>
              <a:gd name="T2" fmla="*/ 68 w 426"/>
              <a:gd name="T3" fmla="*/ 218 h 411"/>
              <a:gd name="T4" fmla="*/ 122 w 426"/>
              <a:gd name="T5" fmla="*/ 306 h 411"/>
              <a:gd name="T6" fmla="*/ 413 w 426"/>
              <a:gd name="T7" fmla="*/ 0 h 411"/>
              <a:gd name="T8" fmla="*/ 426 w 426"/>
              <a:gd name="T9" fmla="*/ 17 h 411"/>
              <a:gd name="T10" fmla="*/ 155 w 426"/>
              <a:gd name="T11" fmla="*/ 369 h 411"/>
              <a:gd name="T12" fmla="*/ 95 w 426"/>
              <a:gd name="T13" fmla="*/ 411 h 411"/>
              <a:gd name="T14" fmla="*/ 0 w 426"/>
              <a:gd name="T15" fmla="*/ 251 h 41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26"/>
              <a:gd name="T25" fmla="*/ 0 h 411"/>
              <a:gd name="T26" fmla="*/ 426 w 426"/>
              <a:gd name="T27" fmla="*/ 411 h 41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26" h="411">
                <a:moveTo>
                  <a:pt x="0" y="251"/>
                </a:moveTo>
                <a:cubicBezTo>
                  <a:pt x="26" y="222"/>
                  <a:pt x="47" y="215"/>
                  <a:pt x="68" y="218"/>
                </a:cubicBezTo>
                <a:cubicBezTo>
                  <a:pt x="88" y="227"/>
                  <a:pt x="107" y="267"/>
                  <a:pt x="122" y="306"/>
                </a:cubicBezTo>
                <a:cubicBezTo>
                  <a:pt x="230" y="137"/>
                  <a:pt x="378" y="18"/>
                  <a:pt x="413" y="0"/>
                </a:cubicBezTo>
                <a:cubicBezTo>
                  <a:pt x="413" y="0"/>
                  <a:pt x="420" y="7"/>
                  <a:pt x="426" y="17"/>
                </a:cubicBezTo>
                <a:cubicBezTo>
                  <a:pt x="283" y="139"/>
                  <a:pt x="213" y="263"/>
                  <a:pt x="155" y="369"/>
                </a:cubicBezTo>
                <a:cubicBezTo>
                  <a:pt x="128" y="384"/>
                  <a:pt x="114" y="395"/>
                  <a:pt x="95" y="411"/>
                </a:cubicBezTo>
                <a:cubicBezTo>
                  <a:pt x="68" y="317"/>
                  <a:pt x="35" y="263"/>
                  <a:pt x="0" y="251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6350">
            <a:solidFill>
              <a:srgbClr val="11437F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Freeform 115">
            <a:extLst>
              <a:ext uri="{FF2B5EF4-FFF2-40B4-BE49-F238E27FC236}">
                <a16:creationId xmlns="" xmlns:a16="http://schemas.microsoft.com/office/drawing/2014/main" id="{2F7F33EA-DAC2-4634-8668-715470928A3C}"/>
              </a:ext>
            </a:extLst>
          </p:cNvPr>
          <p:cNvSpPr>
            <a:spLocks noChangeAspect="1"/>
          </p:cNvSpPr>
          <p:nvPr/>
        </p:nvSpPr>
        <p:spPr bwMode="auto">
          <a:xfrm>
            <a:off x="459011" y="2535819"/>
            <a:ext cx="182088" cy="161842"/>
          </a:xfrm>
          <a:custGeom>
            <a:avLst/>
            <a:gdLst>
              <a:gd name="T0" fmla="*/ 0 w 426"/>
              <a:gd name="T1" fmla="*/ 251 h 411"/>
              <a:gd name="T2" fmla="*/ 68 w 426"/>
              <a:gd name="T3" fmla="*/ 218 h 411"/>
              <a:gd name="T4" fmla="*/ 122 w 426"/>
              <a:gd name="T5" fmla="*/ 306 h 411"/>
              <a:gd name="T6" fmla="*/ 413 w 426"/>
              <a:gd name="T7" fmla="*/ 0 h 411"/>
              <a:gd name="T8" fmla="*/ 426 w 426"/>
              <a:gd name="T9" fmla="*/ 17 h 411"/>
              <a:gd name="T10" fmla="*/ 155 w 426"/>
              <a:gd name="T11" fmla="*/ 369 h 411"/>
              <a:gd name="T12" fmla="*/ 95 w 426"/>
              <a:gd name="T13" fmla="*/ 411 h 411"/>
              <a:gd name="T14" fmla="*/ 0 w 426"/>
              <a:gd name="T15" fmla="*/ 251 h 41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26"/>
              <a:gd name="T25" fmla="*/ 0 h 411"/>
              <a:gd name="T26" fmla="*/ 426 w 426"/>
              <a:gd name="T27" fmla="*/ 411 h 41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26" h="411">
                <a:moveTo>
                  <a:pt x="0" y="251"/>
                </a:moveTo>
                <a:cubicBezTo>
                  <a:pt x="26" y="222"/>
                  <a:pt x="47" y="215"/>
                  <a:pt x="68" y="218"/>
                </a:cubicBezTo>
                <a:cubicBezTo>
                  <a:pt x="88" y="227"/>
                  <a:pt x="107" y="267"/>
                  <a:pt x="122" y="306"/>
                </a:cubicBezTo>
                <a:cubicBezTo>
                  <a:pt x="230" y="137"/>
                  <a:pt x="378" y="18"/>
                  <a:pt x="413" y="0"/>
                </a:cubicBezTo>
                <a:cubicBezTo>
                  <a:pt x="413" y="0"/>
                  <a:pt x="420" y="7"/>
                  <a:pt x="426" y="17"/>
                </a:cubicBezTo>
                <a:cubicBezTo>
                  <a:pt x="283" y="139"/>
                  <a:pt x="213" y="263"/>
                  <a:pt x="155" y="369"/>
                </a:cubicBezTo>
                <a:cubicBezTo>
                  <a:pt x="128" y="384"/>
                  <a:pt x="114" y="395"/>
                  <a:pt x="95" y="411"/>
                </a:cubicBezTo>
                <a:cubicBezTo>
                  <a:pt x="68" y="317"/>
                  <a:pt x="35" y="263"/>
                  <a:pt x="0" y="251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6350">
            <a:solidFill>
              <a:srgbClr val="11437F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6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62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трелка вправо 22"/>
          <p:cNvSpPr/>
          <p:nvPr/>
        </p:nvSpPr>
        <p:spPr>
          <a:xfrm rot="5400000">
            <a:off x="2612193" y="-344212"/>
            <a:ext cx="541413" cy="2449887"/>
          </a:xfrm>
          <a:prstGeom prst="rightArrow">
            <a:avLst>
              <a:gd name="adj1" fmla="val 18478"/>
              <a:gd name="adj2" fmla="val 54661"/>
            </a:avLst>
          </a:prstGeom>
          <a:gradFill>
            <a:gsLst>
              <a:gs pos="0">
                <a:schemeClr val="accent5">
                  <a:lumMod val="0"/>
                  <a:lumOff val="100000"/>
                </a:schemeClr>
              </a:gs>
              <a:gs pos="7000">
                <a:schemeClr val="accent5">
                  <a:lumMod val="0"/>
                  <a:lumOff val="10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51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13894" y="95793"/>
            <a:ext cx="3616668" cy="366002"/>
          </a:xfrm>
          <a:prstGeom prst="rect">
            <a:avLst/>
          </a:prstGeom>
        </p:spPr>
        <p:txBody>
          <a:bodyPr wrap="square" lIns="57662" tIns="28831" rIns="57662" bIns="28831">
            <a:spAutoFit/>
          </a:bodyPr>
          <a:lstStyle>
            <a:defPPr>
              <a:defRPr lang="ru-RU"/>
            </a:defPPr>
            <a:lvl1pPr algn="r">
              <a:defRPr sz="800" b="1">
                <a:solidFill>
                  <a:srgbClr val="11437F"/>
                </a:solidFill>
                <a:latin typeface="+mj-lt"/>
                <a:ea typeface="PT Serif" panose="020A0603040505020204" pitchFamily="18" charset="-52"/>
                <a:cs typeface="+mj-cs"/>
              </a:defRPr>
            </a:lvl1pPr>
          </a:lstStyle>
          <a:p>
            <a:r>
              <a:rPr lang="ru-RU" sz="1000" dirty="0"/>
              <a:t>Ожидаемые </a:t>
            </a:r>
            <a:r>
              <a:rPr lang="ru-RU" sz="1000" dirty="0" smtClean="0"/>
              <a:t>эффекты трансформации</a:t>
            </a:r>
            <a:br>
              <a:rPr lang="ru-RU" sz="1000" dirty="0" smtClean="0"/>
            </a:br>
            <a:r>
              <a:rPr lang="ru-RU" sz="1000" dirty="0" smtClean="0"/>
              <a:t>контрольной деятельности</a:t>
            </a:r>
            <a:endParaRPr lang="ru-RU" sz="1000" dirty="0">
              <a:solidFill>
                <a:srgbClr val="1F477D"/>
              </a:solidFill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  <p:sp>
        <p:nvSpPr>
          <p:cNvPr id="26" name="object 2"/>
          <p:cNvSpPr/>
          <p:nvPr/>
        </p:nvSpPr>
        <p:spPr>
          <a:xfrm flipV="1">
            <a:off x="1411" y="251496"/>
            <a:ext cx="5762979" cy="177081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sz="851">
              <a:solidFill>
                <a:prstClr val="black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5" y="44092"/>
            <a:ext cx="918967" cy="359730"/>
          </a:xfrm>
          <a:prstGeom prst="rect">
            <a:avLst/>
          </a:prstGeom>
        </p:spPr>
      </p:pic>
      <p:sp>
        <p:nvSpPr>
          <p:cNvPr id="130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5549900" y="3061498"/>
            <a:ext cx="187960" cy="121893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90000"/>
              </a:lnSpc>
              <a:spcBef>
                <a:spcPts val="1000"/>
              </a:spcBef>
              <a:tabLst>
                <a:tab pos="3776842" algn="r"/>
              </a:tabLst>
              <a:defRPr/>
            </a:pPr>
            <a:r>
              <a:rPr lang="ru-RU" sz="880" b="1" dirty="0" smtClean="0">
                <a:solidFill>
                  <a:srgbClr val="1F497D">
                    <a:lumMod val="75000"/>
                  </a:srgbClr>
                </a:solidFill>
                <a:cs typeface="Arial" panose="020B0604020202020204" pitchFamily="34" charset="0"/>
              </a:rPr>
              <a:t>11</a:t>
            </a:r>
            <a:endParaRPr lang="ru-RU" sz="880" b="1" dirty="0">
              <a:solidFill>
                <a:srgbClr val="1F497D">
                  <a:lumMod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131" name="Прямоугольник 130"/>
          <p:cNvSpPr/>
          <p:nvPr/>
        </p:nvSpPr>
        <p:spPr>
          <a:xfrm>
            <a:off x="106183" y="499126"/>
            <a:ext cx="5593470" cy="320179"/>
          </a:xfrm>
          <a:prstGeom prst="rect">
            <a:avLst/>
          </a:prstGeom>
          <a:solidFill>
            <a:srgbClr val="4978B1">
              <a:alpha val="70000"/>
            </a:srgbClr>
          </a:solidFill>
          <a:ln>
            <a:round/>
          </a:ln>
          <a:effectLst>
            <a:softEdge rad="3810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8" name="TextBox 137"/>
          <p:cNvSpPr txBox="1"/>
          <p:nvPr/>
        </p:nvSpPr>
        <p:spPr>
          <a:xfrm>
            <a:off x="586518" y="1193535"/>
            <a:ext cx="2520792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4978B1"/>
              </a:buClr>
              <a:buSzPct val="140000"/>
            </a:pP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Э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лектронный 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доступ </a:t>
            </a:r>
            <a:r>
              <a:rPr lang="ru-RU" sz="7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к первичным данным, цифровой обмен, комплексный электронный </a:t>
            </a:r>
            <a:r>
              <a:rPr lang="ru-RU" sz="7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документооборот </a:t>
            </a:r>
            <a:endParaRPr lang="ru-RU" sz="7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ea typeface="Open Sans Condensed" panose="020B0604020202020204" charset="0"/>
              <a:cs typeface="Segoe UI Light" panose="020B0502040204020203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59718" y="549603"/>
            <a:ext cx="5486400" cy="214731"/>
          </a:xfrm>
          <a:prstGeom prst="rect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9718" y="532593"/>
            <a:ext cx="5486399" cy="196725"/>
          </a:xfrm>
          <a:prstGeom prst="rect">
            <a:avLst/>
          </a:prstGeom>
        </p:spPr>
        <p:txBody>
          <a:bodyPr wrap="square" lIns="57662" tIns="28831" rIns="57662" bIns="28831">
            <a:spAutoFit/>
          </a:bodyPr>
          <a:lstStyle>
            <a:defPPr>
              <a:defRPr lang="ru-RU"/>
            </a:defPPr>
            <a:lvl1pPr algn="r">
              <a:defRPr sz="800" b="1">
                <a:solidFill>
                  <a:srgbClr val="11437F"/>
                </a:solidFill>
                <a:latin typeface="+mj-lt"/>
                <a:ea typeface="PT Serif" panose="020A0603040505020204" pitchFamily="18" charset="-52"/>
                <a:cs typeface="+mj-cs"/>
              </a:defRPr>
            </a:lvl1pPr>
          </a:lstStyle>
          <a:p>
            <a:pPr algn="ctr"/>
            <a:r>
              <a:rPr lang="ru-RU" sz="9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Цифровая синергия </a:t>
            </a:r>
            <a:r>
              <a:rPr lang="ru-RU" sz="9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бизнес-процессов органов </a:t>
            </a:r>
            <a:r>
              <a:rPr lang="ru-RU" sz="9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контроля </a:t>
            </a:r>
            <a:r>
              <a:rPr lang="ru-RU" sz="9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 подконтрольной среды</a:t>
            </a:r>
            <a:endParaRPr lang="ru-RU" sz="90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34187" y="1807951"/>
            <a:ext cx="2229818" cy="507831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4978B1"/>
              </a:buClr>
              <a:buSzPct val="140000"/>
            </a:pP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Консолидация </a:t>
            </a:r>
            <a:r>
              <a:rPr lang="ru-RU" sz="7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данных для принятия 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оптимальных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управленческих</a:t>
            </a:r>
            <a:b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</a:b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решений</a:t>
            </a:r>
            <a:endParaRPr lang="ru-RU" sz="900" dirty="0">
              <a:solidFill>
                <a:schemeClr val="tx2">
                  <a:lumMod val="75000"/>
                </a:schemeClr>
              </a:solidFill>
              <a:latin typeface="Segoe UI Light" panose="020B0502040204020203" pitchFamily="34" charset="0"/>
              <a:ea typeface="Open Sans Condensed" panose="020B0604020202020204" charset="0"/>
              <a:cs typeface="Segoe UI Light" panose="020B0502040204020203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7688" y="1709389"/>
            <a:ext cx="2554711" cy="446276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4978B1"/>
              </a:buClr>
              <a:buSzPct val="140000"/>
            </a:pP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Д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истанционное 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наблюдение</a:t>
            </a:r>
            <a:r>
              <a:rPr lang="ru-RU" sz="7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, невидимое присутствие «цифрового» контролера, снижение административной нагрузки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97688" y="2304611"/>
            <a:ext cx="2478512" cy="230832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4978B1"/>
              </a:buClr>
              <a:buSzPct val="140000"/>
            </a:pPr>
            <a:r>
              <a:rPr lang="ru-RU" sz="7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Р</a:t>
            </a:r>
            <a:r>
              <a:rPr lang="ru-RU" sz="7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азвитие </a:t>
            </a:r>
            <a:r>
              <a:rPr lang="ru-RU" sz="7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механизмов 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«обратной связи»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97688" y="2755649"/>
            <a:ext cx="2478512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4978B1"/>
              </a:buClr>
              <a:buSzPct val="140000"/>
            </a:pPr>
            <a:r>
              <a:rPr lang="ru-RU" sz="7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Создание 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системы выявления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рисков </a:t>
            </a:r>
            <a:b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</a:br>
            <a:r>
              <a:rPr lang="ru-RU" sz="7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в </a:t>
            </a:r>
            <a:r>
              <a:rPr lang="ru-RU" sz="70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финансово-бюджетной </a:t>
            </a:r>
            <a:r>
              <a:rPr lang="ru-RU" sz="70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сфере в целом</a:t>
            </a:r>
            <a:endParaRPr lang="ru-RU" sz="7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ea typeface="Open Sans Condensed" panose="020B0604020202020204" charset="0"/>
              <a:cs typeface="Segoe UI Light" panose="020B0502040204020203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02063" y="1182628"/>
            <a:ext cx="2135797" cy="446276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4978B1"/>
              </a:buClr>
              <a:buSzPct val="140000"/>
            </a:pPr>
            <a:r>
              <a:rPr lang="ru-RU" sz="7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Создание института управления 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рисками, </a:t>
            </a:r>
            <a:r>
              <a:rPr lang="ru-RU" sz="7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совместное </a:t>
            </a:r>
            <a:r>
              <a:rPr lang="ru-RU" sz="7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управляющее </a:t>
            </a:r>
            <a:r>
              <a:rPr lang="ru-RU" sz="7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воздействие на </a:t>
            </a:r>
            <a:r>
              <a:rPr lang="ru-RU" sz="7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риск-зоны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634188" y="2530088"/>
            <a:ext cx="2229817" cy="369332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4978B1"/>
              </a:buClr>
              <a:buSzPct val="140000"/>
            </a:pP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Эффективное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расходование 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средств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бюджетов</a:t>
            </a:r>
            <a:r>
              <a:rPr lang="ru-RU" sz="7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Open Sans Condensed" panose="020B0604020202020204" charset="0"/>
                <a:cs typeface="Segoe UI Light" panose="020B0502040204020203" pitchFamily="34" charset="0"/>
              </a:rPr>
              <a:t> всех уровней</a:t>
            </a:r>
            <a:endParaRPr lang="ru-RU" sz="7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ea typeface="Open Sans Condensed" panose="020B0604020202020204" charset="0"/>
              <a:cs typeface="Segoe UI Light" panose="020B0502040204020203" pitchFamily="34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" b="90000" l="475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5" y="1134556"/>
            <a:ext cx="568143" cy="42610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" y="2679639"/>
            <a:ext cx="603795" cy="48307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18" b="94792" l="5469" r="97559">
                        <a14:foregroundMark x1="16309" y1="40885" x2="18066" y2="37240"/>
                        <a14:foregroundMark x1="37305" y1="30599" x2="41113" y2="38281"/>
                        <a14:foregroundMark x1="53906" y1="30208" x2="50684" y2="38411"/>
                        <a14:foregroundMark x1="66113" y1="43880" x2="74121" y2="40755"/>
                        <a14:foregroundMark x1="57715" y1="13021" x2="61816" y2="21094"/>
                        <a14:foregroundMark x1="52441" y1="25521" x2="54492" y2="25781"/>
                        <a14:foregroundMark x1="54395" y1="26823" x2="54395" y2="26823"/>
                        <a14:foregroundMark x1="58105" y1="27083" x2="61426" y2="25781"/>
                        <a14:foregroundMark x1="62012" y1="24349" x2="65332" y2="21354"/>
                        <a14:foregroundMark x1="55664" y1="21354" x2="53223" y2="25781"/>
                        <a14:foregroundMark x1="75195" y1="29167" x2="83008" y2="26693"/>
                        <a14:foregroundMark x1="89355" y1="23568" x2="91504" y2="26953"/>
                        <a14:foregroundMark x1="87793" y1="28125" x2="90527" y2="30078"/>
                        <a14:foregroundMark x1="92285" y1="29427" x2="92285" y2="32813"/>
                        <a14:foregroundMark x1="81250" y1="54557" x2="87598" y2="67578"/>
                        <a14:foregroundMark x1="63770" y1="53906" x2="73145" y2="56250"/>
                        <a14:foregroundMark x1="36426" y1="57031" x2="56250" y2="43099"/>
                        <a14:foregroundMark x1="41504" y1="46094" x2="39844" y2="58203"/>
                        <a14:foregroundMark x1="9863" y1="60156" x2="14160" y2="72396"/>
                        <a14:foregroundMark x1="24805" y1="42318" x2="32324" y2="44661"/>
                        <a14:foregroundMark x1="18359" y1="65234" x2="28906" y2="60026"/>
                        <a14:foregroundMark x1="35547" y1="78385" x2="39648" y2="67188"/>
                        <a14:foregroundMark x1="53711" y1="61068" x2="60352" y2="74479"/>
                        <a14:foregroundMark x1="62305" y1="85417" x2="68945" y2="76953"/>
                        <a14:foregroundMark x1="60645" y1="79557" x2="69727" y2="73958"/>
                        <a14:foregroundMark x1="60059" y1="83464" x2="60352" y2="86719"/>
                        <a14:foregroundMark x1="60449" y1="86979" x2="69043" y2="81901"/>
                        <a14:foregroundMark x1="70215" y1="74740" x2="69531" y2="81641"/>
                        <a14:foregroundMark x1="29980" y1="81901" x2="34863" y2="89323"/>
                        <a14:foregroundMark x1="39063" y1="44922" x2="35059" y2="56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70" y="2185601"/>
            <a:ext cx="615720" cy="4617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4395" y="1807951"/>
            <a:ext cx="335886" cy="4832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8444" y="1169943"/>
            <a:ext cx="527788" cy="5629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6200" y="2456824"/>
            <a:ext cx="488977" cy="46435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73" b="98545" l="5200" r="970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6" y="1679453"/>
            <a:ext cx="617738" cy="45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0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Скругленный прямоугольник 58">
            <a:extLst>
              <a:ext uri="{FF2B5EF4-FFF2-40B4-BE49-F238E27FC236}">
                <a16:creationId xmlns="" xmlns:a16="http://schemas.microsoft.com/office/drawing/2014/main" id="{3319737B-EEEE-EF4A-9631-EC03B72C96EE}"/>
              </a:ext>
            </a:extLst>
          </p:cNvPr>
          <p:cNvSpPr/>
          <p:nvPr/>
        </p:nvSpPr>
        <p:spPr>
          <a:xfrm>
            <a:off x="713739" y="518659"/>
            <a:ext cx="4137947" cy="2398621"/>
          </a:xfrm>
          <a:prstGeom prst="roundRect">
            <a:avLst>
              <a:gd name="adj" fmla="val 46386"/>
            </a:avLst>
          </a:prstGeom>
          <a:solidFill>
            <a:srgbClr val="FFFFCC"/>
          </a:solidFill>
          <a:ln w="952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21192" y="34113"/>
            <a:ext cx="3616668" cy="3660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r" defTabSz="576621">
              <a:spcBef>
                <a:spcPct val="0"/>
              </a:spcBef>
              <a:buNone/>
              <a:defRPr sz="1000" b="1">
                <a:solidFill>
                  <a:srgbClr val="1F477D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defRPr>
            </a:lvl1pPr>
          </a:lstStyle>
          <a:p>
            <a:r>
              <a:rPr lang="ru-RU" dirty="0"/>
              <a:t>Перспективы модели цифровизации КНД </a:t>
            </a:r>
            <a:endParaRPr lang="ru-RU" dirty="0" smtClean="0"/>
          </a:p>
          <a:p>
            <a:r>
              <a:rPr lang="ru-RU" dirty="0" smtClean="0"/>
              <a:t>и </a:t>
            </a:r>
            <a:r>
              <a:rPr lang="ru-RU" dirty="0"/>
              <a:t>бизнес-процессов взаимодействия</a:t>
            </a:r>
          </a:p>
        </p:txBody>
      </p:sp>
      <p:sp>
        <p:nvSpPr>
          <p:cNvPr id="26" name="object 2"/>
          <p:cNvSpPr/>
          <p:nvPr/>
        </p:nvSpPr>
        <p:spPr>
          <a:xfrm flipV="1">
            <a:off x="1411" y="251496"/>
            <a:ext cx="5762979" cy="177081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sz="851">
              <a:solidFill>
                <a:prstClr val="black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5" y="44092"/>
            <a:ext cx="918967" cy="359730"/>
          </a:xfrm>
          <a:prstGeom prst="rect">
            <a:avLst/>
          </a:prstGeom>
        </p:spPr>
      </p:pic>
      <p:sp>
        <p:nvSpPr>
          <p:cNvPr id="130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5514340" y="3024532"/>
            <a:ext cx="264160" cy="121893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90000"/>
              </a:lnSpc>
              <a:spcBef>
                <a:spcPts val="1000"/>
              </a:spcBef>
              <a:tabLst>
                <a:tab pos="3776842" algn="r"/>
              </a:tabLst>
              <a:defRPr/>
            </a:pPr>
            <a:r>
              <a:rPr lang="ru-RU" sz="880" b="1" dirty="0" smtClean="0">
                <a:solidFill>
                  <a:srgbClr val="1F497D">
                    <a:lumMod val="75000"/>
                  </a:srgbClr>
                </a:solidFill>
                <a:cs typeface="Arial" panose="020B0604020202020204" pitchFamily="34" charset="0"/>
              </a:rPr>
              <a:t>12</a:t>
            </a:r>
            <a:endParaRPr lang="ru-RU" sz="880" b="1" dirty="0">
              <a:solidFill>
                <a:srgbClr val="1F497D">
                  <a:lumMod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672349" y="1418874"/>
            <a:ext cx="131676" cy="2268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3139386" y="1418874"/>
            <a:ext cx="131676" cy="2268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3319737B-EEEE-EF4A-9631-EC03B72C96EE}"/>
              </a:ext>
            </a:extLst>
          </p:cNvPr>
          <p:cNvSpPr/>
          <p:nvPr/>
        </p:nvSpPr>
        <p:spPr>
          <a:xfrm>
            <a:off x="942340" y="735448"/>
            <a:ext cx="3685956" cy="1981200"/>
          </a:xfrm>
          <a:prstGeom prst="roundRect">
            <a:avLst>
              <a:gd name="adj" fmla="val 46386"/>
            </a:avLst>
          </a:prstGeom>
          <a:solidFill>
            <a:schemeClr val="tx2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Прямоугольник с одним усеченным и одним скругленным углом 19">
            <a:extLst>
              <a:ext uri="{FF2B5EF4-FFF2-40B4-BE49-F238E27FC236}">
                <a16:creationId xmlns="" xmlns:a16="http://schemas.microsoft.com/office/drawing/2014/main" id="{A35D2D9B-F79B-BC48-B1BB-91D98AD1B161}"/>
              </a:ext>
            </a:extLst>
          </p:cNvPr>
          <p:cNvSpPr/>
          <p:nvPr/>
        </p:nvSpPr>
        <p:spPr>
          <a:xfrm flipH="1">
            <a:off x="4932273" y="2306810"/>
            <a:ext cx="741680" cy="610470"/>
          </a:xfrm>
          <a:prstGeom prst="snipRound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ИС </a:t>
            </a:r>
            <a:r>
              <a:rPr lang="ru-RU" sz="700" dirty="0" smtClean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бюджетов субъектов РФ</a:t>
            </a:r>
            <a:endParaRPr lang="ru-RU" sz="700" dirty="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E126C53B-729D-EE45-AC76-2CB2DDA6859A}"/>
              </a:ext>
            </a:extLst>
          </p:cNvPr>
          <p:cNvGrpSpPr/>
          <p:nvPr/>
        </p:nvGrpSpPr>
        <p:grpSpPr>
          <a:xfrm>
            <a:off x="4982418" y="1775582"/>
            <a:ext cx="665825" cy="424076"/>
            <a:chOff x="2477566" y="5616118"/>
            <a:chExt cx="1407914" cy="896725"/>
          </a:xfrm>
        </p:grpSpPr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CB660AF3-19AD-7A40-B207-3B25015B2FAB}"/>
                </a:ext>
              </a:extLst>
            </p:cNvPr>
            <p:cNvSpPr txBox="1"/>
            <p:nvPr/>
          </p:nvSpPr>
          <p:spPr>
            <a:xfrm>
              <a:off x="2712320" y="5616118"/>
              <a:ext cx="968400" cy="835200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05549A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57657" tIns="28829" rIns="57657" bIns="28829" anchor="ctr"/>
            <a:lstStyle/>
            <a:p>
              <a:pPr defTabSz="43242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567" b="1" dirty="0">
                <a:solidFill>
                  <a:prstClr val="black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5C2262BC-131D-BE48-A118-C9700E90295E}"/>
                </a:ext>
              </a:extLst>
            </p:cNvPr>
            <p:cNvSpPr txBox="1"/>
            <p:nvPr/>
          </p:nvSpPr>
          <p:spPr>
            <a:xfrm>
              <a:off x="2477566" y="6013015"/>
              <a:ext cx="1407914" cy="499828"/>
            </a:xfrm>
            <a:prstGeom prst="round2Diag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57657" tIns="28829" rIns="57657" bIns="2882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43242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ru-RU" sz="505" b="1" i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иные </a:t>
              </a:r>
            </a:p>
            <a:p>
              <a:pPr algn="ctr" defTabSz="43242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ru-RU" sz="505" b="1" i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внешние</a:t>
              </a:r>
              <a:r>
                <a:rPr lang="en-US" altLang="ru-RU" sz="505" b="1" i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ru-RU" altLang="ru-RU" sz="505" b="1" i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ИС</a:t>
              </a:r>
            </a:p>
          </p:txBody>
        </p:sp>
        <p:pic>
          <p:nvPicPr>
            <p:cNvPr id="29" name="Рисунок 1045">
              <a:extLst>
                <a:ext uri="{FF2B5EF4-FFF2-40B4-BE49-F238E27FC236}">
                  <a16:creationId xmlns="" xmlns:a16="http://schemas.microsoft.com/office/drawing/2014/main" id="{FC57E676-19A2-1A47-A26F-E248548CD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046" y="5764189"/>
              <a:ext cx="417514" cy="331788"/>
            </a:xfrm>
            <a:prstGeom prst="round2Diag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Скругленный прямоугольник 22">
            <a:extLst>
              <a:ext uri="{FF2B5EF4-FFF2-40B4-BE49-F238E27FC236}">
                <a16:creationId xmlns="" xmlns:a16="http://schemas.microsoft.com/office/drawing/2014/main" id="{3758B19D-8451-D547-BAEF-157CA36C6D25}"/>
              </a:ext>
            </a:extLst>
          </p:cNvPr>
          <p:cNvSpPr/>
          <p:nvPr/>
        </p:nvSpPr>
        <p:spPr>
          <a:xfrm>
            <a:off x="3662483" y="1462133"/>
            <a:ext cx="743720" cy="4730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4978B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Big Data</a:t>
            </a:r>
            <a:endParaRPr lang="ru-RU" sz="1400" dirty="0">
              <a:solidFill>
                <a:srgbClr val="4978B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45" name="Группа 44">
            <a:extLst>
              <a:ext uri="{FF2B5EF4-FFF2-40B4-BE49-F238E27FC236}">
                <a16:creationId xmlns="" xmlns:a16="http://schemas.microsoft.com/office/drawing/2014/main" id="{DDC00812-FFD1-1349-8CF0-60232FA2357E}"/>
              </a:ext>
            </a:extLst>
          </p:cNvPr>
          <p:cNvGrpSpPr/>
          <p:nvPr/>
        </p:nvGrpSpPr>
        <p:grpSpPr>
          <a:xfrm>
            <a:off x="5093436" y="1420264"/>
            <a:ext cx="457973" cy="394980"/>
            <a:chOff x="6358796" y="5664202"/>
            <a:chExt cx="968401" cy="835200"/>
          </a:xfrm>
        </p:grpSpPr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969CB925-CC3F-6A40-BF38-3D4A9364F28A}"/>
                </a:ext>
              </a:extLst>
            </p:cNvPr>
            <p:cNvSpPr txBox="1"/>
            <p:nvPr/>
          </p:nvSpPr>
          <p:spPr>
            <a:xfrm>
              <a:off x="6358797" y="5664202"/>
              <a:ext cx="968400" cy="835200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05549A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57657" tIns="28829" rIns="57657" bIns="28829" anchor="ctr"/>
            <a:lstStyle/>
            <a:p>
              <a:pPr defTabSz="43242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567" b="1" dirty="0">
                <a:solidFill>
                  <a:prstClr val="black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47" name="Рисунок 1036">
              <a:extLst>
                <a:ext uri="{FF2B5EF4-FFF2-40B4-BE49-F238E27FC236}">
                  <a16:creationId xmlns="" xmlns:a16="http://schemas.microsoft.com/office/drawing/2014/main" id="{466B6F89-134F-8F42-A100-84DE01B46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91" y="5776272"/>
              <a:ext cx="465139" cy="40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88A9B379-C378-0B47-9BB7-E19B11144DB4}"/>
                </a:ext>
              </a:extLst>
            </p:cNvPr>
            <p:cNvSpPr txBox="1"/>
            <p:nvPr/>
          </p:nvSpPr>
          <p:spPr>
            <a:xfrm>
              <a:off x="6358796" y="6154586"/>
              <a:ext cx="968401" cy="33855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57657" tIns="28829" rIns="57657" bIns="2882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43242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ru-RU" sz="662" b="1" spc="47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ЦБ</a:t>
              </a:r>
              <a:endParaRPr lang="ru-RU" altLang="ru-RU" sz="662" b="1" spc="47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="" xmlns:a16="http://schemas.microsoft.com/office/drawing/2014/main" id="{E2716D55-3B09-6C4E-8608-6130DA73899C}"/>
              </a:ext>
            </a:extLst>
          </p:cNvPr>
          <p:cNvGrpSpPr/>
          <p:nvPr/>
        </p:nvGrpSpPr>
        <p:grpSpPr>
          <a:xfrm>
            <a:off x="5093437" y="1065460"/>
            <a:ext cx="457973" cy="394980"/>
            <a:chOff x="6358796" y="5664202"/>
            <a:chExt cx="968401" cy="835200"/>
          </a:xfrm>
        </p:grpSpPr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676B91E9-C272-6A46-833C-B60ED220F5BE}"/>
                </a:ext>
              </a:extLst>
            </p:cNvPr>
            <p:cNvSpPr txBox="1"/>
            <p:nvPr/>
          </p:nvSpPr>
          <p:spPr>
            <a:xfrm>
              <a:off x="6358797" y="5664202"/>
              <a:ext cx="968400" cy="835200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05549A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57657" tIns="28829" rIns="57657" bIns="28829" anchor="ctr"/>
            <a:lstStyle/>
            <a:p>
              <a:pPr defTabSz="43242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567" b="1" dirty="0">
                <a:solidFill>
                  <a:prstClr val="black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33" name="Рисунок 1036">
              <a:extLst>
                <a:ext uri="{FF2B5EF4-FFF2-40B4-BE49-F238E27FC236}">
                  <a16:creationId xmlns="" xmlns:a16="http://schemas.microsoft.com/office/drawing/2014/main" id="{D5B3AF8B-BDA7-4D4F-97C2-992638422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88" y="5793853"/>
              <a:ext cx="465139" cy="40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08D6C3F9-1140-A249-A393-67FD9B3D4ED3}"/>
                </a:ext>
              </a:extLst>
            </p:cNvPr>
            <p:cNvSpPr txBox="1"/>
            <p:nvPr/>
          </p:nvSpPr>
          <p:spPr>
            <a:xfrm>
              <a:off x="6358796" y="6154586"/>
              <a:ext cx="968401" cy="33855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57657" tIns="28829" rIns="57657" bIns="2882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43242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ru-RU" sz="662" b="1" spc="47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АСФК</a:t>
              </a: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="" xmlns:a16="http://schemas.microsoft.com/office/drawing/2014/main" id="{92D4B3EE-17AE-B74D-AAD7-0806C49DF3AE}"/>
              </a:ext>
            </a:extLst>
          </p:cNvPr>
          <p:cNvGrpSpPr/>
          <p:nvPr/>
        </p:nvGrpSpPr>
        <p:grpSpPr>
          <a:xfrm>
            <a:off x="5093437" y="718970"/>
            <a:ext cx="457973" cy="394980"/>
            <a:chOff x="9027476" y="5505649"/>
            <a:chExt cx="968400" cy="835200"/>
          </a:xfrm>
        </p:grpSpPr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D1E6F002-2614-A749-B818-440024CEBD75}"/>
                </a:ext>
              </a:extLst>
            </p:cNvPr>
            <p:cNvSpPr txBox="1"/>
            <p:nvPr/>
          </p:nvSpPr>
          <p:spPr>
            <a:xfrm>
              <a:off x="9027476" y="5505649"/>
              <a:ext cx="968400" cy="835200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05549A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57657" tIns="28829" rIns="57657" bIns="28829" anchor="ctr"/>
            <a:lstStyle/>
            <a:p>
              <a:pPr defTabSz="43242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567" b="1" dirty="0">
                <a:solidFill>
                  <a:prstClr val="black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="" xmlns:a16="http://schemas.microsoft.com/office/drawing/2014/main" id="{D3758F68-3831-B84F-ABDD-B9DD952C0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673" l="1429" r="97619">
                          <a14:foregroundMark x1="21905" y1="16372" x2="21905" y2="16372"/>
                          <a14:foregroundMark x1="80000" y1="16372" x2="80000" y2="163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7581" y="5535154"/>
              <a:ext cx="468190" cy="503862"/>
            </a:xfrm>
            <a:prstGeom prst="rect">
              <a:avLst/>
            </a:prstGeom>
          </p:spPr>
        </p:pic>
        <p:sp>
          <p:nvSpPr>
            <p:cNvPr id="38" name="Скругленный прямоугольник 37">
              <a:extLst>
                <a:ext uri="{FF2B5EF4-FFF2-40B4-BE49-F238E27FC236}">
                  <a16:creationId xmlns="" xmlns:a16="http://schemas.microsoft.com/office/drawing/2014/main" id="{3CF6A726-49F4-FC49-9BB2-3F0594CCB0E3}"/>
                </a:ext>
              </a:extLst>
            </p:cNvPr>
            <p:cNvSpPr/>
            <p:nvPr/>
          </p:nvSpPr>
          <p:spPr bwMode="auto">
            <a:xfrm>
              <a:off x="9027476" y="5993930"/>
              <a:ext cx="968400" cy="346919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43242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ru-RU" sz="662" b="1" dirty="0">
                  <a:solidFill>
                    <a:prstClr val="black"/>
                  </a:solidFill>
                  <a:latin typeface="Segoe UI Light" panose="020B0502040204020203" pitchFamily="34" charset="0"/>
                  <a:ea typeface="Open Sans Condensed Light" panose="020B0306030504020204" charset="0"/>
                  <a:cs typeface="Segoe UI Light" panose="020B0502040204020203" pitchFamily="34" charset="0"/>
                </a:rPr>
                <a:t>ЕИС</a:t>
              </a:r>
            </a:p>
          </p:txBody>
        </p:sp>
      </p:grpSp>
      <p:sp>
        <p:nvSpPr>
          <p:cNvPr id="75" name="Скругленный прямоугольник 74">
            <a:extLst>
              <a:ext uri="{FF2B5EF4-FFF2-40B4-BE49-F238E27FC236}">
                <a16:creationId xmlns="" xmlns:a16="http://schemas.microsoft.com/office/drawing/2014/main" id="{47A9B1A9-6357-8C42-9310-CE8B7074AF47}"/>
              </a:ext>
            </a:extLst>
          </p:cNvPr>
          <p:cNvSpPr/>
          <p:nvPr/>
        </p:nvSpPr>
        <p:spPr>
          <a:xfrm>
            <a:off x="2035972" y="802494"/>
            <a:ext cx="1535574" cy="18253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35" name="Рисунок 134">
            <a:extLst>
              <a:ext uri="{FF2B5EF4-FFF2-40B4-BE49-F238E27FC236}">
                <a16:creationId xmlns="" xmlns:a16="http://schemas.microsoft.com/office/drawing/2014/main" id="{8655855B-20BA-0042-A69B-722FA235D7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4604" y="1056800"/>
            <a:ext cx="1546860" cy="1030605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7DE9396A-87CF-EE4F-8363-BF66B6D24B45}"/>
              </a:ext>
            </a:extLst>
          </p:cNvPr>
          <p:cNvSpPr txBox="1"/>
          <p:nvPr/>
        </p:nvSpPr>
        <p:spPr>
          <a:xfrm>
            <a:off x="2017497" y="818927"/>
            <a:ext cx="15411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Осуществление мониторинга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94D2307B-38EF-124D-9DBB-1A39B6633F9E}"/>
              </a:ext>
            </a:extLst>
          </p:cNvPr>
          <p:cNvSpPr txBox="1"/>
          <p:nvPr/>
        </p:nvSpPr>
        <p:spPr>
          <a:xfrm>
            <a:off x="2050674" y="2034968"/>
            <a:ext cx="1519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i="1" dirty="0">
                <a:solidFill>
                  <a:prstClr val="black">
                    <a:lumMod val="65000"/>
                    <a:lumOff val="35000"/>
                  </a:prst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- адаптивные алгоритмы анализа данных</a:t>
            </a:r>
          </a:p>
          <a:p>
            <a:r>
              <a:rPr lang="ru-RU" sz="700" i="1" dirty="0">
                <a:solidFill>
                  <a:prstClr val="black">
                    <a:lumMod val="65000"/>
                    <a:lumOff val="35000"/>
                  </a:prst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- выявление типовых сценариев и «маркеров» нарушений</a:t>
            </a:r>
          </a:p>
        </p:txBody>
      </p:sp>
      <p:pic>
        <p:nvPicPr>
          <p:cNvPr id="54" name="Picture 2" descr="eb">
            <a:extLst>
              <a:ext uri="{FF2B5EF4-FFF2-40B4-BE49-F238E27FC236}">
                <a16:creationId xmlns="" xmlns:a16="http://schemas.microsoft.com/office/drawing/2014/main" id="{3C09274D-38CA-D44A-B60E-E0020A73F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53" y="819551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C2C90D32-A939-324C-B6B3-6CF9280E5230}"/>
              </a:ext>
            </a:extLst>
          </p:cNvPr>
          <p:cNvSpPr txBox="1"/>
          <p:nvPr/>
        </p:nvSpPr>
        <p:spPr>
          <a:xfrm>
            <a:off x="3798064" y="989470"/>
            <a:ext cx="8021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" b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Medium" panose="020B0603020102020204" pitchFamily="34" charset="0"/>
              </a:rPr>
              <a:t>ЭЛЕКТРОННЫЙ БЮДЖЕТ</a:t>
            </a:r>
          </a:p>
        </p:txBody>
      </p:sp>
      <p:sp>
        <p:nvSpPr>
          <p:cNvPr id="18" name="Арка 17"/>
          <p:cNvSpPr/>
          <p:nvPr/>
        </p:nvSpPr>
        <p:spPr>
          <a:xfrm rot="4884613">
            <a:off x="3055988" y="881810"/>
            <a:ext cx="2118777" cy="1527867"/>
          </a:xfrm>
          <a:prstGeom prst="blockArc">
            <a:avLst>
              <a:gd name="adj1" fmla="val 13631205"/>
              <a:gd name="adj2" fmla="val 20166683"/>
              <a:gd name="adj3" fmla="val 1665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4296282" y="1615852"/>
            <a:ext cx="8655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Интеграционный шлюз</a:t>
            </a:r>
            <a:endParaRPr lang="ru-RU" sz="600" b="1" dirty="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Двойная стрелка влево/вправо 30"/>
          <p:cNvSpPr/>
          <p:nvPr/>
        </p:nvSpPr>
        <p:spPr>
          <a:xfrm rot="20838126">
            <a:off x="4776730" y="1221489"/>
            <a:ext cx="381000" cy="180689"/>
          </a:xfrm>
          <a:prstGeom prst="leftRightArrow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64" name="Двойная стрелка влево/вправо 63"/>
          <p:cNvSpPr/>
          <p:nvPr/>
        </p:nvSpPr>
        <p:spPr>
          <a:xfrm rot="20133773">
            <a:off x="4652571" y="945653"/>
            <a:ext cx="508957" cy="180689"/>
          </a:xfrm>
          <a:prstGeom prst="leftRightArrow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607546">
            <a:off x="4805834" y="1864867"/>
            <a:ext cx="327359" cy="180689"/>
          </a:xfrm>
          <a:prstGeom prst="leftRightArrow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66" name="Двойная стрелка влево/вправо 65"/>
          <p:cNvSpPr/>
          <p:nvPr/>
        </p:nvSpPr>
        <p:spPr>
          <a:xfrm>
            <a:off x="4826064" y="1522355"/>
            <a:ext cx="327359" cy="180689"/>
          </a:xfrm>
          <a:prstGeom prst="leftRightArrow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67" name="Двойная стрелка влево/вправо 66"/>
          <p:cNvSpPr/>
          <p:nvPr/>
        </p:nvSpPr>
        <p:spPr>
          <a:xfrm rot="1271510">
            <a:off x="4694366" y="2194634"/>
            <a:ext cx="421989" cy="180689"/>
          </a:xfrm>
          <a:prstGeom prst="leftRightArrow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5613F0AF-9EEF-0D41-8889-FD1D7EE5704E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1618" l="5000" r="93256">
                        <a14:foregroundMark x1="25581" y1="20882" x2="25581" y2="20882"/>
                        <a14:foregroundMark x1="87558" y1="11765" x2="87558" y2="11765"/>
                        <a14:foregroundMark x1="93488" y1="20882" x2="93488" y2="20882"/>
                        <a14:foregroundMark x1="37558" y1="82206" x2="37558" y2="82206"/>
                        <a14:foregroundMark x1="28721" y1="91618" x2="28721" y2="91618"/>
                        <a14:foregroundMark x1="5000" y1="59853" x2="5000" y2="59853"/>
                        <a14:foregroundMark x1="57209" y1="49853" x2="57209" y2="498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2848" y="1584189"/>
            <a:ext cx="251191" cy="198616"/>
          </a:xfrm>
          <a:prstGeom prst="rect">
            <a:avLst/>
          </a:prstGeom>
        </p:spPr>
      </p:pic>
      <p:sp>
        <p:nvSpPr>
          <p:cNvPr id="73" name="Скругленный прямоугольник 72">
            <a:extLst>
              <a:ext uri="{FF2B5EF4-FFF2-40B4-BE49-F238E27FC236}">
                <a16:creationId xmlns="" xmlns:a16="http://schemas.microsoft.com/office/drawing/2014/main" id="{3758B19D-8451-D547-BAEF-157CA36C6D25}"/>
              </a:ext>
            </a:extLst>
          </p:cNvPr>
          <p:cNvSpPr/>
          <p:nvPr/>
        </p:nvSpPr>
        <p:spPr>
          <a:xfrm>
            <a:off x="1181841" y="1107674"/>
            <a:ext cx="743720" cy="4730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rgbClr val="4978B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ВГ(М)ФК</a:t>
            </a:r>
          </a:p>
          <a:p>
            <a:pPr algn="ctr"/>
            <a:r>
              <a:rPr lang="ru-RU" sz="200" b="1" dirty="0" smtClean="0">
                <a:solidFill>
                  <a:srgbClr val="4978B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ru-RU" sz="900" b="1" dirty="0">
              <a:solidFill>
                <a:srgbClr val="4978B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9AEA9152-8DA0-9F44-BAF6-32BF4B78B3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5750" y1="31875" x2="38875" y2="33375"/>
                        <a14:foregroundMark x1="38875" y1="33375" x2="33250" y2="38375"/>
                        <a14:foregroundMark x1="33250" y1="38375" x2="30250" y2="45125"/>
                        <a14:foregroundMark x1="30250" y1="45125" x2="29750" y2="49000"/>
                        <a14:foregroundMark x1="52125" y1="32500" x2="52125" y2="32500"/>
                        <a14:foregroundMark x1="59000" y1="30875" x2="65250" y2="26500"/>
                        <a14:foregroundMark x1="65250" y1="26500" x2="66250" y2="24875"/>
                        <a14:foregroundMark x1="42000" y1="43875" x2="52250" y2="41000"/>
                        <a14:foregroundMark x1="47000" y1="49875" x2="47000" y2="49875"/>
                        <a14:foregroundMark x1="54000" y1="49125" x2="54000" y2="49125"/>
                        <a14:foregroundMark x1="53625" y1="57250" x2="53625" y2="57250"/>
                        <a14:foregroundMark x1="65750" y1="63250" x2="65750" y2="63250"/>
                        <a14:foregroundMark x1="67750" y1="49250" x2="67750" y2="49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84990" y="1346711"/>
            <a:ext cx="265340" cy="265340"/>
          </a:xfrm>
          <a:prstGeom prst="rect">
            <a:avLst/>
          </a:prstGeom>
        </p:spPr>
      </p:pic>
      <p:sp>
        <p:nvSpPr>
          <p:cNvPr id="78" name="Скругленный прямоугольник 77">
            <a:extLst>
              <a:ext uri="{FF2B5EF4-FFF2-40B4-BE49-F238E27FC236}">
                <a16:creationId xmlns="" xmlns:a16="http://schemas.microsoft.com/office/drawing/2014/main" id="{3758B19D-8451-D547-BAEF-157CA36C6D25}"/>
              </a:ext>
            </a:extLst>
          </p:cNvPr>
          <p:cNvSpPr/>
          <p:nvPr/>
        </p:nvSpPr>
        <p:spPr>
          <a:xfrm>
            <a:off x="1168696" y="1798445"/>
            <a:ext cx="743720" cy="4730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rgbClr val="4978B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ВФА</a:t>
            </a:r>
          </a:p>
          <a:p>
            <a:pPr algn="ctr"/>
            <a:r>
              <a:rPr lang="ru-RU" sz="200" b="1" dirty="0" smtClean="0">
                <a:solidFill>
                  <a:srgbClr val="4978B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ru-RU" sz="900" b="1" dirty="0">
              <a:solidFill>
                <a:srgbClr val="4978B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9" name="Рисунок 78">
            <a:extLst>
              <a:ext uri="{FF2B5EF4-FFF2-40B4-BE49-F238E27FC236}">
                <a16:creationId xmlns="" xmlns:a16="http://schemas.microsoft.com/office/drawing/2014/main" id="{9AEA9152-8DA0-9F44-BAF6-32BF4B78B3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5750" y1="31875" x2="38875" y2="33375"/>
                        <a14:foregroundMark x1="38875" y1="33375" x2="33250" y2="38375"/>
                        <a14:foregroundMark x1="33250" y1="38375" x2="30250" y2="45125"/>
                        <a14:foregroundMark x1="30250" y1="45125" x2="29750" y2="49000"/>
                        <a14:foregroundMark x1="52125" y1="32500" x2="52125" y2="32500"/>
                        <a14:foregroundMark x1="59000" y1="30875" x2="65250" y2="26500"/>
                        <a14:foregroundMark x1="65250" y1="26500" x2="66250" y2="24875"/>
                        <a14:foregroundMark x1="42000" y1="43875" x2="52250" y2="41000"/>
                        <a14:foregroundMark x1="47000" y1="49875" x2="47000" y2="49875"/>
                        <a14:foregroundMark x1="54000" y1="49125" x2="54000" y2="49125"/>
                        <a14:foregroundMark x1="53625" y1="57250" x2="53625" y2="57250"/>
                        <a14:foregroundMark x1="65750" y1="63250" x2="65750" y2="63250"/>
                        <a14:foregroundMark x1="67750" y1="49250" x2="67750" y2="49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71845" y="2037482"/>
            <a:ext cx="265340" cy="26534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161915" y="1553411"/>
            <a:ext cx="78841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cap="small" dirty="0" smtClean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Органы контроля</a:t>
            </a:r>
            <a:endParaRPr lang="ru-RU" sz="600" b="1" cap="small" dirty="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152631" y="2239664"/>
            <a:ext cx="78841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cap="small" dirty="0" smtClean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ГАБС</a:t>
            </a:r>
            <a:endParaRPr lang="ru-RU" sz="600" b="1" cap="small" dirty="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300714" y="2736671"/>
            <a:ext cx="10668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600"/>
            </a:lvl1pPr>
          </a:lstStyle>
          <a:p>
            <a:r>
              <a:rPr lang="ru-RU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Личный кабинет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-782" y="852065"/>
            <a:ext cx="788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cap="small" dirty="0" err="1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Финорганы</a:t>
            </a:r>
            <a:r>
              <a:rPr lang="ru-RU" sz="800" b="1" cap="small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sz="800" b="1" cap="small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800" b="1" cap="small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ГРБС, ПБС</a:t>
            </a:r>
            <a:endParaRPr lang="ru-RU" sz="800" b="1" cap="small" dirty="0">
              <a:solidFill>
                <a:srgbClr val="11437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-76647" y="1300472"/>
            <a:ext cx="788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cap="small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ГМУ</a:t>
            </a:r>
            <a:br>
              <a:rPr lang="ru-RU" sz="800" b="1" cap="small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800" b="1" cap="small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ГУП</a:t>
            </a:r>
            <a:endParaRPr lang="ru-RU" sz="800" b="1" cap="small" dirty="0">
              <a:solidFill>
                <a:srgbClr val="11437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-81878" y="1837497"/>
            <a:ext cx="788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cap="small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ГК</a:t>
            </a:r>
            <a:br>
              <a:rPr lang="ru-RU" sz="800" b="1" cap="small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800" b="1" cap="small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ППК</a:t>
            </a:r>
            <a:endParaRPr lang="ru-RU" sz="800" b="1" cap="small" dirty="0">
              <a:solidFill>
                <a:srgbClr val="11437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46013" y="461244"/>
            <a:ext cx="892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cap="small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Минфин России</a:t>
            </a:r>
            <a:endParaRPr lang="ru-RU" sz="800" b="1" cap="small" dirty="0">
              <a:solidFill>
                <a:srgbClr val="11437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8689" y="2302822"/>
            <a:ext cx="788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cap="small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ЮЛ</a:t>
            </a:r>
          </a:p>
          <a:p>
            <a:pPr algn="ctr"/>
            <a:r>
              <a:rPr lang="ru-RU" sz="800" b="1" cap="small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ИП</a:t>
            </a:r>
            <a:endParaRPr lang="ru-RU" sz="800" b="1" cap="small" dirty="0">
              <a:solidFill>
                <a:srgbClr val="11437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66142" y="2764160"/>
            <a:ext cx="788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cap="small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прочие объекты</a:t>
            </a:r>
            <a:endParaRPr lang="ru-RU" sz="800" b="1" cap="small" dirty="0">
              <a:solidFill>
                <a:srgbClr val="11437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244649" y="750199"/>
            <a:ext cx="711758" cy="0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V="1">
            <a:off x="956407" y="680628"/>
            <a:ext cx="0" cy="69571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956407" y="750199"/>
            <a:ext cx="164229" cy="166261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>
            <a:off x="141045" y="1149309"/>
            <a:ext cx="520302" cy="0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 flipV="1">
            <a:off x="661347" y="1079738"/>
            <a:ext cx="0" cy="69571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>
            <a:off x="661347" y="1149309"/>
            <a:ext cx="228496" cy="100505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>
            <a:off x="141045" y="1606052"/>
            <a:ext cx="345084" cy="0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 flipV="1">
            <a:off x="486129" y="1536481"/>
            <a:ext cx="0" cy="69571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>
            <a:off x="486129" y="1606052"/>
            <a:ext cx="317827" cy="46123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>
            <a:off x="148204" y="1884008"/>
            <a:ext cx="345084" cy="0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/>
          <p:nvPr/>
        </p:nvCxnSpPr>
        <p:spPr>
          <a:xfrm flipV="1">
            <a:off x="493288" y="1884008"/>
            <a:ext cx="0" cy="69571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 flipV="1">
            <a:off x="493288" y="1822480"/>
            <a:ext cx="318320" cy="61528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>
            <a:off x="247147" y="2334398"/>
            <a:ext cx="345084" cy="0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 flipV="1">
            <a:off x="592231" y="2334398"/>
            <a:ext cx="0" cy="69571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/>
          <p:cNvCxnSpPr/>
          <p:nvPr/>
        </p:nvCxnSpPr>
        <p:spPr>
          <a:xfrm flipV="1">
            <a:off x="592231" y="2202317"/>
            <a:ext cx="301928" cy="132081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/>
          <p:nvPr/>
        </p:nvCxnSpPr>
        <p:spPr>
          <a:xfrm>
            <a:off x="486129" y="2809365"/>
            <a:ext cx="371615" cy="0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/>
          <p:cNvCxnSpPr/>
          <p:nvPr/>
        </p:nvCxnSpPr>
        <p:spPr>
          <a:xfrm flipV="1">
            <a:off x="857744" y="2809365"/>
            <a:ext cx="0" cy="69571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20"/>
          <p:cNvCxnSpPr/>
          <p:nvPr/>
        </p:nvCxnSpPr>
        <p:spPr>
          <a:xfrm flipV="1">
            <a:off x="857744" y="2556040"/>
            <a:ext cx="277400" cy="253325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" name="Рисунок 1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0598" y="1809509"/>
            <a:ext cx="49243" cy="6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18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9462" y="3045301"/>
            <a:ext cx="5749651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 sz="3800"/>
          </a:p>
        </p:txBody>
      </p:sp>
      <p:sp>
        <p:nvSpPr>
          <p:cNvPr id="9" name="object 9"/>
          <p:cNvSpPr/>
          <p:nvPr/>
        </p:nvSpPr>
        <p:spPr>
          <a:xfrm>
            <a:off x="4518672" y="207610"/>
            <a:ext cx="1239916" cy="27525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800"/>
          </a:p>
        </p:txBody>
      </p:sp>
      <p:sp>
        <p:nvSpPr>
          <p:cNvPr id="10" name="TextBox 9"/>
          <p:cNvSpPr txBox="1"/>
          <p:nvPr/>
        </p:nvSpPr>
        <p:spPr>
          <a:xfrm>
            <a:off x="293368" y="1277932"/>
            <a:ext cx="3783171" cy="351470"/>
          </a:xfrm>
          <a:prstGeom prst="rect">
            <a:avLst/>
          </a:prstGeom>
          <a:noFill/>
        </p:spPr>
        <p:txBody>
          <a:bodyPr wrap="square" lIns="43251" tIns="21626" rIns="43251" bIns="21626" rtlCol="0">
            <a:spAutoFit/>
          </a:bodyPr>
          <a:lstStyle/>
          <a:p>
            <a:r>
              <a:rPr lang="ru-RU" sz="2000" b="1" dirty="0">
                <a:solidFill>
                  <a:srgbClr val="11437F"/>
                </a:solidFill>
                <a:latin typeface="+mj-lt"/>
                <a:cs typeface="Arial" panose="020B0604020202020204" pitchFamily="34" charset="0"/>
              </a:rPr>
              <a:t>Спасибо за внимание!</a:t>
            </a:r>
            <a:endParaRPr lang="ru-RU" sz="2000" dirty="0">
              <a:solidFill>
                <a:srgbClr val="11437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object 2"/>
          <p:cNvSpPr/>
          <p:nvPr/>
        </p:nvSpPr>
        <p:spPr>
          <a:xfrm flipV="1">
            <a:off x="1411" y="250825"/>
            <a:ext cx="5762979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sz="380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3" y="43319"/>
            <a:ext cx="918967" cy="35990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>
          <a:xfrm>
            <a:off x="4360386" y="3063876"/>
            <a:ext cx="1326134" cy="76944"/>
          </a:xfrm>
        </p:spPr>
        <p:txBody>
          <a:bodyPr/>
          <a:lstStyle/>
          <a:p>
            <a:fld id="{B6F15528-21DE-4FAA-801E-634DDDAF4B2B}" type="slidenum">
              <a:rPr lang="ru-RU" sz="500" b="1" smtClean="0">
                <a:solidFill>
                  <a:schemeClr val="bg1"/>
                </a:solidFill>
              </a:rPr>
              <a:t>13</a:t>
            </a:fld>
            <a:endParaRPr lang="ru-RU" sz="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02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амка 15"/>
          <p:cNvSpPr/>
          <p:nvPr/>
        </p:nvSpPr>
        <p:spPr>
          <a:xfrm>
            <a:off x="1938838" y="759594"/>
            <a:ext cx="1030430" cy="930762"/>
          </a:xfrm>
          <a:prstGeom prst="frame">
            <a:avLst>
              <a:gd name="adj1" fmla="val 5450"/>
            </a:avLst>
          </a:prstGeom>
          <a:solidFill>
            <a:srgbClr val="00206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Прямоугольник 28"/>
          <p:cNvSpPr/>
          <p:nvPr/>
        </p:nvSpPr>
        <p:spPr>
          <a:xfrm>
            <a:off x="1815922" y="682030"/>
            <a:ext cx="984928" cy="33884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1" name="TextBox 60"/>
          <p:cNvSpPr txBox="1"/>
          <p:nvPr/>
        </p:nvSpPr>
        <p:spPr>
          <a:xfrm>
            <a:off x="1716904" y="710991"/>
            <a:ext cx="1158651" cy="286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6411"/>
            <a:r>
              <a:rPr lang="ru-RU" sz="631" b="1" dirty="0">
                <a:solidFill>
                  <a:prstClr val="white"/>
                </a:solidFill>
                <a:latin typeface="Arial Narrow" panose="020B0606020202030204" pitchFamily="34" charset="0"/>
              </a:rPr>
              <a:t>Внесены поправки </a:t>
            </a:r>
            <a:br>
              <a:rPr lang="ru-RU" sz="631" b="1" dirty="0">
                <a:solidFill>
                  <a:prstClr val="white"/>
                </a:solidFill>
                <a:latin typeface="Arial Narrow" panose="020B0606020202030204" pitchFamily="34" charset="0"/>
              </a:rPr>
            </a:br>
            <a:r>
              <a:rPr lang="ru-RU" sz="631" b="1" dirty="0">
                <a:solidFill>
                  <a:prstClr val="white"/>
                </a:solidFill>
                <a:latin typeface="Arial Narrow" panose="020B0606020202030204" pitchFamily="34" charset="0"/>
              </a:rPr>
              <a:t>в Бюджетный кодекс РФ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722419" y="528668"/>
            <a:ext cx="1716020" cy="24031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Прямоугольник 1"/>
          <p:cNvSpPr/>
          <p:nvPr/>
        </p:nvSpPr>
        <p:spPr>
          <a:xfrm>
            <a:off x="73101" y="448771"/>
            <a:ext cx="5575365" cy="21852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 defTabSz="576411"/>
            <a:r>
              <a:rPr lang="ru-RU" sz="820" b="1" dirty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Совершенствование внутреннего государственного (муниципального) финансового контроля</a:t>
            </a:r>
          </a:p>
        </p:txBody>
      </p:sp>
      <p:sp>
        <p:nvSpPr>
          <p:cNvPr id="46" name="Заголовок 1"/>
          <p:cNvSpPr txBox="1">
            <a:spLocks/>
          </p:cNvSpPr>
          <p:nvPr/>
        </p:nvSpPr>
        <p:spPr>
          <a:xfrm>
            <a:off x="2338039" y="3193"/>
            <a:ext cx="3427761" cy="439638"/>
          </a:xfrm>
          <a:prstGeom prst="rect">
            <a:avLst/>
          </a:prstGeom>
          <a:noFill/>
        </p:spPr>
        <p:txBody>
          <a:bodyPr vert="horz" lIns="57637" tIns="28818" rIns="57637" bIns="28818" rtlCol="0" anchor="ctr">
            <a:noAutofit/>
          </a:bodyPr>
          <a:lstStyle>
            <a:lvl1pPr algn="r" defTabSz="914068" rtl="0" eaLnBrk="1" latinLnBrk="0" hangingPunct="1">
              <a:spcBef>
                <a:spcPct val="0"/>
              </a:spcBef>
              <a:buNone/>
              <a:defRPr sz="1600" b="1" kern="1200">
                <a:solidFill>
                  <a:srgbClr val="11437F"/>
                </a:solidFill>
                <a:latin typeface="+mj-lt"/>
                <a:ea typeface="PT Serif" panose="020A0603040505020204" pitchFamily="18" charset="-52"/>
                <a:cs typeface="+mj-cs"/>
              </a:defRPr>
            </a:lvl1pPr>
          </a:lstStyle>
          <a:p>
            <a:pPr defTabSz="914001"/>
            <a:r>
              <a:rPr lang="ru-RU" sz="1009" dirty="0">
                <a:latin typeface="Open Sans Condensed Light"/>
              </a:rPr>
              <a:t>Совершенствование контрольной деятельности </a:t>
            </a:r>
            <a:br>
              <a:rPr lang="ru-RU" sz="1009" dirty="0">
                <a:latin typeface="Open Sans Condensed Light"/>
              </a:rPr>
            </a:br>
            <a:r>
              <a:rPr lang="ru-RU" sz="1009" dirty="0">
                <a:latin typeface="Open Sans Condensed Light"/>
              </a:rPr>
              <a:t>в финансово-бюджетной сфере</a:t>
            </a:r>
          </a:p>
        </p:txBody>
      </p:sp>
      <p:pic>
        <p:nvPicPr>
          <p:cNvPr id="96" name="Рисунок 95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2326" y="1056975"/>
            <a:ext cx="472120" cy="47212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3500" y="721524"/>
            <a:ext cx="1691128" cy="325327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txBody>
          <a:bodyPr wrap="square" lIns="91422" tIns="45711" rIns="91422" bIns="45711" rtlCol="0">
            <a:spAutoFit/>
          </a:bodyPr>
          <a:lstStyle/>
          <a:p>
            <a:pPr algn="ctr" defTabSz="576411"/>
            <a:r>
              <a:rPr lang="ru-RU" sz="757" b="1" dirty="0">
                <a:solidFill>
                  <a:srgbClr val="002060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Расширение полномочий органов контроля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3501" y="1726001"/>
            <a:ext cx="1687912" cy="325327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txBody>
          <a:bodyPr wrap="square" lIns="91422" tIns="45711" rIns="91422" bIns="45711" rtlCol="0">
            <a:spAutoFit/>
          </a:bodyPr>
          <a:lstStyle/>
          <a:p>
            <a:pPr algn="ctr" defTabSz="576411"/>
            <a:r>
              <a:rPr lang="ru-RU" sz="757" b="1" dirty="0">
                <a:solidFill>
                  <a:srgbClr val="002060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Обеспечение доступа</a:t>
            </a:r>
            <a:br>
              <a:rPr lang="ru-RU" sz="757" b="1" dirty="0">
                <a:solidFill>
                  <a:srgbClr val="002060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</a:br>
            <a:r>
              <a:rPr lang="ru-RU" sz="757" b="1" dirty="0">
                <a:solidFill>
                  <a:srgbClr val="002060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к информационным системам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8552" y="1147470"/>
            <a:ext cx="1686076" cy="44183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txBody>
          <a:bodyPr wrap="square" lIns="91422" tIns="45711" rIns="91422" bIns="45711" rtlCol="0">
            <a:spAutoFit/>
          </a:bodyPr>
          <a:lstStyle/>
          <a:p>
            <a:pPr algn="ctr" defTabSz="576411"/>
            <a:r>
              <a:rPr lang="ru-RU" sz="757" b="1" dirty="0">
                <a:solidFill>
                  <a:srgbClr val="002060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Создание условий  для развития контроля, направленного</a:t>
            </a:r>
            <a:br>
              <a:rPr lang="ru-RU" sz="757" b="1" dirty="0">
                <a:solidFill>
                  <a:srgbClr val="002060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</a:br>
            <a:r>
              <a:rPr lang="ru-RU" sz="757" b="1" dirty="0">
                <a:solidFill>
                  <a:srgbClr val="002060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на предупреждение нарушений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3500" y="2780791"/>
            <a:ext cx="1686076" cy="44183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txBody>
          <a:bodyPr wrap="square" lIns="91422" tIns="45711" rIns="91422" bIns="45711" rtlCol="0">
            <a:spAutoFit/>
          </a:bodyPr>
          <a:lstStyle/>
          <a:p>
            <a:pPr algn="ctr" defTabSz="576411"/>
            <a:r>
              <a:rPr lang="ru-RU" sz="757" b="1" dirty="0">
                <a:solidFill>
                  <a:srgbClr val="002060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Формирование </a:t>
            </a:r>
            <a:r>
              <a:rPr lang="ru-RU" sz="757" b="1" dirty="0">
                <a:solidFill>
                  <a:srgbClr val="002060"/>
                </a:solidFill>
                <a:latin typeface="Arial Narrow" panose="020B0606020202030204" pitchFamily="34" charset="0"/>
              </a:rPr>
              <a:t>ведомственных актов</a:t>
            </a:r>
          </a:p>
          <a:p>
            <a:pPr algn="ctr" defTabSz="576411"/>
            <a:r>
              <a:rPr lang="ru-RU" sz="757" b="1" dirty="0">
                <a:solidFill>
                  <a:srgbClr val="002060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в соответствии с требованиями </a:t>
            </a:r>
            <a:r>
              <a:rPr lang="ru-RU" sz="757" b="1" dirty="0" err="1">
                <a:solidFill>
                  <a:srgbClr val="002060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федстандартов</a:t>
            </a:r>
            <a:endParaRPr lang="ru-RU" sz="757" b="1" dirty="0">
              <a:solidFill>
                <a:srgbClr val="002060"/>
              </a:solidFill>
              <a:latin typeface="Arial Narrow" panose="020B0606020202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8552" y="2184030"/>
            <a:ext cx="1686076" cy="44183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txBody>
          <a:bodyPr wrap="square" lIns="91422" tIns="45711" rIns="91422" bIns="45711" rtlCol="0">
            <a:spAutoFit/>
          </a:bodyPr>
          <a:lstStyle/>
          <a:p>
            <a:pPr algn="ctr" defTabSz="576411"/>
            <a:r>
              <a:rPr lang="ru-RU" sz="757" b="1" dirty="0">
                <a:solidFill>
                  <a:srgbClr val="002060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Риск-ориентированный подход</a:t>
            </a:r>
            <a:br>
              <a:rPr lang="ru-RU" sz="757" b="1" dirty="0">
                <a:solidFill>
                  <a:srgbClr val="002060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</a:br>
            <a:r>
              <a:rPr lang="ru-RU" sz="757" b="1" dirty="0">
                <a:solidFill>
                  <a:srgbClr val="002060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при планировании и осуществлении контрольной деятельности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06438" y="1969393"/>
            <a:ext cx="1858358" cy="1324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411"/>
            <a:r>
              <a:rPr lang="ru-RU" sz="600" b="1" u="sng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ПП РФ </a:t>
            </a:r>
            <a:r>
              <a:rPr lang="ru-RU" sz="600" b="1" u="sng" dirty="0">
                <a:solidFill>
                  <a:srgbClr val="002060"/>
                </a:solidFill>
                <a:latin typeface="Arial Narrow" panose="020B0606020202030204" pitchFamily="34" charset="0"/>
              </a:rPr>
              <a:t>от 21.03.2022 № 421 </a:t>
            </a:r>
            <a:r>
              <a:rPr lang="ru-RU" sz="600" b="1" u="sng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(</a:t>
            </a:r>
            <a:r>
              <a:rPr lang="ru-RU" sz="600" b="1" u="sng" dirty="0">
                <a:solidFill>
                  <a:srgbClr val="002060"/>
                </a:solidFill>
                <a:latin typeface="Arial Narrow" panose="020B0606020202030204" pitchFamily="34" charset="0"/>
              </a:rPr>
              <a:t>вступил в силу с </a:t>
            </a:r>
            <a:r>
              <a:rPr lang="ru-RU" sz="600" b="1" u="sng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30.03.2022) внесены изменения:</a:t>
            </a:r>
            <a:endParaRPr lang="en-US" sz="600" b="1" u="sng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108116" indent="-108116" defTabSz="576411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568" dirty="0" smtClean="0">
                <a:solidFill>
                  <a:srgbClr val="000000"/>
                </a:solidFill>
                <a:latin typeface="Arial Narrow" panose="020B0606020202030204" pitchFamily="34" charset="0"/>
                <a:sym typeface="Helvetica Neue"/>
              </a:rPr>
              <a:t>«</a:t>
            </a:r>
            <a:r>
              <a:rPr lang="ru-RU" sz="504" dirty="0">
                <a:solidFill>
                  <a:srgbClr val="000000"/>
                </a:solidFill>
                <a:latin typeface="Arial Narrow" panose="020B0606020202030204" pitchFamily="34" charset="0"/>
                <a:sym typeface="Helvetica Neue"/>
              </a:rPr>
              <a:t>Права и обязанности…..» </a:t>
            </a:r>
            <a:endParaRPr lang="ru-RU" sz="504" dirty="0" smtClean="0">
              <a:solidFill>
                <a:srgbClr val="000000"/>
              </a:solidFill>
              <a:latin typeface="Arial Narrow" panose="020B0606020202030204" pitchFamily="34" charset="0"/>
              <a:sym typeface="Helvetica Neue"/>
            </a:endParaRPr>
          </a:p>
          <a:p>
            <a:pPr defTabSz="576411">
              <a:buClr>
                <a:srgbClr val="002060"/>
              </a:buClr>
            </a:pPr>
            <a:r>
              <a:rPr lang="ru-RU" sz="504" b="1" dirty="0" smtClean="0">
                <a:solidFill>
                  <a:srgbClr val="000000"/>
                </a:solidFill>
                <a:latin typeface="Arial Narrow" panose="020B0606020202030204" pitchFamily="34" charset="0"/>
                <a:sym typeface="Helvetica Neue"/>
              </a:rPr>
              <a:t>(</a:t>
            </a:r>
            <a:r>
              <a:rPr lang="ru-RU" sz="504" b="1" dirty="0">
                <a:solidFill>
                  <a:srgbClr val="000000"/>
                </a:solidFill>
                <a:latin typeface="Arial Narrow" panose="020B0606020202030204" pitchFamily="34" charset="0"/>
                <a:sym typeface="Helvetica Neue"/>
              </a:rPr>
              <a:t>ПП РФ от 06.02.2020 № 100)</a:t>
            </a:r>
            <a:endParaRPr lang="en-US" sz="504" b="1" dirty="0">
              <a:solidFill>
                <a:srgbClr val="000000"/>
              </a:solidFill>
              <a:latin typeface="Arial Narrow" panose="020B0606020202030204" pitchFamily="34" charset="0"/>
              <a:sym typeface="Helvetica Neue"/>
            </a:endParaRPr>
          </a:p>
          <a:p>
            <a:pPr marL="108116" indent="-108116" defTabSz="576411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504" dirty="0">
                <a:solidFill>
                  <a:srgbClr val="000000"/>
                </a:solidFill>
                <a:latin typeface="Arial Narrow" panose="020B0606020202030204" pitchFamily="34" charset="0"/>
                <a:sym typeface="Helvetica Neue"/>
              </a:rPr>
              <a:t>«Планирование проверок, ревизий и обследований» </a:t>
            </a:r>
            <a:endParaRPr lang="ru-RU" sz="504" dirty="0" smtClean="0">
              <a:solidFill>
                <a:srgbClr val="000000"/>
              </a:solidFill>
              <a:latin typeface="Arial Narrow" panose="020B0606020202030204" pitchFamily="34" charset="0"/>
              <a:sym typeface="Helvetica Neue"/>
            </a:endParaRPr>
          </a:p>
          <a:p>
            <a:pPr defTabSz="576411">
              <a:buClr>
                <a:srgbClr val="002060"/>
              </a:buClr>
            </a:pPr>
            <a:r>
              <a:rPr lang="ru-RU" sz="504" b="1" dirty="0" smtClean="0">
                <a:solidFill>
                  <a:srgbClr val="000000"/>
                </a:solidFill>
                <a:latin typeface="Arial Narrow" panose="020B0606020202030204" pitchFamily="34" charset="0"/>
                <a:sym typeface="Helvetica Neue"/>
              </a:rPr>
              <a:t>(</a:t>
            </a:r>
            <a:r>
              <a:rPr lang="ru-RU" sz="504" b="1" dirty="0">
                <a:solidFill>
                  <a:srgbClr val="000000"/>
                </a:solidFill>
                <a:latin typeface="Arial Narrow" panose="020B0606020202030204" pitchFamily="34" charset="0"/>
                <a:sym typeface="Helvetica Neue"/>
              </a:rPr>
              <a:t>ПП РФ от 27.02.2020 № 208)</a:t>
            </a:r>
            <a:endParaRPr lang="en-US" sz="504" b="1" dirty="0">
              <a:solidFill>
                <a:srgbClr val="000000"/>
              </a:solidFill>
              <a:latin typeface="Arial Narrow" panose="020B0606020202030204" pitchFamily="34" charset="0"/>
              <a:sym typeface="Helvetica Neue"/>
            </a:endParaRPr>
          </a:p>
          <a:p>
            <a:pPr marL="108116" indent="-108116" defTabSz="576411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504" dirty="0">
                <a:solidFill>
                  <a:srgbClr val="000000"/>
                </a:solidFill>
                <a:latin typeface="Arial Narrow" panose="020B0606020202030204" pitchFamily="34" charset="0"/>
                <a:sym typeface="Helvetica Neue"/>
              </a:rPr>
              <a:t>«Реализация результатов проверок, ревизий и обследований</a:t>
            </a:r>
            <a:r>
              <a:rPr lang="ru-RU" sz="504" dirty="0" smtClean="0">
                <a:solidFill>
                  <a:srgbClr val="000000"/>
                </a:solidFill>
                <a:latin typeface="Arial Narrow" panose="020B0606020202030204" pitchFamily="34" charset="0"/>
                <a:sym typeface="Helvetica Neue"/>
              </a:rPr>
              <a:t>»</a:t>
            </a:r>
          </a:p>
          <a:p>
            <a:pPr defTabSz="576411">
              <a:buClr>
                <a:srgbClr val="002060"/>
              </a:buClr>
            </a:pPr>
            <a:r>
              <a:rPr lang="ru-RU" sz="504" b="1" dirty="0" smtClean="0">
                <a:solidFill>
                  <a:srgbClr val="000000"/>
                </a:solidFill>
                <a:latin typeface="Arial Narrow" panose="020B0606020202030204" pitchFamily="34" charset="0"/>
                <a:sym typeface="Helvetica Neue"/>
              </a:rPr>
              <a:t>(</a:t>
            </a:r>
            <a:r>
              <a:rPr lang="ru-RU" sz="504" b="1" dirty="0">
                <a:solidFill>
                  <a:srgbClr val="000000"/>
                </a:solidFill>
                <a:latin typeface="Arial Narrow" panose="020B0606020202030204" pitchFamily="34" charset="0"/>
                <a:sym typeface="Helvetica Neue"/>
              </a:rPr>
              <a:t>ПП РФ от </a:t>
            </a:r>
            <a:r>
              <a:rPr lang="en-US" sz="504" b="1" dirty="0">
                <a:solidFill>
                  <a:srgbClr val="000000"/>
                </a:solidFill>
                <a:latin typeface="Arial Narrow" panose="020B0606020202030204" pitchFamily="34" charset="0"/>
                <a:sym typeface="Helvetica Neue"/>
              </a:rPr>
              <a:t>23.07.2020 </a:t>
            </a:r>
            <a:r>
              <a:rPr lang="ru-RU" sz="504" b="1" dirty="0">
                <a:solidFill>
                  <a:srgbClr val="000000"/>
                </a:solidFill>
                <a:latin typeface="Arial Narrow" panose="020B0606020202030204" pitchFamily="34" charset="0"/>
                <a:sym typeface="Helvetica Neue"/>
              </a:rPr>
              <a:t>№</a:t>
            </a:r>
            <a:r>
              <a:rPr lang="en-US" sz="504" b="1" dirty="0">
                <a:solidFill>
                  <a:srgbClr val="000000"/>
                </a:solidFill>
                <a:latin typeface="Arial Narrow" panose="020B0606020202030204" pitchFamily="34" charset="0"/>
                <a:sym typeface="Helvetica Neue"/>
              </a:rPr>
              <a:t> 1095</a:t>
            </a:r>
            <a:r>
              <a:rPr lang="ru-RU" sz="504" b="1" dirty="0">
                <a:solidFill>
                  <a:srgbClr val="000000"/>
                </a:solidFill>
                <a:latin typeface="Arial Narrow" panose="020B0606020202030204" pitchFamily="34" charset="0"/>
                <a:sym typeface="Helvetica Neue"/>
              </a:rPr>
              <a:t>)</a:t>
            </a:r>
            <a:endParaRPr lang="en-US" sz="504" b="1" dirty="0">
              <a:solidFill>
                <a:srgbClr val="000000"/>
              </a:solidFill>
              <a:latin typeface="Arial Narrow" panose="020B0606020202030204" pitchFamily="34" charset="0"/>
              <a:sym typeface="Helvetica Neue"/>
            </a:endParaRPr>
          </a:p>
          <a:p>
            <a:pPr marL="108116" indent="-108116" defTabSz="576411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504" dirty="0">
                <a:solidFill>
                  <a:srgbClr val="000000"/>
                </a:solidFill>
                <a:latin typeface="Arial Narrow" panose="020B0606020202030204" pitchFamily="34" charset="0"/>
                <a:sym typeface="Helvetica Neue"/>
              </a:rPr>
              <a:t>«Проведение проверок, ревизий и обследований …….»  </a:t>
            </a:r>
            <a:endParaRPr lang="ru-RU" sz="504" dirty="0" smtClean="0">
              <a:solidFill>
                <a:srgbClr val="000000"/>
              </a:solidFill>
              <a:latin typeface="Arial Narrow" panose="020B0606020202030204" pitchFamily="34" charset="0"/>
              <a:sym typeface="Helvetica Neue"/>
            </a:endParaRPr>
          </a:p>
          <a:p>
            <a:pPr defTabSz="576411">
              <a:buClr>
                <a:srgbClr val="002060"/>
              </a:buClr>
            </a:pPr>
            <a:r>
              <a:rPr lang="ru-RU" sz="504" b="1" dirty="0" smtClean="0">
                <a:solidFill>
                  <a:srgbClr val="000000"/>
                </a:solidFill>
                <a:latin typeface="Arial Narrow" panose="020B0606020202030204" pitchFamily="34" charset="0"/>
                <a:sym typeface="Helvetica Neue"/>
              </a:rPr>
              <a:t>(</a:t>
            </a:r>
            <a:r>
              <a:rPr lang="ru-RU" sz="504" b="1" dirty="0">
                <a:solidFill>
                  <a:srgbClr val="000000"/>
                </a:solidFill>
                <a:latin typeface="Arial Narrow" panose="020B0606020202030204" pitchFamily="34" charset="0"/>
                <a:sym typeface="Helvetica Neue"/>
              </a:rPr>
              <a:t>ПП РФ от 17.08.2020 № 1235</a:t>
            </a:r>
            <a:r>
              <a:rPr lang="ru-RU" sz="504" b="1" dirty="0" smtClean="0">
                <a:solidFill>
                  <a:srgbClr val="000000"/>
                </a:solidFill>
                <a:latin typeface="Arial Narrow" panose="020B0606020202030204" pitchFamily="34" charset="0"/>
                <a:sym typeface="Helvetica Neue"/>
              </a:rPr>
              <a:t>)</a:t>
            </a:r>
          </a:p>
          <a:p>
            <a:pPr marL="108116" indent="-108116" defTabSz="576411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504" dirty="0">
                <a:solidFill>
                  <a:srgbClr val="000000"/>
                </a:solidFill>
                <a:latin typeface="Arial Narrow" panose="020B0606020202030204" pitchFamily="34" charset="0"/>
                <a:sym typeface="Helvetica Neue"/>
              </a:rPr>
              <a:t>«Правила досудебного обжалования решений…..» </a:t>
            </a:r>
            <a:endParaRPr lang="ru-RU" sz="504" dirty="0" smtClean="0">
              <a:solidFill>
                <a:srgbClr val="000000"/>
              </a:solidFill>
              <a:latin typeface="Arial Narrow" panose="020B0606020202030204" pitchFamily="34" charset="0"/>
              <a:sym typeface="Helvetica Neue"/>
            </a:endParaRPr>
          </a:p>
          <a:p>
            <a:pPr defTabSz="576411">
              <a:buClr>
                <a:srgbClr val="002060"/>
              </a:buClr>
            </a:pPr>
            <a:r>
              <a:rPr lang="ru-RU" sz="504" b="1" dirty="0" smtClean="0">
                <a:solidFill>
                  <a:srgbClr val="000000"/>
                </a:solidFill>
                <a:latin typeface="Arial Narrow" panose="020B0606020202030204" pitchFamily="34" charset="0"/>
                <a:sym typeface="Helvetica Neue"/>
              </a:rPr>
              <a:t>(</a:t>
            </a:r>
            <a:r>
              <a:rPr lang="ru-RU" sz="504" b="1" dirty="0">
                <a:solidFill>
                  <a:srgbClr val="000000"/>
                </a:solidFill>
                <a:latin typeface="Arial Narrow" panose="020B0606020202030204" pitchFamily="34" charset="0"/>
                <a:sym typeface="Helvetica Neue"/>
              </a:rPr>
              <a:t>ПП РФ от 17.08.2020 № 1237</a:t>
            </a:r>
            <a:r>
              <a:rPr lang="ru-RU" sz="504" b="1" dirty="0" smtClean="0">
                <a:solidFill>
                  <a:srgbClr val="000000"/>
                </a:solidFill>
                <a:latin typeface="Arial Narrow" panose="020B0606020202030204" pitchFamily="34" charset="0"/>
                <a:sym typeface="Helvetica Neue"/>
              </a:rPr>
              <a:t>)</a:t>
            </a:r>
          </a:p>
          <a:p>
            <a:pPr marL="108116" indent="-108116" defTabSz="576411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504" dirty="0">
                <a:solidFill>
                  <a:srgbClr val="000000"/>
                </a:solidFill>
                <a:latin typeface="Arial Narrow" panose="020B0606020202030204" pitchFamily="34" charset="0"/>
                <a:sym typeface="Helvetica Neue"/>
              </a:rPr>
              <a:t>«Правила составления отчетности ……» </a:t>
            </a:r>
          </a:p>
          <a:p>
            <a:pPr defTabSz="576411">
              <a:buClr>
                <a:srgbClr val="002060"/>
              </a:buClr>
            </a:pPr>
            <a:r>
              <a:rPr lang="ru-RU" sz="504" b="1" dirty="0">
                <a:solidFill>
                  <a:srgbClr val="000000"/>
                </a:solidFill>
                <a:latin typeface="Arial Narrow" panose="020B0606020202030204" pitchFamily="34" charset="0"/>
                <a:sym typeface="Helvetica Neue"/>
              </a:rPr>
              <a:t>(ПП РФ от 16.09.2020 № 1478)</a:t>
            </a:r>
          </a:p>
          <a:p>
            <a:pPr defTabSz="576411">
              <a:buClr>
                <a:srgbClr val="002060"/>
              </a:buClr>
            </a:pPr>
            <a:r>
              <a:rPr lang="ru-RU" sz="600" b="1" u="sng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Внесены </a:t>
            </a:r>
            <a:r>
              <a:rPr lang="ru-RU" sz="600" b="1" u="sng" dirty="0">
                <a:solidFill>
                  <a:srgbClr val="002060"/>
                </a:solidFill>
                <a:latin typeface="Arial Narrow" panose="020B0606020202030204" pitchFamily="34" charset="0"/>
              </a:rPr>
              <a:t>изменения в 6 федеральных стандартов 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83312" y="2797866"/>
            <a:ext cx="272232" cy="272232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1906438" y="1784986"/>
            <a:ext cx="1792922" cy="22950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TextBox 32"/>
          <p:cNvSpPr txBox="1"/>
          <p:nvPr/>
        </p:nvSpPr>
        <p:spPr>
          <a:xfrm>
            <a:off x="1938838" y="1803648"/>
            <a:ext cx="1672740" cy="189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6411"/>
            <a:r>
              <a:rPr lang="ru-RU" sz="631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Изменения в </a:t>
            </a:r>
            <a:r>
              <a:rPr lang="ru-RU" sz="631" b="1" dirty="0">
                <a:solidFill>
                  <a:prstClr val="white"/>
                </a:solidFill>
                <a:latin typeface="Arial Narrow" panose="020B0606020202030204" pitchFamily="34" charset="0"/>
              </a:rPr>
              <a:t>федеральные стандарты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855544" y="1816710"/>
            <a:ext cx="1792922" cy="22577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TextBox 35"/>
          <p:cNvSpPr txBox="1"/>
          <p:nvPr/>
        </p:nvSpPr>
        <p:spPr>
          <a:xfrm>
            <a:off x="3869235" y="1840082"/>
            <a:ext cx="1725392" cy="189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6411"/>
            <a:r>
              <a:rPr lang="ru-RU" sz="631" b="1" dirty="0">
                <a:solidFill>
                  <a:prstClr val="white"/>
                </a:solidFill>
                <a:latin typeface="Arial Narrow" panose="020B0606020202030204" pitchFamily="34" charset="0"/>
              </a:rPr>
              <a:t>Система ведомственных актов (стандартов)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34386" y="1996853"/>
            <a:ext cx="1792923" cy="1292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76411"/>
            <a:r>
              <a:rPr lang="ru-RU" sz="600" b="1" u="sng" dirty="0">
                <a:solidFill>
                  <a:srgbClr val="002060"/>
                </a:solidFill>
                <a:latin typeface="Arial Narrow" panose="020B0606020202030204" pitchFamily="34" charset="0"/>
              </a:rPr>
              <a:t>Утверждены приказы ФК </a:t>
            </a:r>
          </a:p>
          <a:p>
            <a:pPr marL="108116" indent="-108116" defTabSz="576411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504" dirty="0">
                <a:solidFill>
                  <a:prstClr val="black"/>
                </a:solidFill>
                <a:latin typeface="Arial Narrow" panose="020B0606020202030204" pitchFamily="34" charset="0"/>
              </a:rPr>
              <a:t>от 01.06.2021 № 174 Регламент внутренней организации деятельности ФК, ТОФК, ФКУ «ЦОКР» при планировании КД</a:t>
            </a:r>
          </a:p>
          <a:p>
            <a:pPr marL="108116" indent="-108116" defTabSz="576411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504" dirty="0">
                <a:solidFill>
                  <a:prstClr val="black"/>
                </a:solidFill>
                <a:latin typeface="Arial Narrow" panose="020B0606020202030204" pitchFamily="34" charset="0"/>
              </a:rPr>
              <a:t>от 01.06.2021 № 173 Временное Руководство по применению ФК риск-ориентированного подхода при осуществлении контрольной деятельности в </a:t>
            </a:r>
            <a:r>
              <a:rPr lang="ru-RU" sz="504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ФБС</a:t>
            </a:r>
          </a:p>
          <a:p>
            <a:pPr marL="108116" indent="-108116" defTabSz="576411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504" dirty="0">
                <a:solidFill>
                  <a:prstClr val="black"/>
                </a:solidFill>
                <a:latin typeface="Arial Narrow" panose="020B0606020202030204" pitchFamily="34" charset="0"/>
              </a:rPr>
              <a:t>от 08.04.2022 № 12н </a:t>
            </a:r>
            <a:r>
              <a:rPr lang="ru-RU" sz="504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Ведстандарт</a:t>
            </a:r>
            <a:r>
              <a:rPr lang="ru-RU" sz="504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по перечням </a:t>
            </a:r>
            <a:r>
              <a:rPr lang="ru-RU" sz="504" dirty="0">
                <a:solidFill>
                  <a:prstClr val="black"/>
                </a:solidFill>
                <a:latin typeface="Arial Narrow" panose="020B0606020202030204" pitchFamily="34" charset="0"/>
              </a:rPr>
              <a:t>информации для определения значения критерия "вероятность допущения нарушения" и значения критерия "существенность последствий нарушения" при анализе рисков в рамках осуществления </a:t>
            </a:r>
            <a:r>
              <a:rPr lang="ru-RU" sz="504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ВГФК</a:t>
            </a:r>
            <a:endParaRPr lang="ru-RU" sz="504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defTabSz="576411">
              <a:lnSpc>
                <a:spcPct val="90000"/>
              </a:lnSpc>
            </a:pPr>
            <a:r>
              <a:rPr lang="ru-RU" sz="600" b="1" u="sng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Обеспечена </a:t>
            </a:r>
            <a:r>
              <a:rPr lang="ru-RU" sz="600" b="1" u="sng" dirty="0">
                <a:solidFill>
                  <a:srgbClr val="002060"/>
                </a:solidFill>
                <a:latin typeface="Arial Narrow" panose="020B0606020202030204" pitchFamily="34" charset="0"/>
              </a:rPr>
              <a:t>разработка и направление в Минфин России проектов ведомственных стандартов ФК, в </a:t>
            </a:r>
            <a:r>
              <a:rPr lang="ru-RU" sz="600" b="1" u="sng" dirty="0" err="1">
                <a:solidFill>
                  <a:srgbClr val="002060"/>
                </a:solidFill>
                <a:latin typeface="Arial Narrow" panose="020B0606020202030204" pitchFamily="34" charset="0"/>
              </a:rPr>
              <a:t>т.ч</a:t>
            </a:r>
            <a:r>
              <a:rPr lang="ru-RU" sz="600" b="1" u="sng" dirty="0">
                <a:solidFill>
                  <a:srgbClr val="002060"/>
                </a:solidFill>
                <a:latin typeface="Arial Narrow" panose="020B0606020202030204" pitchFamily="34" charset="0"/>
              </a:rPr>
              <a:t>. получено их концептуальное согласование от Минфина России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96779" y="672377"/>
            <a:ext cx="2948607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" b="1" u="sng" dirty="0">
                <a:solidFill>
                  <a:srgbClr val="002060"/>
                </a:solidFill>
                <a:latin typeface="Arial Narrow" panose="020B0606020202030204" pitchFamily="34" charset="0"/>
              </a:rPr>
              <a:t>№ 228-ФЗ от 28.06.2021</a:t>
            </a:r>
            <a:endParaRPr lang="en-US" sz="500" b="1" u="sng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171450" indent="-171450">
              <a:lnSpc>
                <a:spcPct val="9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500" dirty="0">
                <a:solidFill>
                  <a:srgbClr val="000000"/>
                </a:solidFill>
                <a:latin typeface="Arial Narrow" panose="020B0606020202030204" pitchFamily="34" charset="0"/>
              </a:rPr>
              <a:t>Государственный финансовый контроль за </a:t>
            </a:r>
            <a:r>
              <a:rPr lang="ru-RU" sz="5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ИБК </a:t>
            </a:r>
            <a:r>
              <a:rPr lang="ru-RU" sz="5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(ст</a:t>
            </a:r>
            <a:r>
              <a:rPr lang="ru-RU" sz="500" b="1" dirty="0">
                <a:solidFill>
                  <a:srgbClr val="000000"/>
                </a:solidFill>
                <a:latin typeface="Arial Narrow" panose="020B0606020202030204" pitchFamily="34" charset="0"/>
              </a:rPr>
              <a:t>. 93.3 БК РФ)</a:t>
            </a:r>
          </a:p>
          <a:p>
            <a:r>
              <a:rPr lang="ru-RU" sz="500" b="1" u="sng" dirty="0">
                <a:solidFill>
                  <a:srgbClr val="002060"/>
                </a:solidFill>
                <a:latin typeface="Arial Narrow" panose="020B0606020202030204" pitchFamily="34" charset="0"/>
              </a:rPr>
              <a:t>№ 244-ФЗ от 01.07.2021</a:t>
            </a:r>
            <a:endParaRPr lang="en-US" sz="500" b="1" u="sng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171450" indent="-171450">
              <a:lnSpc>
                <a:spcPct val="9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500" dirty="0">
                <a:solidFill>
                  <a:srgbClr val="000000"/>
                </a:solidFill>
                <a:latin typeface="Arial Narrow" panose="020B0606020202030204" pitchFamily="34" charset="0"/>
              </a:rPr>
              <a:t>Доступ к данным ИС </a:t>
            </a:r>
            <a:r>
              <a:rPr lang="ru-RU" sz="500" b="1" dirty="0">
                <a:solidFill>
                  <a:srgbClr val="000000"/>
                </a:solidFill>
                <a:latin typeface="Arial Narrow" panose="020B0606020202030204" pitchFamily="34" charset="0"/>
              </a:rPr>
              <a:t>(ст. 269.3 БК РФ)</a:t>
            </a:r>
          </a:p>
          <a:p>
            <a:pPr marL="171450" indent="-171450">
              <a:lnSpc>
                <a:spcPct val="9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5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Изменение требований к НПА</a:t>
            </a:r>
            <a:r>
              <a:rPr lang="ru-RU" sz="500" dirty="0">
                <a:solidFill>
                  <a:srgbClr val="000000"/>
                </a:solidFill>
                <a:latin typeface="Arial Narrow" panose="020B0606020202030204" pitchFamily="34" charset="0"/>
              </a:rPr>
              <a:t>, </a:t>
            </a:r>
            <a:r>
              <a:rPr lang="ru-RU" sz="5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МПА о предоставлений </a:t>
            </a:r>
            <a:r>
              <a:rPr lang="ru-RU" sz="500" dirty="0">
                <a:solidFill>
                  <a:srgbClr val="000000"/>
                </a:solidFill>
                <a:latin typeface="Arial Narrow" panose="020B0606020202030204" pitchFamily="34" charset="0"/>
              </a:rPr>
              <a:t>субсидий </a:t>
            </a:r>
            <a:r>
              <a:rPr lang="ru-RU" sz="5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-  </a:t>
            </a:r>
            <a:r>
              <a:rPr lang="ru-RU" sz="500" dirty="0">
                <a:solidFill>
                  <a:srgbClr val="000000"/>
                </a:solidFill>
                <a:latin typeface="Arial Narrow" panose="020B0606020202030204" pitchFamily="34" charset="0"/>
              </a:rPr>
              <a:t/>
            </a:r>
            <a:br>
              <a:rPr lang="ru-RU" sz="5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ru-RU" sz="5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положение </a:t>
            </a:r>
            <a:r>
              <a:rPr lang="ru-RU" sz="500" dirty="0">
                <a:solidFill>
                  <a:srgbClr val="000000"/>
                </a:solidFill>
                <a:latin typeface="Arial Narrow" panose="020B0606020202030204" pitchFamily="34" charset="0"/>
              </a:rPr>
              <a:t>об </a:t>
            </a:r>
            <a:r>
              <a:rPr lang="ru-RU" sz="500" strike="sngStrike" dirty="0">
                <a:solidFill>
                  <a:srgbClr val="000000"/>
                </a:solidFill>
                <a:latin typeface="Arial Narrow" panose="020B0606020202030204" pitchFamily="34" charset="0"/>
              </a:rPr>
              <a:t>обязательной</a:t>
            </a:r>
            <a:r>
              <a:rPr lang="ru-RU" sz="5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sz="5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проверке </a:t>
            </a:r>
            <a:r>
              <a:rPr lang="ru-RU" sz="5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(п</a:t>
            </a:r>
            <a:r>
              <a:rPr lang="ru-RU" sz="500" b="1" dirty="0">
                <a:solidFill>
                  <a:srgbClr val="000000"/>
                </a:solidFill>
                <a:latin typeface="Arial Narrow" panose="020B0606020202030204" pitchFamily="34" charset="0"/>
              </a:rPr>
              <a:t>. 3 ст. 78, п. 2 ст. 78.1 БК РФ, п. 4 ст. 78.3 БК РФ)</a:t>
            </a:r>
            <a:endParaRPr lang="en-US" sz="5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ru-RU" sz="500" b="1" u="sng" dirty="0">
                <a:solidFill>
                  <a:srgbClr val="002060"/>
                </a:solidFill>
                <a:latin typeface="Arial Narrow" panose="020B0606020202030204" pitchFamily="34" charset="0"/>
              </a:rPr>
              <a:t>№ 384-ФЗ от 29.11.2021</a:t>
            </a:r>
            <a:endParaRPr lang="en-US" sz="500" b="1" u="sng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171450" indent="-171450">
              <a:lnSpc>
                <a:spcPct val="9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500" dirty="0">
                <a:solidFill>
                  <a:srgbClr val="000000"/>
                </a:solidFill>
                <a:latin typeface="Arial Narrow" panose="020B0606020202030204" pitchFamily="34" charset="0"/>
              </a:rPr>
              <a:t>Расширен состав объектов Г(М)ФК: и</a:t>
            </a:r>
            <a:r>
              <a:rPr lang="ru-RU" sz="500" dirty="0">
                <a:solidFill>
                  <a:prstClr val="black"/>
                </a:solidFill>
                <a:latin typeface="Arial Narrow" panose="020B0606020202030204" pitchFamily="34" charset="0"/>
              </a:rPr>
              <a:t>сключено </a:t>
            </a:r>
            <a:r>
              <a:rPr lang="ru-RU" sz="5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требование об обязательном наличии </a:t>
            </a:r>
            <a:br>
              <a:rPr lang="ru-RU" sz="500" dirty="0" smtClean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ru-RU" sz="5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у объекта контроля казначейских лицевых </a:t>
            </a:r>
            <a:r>
              <a:rPr lang="ru-RU" sz="500" dirty="0">
                <a:solidFill>
                  <a:prstClr val="black"/>
                </a:solidFill>
                <a:latin typeface="Arial Narrow" panose="020B0606020202030204" pitchFamily="34" charset="0"/>
              </a:rPr>
              <a:t>счетов</a:t>
            </a:r>
            <a:r>
              <a:rPr lang="ru-RU" sz="5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sz="500" b="1" dirty="0">
                <a:solidFill>
                  <a:srgbClr val="000000"/>
                </a:solidFill>
                <a:latin typeface="Arial Narrow" panose="020B0606020202030204" pitchFamily="34" charset="0"/>
              </a:rPr>
              <a:t>(п. 1. ст. 266.1 БК РФ)</a:t>
            </a:r>
          </a:p>
          <a:p>
            <a:pPr marL="171450" indent="-171450">
              <a:lnSpc>
                <a:spcPct val="9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500" dirty="0">
                <a:solidFill>
                  <a:srgbClr val="000000"/>
                </a:solidFill>
                <a:latin typeface="Arial Narrow" panose="020B0606020202030204" pitchFamily="34" charset="0"/>
              </a:rPr>
              <a:t>Закреплена возможность для ФК не проводить проверки ГРБС в случае поступления поручений Президента РФ, Правительства РФ, Министра финансов РФ о проведении КМ </a:t>
            </a:r>
            <a:r>
              <a:rPr lang="ru-RU" sz="5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в отношении</a:t>
            </a:r>
            <a:br>
              <a:rPr lang="ru-RU" sz="500" dirty="0" smtClean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ru-RU" sz="500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юрлиц</a:t>
            </a:r>
            <a:r>
              <a:rPr lang="ru-RU" sz="5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sz="500" dirty="0">
                <a:solidFill>
                  <a:prstClr val="black"/>
                </a:solidFill>
                <a:latin typeface="Arial Narrow" panose="020B0606020202030204" pitchFamily="34" charset="0"/>
              </a:rPr>
              <a:t>без </a:t>
            </a:r>
            <a:r>
              <a:rPr lang="ru-RU" sz="5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гос. участия </a:t>
            </a:r>
            <a:r>
              <a:rPr lang="ru-RU" sz="5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(п</a:t>
            </a:r>
            <a:r>
              <a:rPr lang="ru-RU" sz="500" b="1" dirty="0">
                <a:solidFill>
                  <a:srgbClr val="000000"/>
                </a:solidFill>
                <a:latin typeface="Arial Narrow" panose="020B0606020202030204" pitchFamily="34" charset="0"/>
              </a:rPr>
              <a:t>. 2 ст. 266.1 БК РФ)</a:t>
            </a:r>
          </a:p>
          <a:p>
            <a:pPr marL="171450" indent="-171450">
              <a:lnSpc>
                <a:spcPct val="9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500" dirty="0">
                <a:solidFill>
                  <a:srgbClr val="000000"/>
                </a:solidFill>
                <a:latin typeface="Arial Narrow" panose="020B0606020202030204" pitchFamily="34" charset="0"/>
              </a:rPr>
              <a:t>Закреплены за органами ВГ(М)ФК  полномочия по осуществлению контроля за соблюдением положений ПА</a:t>
            </a:r>
            <a:r>
              <a:rPr lang="ru-RU" sz="5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, обуславливающих доходы </a:t>
            </a:r>
            <a:r>
              <a:rPr lang="ru-RU" sz="500" dirty="0">
                <a:solidFill>
                  <a:srgbClr val="000000"/>
                </a:solidFill>
                <a:latin typeface="Arial Narrow" panose="020B0606020202030204" pitchFamily="34" charset="0"/>
              </a:rPr>
              <a:t>и </a:t>
            </a:r>
            <a:r>
              <a:rPr lang="ru-RU" sz="5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расходы бюджетов  при управлении и распоряжении гос./ </a:t>
            </a:r>
            <a:r>
              <a:rPr lang="ru-RU" sz="5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мун</a:t>
            </a:r>
            <a:r>
              <a:rPr lang="ru-RU" sz="5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. имуществом и (или) его использовании </a:t>
            </a:r>
            <a:r>
              <a:rPr lang="ru-RU" sz="5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(ст. 269.2 БК РФ, 306.1 БК РФ)</a:t>
            </a:r>
            <a:endParaRPr lang="ru-RU" sz="5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19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709271" y="-25713"/>
            <a:ext cx="4066862" cy="366002"/>
          </a:xfrm>
          <a:prstGeom prst="rect">
            <a:avLst/>
          </a:prstGeom>
        </p:spPr>
        <p:txBody>
          <a:bodyPr wrap="square" lIns="57662" tIns="28831" rIns="57662" bIns="28831">
            <a:spAutoFit/>
          </a:bodyPr>
          <a:lstStyle>
            <a:defPPr>
              <a:defRPr lang="ru-RU"/>
            </a:defPPr>
            <a:lvl1pPr algn="r">
              <a:defRPr sz="800" b="1">
                <a:solidFill>
                  <a:srgbClr val="11437F"/>
                </a:solidFill>
                <a:latin typeface="+mj-lt"/>
                <a:ea typeface="PT Serif" panose="020A0603040505020204" pitchFamily="18" charset="-52"/>
                <a:cs typeface="+mj-cs"/>
              </a:defRPr>
            </a:lvl1pPr>
          </a:lstStyle>
          <a:p>
            <a:r>
              <a:rPr lang="ru-RU" sz="1000" dirty="0">
                <a:solidFill>
                  <a:srgbClr val="1F477D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Виды </a:t>
            </a:r>
            <a:r>
              <a:rPr lang="ru-RU" sz="1000" dirty="0" smtClean="0">
                <a:solidFill>
                  <a:srgbClr val="1F477D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и методы государственного </a:t>
            </a:r>
          </a:p>
          <a:p>
            <a:r>
              <a:rPr lang="ru-RU" sz="1000" dirty="0" smtClean="0">
                <a:solidFill>
                  <a:srgbClr val="1F477D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(</a:t>
            </a:r>
            <a:r>
              <a:rPr lang="ru-RU" sz="1000" dirty="0">
                <a:solidFill>
                  <a:srgbClr val="1F477D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муниципального) </a:t>
            </a:r>
            <a:r>
              <a:rPr lang="ru-RU" sz="1000" dirty="0" smtClean="0">
                <a:solidFill>
                  <a:srgbClr val="1F477D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финансового </a:t>
            </a:r>
            <a:r>
              <a:rPr lang="ru-RU" sz="1000" dirty="0">
                <a:solidFill>
                  <a:srgbClr val="1F477D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контроля</a:t>
            </a:r>
          </a:p>
        </p:txBody>
      </p:sp>
      <p:sp>
        <p:nvSpPr>
          <p:cNvPr id="26" name="object 2"/>
          <p:cNvSpPr/>
          <p:nvPr/>
        </p:nvSpPr>
        <p:spPr>
          <a:xfrm flipV="1">
            <a:off x="1411" y="251496"/>
            <a:ext cx="5762979" cy="177081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sz="851">
              <a:solidFill>
                <a:prstClr val="black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5" y="44092"/>
            <a:ext cx="918967" cy="359730"/>
          </a:xfrm>
          <a:prstGeom prst="rect">
            <a:avLst/>
          </a:prstGeom>
        </p:spPr>
      </p:pic>
      <p:sp>
        <p:nvSpPr>
          <p:cNvPr id="130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5530670" y="3061498"/>
            <a:ext cx="207190" cy="183352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90000"/>
              </a:lnSpc>
              <a:spcBef>
                <a:spcPts val="1000"/>
              </a:spcBef>
              <a:tabLst>
                <a:tab pos="3776842" algn="r"/>
              </a:tabLst>
              <a:defRPr/>
            </a:pPr>
            <a:r>
              <a:rPr lang="ru-RU" sz="880" b="1" dirty="0" smtClean="0">
                <a:solidFill>
                  <a:srgbClr val="1F497D">
                    <a:lumMod val="75000"/>
                  </a:srgbClr>
                </a:solidFill>
                <a:cs typeface="Arial" panose="020B0604020202020204" pitchFamily="34" charset="0"/>
              </a:rPr>
              <a:t>3</a:t>
            </a:r>
            <a:endParaRPr lang="ru-RU" sz="880" b="1" dirty="0">
              <a:solidFill>
                <a:srgbClr val="1F497D">
                  <a:lumMod val="75000"/>
                </a:srgbClr>
              </a:solidFill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185" y="635981"/>
            <a:ext cx="5047219" cy="2335281"/>
          </a:xfrm>
          <a:prstGeom prst="rect">
            <a:avLst/>
          </a:prstGeom>
        </p:spPr>
      </p:pic>
      <p:sp>
        <p:nvSpPr>
          <p:cNvPr id="131" name="Прямоугольник 130"/>
          <p:cNvSpPr/>
          <p:nvPr/>
        </p:nvSpPr>
        <p:spPr>
          <a:xfrm>
            <a:off x="124054" y="689829"/>
            <a:ext cx="5593470" cy="320179"/>
          </a:xfrm>
          <a:prstGeom prst="rect">
            <a:avLst/>
          </a:prstGeom>
          <a:solidFill>
            <a:srgbClr val="4978B1">
              <a:alpha val="70000"/>
            </a:srgbClr>
          </a:solidFill>
          <a:ln>
            <a:round/>
          </a:ln>
          <a:effectLst>
            <a:softEdge rad="3810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Овал 2"/>
          <p:cNvSpPr/>
          <p:nvPr/>
        </p:nvSpPr>
        <p:spPr>
          <a:xfrm>
            <a:off x="2624327" y="1492575"/>
            <a:ext cx="131676" cy="2268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5895" y="1499002"/>
            <a:ext cx="2390556" cy="7267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 целях предупреждения и пресечения бюджетных нарушений в процессе исполнения бюджетов бюджетной системы Российской Федерации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58916" y="1064583"/>
            <a:ext cx="2610818" cy="309872"/>
          </a:xfrm>
          <a:prstGeom prst="rect">
            <a:avLst/>
          </a:prstGeom>
          <a:solidFill>
            <a:srgbClr val="DDDDDD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Предварительный контроль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77589" y="740306"/>
            <a:ext cx="5486400" cy="214731"/>
          </a:xfrm>
          <a:prstGeom prst="rect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7589" y="723296"/>
            <a:ext cx="5496015" cy="196725"/>
          </a:xfrm>
          <a:prstGeom prst="rect">
            <a:avLst/>
          </a:prstGeom>
        </p:spPr>
        <p:txBody>
          <a:bodyPr wrap="square" lIns="57662" tIns="28831" rIns="57662" bIns="28831">
            <a:spAutoFit/>
          </a:bodyPr>
          <a:lstStyle>
            <a:defPPr>
              <a:defRPr lang="ru-RU"/>
            </a:defPPr>
            <a:lvl1pPr algn="r">
              <a:defRPr sz="800" b="1">
                <a:solidFill>
                  <a:srgbClr val="11437F"/>
                </a:solidFill>
                <a:latin typeface="+mj-lt"/>
                <a:ea typeface="PT Serif" panose="020A0603040505020204" pitchFamily="18" charset="-52"/>
                <a:cs typeface="+mj-cs"/>
              </a:defRPr>
            </a:lvl1pPr>
          </a:lstStyle>
          <a:p>
            <a:pPr algn="ctr"/>
            <a:r>
              <a:rPr lang="ru-RU" sz="9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Статья 265. Виды государственного (муниципального) финансового контроля</a:t>
            </a:r>
            <a:endParaRPr lang="ru-RU" sz="9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047855" y="1064583"/>
            <a:ext cx="2610819" cy="309872"/>
          </a:xfrm>
          <a:prstGeom prst="rect">
            <a:avLst/>
          </a:prstGeom>
          <a:solidFill>
            <a:srgbClr val="DDDDDD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Последующий контроль</a:t>
            </a:r>
          </a:p>
        </p:txBody>
      </p:sp>
      <p:sp>
        <p:nvSpPr>
          <p:cNvPr id="49" name="Нашивка 48"/>
          <p:cNvSpPr/>
          <p:nvPr/>
        </p:nvSpPr>
        <p:spPr>
          <a:xfrm rot="5400000">
            <a:off x="1352552" y="1344919"/>
            <a:ext cx="106865" cy="182405"/>
          </a:xfrm>
          <a:prstGeom prst="chevron">
            <a:avLst/>
          </a:prstGeom>
          <a:solidFill>
            <a:schemeClr val="accent1">
              <a:lumMod val="75000"/>
            </a:schemeClr>
          </a:solidFill>
          <a:ln w="63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255" tIns="13630" rIns="27255" bIns="13630" rtlCol="0" anchor="ctr"/>
          <a:lstStyle/>
          <a:p>
            <a:pPr algn="ctr" defTabSz="272549"/>
            <a:r>
              <a:rPr lang="ru-RU" sz="500" dirty="0">
                <a:solidFill>
                  <a:srgbClr val="1F477D"/>
                </a:solidFill>
              </a:rPr>
              <a:t>    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162448" y="1500741"/>
            <a:ext cx="2390556" cy="7250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 результатам исполнения бюджетов бюджетной системы Российской Федерации в целях установления законности их исполнения, достоверности </a:t>
            </a:r>
            <a:r>
              <a:rPr lang="ru-RU" sz="700" b="1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учета</a:t>
            </a:r>
            <a:br>
              <a:rPr lang="ru-RU" sz="700" b="1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700" b="1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 </a:t>
            </a:r>
            <a:r>
              <a:rPr lang="ru-RU" sz="700" b="1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отчетности</a:t>
            </a:r>
          </a:p>
        </p:txBody>
      </p:sp>
      <p:sp>
        <p:nvSpPr>
          <p:cNvPr id="52" name="Нашивка 51"/>
          <p:cNvSpPr/>
          <p:nvPr/>
        </p:nvSpPr>
        <p:spPr>
          <a:xfrm rot="5400000">
            <a:off x="4299831" y="1344918"/>
            <a:ext cx="106865" cy="182405"/>
          </a:xfrm>
          <a:prstGeom prst="chevron">
            <a:avLst/>
          </a:prstGeom>
          <a:solidFill>
            <a:schemeClr val="accent1">
              <a:lumMod val="75000"/>
            </a:schemeClr>
          </a:solidFill>
          <a:ln w="63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255" tIns="13630" rIns="27255" bIns="13630" rtlCol="0" anchor="ctr"/>
          <a:lstStyle/>
          <a:p>
            <a:pPr algn="ctr" defTabSz="272549"/>
            <a:r>
              <a:rPr lang="ru-RU" sz="500" dirty="0">
                <a:solidFill>
                  <a:srgbClr val="1F477D"/>
                </a:solidFill>
              </a:rPr>
              <a:t>     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162305" y="2363737"/>
            <a:ext cx="5575555" cy="320179"/>
            <a:chOff x="157171" y="2496816"/>
            <a:chExt cx="5593470" cy="320179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157171" y="2496816"/>
              <a:ext cx="5593470" cy="320179"/>
            </a:xfrm>
            <a:prstGeom prst="rect">
              <a:avLst/>
            </a:prstGeom>
            <a:solidFill>
              <a:srgbClr val="4978B1">
                <a:alpha val="70000"/>
              </a:srgbClr>
            </a:solidFill>
            <a:ln>
              <a:round/>
            </a:ln>
            <a:effectLst>
              <a:softEdge rad="38100"/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Прямоугольник 32"/>
            <p:cNvSpPr/>
            <p:nvPr/>
          </p:nvSpPr>
          <p:spPr>
            <a:xfrm>
              <a:off x="210706" y="2547293"/>
              <a:ext cx="5486400" cy="214731"/>
            </a:xfrm>
            <a:prstGeom prst="rect">
              <a:avLst/>
            </a:prstGeom>
            <a:noFill/>
            <a:ln w="31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10707" y="2539356"/>
              <a:ext cx="5486399" cy="196725"/>
            </a:xfrm>
            <a:prstGeom prst="rect">
              <a:avLst/>
            </a:prstGeom>
          </p:spPr>
          <p:txBody>
            <a:bodyPr wrap="square" lIns="57662" tIns="28831" rIns="57662" bIns="28831">
              <a:spAutoFit/>
            </a:bodyPr>
            <a:lstStyle>
              <a:defPPr>
                <a:defRPr lang="ru-RU"/>
              </a:defPPr>
              <a:lvl1pPr algn="r">
                <a:defRPr sz="800" b="1">
                  <a:solidFill>
                    <a:srgbClr val="11437F"/>
                  </a:solidFill>
                  <a:latin typeface="+mj-lt"/>
                  <a:ea typeface="PT Serif" panose="020A0603040505020204" pitchFamily="18" charset="-52"/>
                  <a:cs typeface="+mj-cs"/>
                </a:defRPr>
              </a:lvl1pPr>
            </a:lstStyle>
            <a:p>
              <a:pPr algn="ctr"/>
              <a:r>
                <a:rPr lang="ru-RU" sz="9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Статья 267.1. Методы осуществления государственного (муниципального) финансового контроля</a:t>
              </a:r>
            </a:p>
          </p:txBody>
        </p:sp>
      </p:grpSp>
      <p:sp>
        <p:nvSpPr>
          <p:cNvPr id="43" name="Прямоугольник 42"/>
          <p:cNvSpPr/>
          <p:nvPr/>
        </p:nvSpPr>
        <p:spPr>
          <a:xfrm>
            <a:off x="164373" y="2751626"/>
            <a:ext cx="1565993" cy="309872"/>
          </a:xfrm>
          <a:prstGeom prst="rect">
            <a:avLst/>
          </a:prstGeom>
          <a:solidFill>
            <a:srgbClr val="DDDDDD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Проверка</a:t>
            </a:r>
            <a:endParaRPr lang="ru-RU" sz="800" b="1" dirty="0">
              <a:solidFill>
                <a:srgbClr val="11437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124763" y="2738926"/>
            <a:ext cx="1568062" cy="309872"/>
          </a:xfrm>
          <a:prstGeom prst="rect">
            <a:avLst/>
          </a:prstGeom>
          <a:solidFill>
            <a:srgbClr val="DDDDDD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Ревизия</a:t>
            </a:r>
            <a:endParaRPr lang="ru-RU" sz="800" b="1" dirty="0">
              <a:solidFill>
                <a:srgbClr val="11437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087222" y="2738926"/>
            <a:ext cx="1568062" cy="309872"/>
          </a:xfrm>
          <a:prstGeom prst="rect">
            <a:avLst/>
          </a:prstGeom>
          <a:solidFill>
            <a:srgbClr val="DDDDDD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Обследование</a:t>
            </a:r>
            <a:endParaRPr lang="ru-RU" sz="800" b="1" dirty="0">
              <a:solidFill>
                <a:srgbClr val="11437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653631" y="480719"/>
            <a:ext cx="2610818" cy="175860"/>
          </a:xfrm>
          <a:prstGeom prst="rect">
            <a:avLst/>
          </a:prstGeom>
          <a:solidFill>
            <a:srgbClr val="DDDDDD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Бюджетный кодекс Российской Федерации</a:t>
            </a:r>
            <a:endParaRPr lang="ru-RU" sz="800" b="1" dirty="0">
              <a:solidFill>
                <a:srgbClr val="11437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72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Стрелка вправо 86"/>
          <p:cNvSpPr/>
          <p:nvPr/>
        </p:nvSpPr>
        <p:spPr>
          <a:xfrm rot="5400000">
            <a:off x="4539766" y="857479"/>
            <a:ext cx="389607" cy="260810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51">
              <a:solidFill>
                <a:prstClr val="white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55678" y="441920"/>
            <a:ext cx="3469394" cy="2653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round/>
          </a:ln>
          <a:effectLst>
            <a:softEdge rad="3810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object 2"/>
          <p:cNvSpPr/>
          <p:nvPr/>
        </p:nvSpPr>
        <p:spPr>
          <a:xfrm flipV="1">
            <a:off x="1411" y="251496"/>
            <a:ext cx="5762979" cy="177081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sz="851">
              <a:solidFill>
                <a:prstClr val="black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5" y="44092"/>
            <a:ext cx="918967" cy="35973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4004153" y="1233372"/>
            <a:ext cx="1466841" cy="2671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25400"/>
          </a:effectLst>
        </p:spPr>
        <p:txBody>
          <a:bodyPr wrap="square" rtlCol="0">
            <a:spAutoFit/>
          </a:bodyPr>
          <a:lstStyle/>
          <a:p>
            <a:pPr algn="ctr" defTabSz="576411"/>
            <a:r>
              <a:rPr lang="ru-RU" sz="568" b="1" dirty="0" smtClean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«Контроллинг </a:t>
            </a:r>
            <a:r>
              <a:rPr lang="ru-RU" sz="568" b="1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 учет для системы </a:t>
            </a:r>
            <a:r>
              <a:rPr lang="ru-RU" sz="568" b="1" dirty="0" smtClean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управления»</a:t>
            </a:r>
            <a:endParaRPr lang="ru-RU" sz="568" b="1" dirty="0">
              <a:solidFill>
                <a:schemeClr val="accent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103108" y="40771"/>
            <a:ext cx="4618185" cy="519890"/>
          </a:xfrm>
          <a:prstGeom prst="rect">
            <a:avLst/>
          </a:prstGeom>
        </p:spPr>
        <p:txBody>
          <a:bodyPr wrap="square" lIns="57662" tIns="28831" rIns="57662" bIns="28831">
            <a:spAutoFit/>
          </a:bodyPr>
          <a:lstStyle>
            <a:defPPr>
              <a:defRPr lang="ru-RU"/>
            </a:defPPr>
            <a:lvl1pPr algn="r">
              <a:defRPr sz="800" b="1">
                <a:solidFill>
                  <a:srgbClr val="11437F"/>
                </a:solidFill>
                <a:latin typeface="+mj-lt"/>
                <a:ea typeface="PT Serif" panose="020A0603040505020204" pitchFamily="18" charset="-52"/>
                <a:cs typeface="+mj-cs"/>
              </a:defRPr>
            </a:lvl1pPr>
          </a:lstStyle>
          <a:p>
            <a:pPr defTabSz="576621">
              <a:spcBef>
                <a:spcPct val="0"/>
              </a:spcBef>
              <a:defRPr/>
            </a:pPr>
            <a:r>
              <a:rPr lang="ru-RU" sz="1000" dirty="0">
                <a:solidFill>
                  <a:srgbClr val="1F477D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Трансформация подходов к взаимодействию</a:t>
            </a:r>
            <a:br>
              <a:rPr lang="ru-RU" sz="1000" dirty="0">
                <a:solidFill>
                  <a:srgbClr val="1F477D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</a:br>
            <a:r>
              <a:rPr lang="ru-RU" sz="1000" dirty="0">
                <a:solidFill>
                  <a:srgbClr val="1F477D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при осуществлении контрольной деятельности</a:t>
            </a:r>
          </a:p>
          <a:p>
            <a:endParaRPr lang="ru-RU" sz="1000" dirty="0">
              <a:solidFill>
                <a:srgbClr val="1F477D"/>
              </a:solidFill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  <p:sp>
        <p:nvSpPr>
          <p:cNvPr id="159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5624524" y="3086764"/>
            <a:ext cx="141276" cy="12465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90000"/>
              </a:lnSpc>
              <a:spcBef>
                <a:spcPts val="1000"/>
              </a:spcBef>
              <a:tabLst>
                <a:tab pos="3776842" algn="r"/>
              </a:tabLst>
              <a:defRPr/>
            </a:pPr>
            <a:r>
              <a:rPr lang="ru-RU" sz="880" b="1" dirty="0" smtClean="0">
                <a:solidFill>
                  <a:srgbClr val="1F497D">
                    <a:lumMod val="75000"/>
                  </a:srgbClr>
                </a:solidFill>
                <a:cs typeface="Arial" panose="020B0604020202020204" pitchFamily="34" charset="0"/>
              </a:rPr>
              <a:t>4</a:t>
            </a:r>
            <a:endParaRPr lang="ru-RU" sz="880" b="1" dirty="0">
              <a:solidFill>
                <a:srgbClr val="1F497D">
                  <a:lumMod val="75000"/>
                </a:srgbClr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236265"/>
              </p:ext>
            </p:extLst>
          </p:nvPr>
        </p:nvGraphicFramePr>
        <p:xfrm>
          <a:off x="2624445" y="1029582"/>
          <a:ext cx="810476" cy="13908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104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390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b="0" i="0" u="none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ПРОЦЕССНАЯ ЧАСТЬ</a:t>
                      </a:r>
                    </a:p>
                  </a:txBody>
                  <a:tcPr marL="16480" marR="164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" name="Прямоугольник 33"/>
          <p:cNvSpPr/>
          <p:nvPr/>
        </p:nvSpPr>
        <p:spPr>
          <a:xfrm>
            <a:off x="2437910" y="755117"/>
            <a:ext cx="10871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12700" indent="-108000" algn="just">
              <a:buFont typeface="Wingdings" panose="05000000000000000000" pitchFamily="2" charset="2"/>
              <a:buChar char="Ø"/>
            </a:pPr>
            <a:r>
              <a:rPr lang="ru-RU" sz="5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федеральные </a:t>
            </a:r>
            <a:r>
              <a:rPr lang="ru-RU" sz="50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проекты</a:t>
            </a:r>
            <a:endParaRPr lang="ru-RU" sz="500" dirty="0">
              <a:solidFill>
                <a:prstClr val="black"/>
              </a:solidFill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  <a:p>
            <a:pPr marL="171450" indent="-108000" algn="just">
              <a:buFont typeface="Wingdings" panose="05000000000000000000" pitchFamily="2" charset="2"/>
              <a:buChar char="Ø"/>
            </a:pPr>
            <a:r>
              <a:rPr lang="ru-RU" sz="500" b="1" u="sng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ведомственные </a:t>
            </a:r>
            <a:r>
              <a:rPr lang="ru-RU" sz="500" b="1" u="sng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проекты</a:t>
            </a:r>
            <a:endParaRPr lang="ru-RU" sz="500" b="1" u="sng" dirty="0">
              <a:solidFill>
                <a:prstClr val="black"/>
              </a:solidFill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graphicFrame>
        <p:nvGraphicFramePr>
          <p:cNvPr id="36" name="Таблица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159217"/>
              </p:ext>
            </p:extLst>
          </p:nvPr>
        </p:nvGraphicFramePr>
        <p:xfrm>
          <a:off x="47456" y="729029"/>
          <a:ext cx="851065" cy="57439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510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74396">
                <a:tc>
                  <a:txBody>
                    <a:bodyPr/>
                    <a:lstStyle/>
                    <a:p>
                      <a:pPr lvl="0" algn="ctr"/>
                      <a:r>
                        <a:rPr lang="ru-RU" sz="600" b="0" i="0" dirty="0" smtClean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ГП «Управление государственными финансами </a:t>
                      </a:r>
                      <a:br>
                        <a:rPr lang="ru-RU" sz="600" b="0" i="0" dirty="0" smtClean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</a:br>
                      <a:r>
                        <a:rPr lang="ru-RU" sz="600" b="0" i="0" dirty="0" smtClean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и регулирование финансовых рынков»</a:t>
                      </a:r>
                      <a:endParaRPr lang="ru-RU" sz="600" b="0" i="0" dirty="0">
                        <a:solidFill>
                          <a:schemeClr val="tx2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6480" marR="164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238735"/>
              </p:ext>
            </p:extLst>
          </p:nvPr>
        </p:nvGraphicFramePr>
        <p:xfrm>
          <a:off x="1632604" y="710116"/>
          <a:ext cx="851467" cy="64450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514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44505"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0" i="0" dirty="0" smtClean="0">
                          <a:solidFill>
                            <a:srgbClr val="11437F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Подпрограмма 2 </a:t>
                      </a:r>
                    </a:p>
                    <a:p>
                      <a:pPr marL="0"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0" i="0" dirty="0" smtClean="0">
                          <a:solidFill>
                            <a:srgbClr val="11437F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«Повышение качества управления</a:t>
                      </a:r>
                    </a:p>
                    <a:p>
                      <a:pPr marL="0"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0" i="0" dirty="0" smtClean="0">
                          <a:solidFill>
                            <a:srgbClr val="11437F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бюджетным процессом</a:t>
                      </a:r>
                      <a:br>
                        <a:rPr lang="ru-RU" sz="500" b="0" i="0" dirty="0" smtClean="0">
                          <a:solidFill>
                            <a:srgbClr val="11437F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</a:br>
                      <a:r>
                        <a:rPr lang="ru-RU" sz="500" b="0" i="0" dirty="0" smtClean="0">
                          <a:solidFill>
                            <a:srgbClr val="11437F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и эффективности управления</a:t>
                      </a:r>
                    </a:p>
                    <a:p>
                      <a:pPr marL="0"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0" i="0" dirty="0" smtClean="0">
                          <a:solidFill>
                            <a:srgbClr val="11437F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общественными финансами»</a:t>
                      </a:r>
                      <a:endParaRPr lang="ru-RU" sz="500" b="0" i="0" dirty="0">
                        <a:solidFill>
                          <a:srgbClr val="11437F"/>
                        </a:solidFill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16480" marR="164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8" name="Таблица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136423"/>
              </p:ext>
            </p:extLst>
          </p:nvPr>
        </p:nvGraphicFramePr>
        <p:xfrm>
          <a:off x="864997" y="749274"/>
          <a:ext cx="567238" cy="2844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72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4460">
                <a:tc>
                  <a:txBody>
                    <a:bodyPr/>
                    <a:lstStyle/>
                    <a:p>
                      <a:pPr lvl="0" algn="ctr"/>
                      <a:r>
                        <a:rPr lang="ru-RU" sz="600" b="0" i="0" dirty="0" smtClean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Стратегические</a:t>
                      </a:r>
                      <a:br>
                        <a:rPr lang="ru-RU" sz="600" b="0" i="0" dirty="0" smtClean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</a:br>
                      <a:r>
                        <a:rPr lang="ru-RU" sz="600" b="0" i="0" dirty="0" smtClean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приоритеты</a:t>
                      </a:r>
                      <a:endParaRPr lang="ru-RU" sz="600" b="0" i="0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6480" marR="164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0" name="Таблица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783799"/>
              </p:ext>
            </p:extLst>
          </p:nvPr>
        </p:nvGraphicFramePr>
        <p:xfrm>
          <a:off x="801307" y="1084442"/>
          <a:ext cx="679888" cy="13331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98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33319">
                <a:tc>
                  <a:txBody>
                    <a:bodyPr/>
                    <a:lstStyle/>
                    <a:p>
                      <a:pPr lvl="0" algn="ctr"/>
                      <a:r>
                        <a:rPr lang="ru-RU" sz="600" b="0" i="0" dirty="0" smtClean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Паспорт ГП</a:t>
                      </a:r>
                      <a:endParaRPr lang="ru-RU" sz="600" b="0" i="0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6480" marR="164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3" name="Прямоугольник 42"/>
          <p:cNvSpPr/>
          <p:nvPr/>
        </p:nvSpPr>
        <p:spPr>
          <a:xfrm>
            <a:off x="864997" y="1059625"/>
            <a:ext cx="593047" cy="21230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859075" y="774568"/>
            <a:ext cx="604631" cy="23505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100651"/>
              </p:ext>
            </p:extLst>
          </p:nvPr>
        </p:nvGraphicFramePr>
        <p:xfrm>
          <a:off x="2329375" y="687423"/>
          <a:ext cx="1324960" cy="14783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249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478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b="0" i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ПРОЕКТНАЯ ЧАСТЬ</a:t>
                      </a:r>
                    </a:p>
                  </a:txBody>
                  <a:tcPr marL="16480" marR="164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8" name="Плюс 77"/>
          <p:cNvSpPr/>
          <p:nvPr/>
        </p:nvSpPr>
        <p:spPr>
          <a:xfrm>
            <a:off x="1501027" y="938706"/>
            <a:ext cx="152399" cy="127073"/>
          </a:xfrm>
          <a:prstGeom prst="mathPlus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9" name="Равно 78"/>
          <p:cNvSpPr/>
          <p:nvPr/>
        </p:nvSpPr>
        <p:spPr>
          <a:xfrm>
            <a:off x="682712" y="980548"/>
            <a:ext cx="154872" cy="115006"/>
          </a:xfrm>
          <a:prstGeom prst="mathEqual">
            <a:avLst/>
          </a:prstGeom>
          <a:solidFill>
            <a:schemeClr val="bg1">
              <a:lumMod val="6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05744" y="463353"/>
            <a:ext cx="20749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6411"/>
            <a:r>
              <a:rPr lang="ru-RU" sz="700" b="1" dirty="0" smtClean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Новая проектно-процессная модель ГП</a:t>
            </a:r>
            <a:endParaRPr lang="ru-RU" sz="700" b="1" dirty="0">
              <a:solidFill>
                <a:schemeClr val="accent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872395" y="498912"/>
            <a:ext cx="1713375" cy="42755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25400"/>
          </a:effectLst>
        </p:spPr>
        <p:txBody>
          <a:bodyPr wrap="square" lIns="57662" tIns="28831" rIns="57662" bIns="28831">
            <a:spAutoFit/>
          </a:bodyPr>
          <a:lstStyle>
            <a:defPPr>
              <a:defRPr lang="ru-RU"/>
            </a:defPPr>
            <a:lvl1pPr algn="r">
              <a:defRPr sz="800" b="1">
                <a:solidFill>
                  <a:srgbClr val="11437F"/>
                </a:solidFill>
                <a:latin typeface="+mj-lt"/>
                <a:ea typeface="PT Serif" panose="020A0603040505020204" pitchFamily="18" charset="-52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ru-RU" sz="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ВЕДОМСТВЕННЫЙ ПРОЕКТ МИНФИНА РОССИИ </a:t>
            </a:r>
          </a:p>
          <a:p>
            <a:pPr algn="ctr"/>
            <a:r>
              <a:rPr lang="ru-RU" sz="500" b="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«</a:t>
            </a:r>
            <a:r>
              <a:rPr lang="ru-RU" sz="5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Электронный СМАРТ-контроль (контроллинг) и учет государственных финансов для управленческих решений</a:t>
            </a:r>
            <a:r>
              <a:rPr lang="ru-RU" sz="500" b="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»</a:t>
            </a:r>
            <a:br>
              <a:rPr lang="ru-RU" sz="500" b="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500" b="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(ВП «Контроллинг </a:t>
            </a:r>
            <a:r>
              <a:rPr lang="ru-RU" sz="5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и учет для системы </a:t>
            </a:r>
            <a:r>
              <a:rPr lang="ru-RU" sz="500" b="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управления»)</a:t>
            </a:r>
            <a:endParaRPr lang="ru-RU" sz="500" b="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2535415" y="1118432"/>
            <a:ext cx="1501401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marR="12700" indent="-108000">
              <a:lnSpc>
                <a:spcPts val="400"/>
              </a:lnSpc>
              <a:buFont typeface="Wingdings" panose="05000000000000000000" pitchFamily="2" charset="2"/>
              <a:buChar char="Ø"/>
            </a:pPr>
            <a:r>
              <a:rPr lang="ru-RU" sz="5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комплексы </a:t>
            </a:r>
            <a:r>
              <a:rPr lang="ru-RU" sz="50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процессных</a:t>
            </a:r>
            <a:br>
              <a:rPr lang="ru-RU" sz="50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</a:br>
            <a:r>
              <a:rPr lang="ru-RU" sz="50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мероприятий</a:t>
            </a:r>
            <a:endParaRPr lang="ru-RU" sz="500" dirty="0">
              <a:solidFill>
                <a:srgbClr val="000000"/>
              </a:solidFill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  <a:p>
            <a:pPr marL="108000" marR="12700" indent="-108000" algn="just">
              <a:buFont typeface="Wingdings" panose="05000000000000000000" pitchFamily="2" charset="2"/>
              <a:buChar char="Ø"/>
            </a:pPr>
            <a:r>
              <a:rPr lang="ru-RU" sz="5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отдельные мероприятия</a:t>
            </a:r>
            <a:endParaRPr lang="ru-RU" sz="500" dirty="0">
              <a:solidFill>
                <a:prstClr val="black"/>
              </a:solidFill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86" name="Стрелка вправо 85"/>
          <p:cNvSpPr/>
          <p:nvPr/>
        </p:nvSpPr>
        <p:spPr>
          <a:xfrm>
            <a:off x="3413094" y="773263"/>
            <a:ext cx="389607" cy="260810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51">
              <a:solidFill>
                <a:prstClr val="white"/>
              </a:solidFill>
            </a:endParaRPr>
          </a:p>
        </p:txBody>
      </p:sp>
      <p:grpSp>
        <p:nvGrpSpPr>
          <p:cNvPr id="88" name="Группа 87"/>
          <p:cNvGrpSpPr/>
          <p:nvPr/>
        </p:nvGrpSpPr>
        <p:grpSpPr>
          <a:xfrm>
            <a:off x="1007440" y="1548112"/>
            <a:ext cx="4081767" cy="1667616"/>
            <a:chOff x="2521275" y="570127"/>
            <a:chExt cx="3127795" cy="2342329"/>
          </a:xfrm>
        </p:grpSpPr>
        <p:sp>
          <p:nvSpPr>
            <p:cNvPr id="91" name="TextBox 90"/>
            <p:cNvSpPr txBox="1"/>
            <p:nvPr/>
          </p:nvSpPr>
          <p:spPr>
            <a:xfrm>
              <a:off x="4331154" y="918030"/>
              <a:ext cx="1169418" cy="179729"/>
            </a:xfrm>
            <a:prstGeom prst="rect">
              <a:avLst/>
            </a:prstGeom>
            <a:solidFill>
              <a:srgbClr val="4978B1">
                <a:alpha val="70000"/>
              </a:srgbClr>
            </a:solidFill>
            <a:effectLst>
              <a:softEdge rad="25400"/>
            </a:effectLst>
          </p:spPr>
          <p:txBody>
            <a:bodyPr wrap="square" rtlCol="0">
              <a:spAutoFit/>
            </a:bodyPr>
            <a:lstStyle/>
            <a:p>
              <a:pPr algn="ctr" defTabSz="576411"/>
              <a:endParaRPr lang="ru-RU" sz="568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612503" y="921139"/>
              <a:ext cx="1229951" cy="179729"/>
            </a:xfrm>
            <a:prstGeom prst="rect">
              <a:avLst/>
            </a:prstGeom>
            <a:solidFill>
              <a:srgbClr val="4978B1">
                <a:alpha val="70000"/>
              </a:srgbClr>
            </a:solidFill>
            <a:effectLst>
              <a:softEdge rad="25400"/>
            </a:effectLst>
          </p:spPr>
          <p:txBody>
            <a:bodyPr wrap="square" rtlCol="0">
              <a:spAutoFit/>
            </a:bodyPr>
            <a:lstStyle/>
            <a:p>
              <a:pPr algn="ctr" defTabSz="576411"/>
              <a:endParaRPr lang="ru-RU" sz="568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3" name="Прямоугольник 92"/>
            <p:cNvSpPr/>
            <p:nvPr/>
          </p:nvSpPr>
          <p:spPr>
            <a:xfrm>
              <a:off x="3199818" y="580359"/>
              <a:ext cx="1865412" cy="233976"/>
            </a:xfrm>
            <a:prstGeom prst="rect">
              <a:avLst/>
            </a:prstGeom>
            <a:solidFill>
              <a:schemeClr val="bg1">
                <a:lumMod val="85000"/>
                <a:alpha val="80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</a:schemeClr>
              </a:solidFill>
            </a:ln>
            <a:effectLst>
              <a:softEdge rad="38100"/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4" name="Прямоугольник 93"/>
            <p:cNvSpPr/>
            <p:nvPr/>
          </p:nvSpPr>
          <p:spPr>
            <a:xfrm>
              <a:off x="2549150" y="877075"/>
              <a:ext cx="1407556" cy="2354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757" b="1" dirty="0" smtClean="0">
                  <a:solidFill>
                    <a:srgbClr val="003B59"/>
                  </a:solidFill>
                  <a:latin typeface="Segoe UI Light" panose="020B0502040204020203" pitchFamily="34" charset="0"/>
                  <a:ea typeface="Arial"/>
                  <a:cs typeface="Segoe UI Light" panose="020B0502040204020203" pitchFamily="34" charset="0"/>
                </a:rPr>
                <a:t>Новые формы и методы</a:t>
              </a:r>
              <a:endParaRPr lang="ru-RU" sz="757" b="1" dirty="0">
                <a:solidFill>
                  <a:srgbClr val="003B59"/>
                </a:solidFill>
                <a:latin typeface="Segoe UI Light" panose="020B0502040204020203" pitchFamily="34" charset="0"/>
                <a:ea typeface="Arial"/>
                <a:cs typeface="Segoe UI Light" panose="020B0502040204020203" pitchFamily="34" charset="0"/>
              </a:endParaRPr>
            </a:p>
          </p:txBody>
        </p:sp>
        <p:sp>
          <p:nvSpPr>
            <p:cNvPr id="95" name="Прямоугольник 94"/>
            <p:cNvSpPr/>
            <p:nvPr/>
          </p:nvSpPr>
          <p:spPr>
            <a:xfrm>
              <a:off x="2521275" y="1120376"/>
              <a:ext cx="1447799" cy="3642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504" dirty="0">
                  <a:solidFill>
                    <a:srgbClr val="003B59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Наблюдение, система управления рисками, инструменты предупреждающего контроля</a:t>
              </a:r>
              <a:br>
                <a:rPr lang="ru-RU" sz="504" dirty="0">
                  <a:solidFill>
                    <a:srgbClr val="003B59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ru-RU" sz="504" dirty="0">
                  <a:solidFill>
                    <a:srgbClr val="003B59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(в </a:t>
              </a:r>
              <a:r>
                <a:rPr lang="ru-RU" sz="504" dirty="0" err="1">
                  <a:solidFill>
                    <a:srgbClr val="003B59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т.ч</a:t>
              </a:r>
              <a:r>
                <a:rPr lang="ru-RU" sz="504" dirty="0">
                  <a:solidFill>
                    <a:srgbClr val="003B59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. ЭАМ, </a:t>
              </a:r>
              <a:r>
                <a:rPr lang="ru-RU" sz="504" dirty="0" smtClean="0">
                  <a:solidFill>
                    <a:srgbClr val="003B59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наблюдение, финансово-бюджетный </a:t>
              </a:r>
              <a:r>
                <a:rPr lang="ru-RU" sz="504" dirty="0">
                  <a:solidFill>
                    <a:srgbClr val="003B59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мониторинг, финансово-бюджетный рулинг) </a:t>
              </a:r>
              <a:endParaRPr lang="ru-RU" sz="504" b="1" dirty="0">
                <a:solidFill>
                  <a:srgbClr val="003B59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6" name="Прямоугольник 95"/>
            <p:cNvSpPr/>
            <p:nvPr/>
          </p:nvSpPr>
          <p:spPr>
            <a:xfrm>
              <a:off x="4287052" y="888550"/>
              <a:ext cx="1295796" cy="2354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757" b="1" dirty="0" smtClean="0">
                  <a:solidFill>
                    <a:srgbClr val="003B59"/>
                  </a:solidFill>
                  <a:latin typeface="Segoe UI Light" panose="020B0502040204020203" pitchFamily="34" charset="0"/>
                  <a:ea typeface="Arial"/>
                  <a:cs typeface="Segoe UI Light" panose="020B0502040204020203" pitchFamily="34" charset="0"/>
                </a:rPr>
                <a:t>Цифровая платформа</a:t>
              </a:r>
              <a:endParaRPr lang="ru-RU" sz="757" b="1" dirty="0">
                <a:solidFill>
                  <a:srgbClr val="003B59"/>
                </a:solidFill>
                <a:latin typeface="Segoe UI Light" panose="020B0502040204020203" pitchFamily="34" charset="0"/>
                <a:ea typeface="Arial"/>
                <a:cs typeface="Segoe UI Light" panose="020B0502040204020203" pitchFamily="34" charset="0"/>
              </a:endParaRPr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2989443" y="2613608"/>
              <a:ext cx="2057401" cy="2354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indent="127337" algn="ctr">
                <a:lnSpc>
                  <a:spcPct val="115000"/>
                </a:lnSpc>
              </a:pPr>
              <a:r>
                <a:rPr lang="ru-RU" sz="757" b="1" dirty="0" smtClean="0">
                  <a:solidFill>
                    <a:srgbClr val="003B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ea typeface="Arial"/>
                  <a:cs typeface="Segoe UI Light" panose="020B0502040204020203" pitchFamily="34" charset="0"/>
                </a:rPr>
                <a:t>Нормативное правовое (правовое) закрепление</a:t>
              </a:r>
              <a:endParaRPr lang="ru-RU" sz="757" b="1" dirty="0">
                <a:solidFill>
                  <a:srgbClr val="003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ea typeface="Arial"/>
                <a:cs typeface="Segoe UI Light" panose="020B0502040204020203" pitchFamily="34" charset="0"/>
              </a:endParaRPr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4098410" y="1133803"/>
              <a:ext cx="760999" cy="456619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43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504" dirty="0" smtClean="0">
                  <a:solidFill>
                    <a:srgbClr val="003B59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Подсистема</a:t>
              </a:r>
              <a:br>
                <a:rPr lang="ru-RU" sz="504" dirty="0" smtClean="0">
                  <a:solidFill>
                    <a:srgbClr val="003B59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ru-RU" sz="504" dirty="0" smtClean="0">
                  <a:solidFill>
                    <a:srgbClr val="003B59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фин. </a:t>
              </a:r>
              <a:r>
                <a:rPr lang="ru-RU" sz="504" dirty="0">
                  <a:solidFill>
                    <a:srgbClr val="003B59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к</a:t>
              </a:r>
              <a:r>
                <a:rPr lang="ru-RU" sz="504" dirty="0" smtClean="0">
                  <a:solidFill>
                    <a:srgbClr val="003B59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онтроля</a:t>
              </a:r>
              <a:br>
                <a:rPr lang="ru-RU" sz="504" dirty="0" smtClean="0">
                  <a:solidFill>
                    <a:srgbClr val="003B59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ru-RU" sz="504" dirty="0" smtClean="0">
                  <a:solidFill>
                    <a:srgbClr val="003B59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(</a:t>
              </a:r>
              <a:r>
                <a:rPr lang="ru-RU" sz="504" b="1" dirty="0" smtClean="0">
                  <a:solidFill>
                    <a:srgbClr val="003B59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ПФК)</a:t>
              </a:r>
              <a:endParaRPr lang="ru-RU" sz="504" b="1" dirty="0">
                <a:solidFill>
                  <a:srgbClr val="003B59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4915863" y="1127023"/>
              <a:ext cx="733207" cy="456619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43000"/>
              </a:schemeClr>
            </a:solidFill>
          </p:spPr>
          <p:txBody>
            <a:bodyPr wrap="square">
              <a:spAutoFit/>
            </a:bodyPr>
            <a:lstStyle/>
            <a:p>
              <a:pPr lvl="0" algn="ctr"/>
              <a:r>
                <a:rPr lang="ru-RU" sz="504" b="1" dirty="0" smtClean="0">
                  <a:solidFill>
                    <a:srgbClr val="003B59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ПИАО</a:t>
              </a:r>
            </a:p>
            <a:p>
              <a:pPr marL="171450" lvl="0" indent="-36000" algn="ctr">
                <a:buFont typeface="Arial" panose="020B0604020202020204" pitchFamily="34" charset="0"/>
                <a:buChar char="•"/>
              </a:pPr>
              <a:r>
                <a:rPr lang="ru-RU" sz="504" dirty="0" smtClean="0">
                  <a:solidFill>
                    <a:srgbClr val="003B59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Паспорт ОК</a:t>
              </a:r>
              <a:endParaRPr lang="ru-RU" sz="504" dirty="0">
                <a:solidFill>
                  <a:srgbClr val="003B59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 marL="171450" indent="-36000" algn="ctr">
                <a:buFont typeface="Arial" panose="020B0604020202020204" pitchFamily="34" charset="0"/>
                <a:buChar char="•"/>
              </a:pPr>
              <a:r>
                <a:rPr lang="ru-RU" sz="504" dirty="0" smtClean="0">
                  <a:solidFill>
                    <a:srgbClr val="003B59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Риск-анализ</a:t>
              </a:r>
              <a:endParaRPr lang="ru-RU" sz="504" dirty="0">
                <a:solidFill>
                  <a:srgbClr val="003B59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2" name="Выгнутая вправо стрелка 101"/>
            <p:cNvSpPr/>
            <p:nvPr/>
          </p:nvSpPr>
          <p:spPr>
            <a:xfrm>
              <a:off x="5068383" y="1672791"/>
              <a:ext cx="412736" cy="1239665"/>
            </a:xfrm>
            <a:prstGeom prst="curvedLeftArrow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2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3" name="Выгнутая вправо стрелка 102"/>
            <p:cNvSpPr/>
            <p:nvPr/>
          </p:nvSpPr>
          <p:spPr>
            <a:xfrm rot="10800000">
              <a:off x="2576707" y="1609353"/>
              <a:ext cx="412736" cy="1239665"/>
            </a:xfrm>
            <a:prstGeom prst="curvedLeftArrow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2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4" name="Прямоугольник 103"/>
            <p:cNvSpPr/>
            <p:nvPr/>
          </p:nvSpPr>
          <p:spPr>
            <a:xfrm>
              <a:off x="3046374" y="570127"/>
              <a:ext cx="2057401" cy="2354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757" b="1" dirty="0" smtClean="0">
                  <a:solidFill>
                    <a:srgbClr val="003B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ea typeface="Arial"/>
                  <a:cs typeface="Segoe UI Light" panose="020B0502040204020203" pitchFamily="34" charset="0"/>
                </a:rPr>
                <a:t>Трансформация контрольной системы</a:t>
              </a:r>
              <a:endParaRPr lang="ru-RU" sz="757" b="1" dirty="0">
                <a:solidFill>
                  <a:srgbClr val="003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ea typeface="Arial"/>
                <a:cs typeface="Segoe UI Light" panose="020B0502040204020203" pitchFamily="34" charset="0"/>
              </a:endParaRPr>
            </a:p>
          </p:txBody>
        </p:sp>
      </p:grpSp>
      <p:sp>
        <p:nvSpPr>
          <p:cNvPr id="105" name="Прямоугольник 104"/>
          <p:cNvSpPr/>
          <p:nvPr/>
        </p:nvSpPr>
        <p:spPr>
          <a:xfrm>
            <a:off x="66919" y="456645"/>
            <a:ext cx="3439458" cy="97916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10" name="Рисунок 109"/>
          <p:cNvPicPr>
            <a:picLocks noChangeAspect="1"/>
          </p:cNvPicPr>
          <p:nvPr/>
        </p:nvPicPr>
        <p:blipFill>
          <a:blip r:embed="rId4">
            <a:clrChange>
              <a:clrFrom>
                <a:srgbClr val="87CEEB"/>
              </a:clrFrom>
              <a:clrTo>
                <a:srgbClr val="87CEEB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 rot="3742311">
            <a:off x="2959813" y="2238121"/>
            <a:ext cx="728182" cy="651379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4">
            <a:clrChange>
              <a:clrFrom>
                <a:srgbClr val="87CEEB"/>
              </a:clrFrom>
              <a:clrTo>
                <a:srgbClr val="87CEEB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 rot="14304096">
            <a:off x="2182011" y="2302225"/>
            <a:ext cx="848351" cy="75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3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574453" y="996516"/>
            <a:ext cx="784447" cy="15445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2949943"/>
            <a:ext cx="5765800" cy="28159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35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9" y="2262178"/>
            <a:ext cx="228600" cy="2111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36" name="Стрелка вправо 35"/>
          <p:cNvSpPr/>
          <p:nvPr/>
        </p:nvSpPr>
        <p:spPr>
          <a:xfrm>
            <a:off x="3873220" y="1261510"/>
            <a:ext cx="762000" cy="1481893"/>
          </a:xfrm>
          <a:prstGeom prst="rightArrow">
            <a:avLst>
              <a:gd name="adj1" fmla="val 22350"/>
              <a:gd name="adj2" fmla="val 34823"/>
            </a:avLst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51">
              <a:solidFill>
                <a:prstClr val="white"/>
              </a:solidFill>
            </a:endParaRPr>
          </a:p>
        </p:txBody>
      </p:sp>
      <p:sp>
        <p:nvSpPr>
          <p:cNvPr id="28" name="Стрелка вправо 27"/>
          <p:cNvSpPr/>
          <p:nvPr/>
        </p:nvSpPr>
        <p:spPr>
          <a:xfrm>
            <a:off x="1651646" y="1269888"/>
            <a:ext cx="762000" cy="1481893"/>
          </a:xfrm>
          <a:prstGeom prst="rightArrow">
            <a:avLst>
              <a:gd name="adj1" fmla="val 22350"/>
              <a:gd name="adj2" fmla="val 34823"/>
            </a:avLst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51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30986" y="966277"/>
            <a:ext cx="857884" cy="214928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solidFill>
              <a:schemeClr val="lt1">
                <a:hueOff val="0"/>
                <a:satOff val="0"/>
                <a:lumOff val="0"/>
              </a:schemeClr>
            </a:solidFill>
          </a:ln>
          <a:effectLst>
            <a:softEdge rad="3810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Прямоугольник 28"/>
          <p:cNvSpPr/>
          <p:nvPr/>
        </p:nvSpPr>
        <p:spPr>
          <a:xfrm>
            <a:off x="2798637" y="947137"/>
            <a:ext cx="857884" cy="214928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solidFill>
              <a:schemeClr val="lt1">
                <a:hueOff val="0"/>
                <a:satOff val="0"/>
                <a:lumOff val="0"/>
              </a:schemeClr>
            </a:solidFill>
          </a:ln>
          <a:effectLst>
            <a:softEdge rad="3810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Прямоугольник 29"/>
          <p:cNvSpPr/>
          <p:nvPr/>
        </p:nvSpPr>
        <p:spPr>
          <a:xfrm>
            <a:off x="4699494" y="957304"/>
            <a:ext cx="857884" cy="214928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solidFill>
              <a:schemeClr val="lt1">
                <a:hueOff val="0"/>
                <a:satOff val="0"/>
                <a:lumOff val="0"/>
              </a:schemeClr>
            </a:solidFill>
          </a:ln>
          <a:effectLst>
            <a:softEdge rad="3810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Прямоугольник 25"/>
          <p:cNvSpPr/>
          <p:nvPr/>
        </p:nvSpPr>
        <p:spPr>
          <a:xfrm>
            <a:off x="427709" y="493982"/>
            <a:ext cx="4900409" cy="195631"/>
          </a:xfrm>
          <a:prstGeom prst="rect">
            <a:avLst/>
          </a:prstGeom>
          <a:solidFill>
            <a:srgbClr val="4978B1">
              <a:alpha val="70000"/>
            </a:srgbClr>
          </a:solidFill>
          <a:ln>
            <a:round/>
          </a:ln>
          <a:effectLst>
            <a:softEdge rad="3810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object 2"/>
          <p:cNvSpPr/>
          <p:nvPr/>
        </p:nvSpPr>
        <p:spPr>
          <a:xfrm flipV="1">
            <a:off x="1411" y="250825"/>
            <a:ext cx="5762979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sz="380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3" y="43319"/>
            <a:ext cx="918967" cy="3599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19675" y="24632"/>
            <a:ext cx="4618185" cy="673778"/>
          </a:xfrm>
          <a:prstGeom prst="rect">
            <a:avLst/>
          </a:prstGeom>
        </p:spPr>
        <p:txBody>
          <a:bodyPr wrap="square" lIns="57662" tIns="28831" rIns="57662" bIns="28831">
            <a:spAutoFit/>
          </a:bodyPr>
          <a:lstStyle>
            <a:defPPr>
              <a:defRPr lang="ru-RU"/>
            </a:defPPr>
            <a:lvl1pPr algn="r" defTabSz="576621">
              <a:spcBef>
                <a:spcPct val="0"/>
              </a:spcBef>
              <a:defRPr sz="1000" b="1">
                <a:solidFill>
                  <a:srgbClr val="1F477D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defRPr>
            </a:lvl1pPr>
          </a:lstStyle>
          <a:p>
            <a:r>
              <a:rPr lang="ru-RU" dirty="0"/>
              <a:t>Задачи по </a:t>
            </a:r>
            <a:r>
              <a:rPr lang="ru-RU" dirty="0" smtClean="0"/>
              <a:t>развитию – Ведомственный проект</a:t>
            </a:r>
            <a:r>
              <a:rPr lang="ru-RU" sz="8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»</a:t>
            </a:r>
            <a:endParaRPr lang="ru-RU" sz="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ru-RU" sz="800" dirty="0"/>
              <a:t>«КОНТРОЛЛИНГ И УЧЕТ ДЛЯ СИСТЕМЫ УПРАВЛЕНИЯ</a:t>
            </a:r>
            <a:r>
              <a:rPr lang="ru-RU" dirty="0"/>
              <a:t>»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6F9CDA69-077B-774A-8024-A8DAC00D6F75}"/>
              </a:ext>
            </a:extLst>
          </p:cNvPr>
          <p:cNvSpPr/>
          <p:nvPr/>
        </p:nvSpPr>
        <p:spPr>
          <a:xfrm>
            <a:off x="355342" y="496185"/>
            <a:ext cx="5105400" cy="500137"/>
          </a:xfrm>
          <a:prstGeom prst="rect">
            <a:avLst/>
          </a:prstGeom>
          <a:ln w="9525">
            <a:noFill/>
            <a:prstDash val="solid"/>
          </a:ln>
        </p:spPr>
        <p:txBody>
          <a:bodyPr wrap="square">
            <a:spAutoFit/>
          </a:bodyPr>
          <a:lstStyle/>
          <a:p>
            <a:pPr algn="ctr">
              <a:spcBef>
                <a:spcPts val="284"/>
              </a:spcBef>
            </a:pPr>
            <a:r>
              <a:rPr lang="ru-RU" sz="700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«КОНТРОЛЛИНГ И УЧЕТ ДЛЯ СИСТЕМЫ УПРАВЛЕНИЯ»</a:t>
            </a:r>
          </a:p>
          <a:p>
            <a:pPr>
              <a:spcBef>
                <a:spcPts val="600"/>
              </a:spcBef>
            </a:pPr>
            <a:r>
              <a:rPr lang="ru-RU" sz="600" b="1" dirty="0" smtClean="0">
                <a:solidFill>
                  <a:srgbClr val="5B9BD5">
                    <a:lumMod val="50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Участники ведомственного проекта: </a:t>
            </a:r>
            <a:r>
              <a:rPr lang="ru-RU" sz="600" dirty="0" smtClean="0">
                <a:solidFill>
                  <a:srgbClr val="5B9BD5">
                    <a:lumMod val="50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Минфин России, </a:t>
            </a:r>
            <a:r>
              <a:rPr lang="ru-RU" sz="600" b="1" dirty="0" smtClean="0">
                <a:solidFill>
                  <a:srgbClr val="5B9BD5">
                    <a:lumMod val="50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Федеральное казначейство</a:t>
            </a:r>
            <a:endParaRPr lang="ru-RU" sz="600" dirty="0">
              <a:solidFill>
                <a:srgbClr val="5B9BD5">
                  <a:lumMod val="50000"/>
                </a:srgb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spcBef>
                <a:spcPts val="284"/>
              </a:spcBef>
            </a:pPr>
            <a:r>
              <a:rPr lang="ru-RU" sz="600" b="1" dirty="0" smtClean="0">
                <a:solidFill>
                  <a:srgbClr val="5B9BD5">
                    <a:lumMod val="50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Пользователи </a:t>
            </a:r>
            <a:r>
              <a:rPr lang="ru-RU" sz="600" b="1" dirty="0">
                <a:solidFill>
                  <a:srgbClr val="5B9BD5">
                    <a:lumMod val="50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ведомственного проекта: </a:t>
            </a:r>
            <a:r>
              <a:rPr lang="ru-RU" sz="600" dirty="0" smtClean="0">
                <a:solidFill>
                  <a:srgbClr val="5B9BD5">
                    <a:lumMod val="50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иные органы </a:t>
            </a:r>
            <a:r>
              <a:rPr lang="ru-RU" sz="600" dirty="0">
                <a:solidFill>
                  <a:srgbClr val="5B9BD5">
                    <a:lumMod val="50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ВГ(М)ФК, службы </a:t>
            </a:r>
            <a:r>
              <a:rPr lang="ru-RU" sz="600" dirty="0" smtClean="0">
                <a:solidFill>
                  <a:srgbClr val="5B9BD5">
                    <a:lumMod val="50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ВФА, объекты контроля</a:t>
            </a:r>
            <a:endParaRPr lang="ru-RU" sz="600" dirty="0">
              <a:solidFill>
                <a:srgbClr val="5B9BD5">
                  <a:lumMod val="50000"/>
                </a:srgb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2872D0F-2403-7544-8745-1B8725D3E0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09" y="486713"/>
            <a:ext cx="316751" cy="35219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9FCAC87-1BDB-5242-A6BC-38EDB0EE35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" y="487025"/>
            <a:ext cx="319649" cy="35156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01700" y="3070381"/>
            <a:ext cx="3762471" cy="198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600" b="1" dirty="0">
                <a:solidFill>
                  <a:srgbClr val="003B5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СРОК ОКОНЧАНИЯ ВЕДОМСТВЕННОГО ПРОЕКТА – </a:t>
            </a:r>
            <a:r>
              <a:rPr lang="ru-RU" sz="600" b="1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2027 </a:t>
            </a:r>
            <a:r>
              <a:rPr lang="ru-RU" sz="600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год </a:t>
            </a:r>
          </a:p>
        </p:txBody>
      </p:sp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599747"/>
              </p:ext>
            </p:extLst>
          </p:nvPr>
        </p:nvGraphicFramePr>
        <p:xfrm>
          <a:off x="2436287" y="1180561"/>
          <a:ext cx="1658632" cy="176136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586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068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i="0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Задача 1: </a:t>
                      </a:r>
                      <a:r>
                        <a:rPr lang="ru-RU" sz="600" b="0" i="0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Разработка нового формата обоснований бюджетных ассигнований </a:t>
                      </a:r>
                      <a:r>
                        <a:rPr lang="ru-RU" sz="600" b="0" i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ФБ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600" b="0" i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16480" marR="164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02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i="0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Задача 2: </a:t>
                      </a:r>
                      <a:r>
                        <a:rPr lang="ru-RU" sz="600" b="0" i="0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Внедрение электронного мониторинга использования предоставленных из бюджета средств, подлежащих казначейскому </a:t>
                      </a:r>
                      <a:r>
                        <a:rPr lang="ru-RU" sz="600" b="0" i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сопровождению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600" b="0" i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16480" marR="164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68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solidFill>
                            <a:srgbClr val="C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Задача </a:t>
                      </a:r>
                      <a:r>
                        <a:rPr lang="ru-RU" sz="600" b="1" i="0" dirty="0">
                          <a:solidFill>
                            <a:srgbClr val="C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3: </a:t>
                      </a:r>
                      <a:r>
                        <a:rPr lang="ru-RU" sz="600" b="1" i="0" dirty="0">
                          <a:solidFill>
                            <a:srgbClr val="11437F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Создание и внедрение системы контроллинга на базе единой цифровой </a:t>
                      </a:r>
                      <a:r>
                        <a:rPr lang="ru-RU" sz="600" b="1" i="0" dirty="0" smtClean="0">
                          <a:solidFill>
                            <a:srgbClr val="11437F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платформы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600" b="1" i="0" dirty="0">
                        <a:solidFill>
                          <a:srgbClr val="11437F"/>
                        </a:solidFill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16480" marR="164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6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i="0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Задача 4: </a:t>
                      </a:r>
                      <a:r>
                        <a:rPr lang="ru-RU" sz="600" b="0" i="0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Формирование единой электронной системы формирования данных учета и </a:t>
                      </a:r>
                      <a:r>
                        <a:rPr lang="ru-RU" sz="600" b="0" i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отчетности</a:t>
                      </a:r>
                      <a:r>
                        <a:rPr lang="ru-RU" sz="600" b="0" i="0" baseline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ru-RU" sz="600" b="0" i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государственных </a:t>
                      </a:r>
                      <a:r>
                        <a:rPr lang="ru-RU" sz="600" b="0" i="0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финансов путем консолидации учетной информации </a:t>
                      </a:r>
                      <a:r>
                        <a:rPr lang="ru-RU" sz="600" b="0" i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/>
                      </a:r>
                      <a:br>
                        <a:rPr lang="ru-RU" sz="600" b="0" i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</a:br>
                      <a:r>
                        <a:rPr lang="ru-RU" sz="600" b="0" i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о </a:t>
                      </a:r>
                      <a:r>
                        <a:rPr lang="ru-RU" sz="600" b="0" i="0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государственных финансах бюджетов бюджетной системы </a:t>
                      </a:r>
                      <a:r>
                        <a:rPr lang="ru-RU" sz="600" b="0" i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РФ</a:t>
                      </a:r>
                      <a:endParaRPr lang="ru-RU" sz="600" b="0" i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16480" marR="164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4" name="Номер слайда 1"/>
          <p:cNvSpPr>
            <a:spLocks noGrp="1"/>
          </p:cNvSpPr>
          <p:nvPr>
            <p:ph type="sldNum" sz="quarter" idx="7"/>
          </p:nvPr>
        </p:nvSpPr>
        <p:spPr>
          <a:xfrm>
            <a:off x="5565871" y="3016710"/>
            <a:ext cx="171989" cy="214226"/>
          </a:xfrm>
        </p:spPr>
        <p:txBody>
          <a:bodyPr vert="horz" lIns="91440" tIns="45720" rIns="91440" bIns="45720" rtlCol="0" anchor="ctr"/>
          <a:lstStyle/>
          <a:p>
            <a:pPr algn="l">
              <a:lnSpc>
                <a:spcPct val="90000"/>
              </a:lnSpc>
              <a:spcBef>
                <a:spcPts val="1000"/>
              </a:spcBef>
              <a:tabLst>
                <a:tab pos="3776842" algn="r"/>
              </a:tabLst>
            </a:pPr>
            <a:r>
              <a:rPr lang="ru-RU" sz="880" b="1" dirty="0" smtClean="0">
                <a:solidFill>
                  <a:srgbClr val="1F497D">
                    <a:lumMod val="75000"/>
                  </a:srgbClr>
                </a:solidFill>
                <a:cs typeface="Arial" panose="020B0604020202020204" pitchFamily="34" charset="0"/>
              </a:rPr>
              <a:t>5</a:t>
            </a:r>
            <a:endParaRPr lang="ru-RU" sz="880" b="1" dirty="0">
              <a:solidFill>
                <a:srgbClr val="1F497D">
                  <a:lumMod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49671" y="950978"/>
            <a:ext cx="5084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800" b="1" dirty="0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Задачи</a:t>
            </a:r>
            <a:endParaRPr lang="ru-RU" sz="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25632" y="949505"/>
            <a:ext cx="6351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800" b="1" dirty="0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</a:t>
            </a:r>
            <a:endParaRPr lang="ru-RU" sz="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936099"/>
            <a:ext cx="57658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Создана</a:t>
            </a:r>
            <a:r>
              <a:rPr lang="ru-RU" sz="600" b="1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система СМАРТ-контроля (</a:t>
            </a:r>
            <a:r>
              <a:rPr lang="ru-RU" sz="600" b="1" dirty="0" err="1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контроллинга</a:t>
            </a:r>
            <a:r>
              <a:rPr lang="ru-RU" sz="600" b="1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 </a:t>
            </a:r>
            <a:r>
              <a:rPr lang="ru-RU" sz="600" b="1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 </a:t>
            </a:r>
            <a:r>
              <a:rPr lang="ru-RU" sz="600" b="1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финансово-бюджетной сфере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63221" y="1133214"/>
            <a:ext cx="1195892" cy="68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32420">
              <a:lnSpc>
                <a:spcPct val="107000"/>
              </a:lnSpc>
              <a:defRPr/>
            </a:pPr>
            <a:r>
              <a:rPr lang="ru-RU" sz="600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 6. </a:t>
            </a:r>
            <a:endParaRPr lang="ru-RU" sz="600" b="1" dirty="0" smtClean="0">
              <a:solidFill>
                <a:srgbClr val="C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432420">
              <a:lnSpc>
                <a:spcPct val="107000"/>
              </a:lnSpc>
              <a:defRPr/>
            </a:pPr>
            <a:r>
              <a:rPr lang="ru-RU" sz="600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Единая </a:t>
            </a:r>
            <a:r>
              <a:rPr lang="ru-RU" sz="600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электронная </a:t>
            </a:r>
            <a:r>
              <a:rPr lang="ru-RU" sz="600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среда</a:t>
            </a:r>
            <a:br>
              <a:rPr lang="ru-RU" sz="600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600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 </a:t>
            </a:r>
            <a:r>
              <a:rPr lang="ru-RU" sz="600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базе подсистем ГИИС «Электронный бюджет</a:t>
            </a:r>
            <a:r>
              <a:rPr lang="ru-RU" sz="600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»</a:t>
            </a:r>
            <a:br>
              <a:rPr lang="ru-RU" sz="600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600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для </a:t>
            </a:r>
            <a:r>
              <a:rPr lang="ru-RU" sz="600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осуществления контроллинга создана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82374" y="1789982"/>
            <a:ext cx="1026160" cy="388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32420">
              <a:lnSpc>
                <a:spcPct val="107000"/>
              </a:lnSpc>
              <a:defRPr/>
            </a:pPr>
            <a:r>
              <a:rPr lang="ru-RU" sz="600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 7. </a:t>
            </a:r>
            <a:r>
              <a:rPr lang="ru-RU" sz="600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Правовые основы осуществления </a:t>
            </a:r>
            <a:r>
              <a:rPr lang="ru-RU" sz="600" dirty="0" err="1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контроллинга</a:t>
            </a:r>
            <a:r>
              <a:rPr lang="ru-RU" sz="600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созданы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567435" y="2181638"/>
            <a:ext cx="1169015" cy="783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32420">
              <a:lnSpc>
                <a:spcPct val="107000"/>
              </a:lnSpc>
              <a:defRPr/>
            </a:pPr>
            <a:r>
              <a:rPr lang="ru-RU" sz="600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 </a:t>
            </a:r>
            <a:r>
              <a:rPr lang="ru-RU" sz="600" b="1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11. </a:t>
            </a:r>
            <a:r>
              <a:rPr lang="ru-RU" sz="600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Типовые форматы </a:t>
            </a:r>
            <a:r>
              <a:rPr lang="ru-RU" sz="600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анализа</a:t>
            </a:r>
            <a:br>
              <a:rPr lang="ru-RU" sz="600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600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 </a:t>
            </a:r>
            <a:r>
              <a:rPr lang="ru-RU" sz="600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представления </a:t>
            </a:r>
            <a:r>
              <a:rPr lang="ru-RU" sz="600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данных</a:t>
            </a:r>
            <a:br>
              <a:rPr lang="ru-RU" sz="600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600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для </a:t>
            </a:r>
            <a:r>
              <a:rPr lang="ru-RU" sz="600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их </a:t>
            </a:r>
            <a:r>
              <a:rPr lang="ru-RU" sz="600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использования</a:t>
            </a:r>
            <a:br>
              <a:rPr lang="ru-RU" sz="600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600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при </a:t>
            </a:r>
            <a:r>
              <a:rPr lang="ru-RU" sz="600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принятии управленческих решений внедрены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830249" y="977376"/>
            <a:ext cx="784447" cy="15445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4734135" y="985186"/>
            <a:ext cx="784447" cy="15445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8434" y="1190089"/>
            <a:ext cx="1843866" cy="174321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FB778A9-26FD-0946-BAB3-37FA15C43972}"/>
              </a:ext>
            </a:extLst>
          </p:cNvPr>
          <p:cNvSpPr txBox="1"/>
          <p:nvPr/>
        </p:nvSpPr>
        <p:spPr>
          <a:xfrm>
            <a:off x="-30131" y="956225"/>
            <a:ext cx="198011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800" b="1" dirty="0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Цели</a:t>
            </a:r>
            <a:endParaRPr lang="ru-RU" sz="800" b="1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171450" lvl="0" indent="-171450">
              <a:spcAft>
                <a:spcPts val="284"/>
              </a:spcAft>
              <a:buClr>
                <a:srgbClr val="003B59"/>
              </a:buClr>
              <a:buSzPct val="120000"/>
              <a:buFont typeface="Wingdings" panose="05000000000000000000" pitchFamily="2" charset="2"/>
              <a:buChar char="Ø"/>
            </a:pPr>
            <a:r>
              <a:rPr lang="ru-RU" sz="500" b="1" dirty="0" smtClean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Повышение </a:t>
            </a:r>
            <a:r>
              <a:rPr lang="ru-RU" sz="500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прозрачности и обоснованности бюджетных ассигнований </a:t>
            </a:r>
            <a:r>
              <a:rPr lang="ru-RU" sz="5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путем установления к 2025 году </a:t>
            </a:r>
            <a:r>
              <a:rPr lang="ru-RU" sz="500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нового формата обоснований бюджетных </a:t>
            </a:r>
            <a:r>
              <a:rPr lang="ru-RU" sz="500" b="1" dirty="0" smtClean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ассигнований -</a:t>
            </a:r>
            <a:r>
              <a:rPr lang="ru-RU" sz="500" dirty="0" smtClean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прозрачный </a:t>
            </a:r>
            <a:r>
              <a:rPr lang="ru-RU" sz="5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механизм расчета и учет результатов предоставления ассигнований для качественного планирования расходов </a:t>
            </a:r>
            <a:r>
              <a:rPr lang="ru-RU" sz="500" dirty="0" smtClean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ФБ и </a:t>
            </a:r>
            <a:r>
              <a:rPr lang="ru-RU" sz="5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оперативного принятия управленческих решений по его </a:t>
            </a:r>
            <a:r>
              <a:rPr lang="ru-RU" sz="500" dirty="0" smtClean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исполнению</a:t>
            </a:r>
            <a:endParaRPr lang="ru-RU" sz="500" dirty="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171450" lvl="0" indent="-171450">
              <a:spcAft>
                <a:spcPts val="284"/>
              </a:spcAft>
              <a:buClr>
                <a:srgbClr val="003B59"/>
              </a:buClr>
              <a:buSzPct val="120000"/>
              <a:buFont typeface="Wingdings" panose="05000000000000000000" pitchFamily="2" charset="2"/>
              <a:buChar char="Ø"/>
            </a:pPr>
            <a:r>
              <a:rPr lang="ru-RU" sz="500" b="1" dirty="0" smtClean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Создание</a:t>
            </a:r>
            <a:r>
              <a:rPr lang="ru-RU" sz="500" dirty="0" smtClean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5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 2027 году единой </a:t>
            </a:r>
            <a:r>
              <a:rPr lang="ru-RU" sz="500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электронной системы формирования данных учета и отчетности государственных финансов </a:t>
            </a:r>
            <a:r>
              <a:rPr lang="ru-RU" sz="500" b="1" dirty="0" smtClean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- </a:t>
            </a:r>
            <a:r>
              <a:rPr lang="ru-RU" sz="500" dirty="0" smtClean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консолидация </a:t>
            </a:r>
            <a:r>
              <a:rPr lang="ru-RU" sz="5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учетной информации о государственных финансах бюджетов бюджетной системы </a:t>
            </a:r>
            <a:r>
              <a:rPr lang="ru-RU" sz="500" dirty="0" smtClean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РФ</a:t>
            </a:r>
            <a:endParaRPr lang="ru-RU" sz="500" dirty="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171450" lvl="0" indent="-171450">
              <a:spcAft>
                <a:spcPts val="284"/>
              </a:spcAft>
              <a:buClr>
                <a:srgbClr val="003B59"/>
              </a:buClr>
              <a:buSzPct val="120000"/>
              <a:buFont typeface="Wingdings" panose="05000000000000000000" pitchFamily="2" charset="2"/>
              <a:buChar char="Ø"/>
            </a:pPr>
            <a:r>
              <a:rPr lang="ru-RU" sz="5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Создание </a:t>
            </a:r>
            <a:r>
              <a:rPr lang="ru-RU" sz="500" dirty="0">
                <a:latin typeface="Segoe UI Light" panose="020B0502040204020203" pitchFamily="34" charset="0"/>
                <a:cs typeface="Segoe UI Light" panose="020B0502040204020203" pitchFamily="34" charset="0"/>
              </a:rPr>
              <a:t>к 2027 году </a:t>
            </a:r>
            <a:r>
              <a:rPr lang="ru-RU" sz="500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единой электронной СФАД-среды автоматизированного контроллинга, анализа и учета </a:t>
            </a:r>
            <a:r>
              <a:rPr lang="ru-RU" sz="500" dirty="0">
                <a:latin typeface="Segoe UI Light" panose="020B0502040204020203" pitchFamily="34" charset="0"/>
                <a:cs typeface="Segoe UI Light" panose="020B0502040204020203" pitchFamily="34" charset="0"/>
              </a:rPr>
              <a:t>государственных финансов для государственных (муниципальных) органов и организаций бюджетной сферы в целях повышения эффективности и качества управленческих </a:t>
            </a:r>
            <a:r>
              <a:rPr lang="ru-RU" sz="5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решений</a:t>
            </a:r>
            <a:br>
              <a:rPr lang="ru-RU" sz="5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5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!!!</a:t>
            </a:r>
            <a:r>
              <a:rPr lang="ru-RU" sz="5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500" b="1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Реализуется с участием контрольного блока ФК</a:t>
            </a:r>
            <a:endParaRPr lang="ru-RU" sz="500" b="1" dirty="0">
              <a:solidFill>
                <a:srgbClr val="C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62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113894" y="95793"/>
            <a:ext cx="3616668" cy="212113"/>
          </a:xfrm>
          <a:prstGeom prst="rect">
            <a:avLst/>
          </a:prstGeom>
        </p:spPr>
        <p:txBody>
          <a:bodyPr wrap="square" lIns="57662" tIns="28831" rIns="57662" bIns="28831">
            <a:spAutoFit/>
          </a:bodyPr>
          <a:lstStyle>
            <a:defPPr>
              <a:defRPr lang="ru-RU"/>
            </a:defPPr>
            <a:lvl1pPr algn="r">
              <a:defRPr sz="1000" b="1">
                <a:solidFill>
                  <a:srgbClr val="1F477D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defRPr>
            </a:lvl1pPr>
          </a:lstStyle>
          <a:p>
            <a:r>
              <a:rPr lang="ru-RU" dirty="0"/>
              <a:t>Результат 6. Создание цифровой платформы</a:t>
            </a:r>
          </a:p>
        </p:txBody>
      </p:sp>
      <p:sp>
        <p:nvSpPr>
          <p:cNvPr id="26" name="object 2"/>
          <p:cNvSpPr/>
          <p:nvPr/>
        </p:nvSpPr>
        <p:spPr>
          <a:xfrm flipV="1">
            <a:off x="1411" y="251496"/>
            <a:ext cx="5762979" cy="177081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sz="851">
              <a:solidFill>
                <a:prstClr val="black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5" y="44092"/>
            <a:ext cx="918967" cy="359730"/>
          </a:xfrm>
          <a:prstGeom prst="rect">
            <a:avLst/>
          </a:prstGeom>
        </p:spPr>
      </p:pic>
      <p:sp>
        <p:nvSpPr>
          <p:cNvPr id="130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5667944" y="3061498"/>
            <a:ext cx="69916" cy="12465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90000"/>
              </a:lnSpc>
              <a:spcBef>
                <a:spcPts val="1000"/>
              </a:spcBef>
              <a:tabLst>
                <a:tab pos="3776842" algn="r"/>
              </a:tabLst>
              <a:defRPr/>
            </a:pPr>
            <a:r>
              <a:rPr lang="ru-RU" sz="880" b="1" dirty="0">
                <a:solidFill>
                  <a:srgbClr val="1F497D">
                    <a:lumMod val="75000"/>
                  </a:srgbClr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Овал 23"/>
          <p:cNvSpPr/>
          <p:nvPr/>
        </p:nvSpPr>
        <p:spPr>
          <a:xfrm>
            <a:off x="2745481" y="1315252"/>
            <a:ext cx="131676" cy="2268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8358FB4E-1053-314E-B9A3-936CA942022C}"/>
              </a:ext>
            </a:extLst>
          </p:cNvPr>
          <p:cNvGrpSpPr/>
          <p:nvPr/>
        </p:nvGrpSpPr>
        <p:grpSpPr>
          <a:xfrm>
            <a:off x="1149866" y="954615"/>
            <a:ext cx="685247" cy="416775"/>
            <a:chOff x="120197" y="1568860"/>
            <a:chExt cx="829451" cy="545427"/>
          </a:xfrm>
        </p:grpSpPr>
        <p:pic>
          <p:nvPicPr>
            <p:cNvPr id="46" name="Picture 36" descr="C:\Users\2323\AppData\Local\Temp\office-block-1.png">
              <a:extLst>
                <a:ext uri="{FF2B5EF4-FFF2-40B4-BE49-F238E27FC236}">
                  <a16:creationId xmlns="" xmlns:a16="http://schemas.microsoft.com/office/drawing/2014/main" id="{442A42CC-E76D-6747-B1F9-FFDC93A627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rgbClr val="4F81BD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478" y="1568860"/>
              <a:ext cx="209262" cy="208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6" descr="C:\Users\2323\AppData\Local\Temp\office-block-1.png">
              <a:extLst>
                <a:ext uri="{FF2B5EF4-FFF2-40B4-BE49-F238E27FC236}">
                  <a16:creationId xmlns="" xmlns:a16="http://schemas.microsoft.com/office/drawing/2014/main" id="{EDE019CC-C03D-E44F-8F4A-A42B918804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rgbClr val="4F81BD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480" y="1601926"/>
              <a:ext cx="209262" cy="208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CAD35935-C8FD-694F-9D4B-1E7F1E990481}"/>
                </a:ext>
              </a:extLst>
            </p:cNvPr>
            <p:cNvSpPr txBox="1"/>
            <p:nvPr/>
          </p:nvSpPr>
          <p:spPr>
            <a:xfrm>
              <a:off x="120197" y="1793305"/>
              <a:ext cx="829451" cy="32098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rgbClr val="11437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11437F"/>
                  </a:solidFill>
                  <a:effectLst/>
                  <a:uLnTx/>
                  <a:uFillTx/>
                  <a:latin typeface="Segoe UI Light" panose="020B0502040204020203" pitchFamily="34" charset="0"/>
                </a:rPr>
                <a:t>Органы ВГ(М)ФК</a:t>
              </a:r>
            </a:p>
          </p:txBody>
        </p:sp>
        <p:pic>
          <p:nvPicPr>
            <p:cNvPr id="49" name="Picture 36" descr="C:\Users\2323\AppData\Local\Temp\office-block-1.png">
              <a:extLst>
                <a:ext uri="{FF2B5EF4-FFF2-40B4-BE49-F238E27FC236}">
                  <a16:creationId xmlns="" xmlns:a16="http://schemas.microsoft.com/office/drawing/2014/main" id="{83C60143-BFF5-BD49-AEF3-2B62A48D2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rgbClr val="4F81BD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82" y="1611411"/>
              <a:ext cx="209262" cy="208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A1456361-BF3E-3E4F-A5F8-752CB1F297D0}"/>
              </a:ext>
            </a:extLst>
          </p:cNvPr>
          <p:cNvGrpSpPr/>
          <p:nvPr/>
        </p:nvGrpSpPr>
        <p:grpSpPr>
          <a:xfrm>
            <a:off x="368841" y="936625"/>
            <a:ext cx="682622" cy="431508"/>
            <a:chOff x="443515" y="1492614"/>
            <a:chExt cx="682622" cy="431508"/>
          </a:xfrm>
        </p:grpSpPr>
        <p:pic>
          <p:nvPicPr>
            <p:cNvPr id="12" name="Picture 35" descr="C:\Users\2323\AppData\Local\Temp\bank.png">
              <a:extLst>
                <a:ext uri="{FF2B5EF4-FFF2-40B4-BE49-F238E27FC236}">
                  <a16:creationId xmlns="" xmlns:a16="http://schemas.microsoft.com/office/drawing/2014/main" id="{EBFC1B39-E078-4049-8B63-9CD0EB9913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rgbClr val="4F81BD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229" y="1492614"/>
              <a:ext cx="220146" cy="201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6E554C1B-674A-4D4F-A1EE-6A5D64B51988}"/>
                </a:ext>
              </a:extLst>
            </p:cNvPr>
            <p:cNvSpPr txBox="1"/>
            <p:nvPr/>
          </p:nvSpPr>
          <p:spPr>
            <a:xfrm>
              <a:off x="443515" y="1678851"/>
              <a:ext cx="682622" cy="24527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rgbClr val="11437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11437F"/>
                  </a:solidFill>
                  <a:effectLst/>
                  <a:uLnTx/>
                  <a:uFillTx/>
                  <a:latin typeface="Segoe UI Light" panose="020B0502040204020203" pitchFamily="34" charset="0"/>
                </a:rPr>
                <a:t>Федеральное казначейство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="" xmlns:a16="http://schemas.microsoft.com/office/drawing/2014/main" id="{E0E47954-E1D3-B747-B1E8-16E58094BBE2}"/>
              </a:ext>
            </a:extLst>
          </p:cNvPr>
          <p:cNvGrpSpPr/>
          <p:nvPr/>
        </p:nvGrpSpPr>
        <p:grpSpPr>
          <a:xfrm>
            <a:off x="1054100" y="1469685"/>
            <a:ext cx="896445" cy="418589"/>
            <a:chOff x="1936671" y="2250636"/>
            <a:chExt cx="1002958" cy="507201"/>
          </a:xfrm>
        </p:grpSpPr>
        <p:sp>
          <p:nvSpPr>
            <p:cNvPr id="42" name="Freeform 117">
              <a:extLst>
                <a:ext uri="{FF2B5EF4-FFF2-40B4-BE49-F238E27FC236}">
                  <a16:creationId xmlns="" xmlns:a16="http://schemas.microsoft.com/office/drawing/2014/main" id="{43A8EC34-F461-814A-ACA2-AE0D7B23D88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525929" y="2298789"/>
              <a:ext cx="191476" cy="181559"/>
            </a:xfrm>
            <a:custGeom>
              <a:avLst/>
              <a:gdLst>
                <a:gd name="T0" fmla="*/ 2147483647 w 5020"/>
                <a:gd name="T1" fmla="*/ 2147483647 h 4763"/>
                <a:gd name="T2" fmla="*/ 2147483647 w 5020"/>
                <a:gd name="T3" fmla="*/ 2147483647 h 4763"/>
                <a:gd name="T4" fmla="*/ 2147483647 w 5020"/>
                <a:gd name="T5" fmla="*/ 2147483647 h 4763"/>
                <a:gd name="T6" fmla="*/ 2147483647 w 5020"/>
                <a:gd name="T7" fmla="*/ 2147483647 h 4763"/>
                <a:gd name="T8" fmla="*/ 2147483647 w 5020"/>
                <a:gd name="T9" fmla="*/ 2147483647 h 4763"/>
                <a:gd name="T10" fmla="*/ 2147483647 w 5020"/>
                <a:gd name="T11" fmla="*/ 2147483647 h 4763"/>
                <a:gd name="T12" fmla="*/ 2147483647 w 5020"/>
                <a:gd name="T13" fmla="*/ 2147483647 h 4763"/>
                <a:gd name="T14" fmla="*/ 2147483647 w 5020"/>
                <a:gd name="T15" fmla="*/ 2147483647 h 4763"/>
                <a:gd name="T16" fmla="*/ 2147483647 w 5020"/>
                <a:gd name="T17" fmla="*/ 2147483647 h 4763"/>
                <a:gd name="T18" fmla="*/ 2147483647 w 5020"/>
                <a:gd name="T19" fmla="*/ 2147483647 h 4763"/>
                <a:gd name="T20" fmla="*/ 2147483647 w 5020"/>
                <a:gd name="T21" fmla="*/ 2147483647 h 4763"/>
                <a:gd name="T22" fmla="*/ 2147483647 w 5020"/>
                <a:gd name="T23" fmla="*/ 2147483647 h 4763"/>
                <a:gd name="T24" fmla="*/ 2147483647 w 5020"/>
                <a:gd name="T25" fmla="*/ 2147483647 h 4763"/>
                <a:gd name="T26" fmla="*/ 2147483647 w 5020"/>
                <a:gd name="T27" fmla="*/ 2147483647 h 4763"/>
                <a:gd name="T28" fmla="*/ 2147483647 w 5020"/>
                <a:gd name="T29" fmla="*/ 2147483647 h 4763"/>
                <a:gd name="T30" fmla="*/ 2147483647 w 5020"/>
                <a:gd name="T31" fmla="*/ 2147483647 h 4763"/>
                <a:gd name="T32" fmla="*/ 2147483647 w 5020"/>
                <a:gd name="T33" fmla="*/ 2147483647 h 4763"/>
                <a:gd name="T34" fmla="*/ 2147483647 w 5020"/>
                <a:gd name="T35" fmla="*/ 2147483647 h 4763"/>
                <a:gd name="T36" fmla="*/ 2147483647 w 5020"/>
                <a:gd name="T37" fmla="*/ 2147483647 h 4763"/>
                <a:gd name="T38" fmla="*/ 2147483647 w 5020"/>
                <a:gd name="T39" fmla="*/ 2147483647 h 4763"/>
                <a:gd name="T40" fmla="*/ 2147483647 w 5020"/>
                <a:gd name="T41" fmla="*/ 2147483647 h 4763"/>
                <a:gd name="T42" fmla="*/ 2147483647 w 5020"/>
                <a:gd name="T43" fmla="*/ 2147483647 h 4763"/>
                <a:gd name="T44" fmla="*/ 2147483647 w 5020"/>
                <a:gd name="T45" fmla="*/ 2147483647 h 4763"/>
                <a:gd name="T46" fmla="*/ 2147483647 w 5020"/>
                <a:gd name="T47" fmla="*/ 2147483647 h 4763"/>
                <a:gd name="T48" fmla="*/ 2147483647 w 5020"/>
                <a:gd name="T49" fmla="*/ 2147483647 h 4763"/>
                <a:gd name="T50" fmla="*/ 2147483647 w 5020"/>
                <a:gd name="T51" fmla="*/ 2147483647 h 4763"/>
                <a:gd name="T52" fmla="*/ 2147483647 w 5020"/>
                <a:gd name="T53" fmla="*/ 2147483647 h 4763"/>
                <a:gd name="T54" fmla="*/ 2147483647 w 5020"/>
                <a:gd name="T55" fmla="*/ 2147483647 h 4763"/>
                <a:gd name="T56" fmla="*/ 2147483647 w 5020"/>
                <a:gd name="T57" fmla="*/ 2147483647 h 4763"/>
                <a:gd name="T58" fmla="*/ 2147483647 w 5020"/>
                <a:gd name="T59" fmla="*/ 2147483647 h 4763"/>
                <a:gd name="T60" fmla="*/ 2147483647 w 5020"/>
                <a:gd name="T61" fmla="*/ 2147483647 h 4763"/>
                <a:gd name="T62" fmla="*/ 2147483647 w 5020"/>
                <a:gd name="T63" fmla="*/ 2147483647 h 4763"/>
                <a:gd name="T64" fmla="*/ 2147483647 w 5020"/>
                <a:gd name="T65" fmla="*/ 2147483647 h 4763"/>
                <a:gd name="T66" fmla="*/ 2147483647 w 5020"/>
                <a:gd name="T67" fmla="*/ 2147483647 h 4763"/>
                <a:gd name="T68" fmla="*/ 2147483647 w 5020"/>
                <a:gd name="T69" fmla="*/ 2147483647 h 4763"/>
                <a:gd name="T70" fmla="*/ 2147483647 w 5020"/>
                <a:gd name="T71" fmla="*/ 2147483647 h 4763"/>
                <a:gd name="T72" fmla="*/ 2147483647 w 5020"/>
                <a:gd name="T73" fmla="*/ 2147483647 h 4763"/>
                <a:gd name="T74" fmla="*/ 2147483647 w 5020"/>
                <a:gd name="T75" fmla="*/ 2147483647 h 4763"/>
                <a:gd name="T76" fmla="*/ 2147483647 w 5020"/>
                <a:gd name="T77" fmla="*/ 2147483647 h 4763"/>
                <a:gd name="T78" fmla="*/ 2147483647 w 5020"/>
                <a:gd name="T79" fmla="*/ 2147483647 h 4763"/>
                <a:gd name="T80" fmla="*/ 2147483647 w 5020"/>
                <a:gd name="T81" fmla="*/ 2147483647 h 4763"/>
                <a:gd name="T82" fmla="*/ 2147483647 w 5020"/>
                <a:gd name="T83" fmla="*/ 2147483647 h 4763"/>
                <a:gd name="T84" fmla="*/ 2147483647 w 5020"/>
                <a:gd name="T85" fmla="*/ 2147483647 h 4763"/>
                <a:gd name="T86" fmla="*/ 2147483647 w 5020"/>
                <a:gd name="T87" fmla="*/ 2147483647 h 4763"/>
                <a:gd name="T88" fmla="*/ 2147483647 w 5020"/>
                <a:gd name="T89" fmla="*/ 2147483647 h 4763"/>
                <a:gd name="T90" fmla="*/ 0 w 5020"/>
                <a:gd name="T91" fmla="*/ 2147483647 h 4763"/>
                <a:gd name="T92" fmla="*/ 2147483647 w 5020"/>
                <a:gd name="T93" fmla="*/ 2147483647 h 4763"/>
                <a:gd name="T94" fmla="*/ 2147483647 w 5020"/>
                <a:gd name="T95" fmla="*/ 2147483647 h 4763"/>
                <a:gd name="T96" fmla="*/ 2147483647 w 5020"/>
                <a:gd name="T97" fmla="*/ 2147483647 h 4763"/>
                <a:gd name="T98" fmla="*/ 2147483647 w 5020"/>
                <a:gd name="T99" fmla="*/ 2147483647 h 4763"/>
                <a:gd name="T100" fmla="*/ 2147483647 w 5020"/>
                <a:gd name="T101" fmla="*/ 2147483647 h 4763"/>
                <a:gd name="T102" fmla="*/ 2147483647 w 5020"/>
                <a:gd name="T103" fmla="*/ 2147483647 h 4763"/>
                <a:gd name="T104" fmla="*/ 2147483647 w 5020"/>
                <a:gd name="T105" fmla="*/ 2147483647 h 476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020"/>
                <a:gd name="T160" fmla="*/ 0 h 4763"/>
                <a:gd name="T161" fmla="*/ 5020 w 5020"/>
                <a:gd name="T162" fmla="*/ 4763 h 476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020" h="4763">
                  <a:moveTo>
                    <a:pt x="1207" y="3692"/>
                  </a:moveTo>
                  <a:lnTo>
                    <a:pt x="1207" y="3986"/>
                  </a:lnTo>
                  <a:lnTo>
                    <a:pt x="1011" y="3986"/>
                  </a:lnTo>
                  <a:lnTo>
                    <a:pt x="1011" y="3692"/>
                  </a:lnTo>
                  <a:lnTo>
                    <a:pt x="1207" y="3692"/>
                  </a:lnTo>
                  <a:close/>
                  <a:moveTo>
                    <a:pt x="1207" y="3191"/>
                  </a:moveTo>
                  <a:lnTo>
                    <a:pt x="1207" y="3495"/>
                  </a:lnTo>
                  <a:lnTo>
                    <a:pt x="1011" y="3495"/>
                  </a:lnTo>
                  <a:lnTo>
                    <a:pt x="1011" y="3191"/>
                  </a:lnTo>
                  <a:lnTo>
                    <a:pt x="1207" y="3191"/>
                  </a:lnTo>
                  <a:close/>
                  <a:moveTo>
                    <a:pt x="1207" y="2689"/>
                  </a:moveTo>
                  <a:lnTo>
                    <a:pt x="1207" y="2994"/>
                  </a:lnTo>
                  <a:lnTo>
                    <a:pt x="1011" y="2994"/>
                  </a:lnTo>
                  <a:lnTo>
                    <a:pt x="1011" y="2689"/>
                  </a:lnTo>
                  <a:lnTo>
                    <a:pt x="1207" y="2689"/>
                  </a:lnTo>
                  <a:close/>
                  <a:moveTo>
                    <a:pt x="1207" y="2186"/>
                  </a:moveTo>
                  <a:lnTo>
                    <a:pt x="1207" y="2492"/>
                  </a:lnTo>
                  <a:lnTo>
                    <a:pt x="1011" y="2492"/>
                  </a:lnTo>
                  <a:lnTo>
                    <a:pt x="1011" y="2186"/>
                  </a:lnTo>
                  <a:lnTo>
                    <a:pt x="1207" y="2186"/>
                  </a:lnTo>
                  <a:close/>
                  <a:moveTo>
                    <a:pt x="1207" y="1700"/>
                  </a:moveTo>
                  <a:lnTo>
                    <a:pt x="1207" y="1990"/>
                  </a:lnTo>
                  <a:lnTo>
                    <a:pt x="1011" y="1990"/>
                  </a:lnTo>
                  <a:lnTo>
                    <a:pt x="1011" y="1700"/>
                  </a:lnTo>
                  <a:lnTo>
                    <a:pt x="1207" y="1700"/>
                  </a:lnTo>
                  <a:close/>
                  <a:moveTo>
                    <a:pt x="765" y="3692"/>
                  </a:moveTo>
                  <a:lnTo>
                    <a:pt x="765" y="3986"/>
                  </a:lnTo>
                  <a:lnTo>
                    <a:pt x="569" y="3986"/>
                  </a:lnTo>
                  <a:lnTo>
                    <a:pt x="569" y="3692"/>
                  </a:lnTo>
                  <a:lnTo>
                    <a:pt x="765" y="3692"/>
                  </a:lnTo>
                  <a:close/>
                  <a:moveTo>
                    <a:pt x="765" y="3191"/>
                  </a:moveTo>
                  <a:lnTo>
                    <a:pt x="765" y="3495"/>
                  </a:lnTo>
                  <a:lnTo>
                    <a:pt x="569" y="3495"/>
                  </a:lnTo>
                  <a:lnTo>
                    <a:pt x="569" y="3191"/>
                  </a:lnTo>
                  <a:lnTo>
                    <a:pt x="765" y="3191"/>
                  </a:lnTo>
                  <a:close/>
                  <a:moveTo>
                    <a:pt x="765" y="2689"/>
                  </a:moveTo>
                  <a:lnTo>
                    <a:pt x="765" y="2994"/>
                  </a:lnTo>
                  <a:lnTo>
                    <a:pt x="569" y="2994"/>
                  </a:lnTo>
                  <a:lnTo>
                    <a:pt x="569" y="2689"/>
                  </a:lnTo>
                  <a:lnTo>
                    <a:pt x="765" y="2689"/>
                  </a:lnTo>
                  <a:close/>
                  <a:moveTo>
                    <a:pt x="765" y="2186"/>
                  </a:moveTo>
                  <a:lnTo>
                    <a:pt x="765" y="2492"/>
                  </a:lnTo>
                  <a:lnTo>
                    <a:pt x="569" y="2492"/>
                  </a:lnTo>
                  <a:lnTo>
                    <a:pt x="569" y="2186"/>
                  </a:lnTo>
                  <a:lnTo>
                    <a:pt x="765" y="2186"/>
                  </a:lnTo>
                  <a:close/>
                  <a:moveTo>
                    <a:pt x="765" y="1700"/>
                  </a:moveTo>
                  <a:lnTo>
                    <a:pt x="765" y="1990"/>
                  </a:lnTo>
                  <a:lnTo>
                    <a:pt x="569" y="1990"/>
                  </a:lnTo>
                  <a:lnTo>
                    <a:pt x="569" y="1700"/>
                  </a:lnTo>
                  <a:lnTo>
                    <a:pt x="765" y="1700"/>
                  </a:lnTo>
                  <a:close/>
                  <a:moveTo>
                    <a:pt x="4008" y="3692"/>
                  </a:moveTo>
                  <a:lnTo>
                    <a:pt x="4008" y="3986"/>
                  </a:lnTo>
                  <a:lnTo>
                    <a:pt x="3812" y="3986"/>
                  </a:lnTo>
                  <a:lnTo>
                    <a:pt x="3812" y="3692"/>
                  </a:lnTo>
                  <a:lnTo>
                    <a:pt x="4008" y="3692"/>
                  </a:lnTo>
                  <a:close/>
                  <a:moveTo>
                    <a:pt x="4008" y="3191"/>
                  </a:moveTo>
                  <a:lnTo>
                    <a:pt x="4008" y="3495"/>
                  </a:lnTo>
                  <a:lnTo>
                    <a:pt x="3812" y="3495"/>
                  </a:lnTo>
                  <a:lnTo>
                    <a:pt x="3812" y="3191"/>
                  </a:lnTo>
                  <a:lnTo>
                    <a:pt x="4008" y="3191"/>
                  </a:lnTo>
                  <a:close/>
                  <a:moveTo>
                    <a:pt x="4008" y="2689"/>
                  </a:moveTo>
                  <a:lnTo>
                    <a:pt x="4008" y="2994"/>
                  </a:lnTo>
                  <a:lnTo>
                    <a:pt x="3812" y="2994"/>
                  </a:lnTo>
                  <a:lnTo>
                    <a:pt x="3812" y="2689"/>
                  </a:lnTo>
                  <a:lnTo>
                    <a:pt x="4008" y="2689"/>
                  </a:lnTo>
                  <a:close/>
                  <a:moveTo>
                    <a:pt x="4008" y="2186"/>
                  </a:moveTo>
                  <a:lnTo>
                    <a:pt x="4008" y="2492"/>
                  </a:lnTo>
                  <a:lnTo>
                    <a:pt x="3812" y="2492"/>
                  </a:lnTo>
                  <a:lnTo>
                    <a:pt x="3812" y="2186"/>
                  </a:lnTo>
                  <a:lnTo>
                    <a:pt x="4008" y="2186"/>
                  </a:lnTo>
                  <a:close/>
                  <a:moveTo>
                    <a:pt x="4008" y="1700"/>
                  </a:moveTo>
                  <a:lnTo>
                    <a:pt x="4008" y="1990"/>
                  </a:lnTo>
                  <a:lnTo>
                    <a:pt x="3812" y="1990"/>
                  </a:lnTo>
                  <a:lnTo>
                    <a:pt x="3812" y="1700"/>
                  </a:lnTo>
                  <a:lnTo>
                    <a:pt x="4008" y="1700"/>
                  </a:lnTo>
                  <a:close/>
                  <a:moveTo>
                    <a:pt x="4450" y="3692"/>
                  </a:moveTo>
                  <a:lnTo>
                    <a:pt x="4450" y="3986"/>
                  </a:lnTo>
                  <a:lnTo>
                    <a:pt x="4254" y="3986"/>
                  </a:lnTo>
                  <a:lnTo>
                    <a:pt x="4254" y="3692"/>
                  </a:lnTo>
                  <a:lnTo>
                    <a:pt x="4450" y="3692"/>
                  </a:lnTo>
                  <a:close/>
                  <a:moveTo>
                    <a:pt x="4450" y="3191"/>
                  </a:moveTo>
                  <a:lnTo>
                    <a:pt x="4450" y="3495"/>
                  </a:lnTo>
                  <a:lnTo>
                    <a:pt x="4254" y="3495"/>
                  </a:lnTo>
                  <a:lnTo>
                    <a:pt x="4254" y="3191"/>
                  </a:lnTo>
                  <a:lnTo>
                    <a:pt x="4450" y="3191"/>
                  </a:lnTo>
                  <a:close/>
                  <a:moveTo>
                    <a:pt x="4450" y="2689"/>
                  </a:moveTo>
                  <a:lnTo>
                    <a:pt x="4450" y="2994"/>
                  </a:lnTo>
                  <a:lnTo>
                    <a:pt x="4254" y="2994"/>
                  </a:lnTo>
                  <a:lnTo>
                    <a:pt x="4254" y="2689"/>
                  </a:lnTo>
                  <a:lnTo>
                    <a:pt x="4450" y="2689"/>
                  </a:lnTo>
                  <a:close/>
                  <a:moveTo>
                    <a:pt x="4450" y="2186"/>
                  </a:moveTo>
                  <a:lnTo>
                    <a:pt x="4450" y="2492"/>
                  </a:lnTo>
                  <a:lnTo>
                    <a:pt x="4254" y="2492"/>
                  </a:lnTo>
                  <a:lnTo>
                    <a:pt x="4254" y="2186"/>
                  </a:lnTo>
                  <a:lnTo>
                    <a:pt x="4450" y="2186"/>
                  </a:lnTo>
                  <a:close/>
                  <a:moveTo>
                    <a:pt x="4450" y="1700"/>
                  </a:moveTo>
                  <a:lnTo>
                    <a:pt x="4450" y="1990"/>
                  </a:lnTo>
                  <a:lnTo>
                    <a:pt x="4254" y="1990"/>
                  </a:lnTo>
                  <a:lnTo>
                    <a:pt x="4254" y="1700"/>
                  </a:lnTo>
                  <a:lnTo>
                    <a:pt x="4450" y="1700"/>
                  </a:lnTo>
                  <a:close/>
                  <a:moveTo>
                    <a:pt x="2461" y="4562"/>
                  </a:moveTo>
                  <a:lnTo>
                    <a:pt x="2275" y="4562"/>
                  </a:lnTo>
                  <a:lnTo>
                    <a:pt x="2275" y="4285"/>
                  </a:lnTo>
                  <a:lnTo>
                    <a:pt x="2461" y="4285"/>
                  </a:lnTo>
                  <a:lnTo>
                    <a:pt x="2461" y="4562"/>
                  </a:lnTo>
                  <a:close/>
                  <a:moveTo>
                    <a:pt x="2743" y="4562"/>
                  </a:moveTo>
                  <a:lnTo>
                    <a:pt x="2559" y="4562"/>
                  </a:lnTo>
                  <a:lnTo>
                    <a:pt x="2559" y="4285"/>
                  </a:lnTo>
                  <a:lnTo>
                    <a:pt x="2743" y="4285"/>
                  </a:lnTo>
                  <a:lnTo>
                    <a:pt x="2743" y="4562"/>
                  </a:lnTo>
                  <a:close/>
                  <a:moveTo>
                    <a:pt x="2166" y="3692"/>
                  </a:moveTo>
                  <a:lnTo>
                    <a:pt x="1970" y="3692"/>
                  </a:lnTo>
                  <a:lnTo>
                    <a:pt x="1970" y="3986"/>
                  </a:lnTo>
                  <a:lnTo>
                    <a:pt x="2166" y="3986"/>
                  </a:lnTo>
                  <a:lnTo>
                    <a:pt x="2166" y="3692"/>
                  </a:lnTo>
                  <a:close/>
                  <a:moveTo>
                    <a:pt x="2166" y="3191"/>
                  </a:moveTo>
                  <a:lnTo>
                    <a:pt x="1970" y="3191"/>
                  </a:lnTo>
                  <a:lnTo>
                    <a:pt x="1970" y="3495"/>
                  </a:lnTo>
                  <a:lnTo>
                    <a:pt x="2166" y="3495"/>
                  </a:lnTo>
                  <a:lnTo>
                    <a:pt x="2166" y="3191"/>
                  </a:lnTo>
                  <a:close/>
                  <a:moveTo>
                    <a:pt x="2166" y="2689"/>
                  </a:moveTo>
                  <a:lnTo>
                    <a:pt x="1970" y="2689"/>
                  </a:lnTo>
                  <a:lnTo>
                    <a:pt x="1970" y="2994"/>
                  </a:lnTo>
                  <a:lnTo>
                    <a:pt x="2166" y="2994"/>
                  </a:lnTo>
                  <a:lnTo>
                    <a:pt x="2166" y="2689"/>
                  </a:lnTo>
                  <a:close/>
                  <a:moveTo>
                    <a:pt x="2166" y="2186"/>
                  </a:moveTo>
                  <a:lnTo>
                    <a:pt x="1970" y="2186"/>
                  </a:lnTo>
                  <a:lnTo>
                    <a:pt x="1970" y="2492"/>
                  </a:lnTo>
                  <a:lnTo>
                    <a:pt x="2166" y="2492"/>
                  </a:lnTo>
                  <a:lnTo>
                    <a:pt x="2166" y="2186"/>
                  </a:lnTo>
                  <a:close/>
                  <a:moveTo>
                    <a:pt x="2166" y="1685"/>
                  </a:moveTo>
                  <a:lnTo>
                    <a:pt x="1970" y="1685"/>
                  </a:lnTo>
                  <a:lnTo>
                    <a:pt x="1970" y="1990"/>
                  </a:lnTo>
                  <a:lnTo>
                    <a:pt x="2166" y="1990"/>
                  </a:lnTo>
                  <a:lnTo>
                    <a:pt x="2166" y="1685"/>
                  </a:lnTo>
                  <a:close/>
                  <a:moveTo>
                    <a:pt x="2166" y="1180"/>
                  </a:moveTo>
                  <a:lnTo>
                    <a:pt x="1970" y="1180"/>
                  </a:lnTo>
                  <a:lnTo>
                    <a:pt x="1970" y="1489"/>
                  </a:lnTo>
                  <a:lnTo>
                    <a:pt x="2166" y="1489"/>
                  </a:lnTo>
                  <a:lnTo>
                    <a:pt x="2166" y="1180"/>
                  </a:lnTo>
                  <a:close/>
                  <a:moveTo>
                    <a:pt x="2608" y="3692"/>
                  </a:moveTo>
                  <a:lnTo>
                    <a:pt x="2412" y="3692"/>
                  </a:lnTo>
                  <a:lnTo>
                    <a:pt x="2412" y="3986"/>
                  </a:lnTo>
                  <a:lnTo>
                    <a:pt x="2608" y="3986"/>
                  </a:lnTo>
                  <a:lnTo>
                    <a:pt x="2608" y="3692"/>
                  </a:lnTo>
                  <a:close/>
                  <a:moveTo>
                    <a:pt x="2608" y="3191"/>
                  </a:moveTo>
                  <a:lnTo>
                    <a:pt x="2412" y="3191"/>
                  </a:lnTo>
                  <a:lnTo>
                    <a:pt x="2412" y="3495"/>
                  </a:lnTo>
                  <a:lnTo>
                    <a:pt x="2608" y="3495"/>
                  </a:lnTo>
                  <a:lnTo>
                    <a:pt x="2608" y="3191"/>
                  </a:lnTo>
                  <a:close/>
                  <a:moveTo>
                    <a:pt x="2608" y="2689"/>
                  </a:moveTo>
                  <a:lnTo>
                    <a:pt x="2412" y="2689"/>
                  </a:lnTo>
                  <a:lnTo>
                    <a:pt x="2412" y="2994"/>
                  </a:lnTo>
                  <a:lnTo>
                    <a:pt x="2608" y="2994"/>
                  </a:lnTo>
                  <a:lnTo>
                    <a:pt x="2608" y="2689"/>
                  </a:lnTo>
                  <a:close/>
                  <a:moveTo>
                    <a:pt x="2608" y="2186"/>
                  </a:moveTo>
                  <a:lnTo>
                    <a:pt x="2412" y="2186"/>
                  </a:lnTo>
                  <a:lnTo>
                    <a:pt x="2412" y="2492"/>
                  </a:lnTo>
                  <a:lnTo>
                    <a:pt x="2608" y="2492"/>
                  </a:lnTo>
                  <a:lnTo>
                    <a:pt x="2608" y="2186"/>
                  </a:lnTo>
                  <a:close/>
                  <a:moveTo>
                    <a:pt x="2608" y="1685"/>
                  </a:moveTo>
                  <a:lnTo>
                    <a:pt x="2412" y="1685"/>
                  </a:lnTo>
                  <a:lnTo>
                    <a:pt x="2412" y="1990"/>
                  </a:lnTo>
                  <a:lnTo>
                    <a:pt x="2608" y="1990"/>
                  </a:lnTo>
                  <a:lnTo>
                    <a:pt x="2608" y="1685"/>
                  </a:lnTo>
                  <a:close/>
                  <a:moveTo>
                    <a:pt x="2608" y="1180"/>
                  </a:moveTo>
                  <a:lnTo>
                    <a:pt x="2412" y="1180"/>
                  </a:lnTo>
                  <a:lnTo>
                    <a:pt x="2412" y="1489"/>
                  </a:lnTo>
                  <a:lnTo>
                    <a:pt x="2608" y="1489"/>
                  </a:lnTo>
                  <a:lnTo>
                    <a:pt x="2608" y="1180"/>
                  </a:lnTo>
                  <a:close/>
                  <a:moveTo>
                    <a:pt x="3050" y="3692"/>
                  </a:moveTo>
                  <a:lnTo>
                    <a:pt x="2854" y="3692"/>
                  </a:lnTo>
                  <a:lnTo>
                    <a:pt x="2854" y="3986"/>
                  </a:lnTo>
                  <a:lnTo>
                    <a:pt x="3050" y="3986"/>
                  </a:lnTo>
                  <a:lnTo>
                    <a:pt x="3050" y="3692"/>
                  </a:lnTo>
                  <a:close/>
                  <a:moveTo>
                    <a:pt x="3050" y="3191"/>
                  </a:moveTo>
                  <a:lnTo>
                    <a:pt x="2854" y="3191"/>
                  </a:lnTo>
                  <a:lnTo>
                    <a:pt x="2854" y="3495"/>
                  </a:lnTo>
                  <a:lnTo>
                    <a:pt x="3050" y="3495"/>
                  </a:lnTo>
                  <a:lnTo>
                    <a:pt x="3050" y="3191"/>
                  </a:lnTo>
                  <a:close/>
                  <a:moveTo>
                    <a:pt x="3050" y="2689"/>
                  </a:moveTo>
                  <a:lnTo>
                    <a:pt x="2854" y="2689"/>
                  </a:lnTo>
                  <a:lnTo>
                    <a:pt x="2854" y="2994"/>
                  </a:lnTo>
                  <a:lnTo>
                    <a:pt x="3050" y="2994"/>
                  </a:lnTo>
                  <a:lnTo>
                    <a:pt x="3050" y="2689"/>
                  </a:lnTo>
                  <a:close/>
                  <a:moveTo>
                    <a:pt x="3050" y="2186"/>
                  </a:moveTo>
                  <a:lnTo>
                    <a:pt x="2854" y="2186"/>
                  </a:lnTo>
                  <a:lnTo>
                    <a:pt x="2854" y="2492"/>
                  </a:lnTo>
                  <a:lnTo>
                    <a:pt x="3050" y="2492"/>
                  </a:lnTo>
                  <a:lnTo>
                    <a:pt x="3050" y="2186"/>
                  </a:lnTo>
                  <a:close/>
                  <a:moveTo>
                    <a:pt x="3050" y="1685"/>
                  </a:moveTo>
                  <a:lnTo>
                    <a:pt x="2854" y="1685"/>
                  </a:lnTo>
                  <a:lnTo>
                    <a:pt x="2854" y="1990"/>
                  </a:lnTo>
                  <a:lnTo>
                    <a:pt x="3050" y="1990"/>
                  </a:lnTo>
                  <a:lnTo>
                    <a:pt x="3050" y="1685"/>
                  </a:lnTo>
                  <a:close/>
                  <a:moveTo>
                    <a:pt x="3050" y="1180"/>
                  </a:moveTo>
                  <a:lnTo>
                    <a:pt x="2854" y="1180"/>
                  </a:lnTo>
                  <a:lnTo>
                    <a:pt x="2854" y="1489"/>
                  </a:lnTo>
                  <a:lnTo>
                    <a:pt x="3050" y="1489"/>
                  </a:lnTo>
                  <a:lnTo>
                    <a:pt x="3050" y="1180"/>
                  </a:lnTo>
                  <a:close/>
                  <a:moveTo>
                    <a:pt x="2995" y="296"/>
                  </a:moveTo>
                  <a:lnTo>
                    <a:pt x="2510" y="136"/>
                  </a:lnTo>
                  <a:lnTo>
                    <a:pt x="2510" y="502"/>
                  </a:lnTo>
                  <a:lnTo>
                    <a:pt x="2995" y="296"/>
                  </a:lnTo>
                  <a:close/>
                  <a:moveTo>
                    <a:pt x="3210" y="741"/>
                  </a:moveTo>
                  <a:lnTo>
                    <a:pt x="3210" y="343"/>
                  </a:lnTo>
                  <a:lnTo>
                    <a:pt x="3652" y="489"/>
                  </a:lnTo>
                  <a:lnTo>
                    <a:pt x="3308" y="635"/>
                  </a:lnTo>
                  <a:lnTo>
                    <a:pt x="3308" y="741"/>
                  </a:lnTo>
                  <a:lnTo>
                    <a:pt x="3586" y="741"/>
                  </a:lnTo>
                  <a:lnTo>
                    <a:pt x="3586" y="4562"/>
                  </a:lnTo>
                  <a:lnTo>
                    <a:pt x="2842" y="4562"/>
                  </a:lnTo>
                  <a:lnTo>
                    <a:pt x="2842" y="4187"/>
                  </a:lnTo>
                  <a:lnTo>
                    <a:pt x="2177" y="4187"/>
                  </a:lnTo>
                  <a:lnTo>
                    <a:pt x="2177" y="4562"/>
                  </a:lnTo>
                  <a:lnTo>
                    <a:pt x="1433" y="4562"/>
                  </a:lnTo>
                  <a:lnTo>
                    <a:pt x="1433" y="741"/>
                  </a:lnTo>
                  <a:lnTo>
                    <a:pt x="1706" y="741"/>
                  </a:lnTo>
                  <a:lnTo>
                    <a:pt x="1706" y="343"/>
                  </a:lnTo>
                  <a:lnTo>
                    <a:pt x="2148" y="489"/>
                  </a:lnTo>
                  <a:lnTo>
                    <a:pt x="1804" y="635"/>
                  </a:lnTo>
                  <a:lnTo>
                    <a:pt x="1804" y="741"/>
                  </a:lnTo>
                  <a:lnTo>
                    <a:pt x="2412" y="741"/>
                  </a:lnTo>
                  <a:lnTo>
                    <a:pt x="2412" y="0"/>
                  </a:lnTo>
                  <a:lnTo>
                    <a:pt x="3274" y="285"/>
                  </a:lnTo>
                  <a:lnTo>
                    <a:pt x="2510" y="609"/>
                  </a:lnTo>
                  <a:lnTo>
                    <a:pt x="2510" y="741"/>
                  </a:lnTo>
                  <a:lnTo>
                    <a:pt x="3210" y="741"/>
                  </a:lnTo>
                  <a:close/>
                  <a:moveTo>
                    <a:pt x="5020" y="4763"/>
                  </a:moveTo>
                  <a:lnTo>
                    <a:pt x="0" y="4763"/>
                  </a:lnTo>
                  <a:lnTo>
                    <a:pt x="0" y="4665"/>
                  </a:lnTo>
                  <a:lnTo>
                    <a:pt x="5020" y="4665"/>
                  </a:lnTo>
                  <a:lnTo>
                    <a:pt x="5020" y="4763"/>
                  </a:lnTo>
                  <a:close/>
                  <a:moveTo>
                    <a:pt x="4084" y="1318"/>
                  </a:moveTo>
                  <a:lnTo>
                    <a:pt x="4084" y="854"/>
                  </a:lnTo>
                  <a:lnTo>
                    <a:pt x="4526" y="1000"/>
                  </a:lnTo>
                  <a:lnTo>
                    <a:pt x="4183" y="1146"/>
                  </a:lnTo>
                  <a:lnTo>
                    <a:pt x="4183" y="1318"/>
                  </a:lnTo>
                  <a:lnTo>
                    <a:pt x="4745" y="1318"/>
                  </a:lnTo>
                  <a:lnTo>
                    <a:pt x="4745" y="3671"/>
                  </a:lnTo>
                  <a:lnTo>
                    <a:pt x="4902" y="3907"/>
                  </a:lnTo>
                  <a:lnTo>
                    <a:pt x="4902" y="4562"/>
                  </a:lnTo>
                  <a:lnTo>
                    <a:pt x="4804" y="4562"/>
                  </a:lnTo>
                  <a:lnTo>
                    <a:pt x="4804" y="3936"/>
                  </a:lnTo>
                  <a:lnTo>
                    <a:pt x="4647" y="3701"/>
                  </a:lnTo>
                  <a:lnTo>
                    <a:pt x="4647" y="1416"/>
                  </a:lnTo>
                  <a:lnTo>
                    <a:pt x="3782" y="1416"/>
                  </a:lnTo>
                  <a:lnTo>
                    <a:pt x="3782" y="1318"/>
                  </a:lnTo>
                  <a:lnTo>
                    <a:pt x="4084" y="1318"/>
                  </a:lnTo>
                  <a:close/>
                  <a:moveTo>
                    <a:pt x="840" y="1318"/>
                  </a:moveTo>
                  <a:lnTo>
                    <a:pt x="840" y="851"/>
                  </a:lnTo>
                  <a:lnTo>
                    <a:pt x="1282" y="997"/>
                  </a:lnTo>
                  <a:lnTo>
                    <a:pt x="938" y="1143"/>
                  </a:lnTo>
                  <a:lnTo>
                    <a:pt x="938" y="1318"/>
                  </a:lnTo>
                  <a:lnTo>
                    <a:pt x="1237" y="1318"/>
                  </a:lnTo>
                  <a:lnTo>
                    <a:pt x="1237" y="1416"/>
                  </a:lnTo>
                  <a:lnTo>
                    <a:pt x="373" y="1416"/>
                  </a:lnTo>
                  <a:lnTo>
                    <a:pt x="373" y="3701"/>
                  </a:lnTo>
                  <a:lnTo>
                    <a:pt x="216" y="3936"/>
                  </a:lnTo>
                  <a:lnTo>
                    <a:pt x="216" y="4562"/>
                  </a:lnTo>
                  <a:lnTo>
                    <a:pt x="118" y="4562"/>
                  </a:lnTo>
                  <a:lnTo>
                    <a:pt x="118" y="3907"/>
                  </a:lnTo>
                  <a:lnTo>
                    <a:pt x="275" y="3671"/>
                  </a:lnTo>
                  <a:lnTo>
                    <a:pt x="275" y="1318"/>
                  </a:lnTo>
                  <a:lnTo>
                    <a:pt x="840" y="1318"/>
                  </a:lnTo>
                  <a:close/>
                </a:path>
              </a:pathLst>
            </a:custGeom>
            <a:solidFill>
              <a:srgbClr val="223D58">
                <a:alpha val="7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430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43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Freeform 117">
              <a:extLst>
                <a:ext uri="{FF2B5EF4-FFF2-40B4-BE49-F238E27FC236}">
                  <a16:creationId xmlns="" xmlns:a16="http://schemas.microsoft.com/office/drawing/2014/main" id="{1F864FFF-DA4F-974F-B5BA-1001BF68F4C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197966" y="2298062"/>
              <a:ext cx="191476" cy="181559"/>
            </a:xfrm>
            <a:custGeom>
              <a:avLst/>
              <a:gdLst>
                <a:gd name="T0" fmla="*/ 2147483647 w 5020"/>
                <a:gd name="T1" fmla="*/ 2147483647 h 4763"/>
                <a:gd name="T2" fmla="*/ 2147483647 w 5020"/>
                <a:gd name="T3" fmla="*/ 2147483647 h 4763"/>
                <a:gd name="T4" fmla="*/ 2147483647 w 5020"/>
                <a:gd name="T5" fmla="*/ 2147483647 h 4763"/>
                <a:gd name="T6" fmla="*/ 2147483647 w 5020"/>
                <a:gd name="T7" fmla="*/ 2147483647 h 4763"/>
                <a:gd name="T8" fmla="*/ 2147483647 w 5020"/>
                <a:gd name="T9" fmla="*/ 2147483647 h 4763"/>
                <a:gd name="T10" fmla="*/ 2147483647 w 5020"/>
                <a:gd name="T11" fmla="*/ 2147483647 h 4763"/>
                <a:gd name="T12" fmla="*/ 2147483647 w 5020"/>
                <a:gd name="T13" fmla="*/ 2147483647 h 4763"/>
                <a:gd name="T14" fmla="*/ 2147483647 w 5020"/>
                <a:gd name="T15" fmla="*/ 2147483647 h 4763"/>
                <a:gd name="T16" fmla="*/ 2147483647 w 5020"/>
                <a:gd name="T17" fmla="*/ 2147483647 h 4763"/>
                <a:gd name="T18" fmla="*/ 2147483647 w 5020"/>
                <a:gd name="T19" fmla="*/ 2147483647 h 4763"/>
                <a:gd name="T20" fmla="*/ 2147483647 w 5020"/>
                <a:gd name="T21" fmla="*/ 2147483647 h 4763"/>
                <a:gd name="T22" fmla="*/ 2147483647 w 5020"/>
                <a:gd name="T23" fmla="*/ 2147483647 h 4763"/>
                <a:gd name="T24" fmla="*/ 2147483647 w 5020"/>
                <a:gd name="T25" fmla="*/ 2147483647 h 4763"/>
                <a:gd name="T26" fmla="*/ 2147483647 w 5020"/>
                <a:gd name="T27" fmla="*/ 2147483647 h 4763"/>
                <a:gd name="T28" fmla="*/ 2147483647 w 5020"/>
                <a:gd name="T29" fmla="*/ 2147483647 h 4763"/>
                <a:gd name="T30" fmla="*/ 2147483647 w 5020"/>
                <a:gd name="T31" fmla="*/ 2147483647 h 4763"/>
                <a:gd name="T32" fmla="*/ 2147483647 w 5020"/>
                <a:gd name="T33" fmla="*/ 2147483647 h 4763"/>
                <a:gd name="T34" fmla="*/ 2147483647 w 5020"/>
                <a:gd name="T35" fmla="*/ 2147483647 h 4763"/>
                <a:gd name="T36" fmla="*/ 2147483647 w 5020"/>
                <a:gd name="T37" fmla="*/ 2147483647 h 4763"/>
                <a:gd name="T38" fmla="*/ 2147483647 w 5020"/>
                <a:gd name="T39" fmla="*/ 2147483647 h 4763"/>
                <a:gd name="T40" fmla="*/ 2147483647 w 5020"/>
                <a:gd name="T41" fmla="*/ 2147483647 h 4763"/>
                <a:gd name="T42" fmla="*/ 2147483647 w 5020"/>
                <a:gd name="T43" fmla="*/ 2147483647 h 4763"/>
                <a:gd name="T44" fmla="*/ 2147483647 w 5020"/>
                <a:gd name="T45" fmla="*/ 2147483647 h 4763"/>
                <a:gd name="T46" fmla="*/ 2147483647 w 5020"/>
                <a:gd name="T47" fmla="*/ 2147483647 h 4763"/>
                <a:gd name="T48" fmla="*/ 2147483647 w 5020"/>
                <a:gd name="T49" fmla="*/ 2147483647 h 4763"/>
                <a:gd name="T50" fmla="*/ 2147483647 w 5020"/>
                <a:gd name="T51" fmla="*/ 2147483647 h 4763"/>
                <a:gd name="T52" fmla="*/ 2147483647 w 5020"/>
                <a:gd name="T53" fmla="*/ 2147483647 h 4763"/>
                <a:gd name="T54" fmla="*/ 2147483647 w 5020"/>
                <a:gd name="T55" fmla="*/ 2147483647 h 4763"/>
                <a:gd name="T56" fmla="*/ 2147483647 w 5020"/>
                <a:gd name="T57" fmla="*/ 2147483647 h 4763"/>
                <a:gd name="T58" fmla="*/ 2147483647 w 5020"/>
                <a:gd name="T59" fmla="*/ 2147483647 h 4763"/>
                <a:gd name="T60" fmla="*/ 2147483647 w 5020"/>
                <a:gd name="T61" fmla="*/ 2147483647 h 4763"/>
                <a:gd name="T62" fmla="*/ 2147483647 w 5020"/>
                <a:gd name="T63" fmla="*/ 2147483647 h 4763"/>
                <a:gd name="T64" fmla="*/ 2147483647 w 5020"/>
                <a:gd name="T65" fmla="*/ 2147483647 h 4763"/>
                <a:gd name="T66" fmla="*/ 2147483647 w 5020"/>
                <a:gd name="T67" fmla="*/ 2147483647 h 4763"/>
                <a:gd name="T68" fmla="*/ 2147483647 w 5020"/>
                <a:gd name="T69" fmla="*/ 2147483647 h 4763"/>
                <a:gd name="T70" fmla="*/ 2147483647 w 5020"/>
                <a:gd name="T71" fmla="*/ 2147483647 h 4763"/>
                <a:gd name="T72" fmla="*/ 2147483647 w 5020"/>
                <a:gd name="T73" fmla="*/ 2147483647 h 4763"/>
                <a:gd name="T74" fmla="*/ 2147483647 w 5020"/>
                <a:gd name="T75" fmla="*/ 2147483647 h 4763"/>
                <a:gd name="T76" fmla="*/ 2147483647 w 5020"/>
                <a:gd name="T77" fmla="*/ 2147483647 h 4763"/>
                <a:gd name="T78" fmla="*/ 2147483647 w 5020"/>
                <a:gd name="T79" fmla="*/ 2147483647 h 4763"/>
                <a:gd name="T80" fmla="*/ 2147483647 w 5020"/>
                <a:gd name="T81" fmla="*/ 2147483647 h 4763"/>
                <a:gd name="T82" fmla="*/ 2147483647 w 5020"/>
                <a:gd name="T83" fmla="*/ 2147483647 h 4763"/>
                <a:gd name="T84" fmla="*/ 2147483647 w 5020"/>
                <a:gd name="T85" fmla="*/ 2147483647 h 4763"/>
                <a:gd name="T86" fmla="*/ 2147483647 w 5020"/>
                <a:gd name="T87" fmla="*/ 2147483647 h 4763"/>
                <a:gd name="T88" fmla="*/ 2147483647 w 5020"/>
                <a:gd name="T89" fmla="*/ 2147483647 h 4763"/>
                <a:gd name="T90" fmla="*/ 0 w 5020"/>
                <a:gd name="T91" fmla="*/ 2147483647 h 4763"/>
                <a:gd name="T92" fmla="*/ 2147483647 w 5020"/>
                <a:gd name="T93" fmla="*/ 2147483647 h 4763"/>
                <a:gd name="T94" fmla="*/ 2147483647 w 5020"/>
                <a:gd name="T95" fmla="*/ 2147483647 h 4763"/>
                <a:gd name="T96" fmla="*/ 2147483647 w 5020"/>
                <a:gd name="T97" fmla="*/ 2147483647 h 4763"/>
                <a:gd name="T98" fmla="*/ 2147483647 w 5020"/>
                <a:gd name="T99" fmla="*/ 2147483647 h 4763"/>
                <a:gd name="T100" fmla="*/ 2147483647 w 5020"/>
                <a:gd name="T101" fmla="*/ 2147483647 h 4763"/>
                <a:gd name="T102" fmla="*/ 2147483647 w 5020"/>
                <a:gd name="T103" fmla="*/ 2147483647 h 4763"/>
                <a:gd name="T104" fmla="*/ 2147483647 w 5020"/>
                <a:gd name="T105" fmla="*/ 2147483647 h 476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020"/>
                <a:gd name="T160" fmla="*/ 0 h 4763"/>
                <a:gd name="T161" fmla="*/ 5020 w 5020"/>
                <a:gd name="T162" fmla="*/ 4763 h 476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020" h="4763">
                  <a:moveTo>
                    <a:pt x="1207" y="3692"/>
                  </a:moveTo>
                  <a:lnTo>
                    <a:pt x="1207" y="3986"/>
                  </a:lnTo>
                  <a:lnTo>
                    <a:pt x="1011" y="3986"/>
                  </a:lnTo>
                  <a:lnTo>
                    <a:pt x="1011" y="3692"/>
                  </a:lnTo>
                  <a:lnTo>
                    <a:pt x="1207" y="3692"/>
                  </a:lnTo>
                  <a:close/>
                  <a:moveTo>
                    <a:pt x="1207" y="3191"/>
                  </a:moveTo>
                  <a:lnTo>
                    <a:pt x="1207" y="3495"/>
                  </a:lnTo>
                  <a:lnTo>
                    <a:pt x="1011" y="3495"/>
                  </a:lnTo>
                  <a:lnTo>
                    <a:pt x="1011" y="3191"/>
                  </a:lnTo>
                  <a:lnTo>
                    <a:pt x="1207" y="3191"/>
                  </a:lnTo>
                  <a:close/>
                  <a:moveTo>
                    <a:pt x="1207" y="2689"/>
                  </a:moveTo>
                  <a:lnTo>
                    <a:pt x="1207" y="2994"/>
                  </a:lnTo>
                  <a:lnTo>
                    <a:pt x="1011" y="2994"/>
                  </a:lnTo>
                  <a:lnTo>
                    <a:pt x="1011" y="2689"/>
                  </a:lnTo>
                  <a:lnTo>
                    <a:pt x="1207" y="2689"/>
                  </a:lnTo>
                  <a:close/>
                  <a:moveTo>
                    <a:pt x="1207" y="2186"/>
                  </a:moveTo>
                  <a:lnTo>
                    <a:pt x="1207" y="2492"/>
                  </a:lnTo>
                  <a:lnTo>
                    <a:pt x="1011" y="2492"/>
                  </a:lnTo>
                  <a:lnTo>
                    <a:pt x="1011" y="2186"/>
                  </a:lnTo>
                  <a:lnTo>
                    <a:pt x="1207" y="2186"/>
                  </a:lnTo>
                  <a:close/>
                  <a:moveTo>
                    <a:pt x="1207" y="1700"/>
                  </a:moveTo>
                  <a:lnTo>
                    <a:pt x="1207" y="1990"/>
                  </a:lnTo>
                  <a:lnTo>
                    <a:pt x="1011" y="1990"/>
                  </a:lnTo>
                  <a:lnTo>
                    <a:pt x="1011" y="1700"/>
                  </a:lnTo>
                  <a:lnTo>
                    <a:pt x="1207" y="1700"/>
                  </a:lnTo>
                  <a:close/>
                  <a:moveTo>
                    <a:pt x="765" y="3692"/>
                  </a:moveTo>
                  <a:lnTo>
                    <a:pt x="765" y="3986"/>
                  </a:lnTo>
                  <a:lnTo>
                    <a:pt x="569" y="3986"/>
                  </a:lnTo>
                  <a:lnTo>
                    <a:pt x="569" y="3692"/>
                  </a:lnTo>
                  <a:lnTo>
                    <a:pt x="765" y="3692"/>
                  </a:lnTo>
                  <a:close/>
                  <a:moveTo>
                    <a:pt x="765" y="3191"/>
                  </a:moveTo>
                  <a:lnTo>
                    <a:pt x="765" y="3495"/>
                  </a:lnTo>
                  <a:lnTo>
                    <a:pt x="569" y="3495"/>
                  </a:lnTo>
                  <a:lnTo>
                    <a:pt x="569" y="3191"/>
                  </a:lnTo>
                  <a:lnTo>
                    <a:pt x="765" y="3191"/>
                  </a:lnTo>
                  <a:close/>
                  <a:moveTo>
                    <a:pt x="765" y="2689"/>
                  </a:moveTo>
                  <a:lnTo>
                    <a:pt x="765" y="2994"/>
                  </a:lnTo>
                  <a:lnTo>
                    <a:pt x="569" y="2994"/>
                  </a:lnTo>
                  <a:lnTo>
                    <a:pt x="569" y="2689"/>
                  </a:lnTo>
                  <a:lnTo>
                    <a:pt x="765" y="2689"/>
                  </a:lnTo>
                  <a:close/>
                  <a:moveTo>
                    <a:pt x="765" y="2186"/>
                  </a:moveTo>
                  <a:lnTo>
                    <a:pt x="765" y="2492"/>
                  </a:lnTo>
                  <a:lnTo>
                    <a:pt x="569" y="2492"/>
                  </a:lnTo>
                  <a:lnTo>
                    <a:pt x="569" y="2186"/>
                  </a:lnTo>
                  <a:lnTo>
                    <a:pt x="765" y="2186"/>
                  </a:lnTo>
                  <a:close/>
                  <a:moveTo>
                    <a:pt x="765" y="1700"/>
                  </a:moveTo>
                  <a:lnTo>
                    <a:pt x="765" y="1990"/>
                  </a:lnTo>
                  <a:lnTo>
                    <a:pt x="569" y="1990"/>
                  </a:lnTo>
                  <a:lnTo>
                    <a:pt x="569" y="1700"/>
                  </a:lnTo>
                  <a:lnTo>
                    <a:pt x="765" y="1700"/>
                  </a:lnTo>
                  <a:close/>
                  <a:moveTo>
                    <a:pt x="4008" y="3692"/>
                  </a:moveTo>
                  <a:lnTo>
                    <a:pt x="4008" y="3986"/>
                  </a:lnTo>
                  <a:lnTo>
                    <a:pt x="3812" y="3986"/>
                  </a:lnTo>
                  <a:lnTo>
                    <a:pt x="3812" y="3692"/>
                  </a:lnTo>
                  <a:lnTo>
                    <a:pt x="4008" y="3692"/>
                  </a:lnTo>
                  <a:close/>
                  <a:moveTo>
                    <a:pt x="4008" y="3191"/>
                  </a:moveTo>
                  <a:lnTo>
                    <a:pt x="4008" y="3495"/>
                  </a:lnTo>
                  <a:lnTo>
                    <a:pt x="3812" y="3495"/>
                  </a:lnTo>
                  <a:lnTo>
                    <a:pt x="3812" y="3191"/>
                  </a:lnTo>
                  <a:lnTo>
                    <a:pt x="4008" y="3191"/>
                  </a:lnTo>
                  <a:close/>
                  <a:moveTo>
                    <a:pt x="4008" y="2689"/>
                  </a:moveTo>
                  <a:lnTo>
                    <a:pt x="4008" y="2994"/>
                  </a:lnTo>
                  <a:lnTo>
                    <a:pt x="3812" y="2994"/>
                  </a:lnTo>
                  <a:lnTo>
                    <a:pt x="3812" y="2689"/>
                  </a:lnTo>
                  <a:lnTo>
                    <a:pt x="4008" y="2689"/>
                  </a:lnTo>
                  <a:close/>
                  <a:moveTo>
                    <a:pt x="4008" y="2186"/>
                  </a:moveTo>
                  <a:lnTo>
                    <a:pt x="4008" y="2492"/>
                  </a:lnTo>
                  <a:lnTo>
                    <a:pt x="3812" y="2492"/>
                  </a:lnTo>
                  <a:lnTo>
                    <a:pt x="3812" y="2186"/>
                  </a:lnTo>
                  <a:lnTo>
                    <a:pt x="4008" y="2186"/>
                  </a:lnTo>
                  <a:close/>
                  <a:moveTo>
                    <a:pt x="4008" y="1700"/>
                  </a:moveTo>
                  <a:lnTo>
                    <a:pt x="4008" y="1990"/>
                  </a:lnTo>
                  <a:lnTo>
                    <a:pt x="3812" y="1990"/>
                  </a:lnTo>
                  <a:lnTo>
                    <a:pt x="3812" y="1700"/>
                  </a:lnTo>
                  <a:lnTo>
                    <a:pt x="4008" y="1700"/>
                  </a:lnTo>
                  <a:close/>
                  <a:moveTo>
                    <a:pt x="4450" y="3692"/>
                  </a:moveTo>
                  <a:lnTo>
                    <a:pt x="4450" y="3986"/>
                  </a:lnTo>
                  <a:lnTo>
                    <a:pt x="4254" y="3986"/>
                  </a:lnTo>
                  <a:lnTo>
                    <a:pt x="4254" y="3692"/>
                  </a:lnTo>
                  <a:lnTo>
                    <a:pt x="4450" y="3692"/>
                  </a:lnTo>
                  <a:close/>
                  <a:moveTo>
                    <a:pt x="4450" y="3191"/>
                  </a:moveTo>
                  <a:lnTo>
                    <a:pt x="4450" y="3495"/>
                  </a:lnTo>
                  <a:lnTo>
                    <a:pt x="4254" y="3495"/>
                  </a:lnTo>
                  <a:lnTo>
                    <a:pt x="4254" y="3191"/>
                  </a:lnTo>
                  <a:lnTo>
                    <a:pt x="4450" y="3191"/>
                  </a:lnTo>
                  <a:close/>
                  <a:moveTo>
                    <a:pt x="4450" y="2689"/>
                  </a:moveTo>
                  <a:lnTo>
                    <a:pt x="4450" y="2994"/>
                  </a:lnTo>
                  <a:lnTo>
                    <a:pt x="4254" y="2994"/>
                  </a:lnTo>
                  <a:lnTo>
                    <a:pt x="4254" y="2689"/>
                  </a:lnTo>
                  <a:lnTo>
                    <a:pt x="4450" y="2689"/>
                  </a:lnTo>
                  <a:close/>
                  <a:moveTo>
                    <a:pt x="4450" y="2186"/>
                  </a:moveTo>
                  <a:lnTo>
                    <a:pt x="4450" y="2492"/>
                  </a:lnTo>
                  <a:lnTo>
                    <a:pt x="4254" y="2492"/>
                  </a:lnTo>
                  <a:lnTo>
                    <a:pt x="4254" y="2186"/>
                  </a:lnTo>
                  <a:lnTo>
                    <a:pt x="4450" y="2186"/>
                  </a:lnTo>
                  <a:close/>
                  <a:moveTo>
                    <a:pt x="4450" y="1700"/>
                  </a:moveTo>
                  <a:lnTo>
                    <a:pt x="4450" y="1990"/>
                  </a:lnTo>
                  <a:lnTo>
                    <a:pt x="4254" y="1990"/>
                  </a:lnTo>
                  <a:lnTo>
                    <a:pt x="4254" y="1700"/>
                  </a:lnTo>
                  <a:lnTo>
                    <a:pt x="4450" y="1700"/>
                  </a:lnTo>
                  <a:close/>
                  <a:moveTo>
                    <a:pt x="2461" y="4562"/>
                  </a:moveTo>
                  <a:lnTo>
                    <a:pt x="2275" y="4562"/>
                  </a:lnTo>
                  <a:lnTo>
                    <a:pt x="2275" y="4285"/>
                  </a:lnTo>
                  <a:lnTo>
                    <a:pt x="2461" y="4285"/>
                  </a:lnTo>
                  <a:lnTo>
                    <a:pt x="2461" y="4562"/>
                  </a:lnTo>
                  <a:close/>
                  <a:moveTo>
                    <a:pt x="2743" y="4562"/>
                  </a:moveTo>
                  <a:lnTo>
                    <a:pt x="2559" y="4562"/>
                  </a:lnTo>
                  <a:lnTo>
                    <a:pt x="2559" y="4285"/>
                  </a:lnTo>
                  <a:lnTo>
                    <a:pt x="2743" y="4285"/>
                  </a:lnTo>
                  <a:lnTo>
                    <a:pt x="2743" y="4562"/>
                  </a:lnTo>
                  <a:close/>
                  <a:moveTo>
                    <a:pt x="2166" y="3692"/>
                  </a:moveTo>
                  <a:lnTo>
                    <a:pt x="1970" y="3692"/>
                  </a:lnTo>
                  <a:lnTo>
                    <a:pt x="1970" y="3986"/>
                  </a:lnTo>
                  <a:lnTo>
                    <a:pt x="2166" y="3986"/>
                  </a:lnTo>
                  <a:lnTo>
                    <a:pt x="2166" y="3692"/>
                  </a:lnTo>
                  <a:close/>
                  <a:moveTo>
                    <a:pt x="2166" y="3191"/>
                  </a:moveTo>
                  <a:lnTo>
                    <a:pt x="1970" y="3191"/>
                  </a:lnTo>
                  <a:lnTo>
                    <a:pt x="1970" y="3495"/>
                  </a:lnTo>
                  <a:lnTo>
                    <a:pt x="2166" y="3495"/>
                  </a:lnTo>
                  <a:lnTo>
                    <a:pt x="2166" y="3191"/>
                  </a:lnTo>
                  <a:close/>
                  <a:moveTo>
                    <a:pt x="2166" y="2689"/>
                  </a:moveTo>
                  <a:lnTo>
                    <a:pt x="1970" y="2689"/>
                  </a:lnTo>
                  <a:lnTo>
                    <a:pt x="1970" y="2994"/>
                  </a:lnTo>
                  <a:lnTo>
                    <a:pt x="2166" y="2994"/>
                  </a:lnTo>
                  <a:lnTo>
                    <a:pt x="2166" y="2689"/>
                  </a:lnTo>
                  <a:close/>
                  <a:moveTo>
                    <a:pt x="2166" y="2186"/>
                  </a:moveTo>
                  <a:lnTo>
                    <a:pt x="1970" y="2186"/>
                  </a:lnTo>
                  <a:lnTo>
                    <a:pt x="1970" y="2492"/>
                  </a:lnTo>
                  <a:lnTo>
                    <a:pt x="2166" y="2492"/>
                  </a:lnTo>
                  <a:lnTo>
                    <a:pt x="2166" y="2186"/>
                  </a:lnTo>
                  <a:close/>
                  <a:moveTo>
                    <a:pt x="2166" y="1685"/>
                  </a:moveTo>
                  <a:lnTo>
                    <a:pt x="1970" y="1685"/>
                  </a:lnTo>
                  <a:lnTo>
                    <a:pt x="1970" y="1990"/>
                  </a:lnTo>
                  <a:lnTo>
                    <a:pt x="2166" y="1990"/>
                  </a:lnTo>
                  <a:lnTo>
                    <a:pt x="2166" y="1685"/>
                  </a:lnTo>
                  <a:close/>
                  <a:moveTo>
                    <a:pt x="2166" y="1180"/>
                  </a:moveTo>
                  <a:lnTo>
                    <a:pt x="1970" y="1180"/>
                  </a:lnTo>
                  <a:lnTo>
                    <a:pt x="1970" y="1489"/>
                  </a:lnTo>
                  <a:lnTo>
                    <a:pt x="2166" y="1489"/>
                  </a:lnTo>
                  <a:lnTo>
                    <a:pt x="2166" y="1180"/>
                  </a:lnTo>
                  <a:close/>
                  <a:moveTo>
                    <a:pt x="2608" y="3692"/>
                  </a:moveTo>
                  <a:lnTo>
                    <a:pt x="2412" y="3692"/>
                  </a:lnTo>
                  <a:lnTo>
                    <a:pt x="2412" y="3986"/>
                  </a:lnTo>
                  <a:lnTo>
                    <a:pt x="2608" y="3986"/>
                  </a:lnTo>
                  <a:lnTo>
                    <a:pt x="2608" y="3692"/>
                  </a:lnTo>
                  <a:close/>
                  <a:moveTo>
                    <a:pt x="2608" y="3191"/>
                  </a:moveTo>
                  <a:lnTo>
                    <a:pt x="2412" y="3191"/>
                  </a:lnTo>
                  <a:lnTo>
                    <a:pt x="2412" y="3495"/>
                  </a:lnTo>
                  <a:lnTo>
                    <a:pt x="2608" y="3495"/>
                  </a:lnTo>
                  <a:lnTo>
                    <a:pt x="2608" y="3191"/>
                  </a:lnTo>
                  <a:close/>
                  <a:moveTo>
                    <a:pt x="2608" y="2689"/>
                  </a:moveTo>
                  <a:lnTo>
                    <a:pt x="2412" y="2689"/>
                  </a:lnTo>
                  <a:lnTo>
                    <a:pt x="2412" y="2994"/>
                  </a:lnTo>
                  <a:lnTo>
                    <a:pt x="2608" y="2994"/>
                  </a:lnTo>
                  <a:lnTo>
                    <a:pt x="2608" y="2689"/>
                  </a:lnTo>
                  <a:close/>
                  <a:moveTo>
                    <a:pt x="2608" y="2186"/>
                  </a:moveTo>
                  <a:lnTo>
                    <a:pt x="2412" y="2186"/>
                  </a:lnTo>
                  <a:lnTo>
                    <a:pt x="2412" y="2492"/>
                  </a:lnTo>
                  <a:lnTo>
                    <a:pt x="2608" y="2492"/>
                  </a:lnTo>
                  <a:lnTo>
                    <a:pt x="2608" y="2186"/>
                  </a:lnTo>
                  <a:close/>
                  <a:moveTo>
                    <a:pt x="2608" y="1685"/>
                  </a:moveTo>
                  <a:lnTo>
                    <a:pt x="2412" y="1685"/>
                  </a:lnTo>
                  <a:lnTo>
                    <a:pt x="2412" y="1990"/>
                  </a:lnTo>
                  <a:lnTo>
                    <a:pt x="2608" y="1990"/>
                  </a:lnTo>
                  <a:lnTo>
                    <a:pt x="2608" y="1685"/>
                  </a:lnTo>
                  <a:close/>
                  <a:moveTo>
                    <a:pt x="2608" y="1180"/>
                  </a:moveTo>
                  <a:lnTo>
                    <a:pt x="2412" y="1180"/>
                  </a:lnTo>
                  <a:lnTo>
                    <a:pt x="2412" y="1489"/>
                  </a:lnTo>
                  <a:lnTo>
                    <a:pt x="2608" y="1489"/>
                  </a:lnTo>
                  <a:lnTo>
                    <a:pt x="2608" y="1180"/>
                  </a:lnTo>
                  <a:close/>
                  <a:moveTo>
                    <a:pt x="3050" y="3692"/>
                  </a:moveTo>
                  <a:lnTo>
                    <a:pt x="2854" y="3692"/>
                  </a:lnTo>
                  <a:lnTo>
                    <a:pt x="2854" y="3986"/>
                  </a:lnTo>
                  <a:lnTo>
                    <a:pt x="3050" y="3986"/>
                  </a:lnTo>
                  <a:lnTo>
                    <a:pt x="3050" y="3692"/>
                  </a:lnTo>
                  <a:close/>
                  <a:moveTo>
                    <a:pt x="3050" y="3191"/>
                  </a:moveTo>
                  <a:lnTo>
                    <a:pt x="2854" y="3191"/>
                  </a:lnTo>
                  <a:lnTo>
                    <a:pt x="2854" y="3495"/>
                  </a:lnTo>
                  <a:lnTo>
                    <a:pt x="3050" y="3495"/>
                  </a:lnTo>
                  <a:lnTo>
                    <a:pt x="3050" y="3191"/>
                  </a:lnTo>
                  <a:close/>
                  <a:moveTo>
                    <a:pt x="3050" y="2689"/>
                  </a:moveTo>
                  <a:lnTo>
                    <a:pt x="2854" y="2689"/>
                  </a:lnTo>
                  <a:lnTo>
                    <a:pt x="2854" y="2994"/>
                  </a:lnTo>
                  <a:lnTo>
                    <a:pt x="3050" y="2994"/>
                  </a:lnTo>
                  <a:lnTo>
                    <a:pt x="3050" y="2689"/>
                  </a:lnTo>
                  <a:close/>
                  <a:moveTo>
                    <a:pt x="3050" y="2186"/>
                  </a:moveTo>
                  <a:lnTo>
                    <a:pt x="2854" y="2186"/>
                  </a:lnTo>
                  <a:lnTo>
                    <a:pt x="2854" y="2492"/>
                  </a:lnTo>
                  <a:lnTo>
                    <a:pt x="3050" y="2492"/>
                  </a:lnTo>
                  <a:lnTo>
                    <a:pt x="3050" y="2186"/>
                  </a:lnTo>
                  <a:close/>
                  <a:moveTo>
                    <a:pt x="3050" y="1685"/>
                  </a:moveTo>
                  <a:lnTo>
                    <a:pt x="2854" y="1685"/>
                  </a:lnTo>
                  <a:lnTo>
                    <a:pt x="2854" y="1990"/>
                  </a:lnTo>
                  <a:lnTo>
                    <a:pt x="3050" y="1990"/>
                  </a:lnTo>
                  <a:lnTo>
                    <a:pt x="3050" y="1685"/>
                  </a:lnTo>
                  <a:close/>
                  <a:moveTo>
                    <a:pt x="3050" y="1180"/>
                  </a:moveTo>
                  <a:lnTo>
                    <a:pt x="2854" y="1180"/>
                  </a:lnTo>
                  <a:lnTo>
                    <a:pt x="2854" y="1489"/>
                  </a:lnTo>
                  <a:lnTo>
                    <a:pt x="3050" y="1489"/>
                  </a:lnTo>
                  <a:lnTo>
                    <a:pt x="3050" y="1180"/>
                  </a:lnTo>
                  <a:close/>
                  <a:moveTo>
                    <a:pt x="2995" y="296"/>
                  </a:moveTo>
                  <a:lnTo>
                    <a:pt x="2510" y="136"/>
                  </a:lnTo>
                  <a:lnTo>
                    <a:pt x="2510" y="502"/>
                  </a:lnTo>
                  <a:lnTo>
                    <a:pt x="2995" y="296"/>
                  </a:lnTo>
                  <a:close/>
                  <a:moveTo>
                    <a:pt x="3210" y="741"/>
                  </a:moveTo>
                  <a:lnTo>
                    <a:pt x="3210" y="343"/>
                  </a:lnTo>
                  <a:lnTo>
                    <a:pt x="3652" y="489"/>
                  </a:lnTo>
                  <a:lnTo>
                    <a:pt x="3308" y="635"/>
                  </a:lnTo>
                  <a:lnTo>
                    <a:pt x="3308" y="741"/>
                  </a:lnTo>
                  <a:lnTo>
                    <a:pt x="3586" y="741"/>
                  </a:lnTo>
                  <a:lnTo>
                    <a:pt x="3586" y="4562"/>
                  </a:lnTo>
                  <a:lnTo>
                    <a:pt x="2842" y="4562"/>
                  </a:lnTo>
                  <a:lnTo>
                    <a:pt x="2842" y="4187"/>
                  </a:lnTo>
                  <a:lnTo>
                    <a:pt x="2177" y="4187"/>
                  </a:lnTo>
                  <a:lnTo>
                    <a:pt x="2177" y="4562"/>
                  </a:lnTo>
                  <a:lnTo>
                    <a:pt x="1433" y="4562"/>
                  </a:lnTo>
                  <a:lnTo>
                    <a:pt x="1433" y="741"/>
                  </a:lnTo>
                  <a:lnTo>
                    <a:pt x="1706" y="741"/>
                  </a:lnTo>
                  <a:lnTo>
                    <a:pt x="1706" y="343"/>
                  </a:lnTo>
                  <a:lnTo>
                    <a:pt x="2148" y="489"/>
                  </a:lnTo>
                  <a:lnTo>
                    <a:pt x="1804" y="635"/>
                  </a:lnTo>
                  <a:lnTo>
                    <a:pt x="1804" y="741"/>
                  </a:lnTo>
                  <a:lnTo>
                    <a:pt x="2412" y="741"/>
                  </a:lnTo>
                  <a:lnTo>
                    <a:pt x="2412" y="0"/>
                  </a:lnTo>
                  <a:lnTo>
                    <a:pt x="3274" y="285"/>
                  </a:lnTo>
                  <a:lnTo>
                    <a:pt x="2510" y="609"/>
                  </a:lnTo>
                  <a:lnTo>
                    <a:pt x="2510" y="741"/>
                  </a:lnTo>
                  <a:lnTo>
                    <a:pt x="3210" y="741"/>
                  </a:lnTo>
                  <a:close/>
                  <a:moveTo>
                    <a:pt x="5020" y="4763"/>
                  </a:moveTo>
                  <a:lnTo>
                    <a:pt x="0" y="4763"/>
                  </a:lnTo>
                  <a:lnTo>
                    <a:pt x="0" y="4665"/>
                  </a:lnTo>
                  <a:lnTo>
                    <a:pt x="5020" y="4665"/>
                  </a:lnTo>
                  <a:lnTo>
                    <a:pt x="5020" y="4763"/>
                  </a:lnTo>
                  <a:close/>
                  <a:moveTo>
                    <a:pt x="4084" y="1318"/>
                  </a:moveTo>
                  <a:lnTo>
                    <a:pt x="4084" y="854"/>
                  </a:lnTo>
                  <a:lnTo>
                    <a:pt x="4526" y="1000"/>
                  </a:lnTo>
                  <a:lnTo>
                    <a:pt x="4183" y="1146"/>
                  </a:lnTo>
                  <a:lnTo>
                    <a:pt x="4183" y="1318"/>
                  </a:lnTo>
                  <a:lnTo>
                    <a:pt x="4745" y="1318"/>
                  </a:lnTo>
                  <a:lnTo>
                    <a:pt x="4745" y="3671"/>
                  </a:lnTo>
                  <a:lnTo>
                    <a:pt x="4902" y="3907"/>
                  </a:lnTo>
                  <a:lnTo>
                    <a:pt x="4902" y="4562"/>
                  </a:lnTo>
                  <a:lnTo>
                    <a:pt x="4804" y="4562"/>
                  </a:lnTo>
                  <a:lnTo>
                    <a:pt x="4804" y="3936"/>
                  </a:lnTo>
                  <a:lnTo>
                    <a:pt x="4647" y="3701"/>
                  </a:lnTo>
                  <a:lnTo>
                    <a:pt x="4647" y="1416"/>
                  </a:lnTo>
                  <a:lnTo>
                    <a:pt x="3782" y="1416"/>
                  </a:lnTo>
                  <a:lnTo>
                    <a:pt x="3782" y="1318"/>
                  </a:lnTo>
                  <a:lnTo>
                    <a:pt x="4084" y="1318"/>
                  </a:lnTo>
                  <a:close/>
                  <a:moveTo>
                    <a:pt x="840" y="1318"/>
                  </a:moveTo>
                  <a:lnTo>
                    <a:pt x="840" y="851"/>
                  </a:lnTo>
                  <a:lnTo>
                    <a:pt x="1282" y="997"/>
                  </a:lnTo>
                  <a:lnTo>
                    <a:pt x="938" y="1143"/>
                  </a:lnTo>
                  <a:lnTo>
                    <a:pt x="938" y="1318"/>
                  </a:lnTo>
                  <a:lnTo>
                    <a:pt x="1237" y="1318"/>
                  </a:lnTo>
                  <a:lnTo>
                    <a:pt x="1237" y="1416"/>
                  </a:lnTo>
                  <a:lnTo>
                    <a:pt x="373" y="1416"/>
                  </a:lnTo>
                  <a:lnTo>
                    <a:pt x="373" y="3701"/>
                  </a:lnTo>
                  <a:lnTo>
                    <a:pt x="216" y="3936"/>
                  </a:lnTo>
                  <a:lnTo>
                    <a:pt x="216" y="4562"/>
                  </a:lnTo>
                  <a:lnTo>
                    <a:pt x="118" y="4562"/>
                  </a:lnTo>
                  <a:lnTo>
                    <a:pt x="118" y="3907"/>
                  </a:lnTo>
                  <a:lnTo>
                    <a:pt x="275" y="3671"/>
                  </a:lnTo>
                  <a:lnTo>
                    <a:pt x="275" y="1318"/>
                  </a:lnTo>
                  <a:lnTo>
                    <a:pt x="840" y="1318"/>
                  </a:lnTo>
                  <a:close/>
                </a:path>
              </a:pathLst>
            </a:custGeom>
            <a:solidFill>
              <a:srgbClr val="223D58">
                <a:alpha val="7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430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43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 117">
              <a:extLst>
                <a:ext uri="{FF2B5EF4-FFF2-40B4-BE49-F238E27FC236}">
                  <a16:creationId xmlns="" xmlns:a16="http://schemas.microsoft.com/office/drawing/2014/main" id="{E5BD3680-7588-3D43-B5F7-845629FB190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354677" y="2250636"/>
              <a:ext cx="191476" cy="181559"/>
            </a:xfrm>
            <a:custGeom>
              <a:avLst/>
              <a:gdLst>
                <a:gd name="T0" fmla="*/ 2147483647 w 5020"/>
                <a:gd name="T1" fmla="*/ 2147483647 h 4763"/>
                <a:gd name="T2" fmla="*/ 2147483647 w 5020"/>
                <a:gd name="T3" fmla="*/ 2147483647 h 4763"/>
                <a:gd name="T4" fmla="*/ 2147483647 w 5020"/>
                <a:gd name="T5" fmla="*/ 2147483647 h 4763"/>
                <a:gd name="T6" fmla="*/ 2147483647 w 5020"/>
                <a:gd name="T7" fmla="*/ 2147483647 h 4763"/>
                <a:gd name="T8" fmla="*/ 2147483647 w 5020"/>
                <a:gd name="T9" fmla="*/ 2147483647 h 4763"/>
                <a:gd name="T10" fmla="*/ 2147483647 w 5020"/>
                <a:gd name="T11" fmla="*/ 2147483647 h 4763"/>
                <a:gd name="T12" fmla="*/ 2147483647 w 5020"/>
                <a:gd name="T13" fmla="*/ 2147483647 h 4763"/>
                <a:gd name="T14" fmla="*/ 2147483647 w 5020"/>
                <a:gd name="T15" fmla="*/ 2147483647 h 4763"/>
                <a:gd name="T16" fmla="*/ 2147483647 w 5020"/>
                <a:gd name="T17" fmla="*/ 2147483647 h 4763"/>
                <a:gd name="T18" fmla="*/ 2147483647 w 5020"/>
                <a:gd name="T19" fmla="*/ 2147483647 h 4763"/>
                <a:gd name="T20" fmla="*/ 2147483647 w 5020"/>
                <a:gd name="T21" fmla="*/ 2147483647 h 4763"/>
                <a:gd name="T22" fmla="*/ 2147483647 w 5020"/>
                <a:gd name="T23" fmla="*/ 2147483647 h 4763"/>
                <a:gd name="T24" fmla="*/ 2147483647 w 5020"/>
                <a:gd name="T25" fmla="*/ 2147483647 h 4763"/>
                <a:gd name="T26" fmla="*/ 2147483647 w 5020"/>
                <a:gd name="T27" fmla="*/ 2147483647 h 4763"/>
                <a:gd name="T28" fmla="*/ 2147483647 w 5020"/>
                <a:gd name="T29" fmla="*/ 2147483647 h 4763"/>
                <a:gd name="T30" fmla="*/ 2147483647 w 5020"/>
                <a:gd name="T31" fmla="*/ 2147483647 h 4763"/>
                <a:gd name="T32" fmla="*/ 2147483647 w 5020"/>
                <a:gd name="T33" fmla="*/ 2147483647 h 4763"/>
                <a:gd name="T34" fmla="*/ 2147483647 w 5020"/>
                <a:gd name="T35" fmla="*/ 2147483647 h 4763"/>
                <a:gd name="T36" fmla="*/ 2147483647 w 5020"/>
                <a:gd name="T37" fmla="*/ 2147483647 h 4763"/>
                <a:gd name="T38" fmla="*/ 2147483647 w 5020"/>
                <a:gd name="T39" fmla="*/ 2147483647 h 4763"/>
                <a:gd name="T40" fmla="*/ 2147483647 w 5020"/>
                <a:gd name="T41" fmla="*/ 2147483647 h 4763"/>
                <a:gd name="T42" fmla="*/ 2147483647 w 5020"/>
                <a:gd name="T43" fmla="*/ 2147483647 h 4763"/>
                <a:gd name="T44" fmla="*/ 2147483647 w 5020"/>
                <a:gd name="T45" fmla="*/ 2147483647 h 4763"/>
                <a:gd name="T46" fmla="*/ 2147483647 w 5020"/>
                <a:gd name="T47" fmla="*/ 2147483647 h 4763"/>
                <a:gd name="T48" fmla="*/ 2147483647 w 5020"/>
                <a:gd name="T49" fmla="*/ 2147483647 h 4763"/>
                <a:gd name="T50" fmla="*/ 2147483647 w 5020"/>
                <a:gd name="T51" fmla="*/ 2147483647 h 4763"/>
                <a:gd name="T52" fmla="*/ 2147483647 w 5020"/>
                <a:gd name="T53" fmla="*/ 2147483647 h 4763"/>
                <a:gd name="T54" fmla="*/ 2147483647 w 5020"/>
                <a:gd name="T55" fmla="*/ 2147483647 h 4763"/>
                <a:gd name="T56" fmla="*/ 2147483647 w 5020"/>
                <a:gd name="T57" fmla="*/ 2147483647 h 4763"/>
                <a:gd name="T58" fmla="*/ 2147483647 w 5020"/>
                <a:gd name="T59" fmla="*/ 2147483647 h 4763"/>
                <a:gd name="T60" fmla="*/ 2147483647 w 5020"/>
                <a:gd name="T61" fmla="*/ 2147483647 h 4763"/>
                <a:gd name="T62" fmla="*/ 2147483647 w 5020"/>
                <a:gd name="T63" fmla="*/ 2147483647 h 4763"/>
                <a:gd name="T64" fmla="*/ 2147483647 w 5020"/>
                <a:gd name="T65" fmla="*/ 2147483647 h 4763"/>
                <a:gd name="T66" fmla="*/ 2147483647 w 5020"/>
                <a:gd name="T67" fmla="*/ 2147483647 h 4763"/>
                <a:gd name="T68" fmla="*/ 2147483647 w 5020"/>
                <a:gd name="T69" fmla="*/ 2147483647 h 4763"/>
                <a:gd name="T70" fmla="*/ 2147483647 w 5020"/>
                <a:gd name="T71" fmla="*/ 2147483647 h 4763"/>
                <a:gd name="T72" fmla="*/ 2147483647 w 5020"/>
                <a:gd name="T73" fmla="*/ 2147483647 h 4763"/>
                <a:gd name="T74" fmla="*/ 2147483647 w 5020"/>
                <a:gd name="T75" fmla="*/ 2147483647 h 4763"/>
                <a:gd name="T76" fmla="*/ 2147483647 w 5020"/>
                <a:gd name="T77" fmla="*/ 2147483647 h 4763"/>
                <a:gd name="T78" fmla="*/ 2147483647 w 5020"/>
                <a:gd name="T79" fmla="*/ 2147483647 h 4763"/>
                <a:gd name="T80" fmla="*/ 2147483647 w 5020"/>
                <a:gd name="T81" fmla="*/ 2147483647 h 4763"/>
                <a:gd name="T82" fmla="*/ 2147483647 w 5020"/>
                <a:gd name="T83" fmla="*/ 2147483647 h 4763"/>
                <a:gd name="T84" fmla="*/ 2147483647 w 5020"/>
                <a:gd name="T85" fmla="*/ 2147483647 h 4763"/>
                <a:gd name="T86" fmla="*/ 2147483647 w 5020"/>
                <a:gd name="T87" fmla="*/ 2147483647 h 4763"/>
                <a:gd name="T88" fmla="*/ 2147483647 w 5020"/>
                <a:gd name="T89" fmla="*/ 2147483647 h 4763"/>
                <a:gd name="T90" fmla="*/ 0 w 5020"/>
                <a:gd name="T91" fmla="*/ 2147483647 h 4763"/>
                <a:gd name="T92" fmla="*/ 2147483647 w 5020"/>
                <a:gd name="T93" fmla="*/ 2147483647 h 4763"/>
                <a:gd name="T94" fmla="*/ 2147483647 w 5020"/>
                <a:gd name="T95" fmla="*/ 2147483647 h 4763"/>
                <a:gd name="T96" fmla="*/ 2147483647 w 5020"/>
                <a:gd name="T97" fmla="*/ 2147483647 h 4763"/>
                <a:gd name="T98" fmla="*/ 2147483647 w 5020"/>
                <a:gd name="T99" fmla="*/ 2147483647 h 4763"/>
                <a:gd name="T100" fmla="*/ 2147483647 w 5020"/>
                <a:gd name="T101" fmla="*/ 2147483647 h 4763"/>
                <a:gd name="T102" fmla="*/ 2147483647 w 5020"/>
                <a:gd name="T103" fmla="*/ 2147483647 h 4763"/>
                <a:gd name="T104" fmla="*/ 2147483647 w 5020"/>
                <a:gd name="T105" fmla="*/ 2147483647 h 476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020"/>
                <a:gd name="T160" fmla="*/ 0 h 4763"/>
                <a:gd name="T161" fmla="*/ 5020 w 5020"/>
                <a:gd name="T162" fmla="*/ 4763 h 476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020" h="4763">
                  <a:moveTo>
                    <a:pt x="1207" y="3692"/>
                  </a:moveTo>
                  <a:lnTo>
                    <a:pt x="1207" y="3986"/>
                  </a:lnTo>
                  <a:lnTo>
                    <a:pt x="1011" y="3986"/>
                  </a:lnTo>
                  <a:lnTo>
                    <a:pt x="1011" y="3692"/>
                  </a:lnTo>
                  <a:lnTo>
                    <a:pt x="1207" y="3692"/>
                  </a:lnTo>
                  <a:close/>
                  <a:moveTo>
                    <a:pt x="1207" y="3191"/>
                  </a:moveTo>
                  <a:lnTo>
                    <a:pt x="1207" y="3495"/>
                  </a:lnTo>
                  <a:lnTo>
                    <a:pt x="1011" y="3495"/>
                  </a:lnTo>
                  <a:lnTo>
                    <a:pt x="1011" y="3191"/>
                  </a:lnTo>
                  <a:lnTo>
                    <a:pt x="1207" y="3191"/>
                  </a:lnTo>
                  <a:close/>
                  <a:moveTo>
                    <a:pt x="1207" y="2689"/>
                  </a:moveTo>
                  <a:lnTo>
                    <a:pt x="1207" y="2994"/>
                  </a:lnTo>
                  <a:lnTo>
                    <a:pt x="1011" y="2994"/>
                  </a:lnTo>
                  <a:lnTo>
                    <a:pt x="1011" y="2689"/>
                  </a:lnTo>
                  <a:lnTo>
                    <a:pt x="1207" y="2689"/>
                  </a:lnTo>
                  <a:close/>
                  <a:moveTo>
                    <a:pt x="1207" y="2186"/>
                  </a:moveTo>
                  <a:lnTo>
                    <a:pt x="1207" y="2492"/>
                  </a:lnTo>
                  <a:lnTo>
                    <a:pt x="1011" y="2492"/>
                  </a:lnTo>
                  <a:lnTo>
                    <a:pt x="1011" y="2186"/>
                  </a:lnTo>
                  <a:lnTo>
                    <a:pt x="1207" y="2186"/>
                  </a:lnTo>
                  <a:close/>
                  <a:moveTo>
                    <a:pt x="1207" y="1700"/>
                  </a:moveTo>
                  <a:lnTo>
                    <a:pt x="1207" y="1990"/>
                  </a:lnTo>
                  <a:lnTo>
                    <a:pt x="1011" y="1990"/>
                  </a:lnTo>
                  <a:lnTo>
                    <a:pt x="1011" y="1700"/>
                  </a:lnTo>
                  <a:lnTo>
                    <a:pt x="1207" y="1700"/>
                  </a:lnTo>
                  <a:close/>
                  <a:moveTo>
                    <a:pt x="765" y="3692"/>
                  </a:moveTo>
                  <a:lnTo>
                    <a:pt x="765" y="3986"/>
                  </a:lnTo>
                  <a:lnTo>
                    <a:pt x="569" y="3986"/>
                  </a:lnTo>
                  <a:lnTo>
                    <a:pt x="569" y="3692"/>
                  </a:lnTo>
                  <a:lnTo>
                    <a:pt x="765" y="3692"/>
                  </a:lnTo>
                  <a:close/>
                  <a:moveTo>
                    <a:pt x="765" y="3191"/>
                  </a:moveTo>
                  <a:lnTo>
                    <a:pt x="765" y="3495"/>
                  </a:lnTo>
                  <a:lnTo>
                    <a:pt x="569" y="3495"/>
                  </a:lnTo>
                  <a:lnTo>
                    <a:pt x="569" y="3191"/>
                  </a:lnTo>
                  <a:lnTo>
                    <a:pt x="765" y="3191"/>
                  </a:lnTo>
                  <a:close/>
                  <a:moveTo>
                    <a:pt x="765" y="2689"/>
                  </a:moveTo>
                  <a:lnTo>
                    <a:pt x="765" y="2994"/>
                  </a:lnTo>
                  <a:lnTo>
                    <a:pt x="569" y="2994"/>
                  </a:lnTo>
                  <a:lnTo>
                    <a:pt x="569" y="2689"/>
                  </a:lnTo>
                  <a:lnTo>
                    <a:pt x="765" y="2689"/>
                  </a:lnTo>
                  <a:close/>
                  <a:moveTo>
                    <a:pt x="765" y="2186"/>
                  </a:moveTo>
                  <a:lnTo>
                    <a:pt x="765" y="2492"/>
                  </a:lnTo>
                  <a:lnTo>
                    <a:pt x="569" y="2492"/>
                  </a:lnTo>
                  <a:lnTo>
                    <a:pt x="569" y="2186"/>
                  </a:lnTo>
                  <a:lnTo>
                    <a:pt x="765" y="2186"/>
                  </a:lnTo>
                  <a:close/>
                  <a:moveTo>
                    <a:pt x="765" y="1700"/>
                  </a:moveTo>
                  <a:lnTo>
                    <a:pt x="765" y="1990"/>
                  </a:lnTo>
                  <a:lnTo>
                    <a:pt x="569" y="1990"/>
                  </a:lnTo>
                  <a:lnTo>
                    <a:pt x="569" y="1700"/>
                  </a:lnTo>
                  <a:lnTo>
                    <a:pt x="765" y="1700"/>
                  </a:lnTo>
                  <a:close/>
                  <a:moveTo>
                    <a:pt x="4008" y="3692"/>
                  </a:moveTo>
                  <a:lnTo>
                    <a:pt x="4008" y="3986"/>
                  </a:lnTo>
                  <a:lnTo>
                    <a:pt x="3812" y="3986"/>
                  </a:lnTo>
                  <a:lnTo>
                    <a:pt x="3812" y="3692"/>
                  </a:lnTo>
                  <a:lnTo>
                    <a:pt x="4008" y="3692"/>
                  </a:lnTo>
                  <a:close/>
                  <a:moveTo>
                    <a:pt x="4008" y="3191"/>
                  </a:moveTo>
                  <a:lnTo>
                    <a:pt x="4008" y="3495"/>
                  </a:lnTo>
                  <a:lnTo>
                    <a:pt x="3812" y="3495"/>
                  </a:lnTo>
                  <a:lnTo>
                    <a:pt x="3812" y="3191"/>
                  </a:lnTo>
                  <a:lnTo>
                    <a:pt x="4008" y="3191"/>
                  </a:lnTo>
                  <a:close/>
                  <a:moveTo>
                    <a:pt x="4008" y="2689"/>
                  </a:moveTo>
                  <a:lnTo>
                    <a:pt x="4008" y="2994"/>
                  </a:lnTo>
                  <a:lnTo>
                    <a:pt x="3812" y="2994"/>
                  </a:lnTo>
                  <a:lnTo>
                    <a:pt x="3812" y="2689"/>
                  </a:lnTo>
                  <a:lnTo>
                    <a:pt x="4008" y="2689"/>
                  </a:lnTo>
                  <a:close/>
                  <a:moveTo>
                    <a:pt x="4008" y="2186"/>
                  </a:moveTo>
                  <a:lnTo>
                    <a:pt x="4008" y="2492"/>
                  </a:lnTo>
                  <a:lnTo>
                    <a:pt x="3812" y="2492"/>
                  </a:lnTo>
                  <a:lnTo>
                    <a:pt x="3812" y="2186"/>
                  </a:lnTo>
                  <a:lnTo>
                    <a:pt x="4008" y="2186"/>
                  </a:lnTo>
                  <a:close/>
                  <a:moveTo>
                    <a:pt x="4008" y="1700"/>
                  </a:moveTo>
                  <a:lnTo>
                    <a:pt x="4008" y="1990"/>
                  </a:lnTo>
                  <a:lnTo>
                    <a:pt x="3812" y="1990"/>
                  </a:lnTo>
                  <a:lnTo>
                    <a:pt x="3812" y="1700"/>
                  </a:lnTo>
                  <a:lnTo>
                    <a:pt x="4008" y="1700"/>
                  </a:lnTo>
                  <a:close/>
                  <a:moveTo>
                    <a:pt x="4450" y="3692"/>
                  </a:moveTo>
                  <a:lnTo>
                    <a:pt x="4450" y="3986"/>
                  </a:lnTo>
                  <a:lnTo>
                    <a:pt x="4254" y="3986"/>
                  </a:lnTo>
                  <a:lnTo>
                    <a:pt x="4254" y="3692"/>
                  </a:lnTo>
                  <a:lnTo>
                    <a:pt x="4450" y="3692"/>
                  </a:lnTo>
                  <a:close/>
                  <a:moveTo>
                    <a:pt x="4450" y="3191"/>
                  </a:moveTo>
                  <a:lnTo>
                    <a:pt x="4450" y="3495"/>
                  </a:lnTo>
                  <a:lnTo>
                    <a:pt x="4254" y="3495"/>
                  </a:lnTo>
                  <a:lnTo>
                    <a:pt x="4254" y="3191"/>
                  </a:lnTo>
                  <a:lnTo>
                    <a:pt x="4450" y="3191"/>
                  </a:lnTo>
                  <a:close/>
                  <a:moveTo>
                    <a:pt x="4450" y="2689"/>
                  </a:moveTo>
                  <a:lnTo>
                    <a:pt x="4450" y="2994"/>
                  </a:lnTo>
                  <a:lnTo>
                    <a:pt x="4254" y="2994"/>
                  </a:lnTo>
                  <a:lnTo>
                    <a:pt x="4254" y="2689"/>
                  </a:lnTo>
                  <a:lnTo>
                    <a:pt x="4450" y="2689"/>
                  </a:lnTo>
                  <a:close/>
                  <a:moveTo>
                    <a:pt x="4450" y="2186"/>
                  </a:moveTo>
                  <a:lnTo>
                    <a:pt x="4450" y="2492"/>
                  </a:lnTo>
                  <a:lnTo>
                    <a:pt x="4254" y="2492"/>
                  </a:lnTo>
                  <a:lnTo>
                    <a:pt x="4254" y="2186"/>
                  </a:lnTo>
                  <a:lnTo>
                    <a:pt x="4450" y="2186"/>
                  </a:lnTo>
                  <a:close/>
                  <a:moveTo>
                    <a:pt x="4450" y="1700"/>
                  </a:moveTo>
                  <a:lnTo>
                    <a:pt x="4450" y="1990"/>
                  </a:lnTo>
                  <a:lnTo>
                    <a:pt x="4254" y="1990"/>
                  </a:lnTo>
                  <a:lnTo>
                    <a:pt x="4254" y="1700"/>
                  </a:lnTo>
                  <a:lnTo>
                    <a:pt x="4450" y="1700"/>
                  </a:lnTo>
                  <a:close/>
                  <a:moveTo>
                    <a:pt x="2461" y="4562"/>
                  </a:moveTo>
                  <a:lnTo>
                    <a:pt x="2275" y="4562"/>
                  </a:lnTo>
                  <a:lnTo>
                    <a:pt x="2275" y="4285"/>
                  </a:lnTo>
                  <a:lnTo>
                    <a:pt x="2461" y="4285"/>
                  </a:lnTo>
                  <a:lnTo>
                    <a:pt x="2461" y="4562"/>
                  </a:lnTo>
                  <a:close/>
                  <a:moveTo>
                    <a:pt x="2743" y="4562"/>
                  </a:moveTo>
                  <a:lnTo>
                    <a:pt x="2559" y="4562"/>
                  </a:lnTo>
                  <a:lnTo>
                    <a:pt x="2559" y="4285"/>
                  </a:lnTo>
                  <a:lnTo>
                    <a:pt x="2743" y="4285"/>
                  </a:lnTo>
                  <a:lnTo>
                    <a:pt x="2743" y="4562"/>
                  </a:lnTo>
                  <a:close/>
                  <a:moveTo>
                    <a:pt x="2166" y="3692"/>
                  </a:moveTo>
                  <a:lnTo>
                    <a:pt x="1970" y="3692"/>
                  </a:lnTo>
                  <a:lnTo>
                    <a:pt x="1970" y="3986"/>
                  </a:lnTo>
                  <a:lnTo>
                    <a:pt x="2166" y="3986"/>
                  </a:lnTo>
                  <a:lnTo>
                    <a:pt x="2166" y="3692"/>
                  </a:lnTo>
                  <a:close/>
                  <a:moveTo>
                    <a:pt x="2166" y="3191"/>
                  </a:moveTo>
                  <a:lnTo>
                    <a:pt x="1970" y="3191"/>
                  </a:lnTo>
                  <a:lnTo>
                    <a:pt x="1970" y="3495"/>
                  </a:lnTo>
                  <a:lnTo>
                    <a:pt x="2166" y="3495"/>
                  </a:lnTo>
                  <a:lnTo>
                    <a:pt x="2166" y="3191"/>
                  </a:lnTo>
                  <a:close/>
                  <a:moveTo>
                    <a:pt x="2166" y="2689"/>
                  </a:moveTo>
                  <a:lnTo>
                    <a:pt x="1970" y="2689"/>
                  </a:lnTo>
                  <a:lnTo>
                    <a:pt x="1970" y="2994"/>
                  </a:lnTo>
                  <a:lnTo>
                    <a:pt x="2166" y="2994"/>
                  </a:lnTo>
                  <a:lnTo>
                    <a:pt x="2166" y="2689"/>
                  </a:lnTo>
                  <a:close/>
                  <a:moveTo>
                    <a:pt x="2166" y="2186"/>
                  </a:moveTo>
                  <a:lnTo>
                    <a:pt x="1970" y="2186"/>
                  </a:lnTo>
                  <a:lnTo>
                    <a:pt x="1970" y="2492"/>
                  </a:lnTo>
                  <a:lnTo>
                    <a:pt x="2166" y="2492"/>
                  </a:lnTo>
                  <a:lnTo>
                    <a:pt x="2166" y="2186"/>
                  </a:lnTo>
                  <a:close/>
                  <a:moveTo>
                    <a:pt x="2166" y="1685"/>
                  </a:moveTo>
                  <a:lnTo>
                    <a:pt x="1970" y="1685"/>
                  </a:lnTo>
                  <a:lnTo>
                    <a:pt x="1970" y="1990"/>
                  </a:lnTo>
                  <a:lnTo>
                    <a:pt x="2166" y="1990"/>
                  </a:lnTo>
                  <a:lnTo>
                    <a:pt x="2166" y="1685"/>
                  </a:lnTo>
                  <a:close/>
                  <a:moveTo>
                    <a:pt x="2166" y="1180"/>
                  </a:moveTo>
                  <a:lnTo>
                    <a:pt x="1970" y="1180"/>
                  </a:lnTo>
                  <a:lnTo>
                    <a:pt x="1970" y="1489"/>
                  </a:lnTo>
                  <a:lnTo>
                    <a:pt x="2166" y="1489"/>
                  </a:lnTo>
                  <a:lnTo>
                    <a:pt x="2166" y="1180"/>
                  </a:lnTo>
                  <a:close/>
                  <a:moveTo>
                    <a:pt x="2608" y="3692"/>
                  </a:moveTo>
                  <a:lnTo>
                    <a:pt x="2412" y="3692"/>
                  </a:lnTo>
                  <a:lnTo>
                    <a:pt x="2412" y="3986"/>
                  </a:lnTo>
                  <a:lnTo>
                    <a:pt x="2608" y="3986"/>
                  </a:lnTo>
                  <a:lnTo>
                    <a:pt x="2608" y="3692"/>
                  </a:lnTo>
                  <a:close/>
                  <a:moveTo>
                    <a:pt x="2608" y="3191"/>
                  </a:moveTo>
                  <a:lnTo>
                    <a:pt x="2412" y="3191"/>
                  </a:lnTo>
                  <a:lnTo>
                    <a:pt x="2412" y="3495"/>
                  </a:lnTo>
                  <a:lnTo>
                    <a:pt x="2608" y="3495"/>
                  </a:lnTo>
                  <a:lnTo>
                    <a:pt x="2608" y="3191"/>
                  </a:lnTo>
                  <a:close/>
                  <a:moveTo>
                    <a:pt x="2608" y="2689"/>
                  </a:moveTo>
                  <a:lnTo>
                    <a:pt x="2412" y="2689"/>
                  </a:lnTo>
                  <a:lnTo>
                    <a:pt x="2412" y="2994"/>
                  </a:lnTo>
                  <a:lnTo>
                    <a:pt x="2608" y="2994"/>
                  </a:lnTo>
                  <a:lnTo>
                    <a:pt x="2608" y="2689"/>
                  </a:lnTo>
                  <a:close/>
                  <a:moveTo>
                    <a:pt x="2608" y="2186"/>
                  </a:moveTo>
                  <a:lnTo>
                    <a:pt x="2412" y="2186"/>
                  </a:lnTo>
                  <a:lnTo>
                    <a:pt x="2412" y="2492"/>
                  </a:lnTo>
                  <a:lnTo>
                    <a:pt x="2608" y="2492"/>
                  </a:lnTo>
                  <a:lnTo>
                    <a:pt x="2608" y="2186"/>
                  </a:lnTo>
                  <a:close/>
                  <a:moveTo>
                    <a:pt x="2608" y="1685"/>
                  </a:moveTo>
                  <a:lnTo>
                    <a:pt x="2412" y="1685"/>
                  </a:lnTo>
                  <a:lnTo>
                    <a:pt x="2412" y="1990"/>
                  </a:lnTo>
                  <a:lnTo>
                    <a:pt x="2608" y="1990"/>
                  </a:lnTo>
                  <a:lnTo>
                    <a:pt x="2608" y="1685"/>
                  </a:lnTo>
                  <a:close/>
                  <a:moveTo>
                    <a:pt x="2608" y="1180"/>
                  </a:moveTo>
                  <a:lnTo>
                    <a:pt x="2412" y="1180"/>
                  </a:lnTo>
                  <a:lnTo>
                    <a:pt x="2412" y="1489"/>
                  </a:lnTo>
                  <a:lnTo>
                    <a:pt x="2608" y="1489"/>
                  </a:lnTo>
                  <a:lnTo>
                    <a:pt x="2608" y="1180"/>
                  </a:lnTo>
                  <a:close/>
                  <a:moveTo>
                    <a:pt x="3050" y="3692"/>
                  </a:moveTo>
                  <a:lnTo>
                    <a:pt x="2854" y="3692"/>
                  </a:lnTo>
                  <a:lnTo>
                    <a:pt x="2854" y="3986"/>
                  </a:lnTo>
                  <a:lnTo>
                    <a:pt x="3050" y="3986"/>
                  </a:lnTo>
                  <a:lnTo>
                    <a:pt x="3050" y="3692"/>
                  </a:lnTo>
                  <a:close/>
                  <a:moveTo>
                    <a:pt x="3050" y="3191"/>
                  </a:moveTo>
                  <a:lnTo>
                    <a:pt x="2854" y="3191"/>
                  </a:lnTo>
                  <a:lnTo>
                    <a:pt x="2854" y="3495"/>
                  </a:lnTo>
                  <a:lnTo>
                    <a:pt x="3050" y="3495"/>
                  </a:lnTo>
                  <a:lnTo>
                    <a:pt x="3050" y="3191"/>
                  </a:lnTo>
                  <a:close/>
                  <a:moveTo>
                    <a:pt x="3050" y="2689"/>
                  </a:moveTo>
                  <a:lnTo>
                    <a:pt x="2854" y="2689"/>
                  </a:lnTo>
                  <a:lnTo>
                    <a:pt x="2854" y="2994"/>
                  </a:lnTo>
                  <a:lnTo>
                    <a:pt x="3050" y="2994"/>
                  </a:lnTo>
                  <a:lnTo>
                    <a:pt x="3050" y="2689"/>
                  </a:lnTo>
                  <a:close/>
                  <a:moveTo>
                    <a:pt x="3050" y="2186"/>
                  </a:moveTo>
                  <a:lnTo>
                    <a:pt x="2854" y="2186"/>
                  </a:lnTo>
                  <a:lnTo>
                    <a:pt x="2854" y="2492"/>
                  </a:lnTo>
                  <a:lnTo>
                    <a:pt x="3050" y="2492"/>
                  </a:lnTo>
                  <a:lnTo>
                    <a:pt x="3050" y="2186"/>
                  </a:lnTo>
                  <a:close/>
                  <a:moveTo>
                    <a:pt x="3050" y="1685"/>
                  </a:moveTo>
                  <a:lnTo>
                    <a:pt x="2854" y="1685"/>
                  </a:lnTo>
                  <a:lnTo>
                    <a:pt x="2854" y="1990"/>
                  </a:lnTo>
                  <a:lnTo>
                    <a:pt x="3050" y="1990"/>
                  </a:lnTo>
                  <a:lnTo>
                    <a:pt x="3050" y="1685"/>
                  </a:lnTo>
                  <a:close/>
                  <a:moveTo>
                    <a:pt x="3050" y="1180"/>
                  </a:moveTo>
                  <a:lnTo>
                    <a:pt x="2854" y="1180"/>
                  </a:lnTo>
                  <a:lnTo>
                    <a:pt x="2854" y="1489"/>
                  </a:lnTo>
                  <a:lnTo>
                    <a:pt x="3050" y="1489"/>
                  </a:lnTo>
                  <a:lnTo>
                    <a:pt x="3050" y="1180"/>
                  </a:lnTo>
                  <a:close/>
                  <a:moveTo>
                    <a:pt x="2995" y="296"/>
                  </a:moveTo>
                  <a:lnTo>
                    <a:pt x="2510" y="136"/>
                  </a:lnTo>
                  <a:lnTo>
                    <a:pt x="2510" y="502"/>
                  </a:lnTo>
                  <a:lnTo>
                    <a:pt x="2995" y="296"/>
                  </a:lnTo>
                  <a:close/>
                  <a:moveTo>
                    <a:pt x="3210" y="741"/>
                  </a:moveTo>
                  <a:lnTo>
                    <a:pt x="3210" y="343"/>
                  </a:lnTo>
                  <a:lnTo>
                    <a:pt x="3652" y="489"/>
                  </a:lnTo>
                  <a:lnTo>
                    <a:pt x="3308" y="635"/>
                  </a:lnTo>
                  <a:lnTo>
                    <a:pt x="3308" y="741"/>
                  </a:lnTo>
                  <a:lnTo>
                    <a:pt x="3586" y="741"/>
                  </a:lnTo>
                  <a:lnTo>
                    <a:pt x="3586" y="4562"/>
                  </a:lnTo>
                  <a:lnTo>
                    <a:pt x="2842" y="4562"/>
                  </a:lnTo>
                  <a:lnTo>
                    <a:pt x="2842" y="4187"/>
                  </a:lnTo>
                  <a:lnTo>
                    <a:pt x="2177" y="4187"/>
                  </a:lnTo>
                  <a:lnTo>
                    <a:pt x="2177" y="4562"/>
                  </a:lnTo>
                  <a:lnTo>
                    <a:pt x="1433" y="4562"/>
                  </a:lnTo>
                  <a:lnTo>
                    <a:pt x="1433" y="741"/>
                  </a:lnTo>
                  <a:lnTo>
                    <a:pt x="1706" y="741"/>
                  </a:lnTo>
                  <a:lnTo>
                    <a:pt x="1706" y="343"/>
                  </a:lnTo>
                  <a:lnTo>
                    <a:pt x="2148" y="489"/>
                  </a:lnTo>
                  <a:lnTo>
                    <a:pt x="1804" y="635"/>
                  </a:lnTo>
                  <a:lnTo>
                    <a:pt x="1804" y="741"/>
                  </a:lnTo>
                  <a:lnTo>
                    <a:pt x="2412" y="741"/>
                  </a:lnTo>
                  <a:lnTo>
                    <a:pt x="2412" y="0"/>
                  </a:lnTo>
                  <a:lnTo>
                    <a:pt x="3274" y="285"/>
                  </a:lnTo>
                  <a:lnTo>
                    <a:pt x="2510" y="609"/>
                  </a:lnTo>
                  <a:lnTo>
                    <a:pt x="2510" y="741"/>
                  </a:lnTo>
                  <a:lnTo>
                    <a:pt x="3210" y="741"/>
                  </a:lnTo>
                  <a:close/>
                  <a:moveTo>
                    <a:pt x="5020" y="4763"/>
                  </a:moveTo>
                  <a:lnTo>
                    <a:pt x="0" y="4763"/>
                  </a:lnTo>
                  <a:lnTo>
                    <a:pt x="0" y="4665"/>
                  </a:lnTo>
                  <a:lnTo>
                    <a:pt x="5020" y="4665"/>
                  </a:lnTo>
                  <a:lnTo>
                    <a:pt x="5020" y="4763"/>
                  </a:lnTo>
                  <a:close/>
                  <a:moveTo>
                    <a:pt x="4084" y="1318"/>
                  </a:moveTo>
                  <a:lnTo>
                    <a:pt x="4084" y="854"/>
                  </a:lnTo>
                  <a:lnTo>
                    <a:pt x="4526" y="1000"/>
                  </a:lnTo>
                  <a:lnTo>
                    <a:pt x="4183" y="1146"/>
                  </a:lnTo>
                  <a:lnTo>
                    <a:pt x="4183" y="1318"/>
                  </a:lnTo>
                  <a:lnTo>
                    <a:pt x="4745" y="1318"/>
                  </a:lnTo>
                  <a:lnTo>
                    <a:pt x="4745" y="3671"/>
                  </a:lnTo>
                  <a:lnTo>
                    <a:pt x="4902" y="3907"/>
                  </a:lnTo>
                  <a:lnTo>
                    <a:pt x="4902" y="4562"/>
                  </a:lnTo>
                  <a:lnTo>
                    <a:pt x="4804" y="4562"/>
                  </a:lnTo>
                  <a:lnTo>
                    <a:pt x="4804" y="3936"/>
                  </a:lnTo>
                  <a:lnTo>
                    <a:pt x="4647" y="3701"/>
                  </a:lnTo>
                  <a:lnTo>
                    <a:pt x="4647" y="1416"/>
                  </a:lnTo>
                  <a:lnTo>
                    <a:pt x="3782" y="1416"/>
                  </a:lnTo>
                  <a:lnTo>
                    <a:pt x="3782" y="1318"/>
                  </a:lnTo>
                  <a:lnTo>
                    <a:pt x="4084" y="1318"/>
                  </a:lnTo>
                  <a:close/>
                  <a:moveTo>
                    <a:pt x="840" y="1318"/>
                  </a:moveTo>
                  <a:lnTo>
                    <a:pt x="840" y="851"/>
                  </a:lnTo>
                  <a:lnTo>
                    <a:pt x="1282" y="997"/>
                  </a:lnTo>
                  <a:lnTo>
                    <a:pt x="938" y="1143"/>
                  </a:lnTo>
                  <a:lnTo>
                    <a:pt x="938" y="1318"/>
                  </a:lnTo>
                  <a:lnTo>
                    <a:pt x="1237" y="1318"/>
                  </a:lnTo>
                  <a:lnTo>
                    <a:pt x="1237" y="1416"/>
                  </a:lnTo>
                  <a:lnTo>
                    <a:pt x="373" y="1416"/>
                  </a:lnTo>
                  <a:lnTo>
                    <a:pt x="373" y="3701"/>
                  </a:lnTo>
                  <a:lnTo>
                    <a:pt x="216" y="3936"/>
                  </a:lnTo>
                  <a:lnTo>
                    <a:pt x="216" y="4562"/>
                  </a:lnTo>
                  <a:lnTo>
                    <a:pt x="118" y="4562"/>
                  </a:lnTo>
                  <a:lnTo>
                    <a:pt x="118" y="3907"/>
                  </a:lnTo>
                  <a:lnTo>
                    <a:pt x="275" y="3671"/>
                  </a:lnTo>
                  <a:lnTo>
                    <a:pt x="275" y="1318"/>
                  </a:lnTo>
                  <a:lnTo>
                    <a:pt x="840" y="1318"/>
                  </a:lnTo>
                  <a:close/>
                </a:path>
              </a:pathLst>
            </a:custGeom>
            <a:solidFill>
              <a:srgbClr val="223D58">
                <a:alpha val="7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430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43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B49A10D4-E816-A246-9A49-64BF286B9BD8}"/>
                </a:ext>
              </a:extLst>
            </p:cNvPr>
            <p:cNvSpPr txBox="1"/>
            <p:nvPr/>
          </p:nvSpPr>
          <p:spPr>
            <a:xfrm>
              <a:off x="1936671" y="2460644"/>
              <a:ext cx="1002958" cy="29719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rgbClr val="11437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11437F"/>
                  </a:solidFill>
                  <a:effectLst/>
                  <a:uLnTx/>
                  <a:uFillTx/>
                  <a:latin typeface="Segoe UI Light" panose="020B0502040204020203" pitchFamily="34" charset="0"/>
                </a:rPr>
                <a:t>Главные администраторы БС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F6E64A3E-B0D7-8A42-AAEB-AED103A74CF1}"/>
              </a:ext>
            </a:extLst>
          </p:cNvPr>
          <p:cNvGrpSpPr/>
          <p:nvPr/>
        </p:nvGrpSpPr>
        <p:grpSpPr>
          <a:xfrm>
            <a:off x="4569688" y="1245444"/>
            <a:ext cx="576000" cy="506406"/>
            <a:chOff x="2452813" y="2443329"/>
            <a:chExt cx="298156" cy="244468"/>
          </a:xfrm>
        </p:grpSpPr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941F9280-B2D5-BB40-BB05-5C1E3332147F}"/>
                </a:ext>
              </a:extLst>
            </p:cNvPr>
            <p:cNvSpPr txBox="1"/>
            <p:nvPr/>
          </p:nvSpPr>
          <p:spPr>
            <a:xfrm>
              <a:off x="2452813" y="2444491"/>
              <a:ext cx="298156" cy="243306"/>
            </a:xfrm>
            <a:prstGeom prst="hexagon">
              <a:avLst/>
            </a:prstGeom>
            <a:solidFill>
              <a:srgbClr val="9BBB59">
                <a:lumMod val="40000"/>
                <a:lumOff val="60000"/>
                <a:alpha val="59846"/>
              </a:srgbClr>
            </a:solidFill>
            <a:ln w="9525" cap="flat" cmpd="sng" algn="ctr">
              <a:solidFill>
                <a:srgbClr val="05549A"/>
              </a:solidFill>
              <a:prstDash val="solid"/>
            </a:ln>
            <a:effectLst/>
          </p:spPr>
          <p:txBody>
            <a:bodyPr lIns="257672" tIns="128837" rIns="257672" bIns="128837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="" xmlns:a16="http://schemas.microsoft.com/office/drawing/2014/main" id="{D2FD4C45-DFF7-8A47-AA0D-7388224430F3}"/>
                </a:ext>
              </a:extLst>
            </p:cNvPr>
            <p:cNvSpPr/>
            <p:nvPr/>
          </p:nvSpPr>
          <p:spPr>
            <a:xfrm>
              <a:off x="2452813" y="2443329"/>
              <a:ext cx="298156" cy="24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Компонент Анализа </a:t>
              </a:r>
              <a:br>
                <a:rPr kumimoji="0" lang="ru-RU" sz="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</a:br>
              <a:r>
                <a:rPr kumimoji="0" lang="ru-RU" sz="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ВФА ГАБС</a:t>
              </a: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1411" y="538654"/>
            <a:ext cx="2112483" cy="335224"/>
          </a:xfrm>
          <a:prstGeom prst="rect">
            <a:avLst/>
          </a:prstGeom>
        </p:spPr>
        <p:txBody>
          <a:bodyPr wrap="square" lIns="57662" tIns="28831" rIns="57662" bIns="28831">
            <a:spAutoFit/>
          </a:bodyPr>
          <a:lstStyle>
            <a:defPPr>
              <a:defRPr lang="ru-RU"/>
            </a:defPPr>
            <a:lvl1pPr algn="r">
              <a:defRPr sz="800" b="1">
                <a:solidFill>
                  <a:srgbClr val="11437F"/>
                </a:solidFill>
                <a:latin typeface="+mj-lt"/>
                <a:ea typeface="PT Serif" panose="020A0603040505020204" pitchFamily="18" charset="-52"/>
                <a:cs typeface="+mj-cs"/>
              </a:defRPr>
            </a:lvl1pPr>
          </a:lstStyle>
          <a:p>
            <a:pPr algn="ctr"/>
            <a:r>
              <a:rPr lang="ru-RU" sz="900" dirty="0">
                <a:solidFill>
                  <a:srgbClr val="1F477D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Основные пользователи данных цифровой платформы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97858" y="2536825"/>
            <a:ext cx="2138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Развитие существующих инструментов автоматизации и создание новых </a:t>
            </a:r>
            <a:b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 базе единой цифровой платформы</a:t>
            </a:r>
            <a:b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ГИИС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«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Электронный бюджет»</a:t>
            </a: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088601"/>
              </p:ext>
            </p:extLst>
          </p:nvPr>
        </p:nvGraphicFramePr>
        <p:xfrm>
          <a:off x="3819074" y="2536963"/>
          <a:ext cx="1839515" cy="68439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395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84392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ВОЗМОЖНОСТЬ ПОДКЛЮЧЕНИЯ</a:t>
                      </a:r>
                      <a:r>
                        <a:rPr lang="ru-RU" sz="600" b="1" i="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ОРГАНОВ ВГ(М)ФК</a:t>
                      </a:r>
                      <a:br>
                        <a:rPr lang="ru-RU" sz="600" b="1" i="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</a:br>
                      <a:r>
                        <a:rPr lang="ru-RU" sz="600" b="1" i="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К ФУНКЦИОНАЛУ ПО ВЗАИМОДЕЙСТВИЮ С ГАБС</a:t>
                      </a:r>
                      <a:r>
                        <a:rPr lang="ru-RU" sz="6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– комплексной системе, </a:t>
                      </a:r>
                      <a:r>
                        <a:rPr lang="ru-RU" sz="600" b="0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объединяющей </a:t>
                      </a:r>
                      <a:r>
                        <a:rPr lang="ru-RU" sz="6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измерение, анализ подконтрольной среды,</a:t>
                      </a:r>
                      <a:r>
                        <a:rPr lang="ru-RU" sz="600" b="0" i="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ru-RU" sz="6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выработку правил для принятия оптимальных управленческих решений</a:t>
                      </a:r>
                      <a:r>
                        <a:rPr lang="ru-RU" sz="6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ru-RU" sz="6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в целях предупреждения нарушений в </a:t>
                      </a:r>
                      <a:r>
                        <a:rPr lang="ru-RU" sz="600" b="0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ФБС</a:t>
                      </a:r>
                      <a:br>
                        <a:rPr lang="ru-RU" sz="600" b="0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</a:br>
                      <a:r>
                        <a:rPr lang="ru-RU" sz="600" b="0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и </a:t>
                      </a:r>
                      <a:r>
                        <a:rPr lang="ru-RU" sz="6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контроль их исполнения</a:t>
                      </a:r>
                    </a:p>
                  </a:txBody>
                  <a:tcPr marL="16480" marR="164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1" name="Шестиугольник 60">
            <a:extLst>
              <a:ext uri="{FF2B5EF4-FFF2-40B4-BE49-F238E27FC236}">
                <a16:creationId xmlns="" xmlns:a16="http://schemas.microsoft.com/office/drawing/2014/main" id="{2224657C-3C28-1240-9704-0979E75B09E4}"/>
              </a:ext>
            </a:extLst>
          </p:cNvPr>
          <p:cNvSpPr/>
          <p:nvPr/>
        </p:nvSpPr>
        <p:spPr>
          <a:xfrm>
            <a:off x="2273300" y="2596898"/>
            <a:ext cx="1524001" cy="484794"/>
          </a:xfrm>
          <a:prstGeom prst="hexagon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  <a:ln>
            <a:solidFill>
              <a:schemeClr val="accent5">
                <a:lumMod val="50000"/>
              </a:schemeClr>
            </a:solidFill>
            <a:round/>
          </a:ln>
          <a:effectLst>
            <a:softEdge rad="3810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ctr" defTabSz="576621">
              <a:lnSpc>
                <a:spcPts val="900"/>
              </a:lnSpc>
              <a:spcAft>
                <a:spcPts val="189"/>
              </a:spcAft>
              <a:defRPr/>
            </a:pPr>
            <a:r>
              <a:rPr lang="ru-RU" sz="800" b="1" dirty="0">
                <a:solidFill>
                  <a:srgbClr val="1F477D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Период реализации</a:t>
            </a:r>
          </a:p>
          <a:p>
            <a:pPr algn="ctr" defTabSz="576621">
              <a:lnSpc>
                <a:spcPts val="900"/>
              </a:lnSpc>
              <a:spcAft>
                <a:spcPts val="189"/>
              </a:spcAft>
              <a:defRPr/>
            </a:pPr>
            <a:r>
              <a:rPr lang="ru-RU" sz="800" b="1" dirty="0">
                <a:solidFill>
                  <a:srgbClr val="C00000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с 2021 по 2027 года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="" xmlns:a16="http://schemas.microsoft.com/office/drawing/2014/main" id="{7987BFBF-3F4B-244B-91E1-6829A82B96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557" y="836821"/>
            <a:ext cx="1391412" cy="1391412"/>
          </a:xfrm>
          <a:prstGeom prst="rect">
            <a:avLst/>
          </a:prstGeom>
        </p:spPr>
      </p:pic>
      <p:pic>
        <p:nvPicPr>
          <p:cNvPr id="1026" name="Picture 2" descr="eb">
            <a:extLst>
              <a:ext uri="{FF2B5EF4-FFF2-40B4-BE49-F238E27FC236}">
                <a16:creationId xmlns="" xmlns:a16="http://schemas.microsoft.com/office/drawing/2014/main" id="{EE4C71CF-5AB6-2545-AE2E-8B75007BC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646" y="1046822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Круговая стрелка 51">
            <a:extLst>
              <a:ext uri="{FF2B5EF4-FFF2-40B4-BE49-F238E27FC236}">
                <a16:creationId xmlns="" xmlns:a16="http://schemas.microsoft.com/office/drawing/2014/main" id="{82206C9C-F7E7-9848-8288-E3C464DCBE4F}"/>
              </a:ext>
            </a:extLst>
          </p:cNvPr>
          <p:cNvSpPr/>
          <p:nvPr/>
        </p:nvSpPr>
        <p:spPr>
          <a:xfrm>
            <a:off x="3138323" y="749588"/>
            <a:ext cx="1524001" cy="1546569"/>
          </a:xfrm>
          <a:prstGeom prst="circularArrow">
            <a:avLst>
              <a:gd name="adj1" fmla="val 8115"/>
              <a:gd name="adj2" fmla="val 1142319"/>
              <a:gd name="adj3" fmla="val 20195873"/>
              <a:gd name="adj4" fmla="val 1020485"/>
              <a:gd name="adj5" fmla="val 8672"/>
            </a:avLst>
          </a:prstGeom>
          <a:pattFill prst="pct50">
            <a:fgClr>
              <a:srgbClr val="CCECFF"/>
            </a:fgClr>
            <a:bgClr>
              <a:schemeClr val="bg1"/>
            </a:bgClr>
          </a:pattFill>
          <a:ln w="3175" cap="flat" cmpd="sng" algn="ctr">
            <a:solidFill>
              <a:srgbClr val="99CC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2A19DC9-8314-1340-9EA8-364EC2FEF925}"/>
              </a:ext>
            </a:extLst>
          </p:cNvPr>
          <p:cNvSpPr txBox="1"/>
          <p:nvPr/>
        </p:nvSpPr>
        <p:spPr>
          <a:xfrm>
            <a:off x="3746245" y="1420365"/>
            <a:ext cx="802168" cy="307777"/>
          </a:xfrm>
          <a:prstGeom prst="rect">
            <a:avLst/>
          </a:prstGeom>
          <a:solidFill>
            <a:srgbClr val="CCECFF">
              <a:alpha val="36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rPr>
              <a:t>ЭЛЕКТРОННЫЙ БЮДЖЕТ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BDF13803-B3BB-4445-84FB-CCE40D7B6C5A}"/>
              </a:ext>
            </a:extLst>
          </p:cNvPr>
          <p:cNvGrpSpPr/>
          <p:nvPr/>
        </p:nvGrpSpPr>
        <p:grpSpPr>
          <a:xfrm>
            <a:off x="2654300" y="1241425"/>
            <a:ext cx="586388" cy="510425"/>
            <a:chOff x="2794413" y="1313606"/>
            <a:chExt cx="586388" cy="510425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BEA7BFE7-103D-D54E-B08C-07C7D5B6271C}"/>
                </a:ext>
              </a:extLst>
            </p:cNvPr>
            <p:cNvSpPr txBox="1"/>
            <p:nvPr/>
          </p:nvSpPr>
          <p:spPr>
            <a:xfrm>
              <a:off x="2795198" y="1320032"/>
              <a:ext cx="576000" cy="503999"/>
            </a:xfrm>
            <a:prstGeom prst="hexagon">
              <a:avLst/>
            </a:prstGeom>
            <a:solidFill>
              <a:srgbClr val="F79646">
                <a:lumMod val="40000"/>
                <a:lumOff val="60000"/>
                <a:alpha val="59674"/>
              </a:srgbClr>
            </a:solidFill>
            <a:ln w="9525" cap="flat" cmpd="sng" algn="ctr">
              <a:solidFill>
                <a:srgbClr val="05549A"/>
              </a:solidFill>
              <a:prstDash val="solid"/>
            </a:ln>
            <a:effectLst/>
          </p:spPr>
          <p:txBody>
            <a:bodyPr vert="wordArtVert" lIns="257672" tIns="128837" rIns="257672" bIns="128837" anchor="ctr"/>
            <a:lstStyle>
              <a:defPPr>
                <a:defRPr lang="ru-RU"/>
              </a:defPPr>
              <a:lvl1pPr>
                <a:defRPr sz="400" b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="" xmlns:a16="http://schemas.microsoft.com/office/drawing/2014/main" id="{048F0549-4115-334D-BB37-0F129F199AD1}"/>
                </a:ext>
              </a:extLst>
            </p:cNvPr>
            <p:cNvSpPr/>
            <p:nvPr/>
          </p:nvSpPr>
          <p:spPr>
            <a:xfrm>
              <a:off x="2794413" y="1313606"/>
              <a:ext cx="586388" cy="51042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 algn="ctr">
                <a:defRPr/>
              </a:pPr>
              <a:r>
                <a:rPr lang="ru-RU" sz="500" b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ПИАО:</a:t>
              </a:r>
            </a:p>
            <a:p>
              <a:pPr lvl="0" algn="ctr">
                <a:defRPr/>
              </a:pPr>
              <a:r>
                <a:rPr lang="ru-RU" sz="500" b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Паспорт ОК</a:t>
              </a:r>
              <a:br>
                <a:rPr lang="ru-RU" sz="500" b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ru-RU" sz="500" b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Риск-анализ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="" xmlns:a16="http://schemas.microsoft.com/office/drawing/2014/main" id="{462F2DAE-0864-7745-B30A-CE9EB7236ECF}"/>
              </a:ext>
            </a:extLst>
          </p:cNvPr>
          <p:cNvGrpSpPr/>
          <p:nvPr/>
        </p:nvGrpSpPr>
        <p:grpSpPr>
          <a:xfrm>
            <a:off x="4307488" y="1950405"/>
            <a:ext cx="576000" cy="507626"/>
            <a:chOff x="2481849" y="2633187"/>
            <a:chExt cx="298156" cy="245057"/>
          </a:xfrm>
        </p:grpSpPr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5A1D2578-4D43-EA4B-AA6E-911B9D9181CC}"/>
                </a:ext>
              </a:extLst>
            </p:cNvPr>
            <p:cNvSpPr txBox="1"/>
            <p:nvPr/>
          </p:nvSpPr>
          <p:spPr>
            <a:xfrm>
              <a:off x="2481849" y="2634938"/>
              <a:ext cx="298156" cy="243306"/>
            </a:xfrm>
            <a:prstGeom prst="hexagon">
              <a:avLst/>
            </a:prstGeom>
            <a:solidFill>
              <a:srgbClr val="8064A2">
                <a:lumMod val="40000"/>
                <a:lumOff val="60000"/>
                <a:alpha val="60000"/>
              </a:srgbClr>
            </a:solidFill>
            <a:ln w="9525" cap="flat" cmpd="sng" algn="ctr">
              <a:solidFill>
                <a:srgbClr val="05549A"/>
              </a:solidFill>
              <a:prstDash val="solid"/>
            </a:ln>
            <a:effectLst/>
          </p:spPr>
          <p:txBody>
            <a:bodyPr lIns="257672" tIns="128837" rIns="257672" bIns="128837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="" xmlns:a16="http://schemas.microsoft.com/office/drawing/2014/main" id="{1F0A3C53-9C0C-214D-916D-AF732B751599}"/>
                </a:ext>
              </a:extLst>
            </p:cNvPr>
            <p:cNvSpPr/>
            <p:nvPr/>
          </p:nvSpPr>
          <p:spPr>
            <a:xfrm>
              <a:off x="2481849" y="2633187"/>
              <a:ext cx="298156" cy="24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Модуль ВФА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="" xmlns:a16="http://schemas.microsoft.com/office/drawing/2014/main" id="{A8E38D7E-5C2B-914F-BE8D-7C2E879B6069}"/>
              </a:ext>
            </a:extLst>
          </p:cNvPr>
          <p:cNvGrpSpPr/>
          <p:nvPr/>
        </p:nvGrpSpPr>
        <p:grpSpPr>
          <a:xfrm>
            <a:off x="2935888" y="1948275"/>
            <a:ext cx="586388" cy="503999"/>
            <a:chOff x="1000530" y="2495831"/>
            <a:chExt cx="303533" cy="243306"/>
          </a:xfrm>
        </p:grpSpPr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50F71F2B-D2C1-4843-894E-869201AAA2AD}"/>
                </a:ext>
              </a:extLst>
            </p:cNvPr>
            <p:cNvSpPr txBox="1"/>
            <p:nvPr/>
          </p:nvSpPr>
          <p:spPr>
            <a:xfrm>
              <a:off x="1005907" y="2495831"/>
              <a:ext cx="298156" cy="243306"/>
            </a:xfrm>
            <a:prstGeom prst="hexagon">
              <a:avLst/>
            </a:prstGeom>
            <a:solidFill>
              <a:sysClr val="window" lastClr="FFFFFF">
                <a:lumMod val="85000"/>
                <a:alpha val="60041"/>
              </a:sysClr>
            </a:solidFill>
            <a:ln w="9525" cap="flat" cmpd="sng" algn="ctr">
              <a:solidFill>
                <a:srgbClr val="05549A"/>
              </a:solidFill>
              <a:prstDash val="solid"/>
            </a:ln>
            <a:effectLst/>
          </p:spPr>
          <p:txBody>
            <a:bodyPr lIns="257672" tIns="128837" rIns="257672" bIns="128837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="" xmlns:a16="http://schemas.microsoft.com/office/drawing/2014/main" id="{DF5E94DA-417F-1846-8CC6-3474AFDB691A}"/>
                </a:ext>
              </a:extLst>
            </p:cNvPr>
            <p:cNvSpPr/>
            <p:nvPr/>
          </p:nvSpPr>
          <p:spPr>
            <a:xfrm>
              <a:off x="1000530" y="2495831"/>
              <a:ext cx="303533" cy="24330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Личные кабинеты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500" b="1" kern="0" dirty="0" smtClean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Органов</a:t>
              </a:r>
              <a:br>
                <a:rPr lang="ru-RU" sz="500" b="1" kern="0" dirty="0" smtClean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ru-RU" sz="500" b="1" kern="0" dirty="0" smtClean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и </a:t>
              </a:r>
              <a:r>
                <a:rPr lang="ru-RU" sz="500" b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объектов контроля </a:t>
              </a:r>
              <a:endParaRPr kumimoji="0" lang="ru-RU" sz="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="" xmlns:a16="http://schemas.microsoft.com/office/drawing/2014/main" id="{CB1F5769-927E-2548-9359-B68986E18EA2}"/>
              </a:ext>
            </a:extLst>
          </p:cNvPr>
          <p:cNvGrpSpPr/>
          <p:nvPr/>
        </p:nvGrpSpPr>
        <p:grpSpPr>
          <a:xfrm>
            <a:off x="2959100" y="555625"/>
            <a:ext cx="586388" cy="504000"/>
            <a:chOff x="498411" y="1930698"/>
            <a:chExt cx="303533" cy="243306"/>
          </a:xfrm>
        </p:grpSpPr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E28E5CC6-C908-804B-847C-46CFED968CD7}"/>
                </a:ext>
              </a:extLst>
            </p:cNvPr>
            <p:cNvSpPr txBox="1"/>
            <p:nvPr/>
          </p:nvSpPr>
          <p:spPr>
            <a:xfrm>
              <a:off x="498411" y="1930698"/>
              <a:ext cx="298156" cy="243306"/>
            </a:xfrm>
            <a:prstGeom prst="hexagon">
              <a:avLst/>
            </a:prstGeom>
            <a:solidFill>
              <a:srgbClr val="4F81BD">
                <a:lumMod val="40000"/>
                <a:lumOff val="60000"/>
                <a:alpha val="60000"/>
              </a:srgbClr>
            </a:solidFill>
            <a:ln w="9525" cap="flat" cmpd="sng" algn="ctr">
              <a:solidFill>
                <a:srgbClr val="05549A"/>
              </a:solidFill>
              <a:prstDash val="solid"/>
            </a:ln>
            <a:effectLst/>
          </p:spPr>
          <p:txBody>
            <a:bodyPr lIns="257672" tIns="128837" rIns="257672" bIns="128837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="" xmlns:a16="http://schemas.microsoft.com/office/drawing/2014/main" id="{1431CBBB-2618-AF41-B312-5CA21C5F6BA1}"/>
                </a:ext>
              </a:extLst>
            </p:cNvPr>
            <p:cNvSpPr/>
            <p:nvPr/>
          </p:nvSpPr>
          <p:spPr>
            <a:xfrm>
              <a:off x="498411" y="1930698"/>
              <a:ext cx="303533" cy="24330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Модуль ВГФК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18DD6ED7-DFED-B74F-A041-D82AEC000B62}"/>
              </a:ext>
            </a:extLst>
          </p:cNvPr>
          <p:cNvGrpSpPr/>
          <p:nvPr/>
        </p:nvGrpSpPr>
        <p:grpSpPr>
          <a:xfrm>
            <a:off x="4264888" y="555993"/>
            <a:ext cx="576000" cy="504000"/>
            <a:chOff x="1398495" y="1735116"/>
            <a:chExt cx="298156" cy="243306"/>
          </a:xfrm>
        </p:grpSpPr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C9026201-4981-B045-ABB5-4BABC476DF42}"/>
                </a:ext>
              </a:extLst>
            </p:cNvPr>
            <p:cNvSpPr txBox="1"/>
            <p:nvPr/>
          </p:nvSpPr>
          <p:spPr>
            <a:xfrm>
              <a:off x="1398495" y="1735116"/>
              <a:ext cx="298156" cy="243306"/>
            </a:xfrm>
            <a:prstGeom prst="hexagon">
              <a:avLst/>
            </a:prstGeom>
            <a:solidFill>
              <a:srgbClr val="9BBB59">
                <a:lumMod val="40000"/>
                <a:lumOff val="60000"/>
                <a:alpha val="60000"/>
              </a:srgbClr>
            </a:solidFill>
            <a:ln w="9525" cap="flat" cmpd="sng" algn="ctr">
              <a:solidFill>
                <a:srgbClr val="05549A"/>
              </a:solidFill>
              <a:prstDash val="solid"/>
            </a:ln>
            <a:effectLst/>
          </p:spPr>
          <p:txBody>
            <a:bodyPr lIns="257672" tIns="128837" rIns="257672" bIns="128837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="" xmlns:a16="http://schemas.microsoft.com/office/drawing/2014/main" id="{0A610F8F-943C-3A44-B7F6-8A23369307DC}"/>
                </a:ext>
              </a:extLst>
            </p:cNvPr>
            <p:cNvSpPr/>
            <p:nvPr/>
          </p:nvSpPr>
          <p:spPr>
            <a:xfrm>
              <a:off x="1398495" y="1735520"/>
              <a:ext cx="298156" cy="24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Компонент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Анализа </a:t>
              </a:r>
              <a:br>
                <a:rPr kumimoji="0" lang="ru-RU" sz="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</a:br>
              <a:r>
                <a:rPr kumimoji="0" lang="ru-RU" sz="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ИБП ОВГ(М)К</a:t>
              </a: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="" xmlns:a16="http://schemas.microsoft.com/office/drawing/2014/main" id="{B2E240C9-B060-D244-9AB3-332A81A346FF}"/>
              </a:ext>
            </a:extLst>
          </p:cNvPr>
          <p:cNvGrpSpPr/>
          <p:nvPr/>
        </p:nvGrpSpPr>
        <p:grpSpPr>
          <a:xfrm>
            <a:off x="1046621" y="2012127"/>
            <a:ext cx="953749" cy="512234"/>
            <a:chOff x="5973" y="1568860"/>
            <a:chExt cx="1154457" cy="670347"/>
          </a:xfrm>
        </p:grpSpPr>
        <p:pic>
          <p:nvPicPr>
            <p:cNvPr id="55" name="Picture 36" descr="C:\Users\2323\AppData\Local\Temp\office-block-1.png">
              <a:extLst>
                <a:ext uri="{FF2B5EF4-FFF2-40B4-BE49-F238E27FC236}">
                  <a16:creationId xmlns="" xmlns:a16="http://schemas.microsoft.com/office/drawing/2014/main" id="{330DB103-22D3-6145-9FB8-59272B0B49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478" y="1568860"/>
              <a:ext cx="209262" cy="208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36" descr="C:\Users\2323\AppData\Local\Temp\office-block-1.png">
              <a:extLst>
                <a:ext uri="{FF2B5EF4-FFF2-40B4-BE49-F238E27FC236}">
                  <a16:creationId xmlns="" xmlns:a16="http://schemas.microsoft.com/office/drawing/2014/main" id="{C39F4384-63B1-8E4A-A6DC-4B47566325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480" y="1601926"/>
              <a:ext cx="209262" cy="208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163C06C1-B957-1A42-AF52-0F8ADBBC52F3}"/>
                </a:ext>
              </a:extLst>
            </p:cNvPr>
            <p:cNvSpPr txBox="1"/>
            <p:nvPr/>
          </p:nvSpPr>
          <p:spPr>
            <a:xfrm>
              <a:off x="5973" y="1755872"/>
              <a:ext cx="1154457" cy="48333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rgbClr val="11437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1437F"/>
                  </a:solidFill>
                  <a:effectLst/>
                  <a:uLnTx/>
                  <a:uFillTx/>
                  <a:latin typeface="Segoe UI Light" panose="020B0502040204020203" pitchFamily="34" charset="0"/>
                </a:rPr>
                <a:t>Участники (</a:t>
              </a:r>
              <a:r>
                <a:rPr kumimoji="0" lang="ru-RU" sz="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11437F"/>
                  </a:solidFill>
                  <a:effectLst/>
                  <a:uLnTx/>
                  <a:uFillTx/>
                  <a:latin typeface="Segoe UI Light" panose="020B0502040204020203" pitchFamily="34" charset="0"/>
                </a:rPr>
                <a:t>неучастники</a:t>
              </a:r>
              <a:r>
                <a:rPr kumimoji="0" lang="ru-RU" sz="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1437F"/>
                  </a:solidFill>
                  <a:effectLst/>
                  <a:uLnTx/>
                  <a:uFillTx/>
                  <a:latin typeface="Segoe UI Light" panose="020B0502040204020203" pitchFamily="34" charset="0"/>
                </a:rPr>
                <a:t>)</a:t>
              </a:r>
              <a:r>
                <a:rPr kumimoji="0" lang="ru-RU" sz="600" b="1" i="0" u="none" strike="noStrike" kern="0" cap="none" spc="0" normalizeH="0" noProof="0" dirty="0" smtClean="0">
                  <a:ln>
                    <a:noFill/>
                  </a:ln>
                  <a:solidFill>
                    <a:srgbClr val="11437F"/>
                  </a:solidFill>
                  <a:effectLst/>
                  <a:uLnTx/>
                  <a:uFillTx/>
                  <a:latin typeface="Segoe UI Light" panose="020B0502040204020203" pitchFamily="34" charset="0"/>
                </a:rPr>
                <a:t> бюджетного процесса</a:t>
              </a:r>
              <a:endParaRPr kumimoji="0" lang="ru-RU" sz="600" b="1" i="0" u="none" strike="noStrike" kern="0" cap="none" spc="0" normalizeH="0" baseline="0" noProof="0" dirty="0">
                <a:ln>
                  <a:noFill/>
                </a:ln>
                <a:solidFill>
                  <a:srgbClr val="11437F"/>
                </a:solidFill>
                <a:effectLst/>
                <a:uLnTx/>
                <a:uFillTx/>
                <a:latin typeface="Segoe UI Light" panose="020B0502040204020203" pitchFamily="34" charset="0"/>
              </a:endParaRPr>
            </a:p>
          </p:txBody>
        </p:sp>
        <p:pic>
          <p:nvPicPr>
            <p:cNvPr id="62" name="Picture 36" descr="C:\Users\2323\AppData\Local\Temp\office-block-1.png">
              <a:extLst>
                <a:ext uri="{FF2B5EF4-FFF2-40B4-BE49-F238E27FC236}">
                  <a16:creationId xmlns="" xmlns:a16="http://schemas.microsoft.com/office/drawing/2014/main" id="{BCA59BD0-7821-6445-BC73-8A4A9377F2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82" y="1611411"/>
              <a:ext cx="209262" cy="208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3" name="Группа 62">
            <a:extLst>
              <a:ext uri="{FF2B5EF4-FFF2-40B4-BE49-F238E27FC236}">
                <a16:creationId xmlns="" xmlns:a16="http://schemas.microsoft.com/office/drawing/2014/main" id="{2AB2809A-BD91-2B4C-A667-A31DF68DB9ED}"/>
              </a:ext>
            </a:extLst>
          </p:cNvPr>
          <p:cNvGrpSpPr/>
          <p:nvPr/>
        </p:nvGrpSpPr>
        <p:grpSpPr>
          <a:xfrm>
            <a:off x="340346" y="1488092"/>
            <a:ext cx="704795" cy="463236"/>
            <a:chOff x="421342" y="1492614"/>
            <a:chExt cx="704795" cy="463236"/>
          </a:xfrm>
        </p:grpSpPr>
        <p:pic>
          <p:nvPicPr>
            <p:cNvPr id="64" name="Picture 35" descr="C:\Users\2323\AppData\Local\Temp\bank.png">
              <a:extLst>
                <a:ext uri="{FF2B5EF4-FFF2-40B4-BE49-F238E27FC236}">
                  <a16:creationId xmlns="" xmlns:a16="http://schemas.microsoft.com/office/drawing/2014/main" id="{9E813016-6600-8440-8A87-235819C1A0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rgbClr val="4F81BD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229" y="1492614"/>
              <a:ext cx="220146" cy="201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Box 64">
              <a:extLst>
                <a:ext uri="{FF2B5EF4-FFF2-40B4-BE49-F238E27FC236}">
                  <a16:creationId xmlns="" xmlns:a16="http://schemas.microsoft.com/office/drawing/2014/main" id="{79FB89FE-0B44-B84F-841A-6938DD555B2B}"/>
                </a:ext>
              </a:extLst>
            </p:cNvPr>
            <p:cNvSpPr txBox="1"/>
            <p:nvPr/>
          </p:nvSpPr>
          <p:spPr>
            <a:xfrm>
              <a:off x="421342" y="1678851"/>
              <a:ext cx="70479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rgbClr val="11437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11437F"/>
                  </a:solidFill>
                  <a:effectLst/>
                  <a:uLnTx/>
                  <a:uFillTx/>
                  <a:latin typeface="Segoe UI Light" panose="020B0502040204020203" pitchFamily="34" charset="0"/>
                </a:rPr>
                <a:t>Счетная палата РФ</a:t>
              </a: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="" xmlns:a16="http://schemas.microsoft.com/office/drawing/2014/main" id="{3B1598FA-36BF-1B44-AD1B-7C6627BAF7A3}"/>
              </a:ext>
            </a:extLst>
          </p:cNvPr>
          <p:cNvGrpSpPr/>
          <p:nvPr/>
        </p:nvGrpSpPr>
        <p:grpSpPr>
          <a:xfrm>
            <a:off x="349670" y="2012122"/>
            <a:ext cx="704795" cy="463236"/>
            <a:chOff x="421342" y="1492614"/>
            <a:chExt cx="704795" cy="463236"/>
          </a:xfrm>
        </p:grpSpPr>
        <p:pic>
          <p:nvPicPr>
            <p:cNvPr id="67" name="Picture 35" descr="C:\Users\2323\AppData\Local\Temp\bank.png">
              <a:extLst>
                <a:ext uri="{FF2B5EF4-FFF2-40B4-BE49-F238E27FC236}">
                  <a16:creationId xmlns="" xmlns:a16="http://schemas.microsoft.com/office/drawing/2014/main" id="{63E33D1F-50D1-C243-9AF2-45BD7BAFCD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rgbClr val="4F81BD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229" y="1492614"/>
              <a:ext cx="220146" cy="201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TextBox 67">
              <a:extLst>
                <a:ext uri="{FF2B5EF4-FFF2-40B4-BE49-F238E27FC236}">
                  <a16:creationId xmlns="" xmlns:a16="http://schemas.microsoft.com/office/drawing/2014/main" id="{0B5594C9-131B-9441-B0F5-3EF31904D8F2}"/>
                </a:ext>
              </a:extLst>
            </p:cNvPr>
            <p:cNvSpPr txBox="1"/>
            <p:nvPr/>
          </p:nvSpPr>
          <p:spPr>
            <a:xfrm>
              <a:off x="421342" y="1678851"/>
              <a:ext cx="70479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rgbClr val="11437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11437F"/>
                  </a:solidFill>
                  <a:effectLst/>
                  <a:uLnTx/>
                  <a:uFillTx/>
                  <a:latin typeface="Segoe UI Light" panose="020B0502040204020203" pitchFamily="34" charset="0"/>
                </a:rPr>
                <a:t>Правительство РФ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8857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4932" y="532704"/>
            <a:ext cx="1483905" cy="15891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34" tIns="28817" rIns="57634" bIns="28817" rtlCol="0" anchor="t"/>
          <a:lstStyle/>
          <a:p>
            <a:pPr algn="ctr"/>
            <a:endParaRPr lang="ru-RU" sz="900" dirty="0">
              <a:solidFill>
                <a:srgbClr val="11437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82710" y="532704"/>
            <a:ext cx="3769899" cy="15891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34" tIns="28817" rIns="57634" bIns="28817" rtlCol="0" anchor="t"/>
          <a:lstStyle/>
          <a:p>
            <a:pPr algn="ctr">
              <a:lnSpc>
                <a:spcPts val="1080"/>
              </a:lnSpc>
            </a:pPr>
            <a:r>
              <a:rPr lang="ru-RU" sz="900" b="1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29394" y="709921"/>
            <a:ext cx="1744033" cy="135248"/>
          </a:xfrm>
          <a:prstGeom prst="rect">
            <a:avLst/>
          </a:prstGeom>
          <a:noFill/>
        </p:spPr>
        <p:txBody>
          <a:bodyPr wrap="square" lIns="27255" tIns="13630" rIns="27255" bIns="13630" anchor="ctr">
            <a:spAutoFit/>
          </a:bodyPr>
          <a:lstStyle/>
          <a:p>
            <a:pPr algn="ctr" defTabSz="272549"/>
            <a:r>
              <a:rPr lang="ru-RU" sz="700" b="1" dirty="0">
                <a:solidFill>
                  <a:srgbClr val="5B9BD5">
                    <a:lumMod val="50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Экспертно-аналитическое мероприятие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5135" y="733363"/>
            <a:ext cx="1473702" cy="415838"/>
          </a:xfrm>
          <a:prstGeom prst="rect">
            <a:avLst/>
          </a:prstGeom>
        </p:spPr>
        <p:txBody>
          <a:bodyPr wrap="square" lIns="27255" tIns="13630" rIns="27255" bIns="13630" anchor="ctr">
            <a:spAutoFit/>
          </a:bodyPr>
          <a:lstStyle/>
          <a:p>
            <a:pPr algn="ctr" defTabSz="272549"/>
            <a:r>
              <a:rPr lang="ru-RU" sz="631" b="1" dirty="0">
                <a:solidFill>
                  <a:srgbClr val="5B9BD5">
                    <a:lumMod val="50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Проверка</a:t>
            </a:r>
            <a:r>
              <a:rPr lang="ru-RU" sz="631" dirty="0">
                <a:solidFill>
                  <a:srgbClr val="5B9BD5">
                    <a:lumMod val="50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sz="631" dirty="0">
                <a:solidFill>
                  <a:srgbClr val="5B9BD5">
                    <a:lumMod val="50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631" dirty="0">
                <a:solidFill>
                  <a:srgbClr val="5B9BD5">
                    <a:lumMod val="50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(выездная, камеральная, </a:t>
            </a:r>
          </a:p>
          <a:p>
            <a:pPr algn="ctr" defTabSz="272549"/>
            <a:r>
              <a:rPr lang="ru-RU" sz="631" dirty="0">
                <a:solidFill>
                  <a:srgbClr val="5B9BD5">
                    <a:lumMod val="50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 </a:t>
            </a:r>
            <a:r>
              <a:rPr lang="ru-RU" sz="631" dirty="0" err="1">
                <a:solidFill>
                  <a:srgbClr val="5B9BD5">
                    <a:lumMod val="50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т.ч</a:t>
            </a:r>
            <a:r>
              <a:rPr lang="ru-RU" sz="631" dirty="0">
                <a:solidFill>
                  <a:srgbClr val="5B9BD5">
                    <a:lumMod val="50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встречная), ревизия, обследование</a:t>
            </a:r>
          </a:p>
        </p:txBody>
      </p:sp>
      <p:sp>
        <p:nvSpPr>
          <p:cNvPr id="9" name="Нашивка 8"/>
          <p:cNvSpPr/>
          <p:nvPr/>
        </p:nvSpPr>
        <p:spPr>
          <a:xfrm rot="5400000">
            <a:off x="862105" y="1179874"/>
            <a:ext cx="106865" cy="18240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solidFill>
              <a:srgbClr val="114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255" tIns="13630" rIns="27255" bIns="13630" rtlCol="0" anchor="ctr"/>
          <a:lstStyle/>
          <a:p>
            <a:pPr algn="ctr" defTabSz="272549"/>
            <a:endParaRPr lang="ru-RU" sz="50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993" y="1306366"/>
            <a:ext cx="891766" cy="212192"/>
          </a:xfrm>
          <a:prstGeom prst="rect">
            <a:avLst/>
          </a:prstGeom>
        </p:spPr>
        <p:txBody>
          <a:bodyPr wrap="square" lIns="27255" tIns="13630" rIns="27255" bIns="13630" anchor="ctr">
            <a:spAutoFit/>
          </a:bodyPr>
          <a:lstStyle/>
          <a:p>
            <a:pPr algn="ctr" defTabSz="272549"/>
            <a:r>
              <a:rPr lang="ru-RU" sz="6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Акт </a:t>
            </a:r>
          </a:p>
          <a:p>
            <a:pPr algn="ctr" defTabSz="272549"/>
            <a:r>
              <a:rPr lang="ru-RU" sz="6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проверки</a:t>
            </a:r>
            <a:r>
              <a:rPr lang="en-US" sz="6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/</a:t>
            </a:r>
            <a:r>
              <a:rPr lang="ru-RU" sz="6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ревизии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18458" y="1700360"/>
            <a:ext cx="652361" cy="119859"/>
          </a:xfrm>
          <a:prstGeom prst="rect">
            <a:avLst/>
          </a:prstGeom>
        </p:spPr>
        <p:txBody>
          <a:bodyPr wrap="square" lIns="27255" tIns="13630" rIns="27255" bIns="13630" anchor="ctr">
            <a:spAutoFit/>
          </a:bodyPr>
          <a:lstStyle/>
          <a:p>
            <a:pPr algn="ctr" defTabSz="272549"/>
            <a:r>
              <a:rPr lang="ru-RU" sz="600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Представление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85136" y="590202"/>
            <a:ext cx="1483905" cy="11985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27255" tIns="13630" rIns="27255" bIns="13630">
            <a:spAutoFit/>
          </a:bodyPr>
          <a:lstStyle/>
          <a:p>
            <a:pPr algn="ctr" defTabSz="272549"/>
            <a:r>
              <a:rPr lang="ru-RU" sz="600" b="1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Контрольное мероприятие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882107" y="593436"/>
            <a:ext cx="3770502" cy="11985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27255" tIns="13630" rIns="27255" bIns="13630">
            <a:spAutoFit/>
          </a:bodyPr>
          <a:lstStyle/>
          <a:p>
            <a:pPr algn="ctr" defTabSz="272549"/>
            <a:r>
              <a:rPr lang="ru-RU" sz="600" b="1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Экспертно-аналитическое мероприятие и наблюдение</a:t>
            </a:r>
          </a:p>
        </p:txBody>
      </p:sp>
      <p:sp>
        <p:nvSpPr>
          <p:cNvPr id="16" name="Нашивка 15"/>
          <p:cNvSpPr/>
          <p:nvPr/>
        </p:nvSpPr>
        <p:spPr>
          <a:xfrm rot="5400000">
            <a:off x="2703525" y="1264822"/>
            <a:ext cx="106865" cy="18240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solidFill>
              <a:srgbClr val="114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255" tIns="13630" rIns="27255" bIns="13630" rtlCol="0" anchor="ctr"/>
          <a:lstStyle/>
          <a:p>
            <a:pPr algn="ctr" defTabSz="272549"/>
            <a:r>
              <a:rPr lang="ru-RU" sz="500" dirty="0">
                <a:solidFill>
                  <a:srgbClr val="1F477D"/>
                </a:solidFill>
              </a:rPr>
              <a:t>           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057418" y="1597780"/>
            <a:ext cx="624323" cy="119859"/>
          </a:xfrm>
          <a:prstGeom prst="rect">
            <a:avLst/>
          </a:prstGeom>
        </p:spPr>
        <p:txBody>
          <a:bodyPr wrap="square" lIns="27255" tIns="13630" rIns="27255" bIns="13630" anchor="ctr">
            <a:spAutoFit/>
          </a:bodyPr>
          <a:lstStyle/>
          <a:p>
            <a:pPr algn="ctr" defTabSz="272549"/>
            <a:r>
              <a:rPr lang="ru-RU" sz="600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Рекомендации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856448" y="1604493"/>
            <a:ext cx="712252" cy="119859"/>
          </a:xfrm>
          <a:prstGeom prst="rect">
            <a:avLst/>
          </a:prstGeom>
        </p:spPr>
        <p:txBody>
          <a:bodyPr wrap="square" lIns="27255" tIns="13630" rIns="27255" bIns="13630" anchor="ctr">
            <a:spAutoFit/>
          </a:bodyPr>
          <a:lstStyle/>
          <a:p>
            <a:pPr algn="ctr" defTabSz="272549"/>
            <a:r>
              <a:rPr lang="ru-RU" sz="600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Предупреждение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4932" y="2199669"/>
            <a:ext cx="5467474" cy="446276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just" defTabSz="914001">
              <a:spcBef>
                <a:spcPts val="600"/>
              </a:spcBef>
              <a:spcAft>
                <a:spcPts val="600"/>
              </a:spcAft>
            </a:pPr>
            <a:r>
              <a:rPr lang="ru-RU" sz="600" b="1" u="sng" dirty="0">
                <a:solidFill>
                  <a:srgbClr val="99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ПРЕДПОСЫЛКИ</a:t>
            </a:r>
            <a:r>
              <a:rPr lang="ru-RU" sz="600" b="1" dirty="0">
                <a:solidFill>
                  <a:srgbClr val="99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600" b="1" cap="small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‒ </a:t>
            </a:r>
            <a:r>
              <a:rPr lang="ru-RU" sz="600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отдельные поручения Президента РФ и Правительства РФ, Минфина России по осуществлению контроля:</a:t>
            </a:r>
          </a:p>
          <a:p>
            <a:pPr indent="-168995" algn="just" defTabSz="914001">
              <a:buFont typeface="Wingdings" panose="05000000000000000000" pitchFamily="2" charset="2"/>
              <a:buChar char="Ø"/>
            </a:pPr>
            <a:r>
              <a:rPr lang="ru-RU" sz="6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оказания мер государственный поддержки по опережающему социально-экономическому развитию ДФО</a:t>
            </a:r>
          </a:p>
          <a:p>
            <a:pPr indent="-168995" algn="just" defTabSz="914001">
              <a:buFont typeface="Wingdings" panose="05000000000000000000" pitchFamily="2" charset="2"/>
              <a:buChar char="Ø"/>
            </a:pPr>
            <a:r>
              <a:rPr lang="ru-RU" sz="6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формирования и исполнения республиканского бюджета, увеличения объема государственного долга одного из субъектов РФ</a:t>
            </a:r>
          </a:p>
        </p:txBody>
      </p:sp>
      <p:sp>
        <p:nvSpPr>
          <p:cNvPr id="31" name="Нашивка 30"/>
          <p:cNvSpPr/>
          <p:nvPr/>
        </p:nvSpPr>
        <p:spPr>
          <a:xfrm rot="5400000">
            <a:off x="455090" y="1545756"/>
            <a:ext cx="106865" cy="182405"/>
          </a:xfrm>
          <a:prstGeom prst="chevron">
            <a:avLst/>
          </a:prstGeom>
          <a:solidFill>
            <a:schemeClr val="accent1">
              <a:lumMod val="50000"/>
            </a:schemeClr>
          </a:solidFill>
          <a:ln w="6350">
            <a:solidFill>
              <a:srgbClr val="114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255" tIns="13630" rIns="27255" bIns="13630" rtlCol="0" anchor="ctr"/>
          <a:lstStyle/>
          <a:p>
            <a:pPr algn="ctr" defTabSz="272549"/>
            <a:endParaRPr lang="ru-RU" sz="50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91666" y="1947209"/>
            <a:ext cx="652756" cy="119859"/>
          </a:xfrm>
          <a:prstGeom prst="rect">
            <a:avLst/>
          </a:prstGeom>
        </p:spPr>
        <p:txBody>
          <a:bodyPr wrap="square" lIns="27255" tIns="13630" rIns="27255" bIns="13630" anchor="ctr">
            <a:spAutoFit/>
          </a:bodyPr>
          <a:lstStyle/>
          <a:p>
            <a:pPr algn="ctr" defTabSz="272549"/>
            <a:r>
              <a:rPr lang="ru-RU" sz="600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Предписание</a:t>
            </a:r>
          </a:p>
        </p:txBody>
      </p:sp>
      <p:sp>
        <p:nvSpPr>
          <p:cNvPr id="33" name="Нашивка 32"/>
          <p:cNvSpPr/>
          <p:nvPr/>
        </p:nvSpPr>
        <p:spPr>
          <a:xfrm rot="5400000">
            <a:off x="2700581" y="1482832"/>
            <a:ext cx="106865" cy="182405"/>
          </a:xfrm>
          <a:prstGeom prst="chevron">
            <a:avLst/>
          </a:prstGeom>
          <a:solidFill>
            <a:schemeClr val="accent1">
              <a:lumMod val="50000"/>
            </a:schemeClr>
          </a:solidFill>
          <a:ln w="6350">
            <a:solidFill>
              <a:srgbClr val="114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255" tIns="13630" rIns="27255" bIns="13630" rtlCol="0" anchor="ctr"/>
          <a:lstStyle/>
          <a:p>
            <a:pPr algn="ctr" defTabSz="272549"/>
            <a:endParaRPr lang="ru-RU" sz="500">
              <a:solidFill>
                <a:srgbClr val="1F477D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290362" y="1378758"/>
            <a:ext cx="927301" cy="119859"/>
          </a:xfrm>
          <a:prstGeom prst="rect">
            <a:avLst/>
          </a:prstGeom>
        </p:spPr>
        <p:txBody>
          <a:bodyPr wrap="square" lIns="27255" tIns="13630" rIns="27255" bIns="13630" anchor="ctr">
            <a:spAutoFit/>
          </a:bodyPr>
          <a:lstStyle/>
          <a:p>
            <a:pPr algn="ctr" defTabSz="272549"/>
            <a:r>
              <a:rPr lang="ru-RU" sz="6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Заключение</a:t>
            </a:r>
          </a:p>
        </p:txBody>
      </p:sp>
      <p:sp>
        <p:nvSpPr>
          <p:cNvPr id="40" name="Плюс 39"/>
          <p:cNvSpPr/>
          <p:nvPr/>
        </p:nvSpPr>
        <p:spPr>
          <a:xfrm>
            <a:off x="449850" y="1835771"/>
            <a:ext cx="117344" cy="106866"/>
          </a:xfrm>
          <a:prstGeom prst="mathPlus">
            <a:avLst/>
          </a:prstGeom>
          <a:solidFill>
            <a:srgbClr val="11437F"/>
          </a:solidFill>
          <a:ln>
            <a:solidFill>
              <a:srgbClr val="114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255" tIns="13630" rIns="27255" bIns="13630" rtlCol="0" anchor="ctr"/>
          <a:lstStyle/>
          <a:p>
            <a:pPr algn="ctr" defTabSz="272549"/>
            <a:endParaRPr lang="ru-RU" sz="500">
              <a:solidFill>
                <a:prstClr val="white"/>
              </a:solidFill>
            </a:endParaRPr>
          </a:p>
        </p:txBody>
      </p:sp>
      <p:sp>
        <p:nvSpPr>
          <p:cNvPr id="41" name="Нашивка 40"/>
          <p:cNvSpPr/>
          <p:nvPr/>
        </p:nvSpPr>
        <p:spPr>
          <a:xfrm rot="5400000">
            <a:off x="455090" y="1495197"/>
            <a:ext cx="106865" cy="182405"/>
          </a:xfrm>
          <a:prstGeom prst="chevron">
            <a:avLst/>
          </a:prstGeom>
          <a:noFill/>
          <a:ln w="63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255" tIns="13630" rIns="27255" bIns="13630" rtlCol="0" anchor="ctr"/>
          <a:lstStyle/>
          <a:p>
            <a:pPr algn="ctr" defTabSz="272549"/>
            <a:endParaRPr lang="ru-RU" sz="500">
              <a:solidFill>
                <a:prstClr val="white"/>
              </a:solidFill>
            </a:endParaRPr>
          </a:p>
        </p:txBody>
      </p:sp>
      <p:sp>
        <p:nvSpPr>
          <p:cNvPr id="42" name="Нашивка 41"/>
          <p:cNvSpPr/>
          <p:nvPr/>
        </p:nvSpPr>
        <p:spPr>
          <a:xfrm rot="5400000">
            <a:off x="2700581" y="1422309"/>
            <a:ext cx="106865" cy="182405"/>
          </a:xfrm>
          <a:prstGeom prst="chevron">
            <a:avLst/>
          </a:prstGeom>
          <a:noFill/>
          <a:ln w="63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255" tIns="13630" rIns="27255" bIns="13630" rtlCol="0" anchor="ctr"/>
          <a:lstStyle/>
          <a:p>
            <a:pPr algn="ctr" defTabSz="272549"/>
            <a:r>
              <a:rPr lang="ru-RU" sz="500" dirty="0">
                <a:solidFill>
                  <a:srgbClr val="1F477D"/>
                </a:solidFill>
              </a:rPr>
              <a:t>    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753585" y="700681"/>
            <a:ext cx="1853618" cy="135248"/>
          </a:xfrm>
          <a:prstGeom prst="rect">
            <a:avLst/>
          </a:prstGeom>
          <a:noFill/>
        </p:spPr>
        <p:txBody>
          <a:bodyPr wrap="square" lIns="27255" tIns="13630" rIns="27255" bIns="13630" anchor="ctr">
            <a:spAutoFit/>
          </a:bodyPr>
          <a:lstStyle/>
          <a:p>
            <a:pPr algn="ctr" defTabSz="272549"/>
            <a:r>
              <a:rPr lang="ru-RU" sz="700" b="1" dirty="0">
                <a:solidFill>
                  <a:srgbClr val="5B9BD5">
                    <a:lumMod val="50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Наблюдение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746126" y="835922"/>
            <a:ext cx="1853618" cy="441929"/>
          </a:xfrm>
          <a:prstGeom prst="rect">
            <a:avLst/>
          </a:prstGeom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7634" tIns="28817" rIns="57634" bIns="28817" rtlCol="0" anchor="ctr"/>
          <a:lstStyle/>
          <a:p>
            <a:pPr algn="ctr">
              <a:buClr>
                <a:srgbClr val="339933"/>
              </a:buClr>
              <a:buSzPct val="150000"/>
            </a:pPr>
            <a:r>
              <a:rPr lang="ru-RU" sz="400" b="1" u="sng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Сбор и анализ данных</a:t>
            </a:r>
            <a:r>
              <a:rPr lang="ru-RU" sz="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об объекте и предмете контроля на системной </a:t>
            </a:r>
            <a:r>
              <a:rPr lang="ru-RU" sz="400" dirty="0" smtClean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sz="400" dirty="0" smtClean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400" dirty="0" smtClean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 </a:t>
            </a:r>
            <a:r>
              <a:rPr lang="ru-RU" sz="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регулярной основе, имеющихся у органа внутреннего государственного (муниципального) финансового контроля, в том числе данных, которые поступают в ходе межведомственного информационного взаимодействия, </a:t>
            </a:r>
            <a:r>
              <a:rPr lang="ru-RU" sz="400" dirty="0" smtClean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sz="400" dirty="0" smtClean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400" dirty="0" smtClean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 </a:t>
            </a:r>
            <a:r>
              <a:rPr lang="ru-RU" sz="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также данных, содержащихся в государственных и муниципальных </a:t>
            </a:r>
            <a:r>
              <a:rPr lang="ru-RU" sz="400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информационных системах, данных из сети «Интернет», иных общедоступных данных</a:t>
            </a:r>
          </a:p>
        </p:txBody>
      </p:sp>
      <p:sp>
        <p:nvSpPr>
          <p:cNvPr id="43" name="Нашивка 42"/>
          <p:cNvSpPr/>
          <p:nvPr/>
        </p:nvSpPr>
        <p:spPr>
          <a:xfrm rot="5400000">
            <a:off x="4647499" y="1266174"/>
            <a:ext cx="106865" cy="18240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solidFill>
              <a:srgbClr val="114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255" tIns="13630" rIns="27255" bIns="13630" rtlCol="0" anchor="ctr"/>
          <a:lstStyle/>
          <a:p>
            <a:pPr algn="ctr" defTabSz="272549"/>
            <a:r>
              <a:rPr lang="ru-RU" sz="500" dirty="0">
                <a:solidFill>
                  <a:srgbClr val="1F477D"/>
                </a:solidFill>
              </a:rPr>
              <a:t>            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3948977" y="1623816"/>
            <a:ext cx="1533773" cy="212192"/>
          </a:xfrm>
          <a:prstGeom prst="rect">
            <a:avLst/>
          </a:prstGeom>
        </p:spPr>
        <p:txBody>
          <a:bodyPr wrap="square" lIns="27255" tIns="13630" rIns="27255" bIns="13630" anchor="ctr">
            <a:spAutoFit/>
          </a:bodyPr>
          <a:lstStyle/>
          <a:p>
            <a:pPr algn="ctr" defTabSz="272549"/>
            <a:r>
              <a:rPr lang="ru-RU" sz="600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Предостережение о недопустимости нарушений</a:t>
            </a:r>
          </a:p>
        </p:txBody>
      </p:sp>
      <p:sp>
        <p:nvSpPr>
          <p:cNvPr id="46" name="Нашивка 45"/>
          <p:cNvSpPr/>
          <p:nvPr/>
        </p:nvSpPr>
        <p:spPr>
          <a:xfrm rot="5400000">
            <a:off x="4644554" y="1484184"/>
            <a:ext cx="106865" cy="182405"/>
          </a:xfrm>
          <a:prstGeom prst="chevron">
            <a:avLst/>
          </a:prstGeom>
          <a:solidFill>
            <a:schemeClr val="accent1">
              <a:lumMod val="50000"/>
            </a:schemeClr>
          </a:solidFill>
          <a:ln w="6350">
            <a:solidFill>
              <a:srgbClr val="114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255" tIns="13630" rIns="27255" bIns="13630" rtlCol="0" anchor="ctr"/>
          <a:lstStyle/>
          <a:p>
            <a:pPr algn="ctr" defTabSz="272549"/>
            <a:endParaRPr lang="ru-RU" sz="500">
              <a:solidFill>
                <a:srgbClr val="1F477D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252213" y="1377730"/>
            <a:ext cx="927301" cy="119859"/>
          </a:xfrm>
          <a:prstGeom prst="rect">
            <a:avLst/>
          </a:prstGeom>
        </p:spPr>
        <p:txBody>
          <a:bodyPr wrap="square" lIns="27255" tIns="13630" rIns="27255" bIns="13630" anchor="ctr">
            <a:spAutoFit/>
          </a:bodyPr>
          <a:lstStyle/>
          <a:p>
            <a:pPr algn="ctr" defTabSz="272549"/>
            <a:r>
              <a:rPr lang="ru-RU" sz="6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Заключение</a:t>
            </a:r>
          </a:p>
        </p:txBody>
      </p:sp>
      <p:sp>
        <p:nvSpPr>
          <p:cNvPr id="48" name="Нашивка 47"/>
          <p:cNvSpPr/>
          <p:nvPr/>
        </p:nvSpPr>
        <p:spPr>
          <a:xfrm rot="5400000">
            <a:off x="4644554" y="1423661"/>
            <a:ext cx="106865" cy="182405"/>
          </a:xfrm>
          <a:prstGeom prst="chevron">
            <a:avLst/>
          </a:prstGeom>
          <a:noFill/>
          <a:ln w="63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255" tIns="13630" rIns="27255" bIns="13630" rtlCol="0" anchor="ctr"/>
          <a:lstStyle/>
          <a:p>
            <a:pPr algn="ctr" defTabSz="272549"/>
            <a:r>
              <a:rPr lang="ru-RU" sz="500" dirty="0">
                <a:solidFill>
                  <a:srgbClr val="1F477D"/>
                </a:solidFill>
              </a:rPr>
              <a:t>     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1915318" y="835922"/>
            <a:ext cx="1792862" cy="441929"/>
          </a:xfrm>
          <a:prstGeom prst="rect">
            <a:avLst/>
          </a:prstGeom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7634" tIns="28817" rIns="57634" bIns="28817" rtlCol="0" anchor="ctr"/>
          <a:lstStyle/>
          <a:p>
            <a:pPr algn="ctr">
              <a:buClr>
                <a:srgbClr val="339933"/>
              </a:buClr>
              <a:buSzPct val="150000"/>
            </a:pPr>
            <a:r>
              <a:rPr lang="ru-RU" sz="400" b="1" u="sng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Исследование, анализ и оценка эффективности финансово-хозяйственной деятельности</a:t>
            </a:r>
            <a:r>
              <a:rPr lang="ru-RU" sz="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в том числе деятельности по осуществлению закупок товаров, работ, услуг для обеспечения государственных и муниципальных нужд, объекта контроля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913398" y="1309951"/>
            <a:ext cx="755643" cy="211936"/>
          </a:xfrm>
          <a:prstGeom prst="rect">
            <a:avLst/>
          </a:prstGeom>
        </p:spPr>
        <p:txBody>
          <a:bodyPr wrap="square" lIns="27255" tIns="13630" rIns="27255" bIns="13630" anchor="ctr">
            <a:spAutoFit/>
          </a:bodyPr>
          <a:lstStyle/>
          <a:p>
            <a:pPr algn="ctr" defTabSz="272549"/>
            <a:r>
              <a:rPr lang="ru-RU" sz="599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Заключение </a:t>
            </a:r>
          </a:p>
          <a:p>
            <a:pPr algn="ctr" defTabSz="272549"/>
            <a:r>
              <a:rPr lang="ru-RU" sz="599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 обследование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54100" y="59990"/>
            <a:ext cx="4670120" cy="366002"/>
          </a:xfrm>
          <a:prstGeom prst="rect">
            <a:avLst/>
          </a:prstGeom>
        </p:spPr>
        <p:txBody>
          <a:bodyPr wrap="square" lIns="57662" tIns="28831" rIns="57662" bIns="28831">
            <a:spAutoFit/>
          </a:bodyPr>
          <a:lstStyle>
            <a:defPPr>
              <a:defRPr lang="ru-RU"/>
            </a:defPPr>
            <a:lvl1pPr algn="r">
              <a:defRPr sz="800" b="1">
                <a:solidFill>
                  <a:srgbClr val="11437F"/>
                </a:solidFill>
                <a:latin typeface="+mj-lt"/>
                <a:ea typeface="PT Serif" panose="020A0603040505020204" pitchFamily="18" charset="-52"/>
                <a:cs typeface="+mj-cs"/>
              </a:defRPr>
            </a:lvl1pPr>
          </a:lstStyle>
          <a:p>
            <a:r>
              <a:rPr lang="ru-RU" sz="1000" dirty="0" smtClean="0">
                <a:solidFill>
                  <a:srgbClr val="1F477D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Предложения по </a:t>
            </a:r>
            <a:r>
              <a:rPr lang="ru-RU" sz="1000" dirty="0">
                <a:solidFill>
                  <a:srgbClr val="1F477D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разработке законопроекта, определяющего правовые основы осуществления </a:t>
            </a:r>
            <a:r>
              <a:rPr lang="ru-RU" sz="1000" dirty="0" err="1" smtClean="0">
                <a:solidFill>
                  <a:srgbClr val="1F477D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контроллинга</a:t>
            </a:r>
            <a:r>
              <a:rPr lang="ru-RU" sz="1000" dirty="0" smtClean="0">
                <a:solidFill>
                  <a:srgbClr val="1F477D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 (КТ 7.1.1 Результата 7 ВП)</a:t>
            </a:r>
            <a:endParaRPr lang="ru-RU" sz="1000" dirty="0">
              <a:solidFill>
                <a:srgbClr val="1F477D"/>
              </a:solidFill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75391" y="2869747"/>
            <a:ext cx="29718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" b="1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Письмом ФК от 29.11.2021 № 21-05-02/29187 </a:t>
            </a:r>
            <a:r>
              <a:rPr lang="ru-RU" sz="400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 рамках исполнения </a:t>
            </a:r>
            <a:r>
              <a:rPr lang="ru-RU" sz="400" b="1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ВП в Минфин России направлены предложения </a:t>
            </a:r>
            <a:br>
              <a:rPr lang="ru-RU" sz="400" b="1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400" b="1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 </a:t>
            </a:r>
            <a:r>
              <a:rPr lang="ru-RU" sz="400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разработке законопроекта, определяющего правовые основы осуществления </a:t>
            </a:r>
            <a:r>
              <a:rPr lang="ru-RU" sz="400" b="1" dirty="0" err="1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контроллинга</a:t>
            </a:r>
            <a:endParaRPr lang="ru-RU" sz="400" b="1" dirty="0">
              <a:solidFill>
                <a:srgbClr val="C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3">
            <a:duotone>
              <a:srgbClr val="C0504D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 flipV="1">
            <a:off x="256310" y="2885448"/>
            <a:ext cx="172420" cy="173222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9820" y="580039"/>
            <a:ext cx="174679" cy="18321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33755" y="1730932"/>
            <a:ext cx="1778786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0"/>
              </a:lnSpc>
            </a:pPr>
            <a:r>
              <a:rPr lang="ru-RU" sz="450" b="1" dirty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синхронизация с </a:t>
            </a:r>
            <a:r>
              <a:rPr lang="ru-RU" sz="450" b="1" dirty="0" smtClean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федеральными законами </a:t>
            </a:r>
            <a:r>
              <a:rPr lang="ru-RU" sz="450" b="1" dirty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от 05.04.2013 </a:t>
            </a:r>
            <a:br>
              <a:rPr lang="ru-RU" sz="450" b="1" dirty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450" b="1" dirty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№ 41-ФЗ «О Счетной палате Российской Федерации», </a:t>
            </a:r>
            <a:r>
              <a:rPr lang="ru-RU" sz="450" b="1" dirty="0" smtClean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sz="450" b="1" dirty="0" smtClean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450" b="1" dirty="0" smtClean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от </a:t>
            </a:r>
            <a:r>
              <a:rPr lang="ru-RU" sz="450" b="1" dirty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07.02.2011 </a:t>
            </a:r>
            <a:r>
              <a:rPr lang="ru-RU" sz="450" b="1" dirty="0" smtClean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№ 6-ФЗ «Об </a:t>
            </a:r>
            <a:r>
              <a:rPr lang="ru-RU" sz="450" b="1" dirty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общих принципах организации </a:t>
            </a:r>
            <a:r>
              <a:rPr lang="ru-RU" sz="450" b="1" dirty="0" smtClean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sz="450" b="1" dirty="0" smtClean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450" b="1" dirty="0" smtClean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 </a:t>
            </a:r>
            <a:r>
              <a:rPr lang="ru-RU" sz="450" b="1" dirty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деятельности контрольно-счетных органов субъектов Российской Федерации и муниципальных </a:t>
            </a:r>
            <a:r>
              <a:rPr lang="ru-RU" sz="450" b="1" dirty="0" smtClean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образований»</a:t>
            </a:r>
            <a:endParaRPr lang="ru-RU" sz="450" b="1" dirty="0">
              <a:solidFill>
                <a:schemeClr val="accent2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81236" y="1809692"/>
            <a:ext cx="186107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50" b="1" dirty="0" smtClean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синхронизация </a:t>
            </a:r>
            <a:r>
              <a:rPr lang="ru-RU" sz="450" b="1" dirty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 </a:t>
            </a:r>
            <a:r>
              <a:rPr lang="ru-RU" sz="450" b="1" dirty="0" smtClean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федеральным </a:t>
            </a:r>
            <a:r>
              <a:rPr lang="ru-RU" sz="450" b="1" dirty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законом от 31.07.2020 </a:t>
            </a:r>
            <a:r>
              <a:rPr lang="ru-RU" sz="450" b="1" dirty="0" smtClean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sz="450" b="1" dirty="0" smtClean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450" b="1" dirty="0" smtClean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№ </a:t>
            </a:r>
            <a:r>
              <a:rPr lang="ru-RU" sz="450" b="1" dirty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248-ФЗ </a:t>
            </a:r>
            <a:r>
              <a:rPr lang="ru-RU" sz="450" b="1" dirty="0" smtClean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«</a:t>
            </a:r>
            <a:r>
              <a:rPr lang="ru-RU" sz="450" b="1" dirty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 государственном контроле (надзоре) </a:t>
            </a:r>
            <a:r>
              <a:rPr lang="ru-RU" sz="450" b="1" dirty="0" smtClean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sz="450" b="1" dirty="0" smtClean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450" b="1" dirty="0" smtClean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 </a:t>
            </a:r>
            <a:r>
              <a:rPr lang="ru-RU" sz="450" b="1" dirty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муниципальном контроле в Российской Федерации</a:t>
            </a:r>
            <a:r>
              <a:rPr lang="ru-RU" sz="450" b="1" dirty="0" smtClean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»</a:t>
            </a:r>
            <a:endParaRPr lang="ru-RU" sz="450" b="1" dirty="0">
              <a:solidFill>
                <a:schemeClr val="accent2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29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4801700" y="867526"/>
            <a:ext cx="782072" cy="4354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ru-RU" sz="400" b="1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Добровольное раскрытие участником первичных данных на основании заключенного соглашения с органом контроля</a:t>
            </a:r>
            <a:endParaRPr lang="ru-RU" sz="400" b="1" dirty="0">
              <a:solidFill>
                <a:srgbClr val="11437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D79A1503-4493-4447-BEC9-3EBD07BB0D6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275" y="1497431"/>
            <a:ext cx="952783" cy="9275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8276" y="1439452"/>
            <a:ext cx="1590583" cy="106218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358900" y="50507"/>
            <a:ext cx="4378960" cy="366002"/>
          </a:xfrm>
          <a:prstGeom prst="rect">
            <a:avLst/>
          </a:prstGeom>
        </p:spPr>
        <p:txBody>
          <a:bodyPr wrap="square" lIns="57662" tIns="28831" rIns="57662" bIns="28831">
            <a:spAutoFit/>
          </a:bodyPr>
          <a:lstStyle>
            <a:defPPr>
              <a:defRPr lang="ru-RU"/>
            </a:defPPr>
            <a:lvl1pPr algn="r">
              <a:defRPr sz="800" b="1">
                <a:solidFill>
                  <a:srgbClr val="11437F"/>
                </a:solidFill>
                <a:latin typeface="+mj-lt"/>
                <a:ea typeface="PT Serif" panose="020A0603040505020204" pitchFamily="18" charset="-52"/>
                <a:cs typeface="+mj-cs"/>
              </a:defRPr>
            </a:lvl1pPr>
          </a:lstStyle>
          <a:p>
            <a:r>
              <a:rPr lang="ru-RU" sz="1000" dirty="0">
                <a:solidFill>
                  <a:srgbClr val="1F477D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Предложения по разработке законопроекта, определяющего правовые основы осуществления </a:t>
            </a:r>
            <a:r>
              <a:rPr lang="ru-RU" sz="1000" dirty="0" err="1" smtClean="0">
                <a:solidFill>
                  <a:srgbClr val="1F477D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контроллинга</a:t>
            </a:r>
            <a:r>
              <a:rPr lang="ru-RU" sz="1000" dirty="0">
                <a:solidFill>
                  <a:srgbClr val="1F477D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 (КТ 7.1.1 Результата 7 ВП) </a:t>
            </a:r>
          </a:p>
        </p:txBody>
      </p:sp>
      <p:sp>
        <p:nvSpPr>
          <p:cNvPr id="26" name="object 2"/>
          <p:cNvSpPr/>
          <p:nvPr/>
        </p:nvSpPr>
        <p:spPr>
          <a:xfrm flipV="1">
            <a:off x="1411" y="251496"/>
            <a:ext cx="5762979" cy="177081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sz="851">
              <a:solidFill>
                <a:prstClr val="black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5" y="44092"/>
            <a:ext cx="918967" cy="359730"/>
          </a:xfrm>
          <a:prstGeom prst="rect">
            <a:avLst/>
          </a:prstGeom>
        </p:spPr>
      </p:pic>
      <p:sp>
        <p:nvSpPr>
          <p:cNvPr id="130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5667944" y="3061498"/>
            <a:ext cx="69916" cy="12465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90000"/>
              </a:lnSpc>
              <a:spcBef>
                <a:spcPts val="1000"/>
              </a:spcBef>
              <a:tabLst>
                <a:tab pos="3776842" algn="r"/>
              </a:tabLst>
              <a:defRPr/>
            </a:pPr>
            <a:r>
              <a:rPr lang="ru-RU" sz="880" b="1" dirty="0" smtClean="0">
                <a:solidFill>
                  <a:srgbClr val="1F497D">
                    <a:lumMod val="75000"/>
                  </a:srgbClr>
                </a:solidFill>
                <a:cs typeface="Arial" panose="020B0604020202020204" pitchFamily="34" charset="0"/>
              </a:rPr>
              <a:t>8</a:t>
            </a:r>
            <a:endParaRPr lang="ru-RU" sz="880" b="1" dirty="0">
              <a:solidFill>
                <a:srgbClr val="1F497D">
                  <a:lumMod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606456" y="1315252"/>
            <a:ext cx="131676" cy="2268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5316" y="991406"/>
            <a:ext cx="1601345" cy="305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Финансово-бюджетный мониторинг (Мониторинг)</a:t>
            </a:r>
            <a:endParaRPr lang="ru-RU" sz="700" b="1" dirty="0">
              <a:solidFill>
                <a:srgbClr val="11437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36856" y="455697"/>
            <a:ext cx="5526244" cy="309872"/>
          </a:xfrm>
          <a:prstGeom prst="rect">
            <a:avLst/>
          </a:prstGeom>
          <a:solidFill>
            <a:srgbClr val="DDDDDD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Внедрение </a:t>
            </a:r>
            <a:r>
              <a:rPr lang="ru-RU" sz="700" b="1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нового метода (новых инструментов) </a:t>
            </a:r>
            <a:r>
              <a:rPr lang="ru-RU" sz="700" b="1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осуществления </a:t>
            </a:r>
            <a:r>
              <a:rPr lang="ru-RU" sz="700" b="1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внутреннего </a:t>
            </a:r>
            <a:r>
              <a:rPr lang="ru-RU" sz="700" b="1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государственного (муниципального) </a:t>
            </a:r>
            <a:endParaRPr lang="ru-RU" sz="700" b="1" dirty="0" smtClean="0">
              <a:solidFill>
                <a:srgbClr val="11437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ru-RU" sz="700" b="1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финансового </a:t>
            </a:r>
            <a:r>
              <a:rPr lang="ru-RU" sz="700" b="1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контроля</a:t>
            </a:r>
            <a:endParaRPr lang="ru-RU" sz="700" b="1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65317" y="2595040"/>
            <a:ext cx="1601344" cy="305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Финансово-бюджетный </a:t>
            </a:r>
            <a:r>
              <a:rPr lang="ru-RU" sz="700" b="1" dirty="0" err="1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рулинг</a:t>
            </a:r>
            <a:r>
              <a:rPr lang="ru-RU" sz="700" b="1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(</a:t>
            </a:r>
            <a:r>
              <a:rPr lang="ru-RU" sz="700" b="1" dirty="0" err="1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Рулинг</a:t>
            </a:r>
            <a:r>
              <a:rPr lang="ru-RU" sz="700" b="1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  <a:endParaRPr lang="ru-RU" sz="700" b="1" dirty="0">
              <a:solidFill>
                <a:srgbClr val="11437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768578" y="853880"/>
            <a:ext cx="2737532" cy="6181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39933"/>
              </a:buClr>
              <a:buSzPct val="150000"/>
            </a:pPr>
            <a:r>
              <a:rPr lang="ru-RU" sz="500" b="1" cap="small" dirty="0" smtClean="0">
                <a:solidFill>
                  <a:schemeClr val="tx1"/>
                </a:solidFill>
              </a:rPr>
              <a:t>«</a:t>
            </a:r>
            <a:r>
              <a:rPr lang="ru-RU" sz="500" b="1" cap="small" dirty="0">
                <a:solidFill>
                  <a:schemeClr val="tx1"/>
                </a:solidFill>
              </a:rPr>
              <a:t>онлайн» </a:t>
            </a:r>
            <a:r>
              <a:rPr lang="ru-RU" sz="500" b="1" cap="small" dirty="0" smtClean="0">
                <a:solidFill>
                  <a:schemeClr val="tx1"/>
                </a:solidFill>
              </a:rPr>
              <a:t>контроль </a:t>
            </a:r>
            <a:r>
              <a:rPr lang="ru-RU" sz="500" cap="small" dirty="0">
                <a:solidFill>
                  <a:schemeClr val="tx1"/>
                </a:solidFill>
              </a:rPr>
              <a:t>через организацию постоянного </a:t>
            </a:r>
            <a:r>
              <a:rPr lang="ru-RU" sz="500" b="1" cap="small" dirty="0">
                <a:solidFill>
                  <a:schemeClr val="tx1"/>
                </a:solidFill>
              </a:rPr>
              <a:t>доступа к формируемым первичным данным участника </a:t>
            </a:r>
            <a:r>
              <a:rPr lang="ru-RU" sz="500" cap="small" dirty="0">
                <a:solidFill>
                  <a:schemeClr val="tx1"/>
                </a:solidFill>
              </a:rPr>
              <a:t>финансово-бюджетного мониторинга (подконтрольной среды</a:t>
            </a:r>
            <a:r>
              <a:rPr lang="ru-RU" sz="500" cap="small" dirty="0" smtClean="0">
                <a:solidFill>
                  <a:schemeClr val="tx1"/>
                </a:solidFill>
              </a:rPr>
              <a:t>), </a:t>
            </a:r>
            <a:r>
              <a:rPr lang="ru-RU" sz="500" cap="small" dirty="0">
                <a:solidFill>
                  <a:schemeClr val="tx1"/>
                </a:solidFill>
              </a:rPr>
              <a:t>получаемых путем автоматизированного взаимодействия, с применением алгоритмов </a:t>
            </a:r>
            <a:r>
              <a:rPr lang="ru-RU" sz="500" cap="small" dirty="0" err="1" smtClean="0">
                <a:solidFill>
                  <a:schemeClr val="tx1"/>
                </a:solidFill>
              </a:rPr>
              <a:t>нейросети</a:t>
            </a:r>
            <a:r>
              <a:rPr lang="ru-RU" sz="500" cap="small" dirty="0">
                <a:solidFill>
                  <a:schemeClr val="tx1"/>
                </a:solidFill>
              </a:rPr>
              <a:t> </a:t>
            </a:r>
            <a:r>
              <a:rPr lang="ru-RU" sz="500" cap="small" dirty="0" smtClean="0">
                <a:solidFill>
                  <a:schemeClr val="tx1"/>
                </a:solidFill>
              </a:rPr>
              <a:t>в </a:t>
            </a:r>
            <a:r>
              <a:rPr lang="ru-RU" sz="500" cap="small" dirty="0">
                <a:solidFill>
                  <a:schemeClr val="tx1"/>
                </a:solidFill>
              </a:rPr>
              <a:t>целях </a:t>
            </a:r>
            <a:r>
              <a:rPr lang="ru-RU" sz="500" cap="small" dirty="0" smtClean="0">
                <a:solidFill>
                  <a:schemeClr val="tx1"/>
                </a:solidFill>
              </a:rPr>
              <a:t>совместного предупреждения </a:t>
            </a:r>
            <a:br>
              <a:rPr lang="ru-RU" sz="500" cap="small" dirty="0" smtClean="0">
                <a:solidFill>
                  <a:schemeClr val="tx1"/>
                </a:solidFill>
              </a:rPr>
            </a:br>
            <a:r>
              <a:rPr lang="ru-RU" sz="500" cap="small" dirty="0" smtClean="0">
                <a:solidFill>
                  <a:schemeClr val="tx1"/>
                </a:solidFill>
              </a:rPr>
              <a:t>и </a:t>
            </a:r>
            <a:r>
              <a:rPr lang="ru-RU" sz="500" cap="small" dirty="0">
                <a:solidFill>
                  <a:schemeClr val="tx1"/>
                </a:solidFill>
              </a:rPr>
              <a:t>пресечения нарушений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762910" y="2443325"/>
            <a:ext cx="2743200" cy="6181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39933"/>
              </a:buClr>
              <a:buSzPct val="150000"/>
            </a:pPr>
            <a:r>
              <a:rPr lang="ru-RU" sz="500" b="1" cap="small" dirty="0" smtClean="0">
                <a:solidFill>
                  <a:schemeClr val="tx1"/>
                </a:solidFill>
              </a:rPr>
              <a:t>регулирование поведения участника </a:t>
            </a:r>
            <a:r>
              <a:rPr lang="ru-RU" sz="500" cap="small" dirty="0" smtClean="0">
                <a:solidFill>
                  <a:schemeClr val="tx1"/>
                </a:solidFill>
              </a:rPr>
              <a:t>при </a:t>
            </a:r>
            <a:r>
              <a:rPr lang="ru-RU" sz="500" cap="small" dirty="0">
                <a:solidFill>
                  <a:schemeClr val="tx1"/>
                </a:solidFill>
              </a:rPr>
              <a:t>непосредственном с ним взаимодействии (в частности, при обращении </a:t>
            </a:r>
            <a:r>
              <a:rPr lang="ru-RU" sz="500" cap="small" dirty="0" smtClean="0">
                <a:solidFill>
                  <a:schemeClr val="tx1"/>
                </a:solidFill>
              </a:rPr>
              <a:t>к </a:t>
            </a:r>
            <a:r>
              <a:rPr lang="ru-RU" sz="500" cap="small" dirty="0">
                <a:solidFill>
                  <a:schemeClr val="tx1"/>
                </a:solidFill>
              </a:rPr>
              <a:t>органу контроля для своевременной корректировки своих </a:t>
            </a:r>
            <a:r>
              <a:rPr lang="ru-RU" sz="500" b="1" cap="small" dirty="0">
                <a:solidFill>
                  <a:schemeClr val="tx1"/>
                </a:solidFill>
              </a:rPr>
              <a:t>запланированных действий </a:t>
            </a:r>
            <a:r>
              <a:rPr lang="ru-RU" sz="500" cap="small" dirty="0">
                <a:solidFill>
                  <a:schemeClr val="tx1"/>
                </a:solidFill>
              </a:rPr>
              <a:t>еще до их совершения), </a:t>
            </a:r>
            <a:r>
              <a:rPr lang="ru-RU" sz="500" cap="small" dirty="0" smtClean="0">
                <a:solidFill>
                  <a:schemeClr val="tx1"/>
                </a:solidFill>
              </a:rPr>
              <a:t>формирование </a:t>
            </a:r>
            <a:br>
              <a:rPr lang="ru-RU" sz="500" cap="small" dirty="0" smtClean="0">
                <a:solidFill>
                  <a:schemeClr val="tx1"/>
                </a:solidFill>
              </a:rPr>
            </a:br>
            <a:r>
              <a:rPr lang="ru-RU" sz="500" cap="small" dirty="0" smtClean="0">
                <a:solidFill>
                  <a:schemeClr val="tx1"/>
                </a:solidFill>
              </a:rPr>
              <a:t>его </a:t>
            </a:r>
            <a:r>
              <a:rPr lang="ru-RU" sz="500" b="1" cap="small" dirty="0">
                <a:solidFill>
                  <a:schemeClr val="tx1"/>
                </a:solidFill>
              </a:rPr>
              <a:t>«</a:t>
            </a:r>
            <a:r>
              <a:rPr lang="ru-RU" sz="500" b="1" cap="small" dirty="0" smtClean="0">
                <a:solidFill>
                  <a:schemeClr val="tx1"/>
                </a:solidFill>
              </a:rPr>
              <a:t>бюджетного» поведения</a:t>
            </a:r>
            <a:endParaRPr lang="ru-RU" sz="500" b="1" cap="small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78300" y="1536099"/>
            <a:ext cx="1405472" cy="8431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ru-RU" sz="600" b="1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МОТИВИРОВАННОЕ МНЕНИЕ</a:t>
            </a:r>
            <a:r>
              <a:rPr lang="en-US" sz="600" b="1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600" b="1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 инициативе органа контроля      </a:t>
            </a:r>
            <a:r>
              <a:rPr lang="ru-RU" sz="600" b="1" u="sng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 запросу участника </a:t>
            </a:r>
            <a:r>
              <a:rPr lang="ru-RU" sz="600" b="1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</a:t>
            </a:r>
            <a:endParaRPr lang="ru-RU" sz="600" b="1" dirty="0">
              <a:solidFill>
                <a:srgbClr val="11437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4880" y="860425"/>
            <a:ext cx="1601066" cy="2201073"/>
          </a:xfrm>
          <a:prstGeom prst="rect">
            <a:avLst/>
          </a:prstGeom>
          <a:noFill/>
          <a:ln w="95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Соединительная линия уступом 8"/>
          <p:cNvCxnSpPr>
            <a:stCxn id="41" idx="3"/>
            <a:endCxn id="19" idx="0"/>
          </p:cNvCxnSpPr>
          <p:nvPr/>
        </p:nvCxnSpPr>
        <p:spPr>
          <a:xfrm>
            <a:off x="4506110" y="1162967"/>
            <a:ext cx="374926" cy="373132"/>
          </a:xfrm>
          <a:prstGeom prst="bentConnector2">
            <a:avLst/>
          </a:prstGeom>
          <a:ln>
            <a:solidFill>
              <a:schemeClr val="tx2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4802447" y="2614429"/>
            <a:ext cx="782072" cy="435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ru-RU" sz="400" b="1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Рассмотрение запроса </a:t>
            </a:r>
            <a:r>
              <a:rPr lang="ru-RU" sz="400" b="1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участника с привлечением  </a:t>
            </a:r>
            <a:r>
              <a:rPr lang="ru-RU" sz="400" b="1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Минфина России, иных ФОИВ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720228" y="3054652"/>
            <a:ext cx="29718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" b="1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Письмом ФК от 29.11.2021 № 21-05-02/29187 </a:t>
            </a:r>
            <a:r>
              <a:rPr lang="ru-RU" sz="400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 рамках исполнения </a:t>
            </a:r>
            <a:r>
              <a:rPr lang="ru-RU" sz="400" b="1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ВП в Минфин России направлены предложения </a:t>
            </a:r>
            <a:br>
              <a:rPr lang="ru-RU" sz="400" b="1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400" b="1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 </a:t>
            </a:r>
            <a:r>
              <a:rPr lang="ru-RU" sz="400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разработке законопроекта, определяющего правовые основы осуществления </a:t>
            </a:r>
            <a:r>
              <a:rPr lang="ru-RU" sz="400" b="1" dirty="0" err="1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контроллинга</a:t>
            </a:r>
            <a:endParaRPr lang="ru-RU" sz="400" b="1" dirty="0">
              <a:solidFill>
                <a:srgbClr val="C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586083" y="3072332"/>
            <a:ext cx="172420" cy="173222"/>
          </a:xfrm>
          <a:prstGeom prst="rect">
            <a:avLst/>
          </a:prstGeom>
        </p:spPr>
      </p:pic>
      <p:cxnSp>
        <p:nvCxnSpPr>
          <p:cNvPr id="7" name="Соединительная линия уступом 6"/>
          <p:cNvCxnSpPr/>
          <p:nvPr/>
        </p:nvCxnSpPr>
        <p:spPr>
          <a:xfrm flipV="1">
            <a:off x="4569996" y="2410001"/>
            <a:ext cx="310718" cy="370078"/>
          </a:xfrm>
          <a:prstGeom prst="bentConnector2">
            <a:avLst/>
          </a:prstGeom>
          <a:ln>
            <a:solidFill>
              <a:schemeClr val="tx2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82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044700" y="64573"/>
            <a:ext cx="3685862" cy="366002"/>
          </a:xfrm>
          <a:prstGeom prst="rect">
            <a:avLst/>
          </a:prstGeom>
        </p:spPr>
        <p:txBody>
          <a:bodyPr wrap="square" lIns="57662" tIns="28831" rIns="57662" bIns="28831">
            <a:spAutoFit/>
          </a:bodyPr>
          <a:lstStyle>
            <a:defPPr>
              <a:defRPr lang="ru-RU"/>
            </a:defPPr>
            <a:lvl1pPr algn="r">
              <a:defRPr sz="800" b="1">
                <a:solidFill>
                  <a:srgbClr val="11437F"/>
                </a:solidFill>
                <a:latin typeface="+mj-lt"/>
                <a:ea typeface="PT Serif" panose="020A0603040505020204" pitchFamily="18" charset="-52"/>
                <a:cs typeface="+mj-cs"/>
              </a:defRPr>
            </a:lvl1pPr>
          </a:lstStyle>
          <a:p>
            <a:r>
              <a:rPr lang="ru-RU" sz="1000" dirty="0" smtClean="0">
                <a:solidFill>
                  <a:srgbClr val="1F477D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Условия </a:t>
            </a:r>
            <a:r>
              <a:rPr lang="ru-RU" sz="1000" dirty="0">
                <a:solidFill>
                  <a:srgbClr val="1F477D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перехода на </a:t>
            </a:r>
            <a:r>
              <a:rPr lang="ru-RU" sz="1000" dirty="0" smtClean="0">
                <a:solidFill>
                  <a:srgbClr val="1F477D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Мониторинг, </a:t>
            </a:r>
            <a:r>
              <a:rPr lang="ru-RU" sz="1000" dirty="0">
                <a:solidFill>
                  <a:srgbClr val="1F477D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в </a:t>
            </a:r>
            <a:r>
              <a:rPr lang="ru-RU" sz="1000" dirty="0" err="1">
                <a:solidFill>
                  <a:srgbClr val="1F477D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т.ч</a:t>
            </a:r>
            <a:r>
              <a:rPr lang="ru-RU" sz="1000" dirty="0">
                <a:solidFill>
                  <a:srgbClr val="1F477D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. </a:t>
            </a:r>
            <a:r>
              <a:rPr lang="ru-RU" sz="1000" dirty="0" err="1" smtClean="0">
                <a:solidFill>
                  <a:srgbClr val="1F477D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Рулинг</a:t>
            </a:r>
            <a:r>
              <a:rPr lang="ru-RU" sz="1000" dirty="0" smtClean="0">
                <a:solidFill>
                  <a:srgbClr val="1F477D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 </a:t>
            </a:r>
          </a:p>
          <a:p>
            <a:r>
              <a:rPr lang="ru-RU" sz="1000" dirty="0" smtClean="0">
                <a:solidFill>
                  <a:srgbClr val="1F477D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Принципы Мониторинга </a:t>
            </a:r>
            <a:endParaRPr lang="ru-RU" sz="1000" dirty="0">
              <a:solidFill>
                <a:srgbClr val="1F477D"/>
              </a:solidFill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  <p:sp>
        <p:nvSpPr>
          <p:cNvPr id="26" name="object 2"/>
          <p:cNvSpPr/>
          <p:nvPr/>
        </p:nvSpPr>
        <p:spPr>
          <a:xfrm flipV="1">
            <a:off x="1411" y="251496"/>
            <a:ext cx="5762979" cy="177081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sz="851">
              <a:solidFill>
                <a:prstClr val="black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5" y="44092"/>
            <a:ext cx="918967" cy="359730"/>
          </a:xfrm>
          <a:prstGeom prst="rect">
            <a:avLst/>
          </a:prstGeom>
        </p:spPr>
      </p:pic>
      <p:sp>
        <p:nvSpPr>
          <p:cNvPr id="130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5663100" y="3061498"/>
            <a:ext cx="74760" cy="12465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90000"/>
              </a:lnSpc>
              <a:spcBef>
                <a:spcPts val="1000"/>
              </a:spcBef>
              <a:tabLst>
                <a:tab pos="3776842" algn="r"/>
              </a:tabLst>
              <a:defRPr/>
            </a:pPr>
            <a:r>
              <a:rPr lang="ru-RU" sz="880" b="1" dirty="0" smtClean="0">
                <a:solidFill>
                  <a:srgbClr val="1F497D">
                    <a:lumMod val="75000"/>
                  </a:srgbClr>
                </a:solidFill>
                <a:cs typeface="Arial" panose="020B0604020202020204" pitchFamily="34" charset="0"/>
              </a:rPr>
              <a:t>9</a:t>
            </a:r>
            <a:endParaRPr lang="ru-RU" sz="880" b="1" dirty="0">
              <a:solidFill>
                <a:srgbClr val="1F497D">
                  <a:lumMod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606456" y="1315252"/>
            <a:ext cx="131676" cy="2268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36856" y="455697"/>
            <a:ext cx="5526244" cy="199388"/>
          </a:xfrm>
          <a:prstGeom prst="rect">
            <a:avLst/>
          </a:prstGeom>
          <a:solidFill>
            <a:srgbClr val="DDDDDD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Главные критерии перехода </a:t>
            </a:r>
            <a:r>
              <a:rPr lang="ru-RU" sz="900" b="1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 </a:t>
            </a:r>
            <a:r>
              <a:rPr lang="ru-RU" sz="900" b="1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Мониторинг</a:t>
            </a:r>
            <a:r>
              <a:rPr lang="ru-RU" sz="900" b="1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в </a:t>
            </a:r>
            <a:r>
              <a:rPr lang="ru-RU" sz="900" b="1" dirty="0" err="1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т.ч</a:t>
            </a:r>
            <a:r>
              <a:rPr lang="ru-RU" sz="900" b="1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ru-RU" sz="900" b="1" dirty="0" err="1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Рулинг</a:t>
            </a:r>
            <a:r>
              <a:rPr lang="ru-RU" sz="900" b="1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42207" y="1455809"/>
            <a:ext cx="5526244" cy="203492"/>
          </a:xfrm>
          <a:prstGeom prst="rect">
            <a:avLst/>
          </a:prstGeom>
          <a:solidFill>
            <a:srgbClr val="DDDDDD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Принципы </a:t>
            </a:r>
            <a:r>
              <a:rPr lang="ru-RU" sz="900" b="1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Мониторинга, </a:t>
            </a:r>
            <a:r>
              <a:rPr lang="ru-RU" sz="900" b="1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 </a:t>
            </a:r>
            <a:r>
              <a:rPr lang="ru-RU" sz="900" b="1" dirty="0" err="1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т.ч</a:t>
            </a:r>
            <a:r>
              <a:rPr lang="ru-RU" sz="900" b="1" dirty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ru-RU" sz="900" b="1" dirty="0" err="1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Рулинга</a:t>
            </a:r>
            <a:r>
              <a:rPr lang="ru-RU" sz="900" b="1" dirty="0" smtClean="0">
                <a:solidFill>
                  <a:srgbClr val="1143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ru-RU" sz="900" b="1" dirty="0">
              <a:solidFill>
                <a:srgbClr val="11437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0528" y="634371"/>
            <a:ext cx="3581401" cy="86177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8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Автоматизация внутренних бизнес-процессов участника 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8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Техническая готовность </a:t>
            </a:r>
            <a:r>
              <a:rPr lang="ru-RU" sz="800" b="1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 </a:t>
            </a:r>
            <a:r>
              <a:rPr lang="ru-RU" sz="8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взаимодействию (в </a:t>
            </a:r>
            <a:r>
              <a:rPr lang="ru-RU" sz="800" b="1" dirty="0" err="1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т.ч</a:t>
            </a:r>
            <a:r>
              <a:rPr lang="ru-RU" sz="800" b="1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наличие подключения </a:t>
            </a:r>
            <a:r>
              <a:rPr lang="ru-RU" sz="8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sz="8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8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 автоматизированным </a:t>
            </a:r>
            <a:r>
              <a:rPr lang="ru-RU" sz="800" b="1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модулям; централизованная бухгалтерия</a:t>
            </a:r>
            <a:r>
              <a:rPr lang="ru-RU" sz="8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  <a:endParaRPr lang="ru-RU" sz="800" b="1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8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Высокий уровень системы внутреннего контроля, внутреннего финансового аудита (СВК, ВФА)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0528" y="1664733"/>
            <a:ext cx="3581401" cy="143116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8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Приверженность </a:t>
            </a:r>
            <a:r>
              <a:rPr lang="ru-RU" sz="800" b="1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принципам добросовестности и </a:t>
            </a:r>
            <a:r>
              <a:rPr lang="ru-RU" sz="8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добропорядочности участника 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8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Готовность участника раскрывать </a:t>
            </a:r>
            <a:r>
              <a:rPr lang="ru-RU" sz="800" b="1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свои </a:t>
            </a:r>
            <a:r>
              <a:rPr lang="ru-RU" sz="8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финансово-бюджетные </a:t>
            </a:r>
            <a:r>
              <a:rPr lang="ru-RU" sz="800" b="1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позиции (включая риски и ошибки) </a:t>
            </a:r>
            <a:r>
              <a:rPr lang="ru-RU" sz="8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органу контроля</a:t>
            </a:r>
            <a:endParaRPr lang="ru-RU" sz="800" b="1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8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Способность участника контролировать </a:t>
            </a:r>
            <a:r>
              <a:rPr lang="ru-RU" sz="800" b="1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(самостоятельно </a:t>
            </a:r>
            <a:r>
              <a:rPr lang="ru-RU" sz="8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выявлять</a:t>
            </a:r>
            <a:br>
              <a:rPr lang="ru-RU" sz="8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8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 </a:t>
            </a:r>
            <a:r>
              <a:rPr lang="ru-RU" sz="800" b="1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устранять) </a:t>
            </a:r>
            <a:r>
              <a:rPr lang="ru-RU" sz="8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идентифицированные </a:t>
            </a:r>
            <a:r>
              <a:rPr lang="ru-RU" sz="800" b="1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риски и </a:t>
            </a:r>
            <a:r>
              <a:rPr lang="ru-RU" sz="8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ошибки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8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Максимальное получение информации из открытых источников, автоматизированных систем, исключение дублирующих запросов информации органа контроля</a:t>
            </a:r>
            <a:endParaRPr lang="ru-RU" sz="800" b="1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2099" y="1700872"/>
            <a:ext cx="167255" cy="2454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0296" y="909655"/>
            <a:ext cx="165321" cy="1661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2099" y="1176596"/>
            <a:ext cx="179659" cy="16631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1400" y="652211"/>
            <a:ext cx="206110" cy="18468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9566" y="2340319"/>
            <a:ext cx="252320" cy="25638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44" y="2007007"/>
            <a:ext cx="221537" cy="24993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0262" y="2659719"/>
            <a:ext cx="184598" cy="23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6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резентация_СКП_11-09-19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Презентация_СКП_11-09-19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Презентация_СКП_11-09-19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Презентация_СКП_11-09-19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10260</TotalTime>
  <Words>1372</Words>
  <Application>Microsoft Office PowerPoint</Application>
  <PresentationFormat>Произвольный</PresentationFormat>
  <Paragraphs>253</Paragraphs>
  <Slides>13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13</vt:i4>
      </vt:variant>
    </vt:vector>
  </HeadingPairs>
  <TitlesOfParts>
    <vt:vector size="34" baseType="lpstr">
      <vt:lpstr>Arial</vt:lpstr>
      <vt:lpstr>Arial Narrow</vt:lpstr>
      <vt:lpstr>Calibri</vt:lpstr>
      <vt:lpstr>Century Gothic</vt:lpstr>
      <vt:lpstr>Franklin Gothic Medium</vt:lpstr>
      <vt:lpstr>Franklin Gothic Medium Cond</vt:lpstr>
      <vt:lpstr>Helvetica Neue</vt:lpstr>
      <vt:lpstr>Open Sans Condensed</vt:lpstr>
      <vt:lpstr>Open Sans Condensed Light</vt:lpstr>
      <vt:lpstr>PT Serif</vt:lpstr>
      <vt:lpstr>Segoe UI</vt:lpstr>
      <vt:lpstr>Segoe UI Light</vt:lpstr>
      <vt:lpstr>Times New Roman</vt:lpstr>
      <vt:lpstr>Trebuchet MS</vt:lpstr>
      <vt:lpstr>Wingdings</vt:lpstr>
      <vt:lpstr>Office Theme</vt:lpstr>
      <vt:lpstr>Презентация_СКП_11-09-19</vt:lpstr>
      <vt:lpstr>1_Презентация_СКП_11-09-19</vt:lpstr>
      <vt:lpstr>2_Office Theme</vt:lpstr>
      <vt:lpstr>2_Презентация_СКП_11-09-19</vt:lpstr>
      <vt:lpstr>3_Презентация_СКП_11-09-19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евоывлд</dc:title>
  <dc:creator>Елизавета Арбатова</dc:creator>
  <cp:lastModifiedBy>Садовничая Ирина Олеговна</cp:lastModifiedBy>
  <cp:revision>618</cp:revision>
  <cp:lastPrinted>2021-12-08T07:04:36Z</cp:lastPrinted>
  <dcterms:created xsi:type="dcterms:W3CDTF">2019-07-31T16:47:50Z</dcterms:created>
  <dcterms:modified xsi:type="dcterms:W3CDTF">2022-06-09T17:29:49Z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2019-03-19T00:00:00Z</vt:filetime>
  </property>
  <property fmtid="{D5CDD505-2E9C-101B-9397-08002B2CF9AE}" pid="3" name="Creator">
    <vt:lpwstr>Adobe Illustrator CC 22.1 (Windows)</vt:lpwstr>
  </property>
  <property fmtid="{D5CDD505-2E9C-101B-9397-08002B2CF9AE}" pid="4" name="LastSaved">
    <vt:filetime>2019-07-31T00:00:00Z</vt:filetime>
  </property>
</Properties>
</file>