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75" r:id="rId2"/>
    <p:sldId id="326" r:id="rId3"/>
    <p:sldId id="327" r:id="rId4"/>
    <p:sldId id="297" r:id="rId5"/>
    <p:sldId id="328" r:id="rId6"/>
    <p:sldId id="329" r:id="rId7"/>
    <p:sldId id="330" r:id="rId8"/>
    <p:sldId id="300" r:id="rId9"/>
    <p:sldId id="292" r:id="rId10"/>
    <p:sldId id="331" r:id="rId11"/>
    <p:sldId id="333" r:id="rId12"/>
    <p:sldId id="332" r:id="rId13"/>
    <p:sldId id="314" r:id="rId14"/>
    <p:sldId id="324" r:id="rId15"/>
  </p:sldIdLst>
  <p:sldSz cx="9144000" cy="6858000" type="screen4x3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5" userDrawn="1">
          <p15:clr>
            <a:srgbClr val="A4A3A4"/>
          </p15:clr>
        </p15:guide>
        <p15:guide id="2" pos="31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C11"/>
    <a:srgbClr val="000000"/>
    <a:srgbClr val="18160E"/>
    <a:srgbClr val="003719"/>
    <a:srgbClr val="788387"/>
    <a:srgbClr val="EB7C30"/>
    <a:srgbClr val="5A99D3"/>
    <a:srgbClr val="70AB46"/>
    <a:srgbClr val="4472C3"/>
    <a:srgbClr val="E7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 autoAdjust="0"/>
    <p:restoredTop sz="96837" autoAdjust="0"/>
  </p:normalViewPr>
  <p:slideViewPr>
    <p:cSldViewPr>
      <p:cViewPr varScale="1">
        <p:scale>
          <a:sx n="123" d="100"/>
          <a:sy n="123" d="100"/>
        </p:scale>
        <p:origin x="149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732" y="-1716"/>
      </p:cViewPr>
      <p:guideLst>
        <p:guide orient="horz" pos="2145"/>
        <p:guide pos="3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100" baseline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ru-RU" sz="1800" b="1" i="0" baseline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Исполнение государственного долга субъектов Российской Федерации в </a:t>
            </a:r>
            <a:r>
              <a:rPr lang="ru-RU" sz="1800" b="1" i="0" baseline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2013-202</a:t>
            </a:r>
            <a:r>
              <a:rPr lang="en-US" sz="1800" b="1" i="0" baseline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ru-RU" sz="1800" b="1" i="0" baseline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i="0" baseline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гг. и на 1 мая 2022 г. </a:t>
            </a:r>
            <a:endParaRPr lang="ru-RU" sz="180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12669747007846094"/>
          <c:y val="2.0053623705593854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9485418494356242E-2"/>
          <c:y val="8.38083221182475E-2"/>
          <c:w val="0.90286929677831718"/>
          <c:h val="0.783850893288740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суьъект!$B$5</c:f>
              <c:strCache>
                <c:ptCount val="1"/>
                <c:pt idx="0">
                  <c:v>Государственный долг</c:v>
                </c:pt>
              </c:strCache>
            </c:strRef>
          </c:tx>
          <c:spPr>
            <a:solidFill>
              <a:schemeClr val="tx2">
                <a:alpha val="84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0"/>
                  <c:y val="8.52878464818763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98A-44AE-89F5-4CD09179DF11}"/>
                </c:ext>
              </c:extLst>
            </c:dLbl>
            <c:dLbl>
              <c:idx val="1"/>
              <c:layout>
                <c:manualLayout>
                  <c:x val="3.1994017163042266E-4"/>
                  <c:y val="7.54500407268130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98A-44AE-89F5-4CD09179DF11}"/>
                </c:ext>
              </c:extLst>
            </c:dLbl>
            <c:dLbl>
              <c:idx val="5"/>
              <c:layout>
                <c:manualLayout>
                  <c:x val="9.9096878065960611E-3"/>
                  <c:y val="-3.676455208634579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D98A-44AE-89F5-4CD09179DF1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суьъект!$C$4:$L$4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 formatCode="m/d/yyyy">
                  <c:v>44682</c:v>
                </c:pt>
              </c:numCache>
            </c:numRef>
          </c:cat>
          <c:val>
            <c:numRef>
              <c:f>суьъект!$C$5:$L$5</c:f>
              <c:numCache>
                <c:formatCode>General</c:formatCode>
                <c:ptCount val="10"/>
                <c:pt idx="0">
                  <c:v>1737.5</c:v>
                </c:pt>
                <c:pt idx="1">
                  <c:v>2089.5</c:v>
                </c:pt>
                <c:pt idx="2">
                  <c:v>2318.6</c:v>
                </c:pt>
                <c:pt idx="3" formatCode="0.0">
                  <c:v>2353.1999999999998</c:v>
                </c:pt>
                <c:pt idx="4" formatCode="0.0">
                  <c:v>2315.4</c:v>
                </c:pt>
                <c:pt idx="5" formatCode="0.0">
                  <c:v>2206.3000000000002</c:v>
                </c:pt>
                <c:pt idx="6" formatCode="0.0">
                  <c:v>2113</c:v>
                </c:pt>
                <c:pt idx="7" formatCode="0.0">
                  <c:v>2496</c:v>
                </c:pt>
                <c:pt idx="8" formatCode="0.0">
                  <c:v>2474.5</c:v>
                </c:pt>
                <c:pt idx="9" formatCode="0.0">
                  <c:v>2479.5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8A-44AE-89F5-4CD09179DF11}"/>
            </c:ext>
          </c:extLst>
        </c:ser>
        <c:ser>
          <c:idx val="1"/>
          <c:order val="1"/>
          <c:tx>
            <c:strRef>
              <c:f>суьъект!$B$6</c:f>
              <c:strCache>
                <c:ptCount val="1"/>
                <c:pt idx="0">
                  <c:v>Рыночный долг</c:v>
                </c:pt>
              </c:strCache>
            </c:strRef>
          </c:tx>
          <c:spPr>
            <a:solidFill>
              <a:srgbClr val="94BA4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6.7001578681275516E-3"/>
                  <c:y val="2.22297898697867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98A-44AE-89F5-4CD09179DF11}"/>
                </c:ext>
              </c:extLst>
            </c:dLbl>
            <c:dLbl>
              <c:idx val="1"/>
              <c:layout>
                <c:manualLayout>
                  <c:x val="1.0050236802191321E-2"/>
                  <c:y val="6.0810104781843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98A-44AE-89F5-4CD09179DF11}"/>
                </c:ext>
              </c:extLst>
            </c:dLbl>
            <c:dLbl>
              <c:idx val="2"/>
              <c:layout>
                <c:manualLayout>
                  <c:x val="4.5029043326644978E-3"/>
                  <c:y val="6.6154851871618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98A-44AE-89F5-4CD09179DF11}"/>
                </c:ext>
              </c:extLst>
            </c:dLbl>
            <c:dLbl>
              <c:idx val="3"/>
              <c:layout>
                <c:manualLayout>
                  <c:x val="8.6452436556814869E-3"/>
                  <c:y val="1.3989849140834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98A-44AE-89F5-4CD09179DF11}"/>
                </c:ext>
              </c:extLst>
            </c:dLbl>
            <c:dLbl>
              <c:idx val="4"/>
              <c:layout>
                <c:manualLayout>
                  <c:x val="-3.393155730364692E-5"/>
                  <c:y val="9.0738699704091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98A-44AE-89F5-4CD09179DF11}"/>
                </c:ext>
              </c:extLst>
            </c:dLbl>
            <c:dLbl>
              <c:idx val="5"/>
              <c:layout>
                <c:manualLayout>
                  <c:x val="1.1156783890131155E-2"/>
                  <c:y val="6.0160871116781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1D3-4692-8A0F-E45268B4A21F}"/>
                </c:ext>
              </c:extLst>
            </c:dLbl>
            <c:dLbl>
              <c:idx val="6"/>
              <c:layout>
                <c:manualLayout>
                  <c:x val="4.1837939587991832E-3"/>
                  <c:y val="1.2032174223356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1D3-4692-8A0F-E45268B4A21F}"/>
                </c:ext>
              </c:extLst>
            </c:dLbl>
            <c:dLbl>
              <c:idx val="7"/>
              <c:layout>
                <c:manualLayout>
                  <c:x val="8.4943264269438379E-3"/>
                  <c:y val="1.0026811852796927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932896167531763E-2"/>
                      <c:h val="3.93251560866695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1D3-4692-8A0F-E45268B4A21F}"/>
                </c:ext>
              </c:extLst>
            </c:dLbl>
            <c:dLbl>
              <c:idx val="8"/>
              <c:layout>
                <c:manualLayout>
                  <c:x val="1.0226933756875435E-16"/>
                  <c:y val="6.01608711167808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1D3-4692-8A0F-E45268B4A21F}"/>
                </c:ext>
              </c:extLst>
            </c:dLbl>
            <c:dLbl>
              <c:idx val="9"/>
              <c:layout>
                <c:manualLayout>
                  <c:x val="9.7621859038647604E-3"/>
                  <c:y val="6.0160871116781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FA3-4D66-8354-C69E973CFED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суьъект!$C$4:$L$4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 formatCode="m/d/yyyy">
                  <c:v>44682</c:v>
                </c:pt>
              </c:numCache>
            </c:numRef>
          </c:cat>
          <c:val>
            <c:numRef>
              <c:f>суьъект!$C$6:$L$6</c:f>
              <c:numCache>
                <c:formatCode>General</c:formatCode>
                <c:ptCount val="10"/>
                <c:pt idx="0">
                  <c:v>1142.2</c:v>
                </c:pt>
                <c:pt idx="1">
                  <c:v>1330.2</c:v>
                </c:pt>
                <c:pt idx="2">
                  <c:v>1398.2</c:v>
                </c:pt>
                <c:pt idx="3" formatCode="0.0">
                  <c:v>1266</c:v>
                </c:pt>
                <c:pt idx="4" formatCode="0.0">
                  <c:v>1215.5</c:v>
                </c:pt>
                <c:pt idx="5" formatCode="0.0">
                  <c:v>1187.4000000000001</c:v>
                </c:pt>
                <c:pt idx="6" formatCode="0.0">
                  <c:v>1164.3</c:v>
                </c:pt>
                <c:pt idx="7" formatCode="0.0">
                  <c:v>1338</c:v>
                </c:pt>
                <c:pt idx="8" formatCode="0.0">
                  <c:v>1057.4000000000001</c:v>
                </c:pt>
                <c:pt idx="9" formatCode="0.0">
                  <c:v>989.2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98A-44AE-89F5-4CD09179D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240891392"/>
        <c:axId val="240889856"/>
      </c:barChart>
      <c:lineChart>
        <c:grouping val="standard"/>
        <c:varyColors val="0"/>
        <c:ser>
          <c:idx val="2"/>
          <c:order val="2"/>
          <c:tx>
            <c:strRef>
              <c:f>суьъект!$B$7</c:f>
              <c:strCache>
                <c:ptCount val="1"/>
                <c:pt idx="0">
                  <c:v>Долговая нагрузка</c:v>
                </c:pt>
              </c:strCache>
            </c:strRef>
          </c:tx>
          <c:spPr>
            <a:ln w="34925" cap="rnd">
              <a:solidFill>
                <a:srgbClr val="0070C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diamond"/>
            <c:size val="8"/>
            <c:spPr>
              <a:solidFill>
                <a:srgbClr val="FFFF00"/>
              </a:solidFill>
              <a:ln w="9525">
                <a:solidFill>
                  <a:srgbClr val="0070C0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5.0495563863055294E-3"/>
                  <c:y val="3.0980754271387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98A-44AE-89F5-4CD09179DF11}"/>
                </c:ext>
              </c:extLst>
            </c:dLbl>
            <c:dLbl>
              <c:idx val="1"/>
              <c:layout>
                <c:manualLayout>
                  <c:x val="-1.5997935575000086E-3"/>
                  <c:y val="3.0980754271387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98A-44AE-89F5-4CD09179DF11}"/>
                </c:ext>
              </c:extLst>
            </c:dLbl>
            <c:dLbl>
              <c:idx val="2"/>
              <c:layout>
                <c:manualLayout>
                  <c:x val="-5.0495563863055294E-3"/>
                  <c:y val="3.6666610703512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98A-44AE-89F5-4CD09179DF11}"/>
                </c:ext>
              </c:extLst>
            </c:dLbl>
            <c:dLbl>
              <c:idx val="3"/>
              <c:layout>
                <c:manualLayout>
                  <c:x val="-7.2297831780612611E-3"/>
                  <c:y val="-2.90509109398044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D98A-44AE-89F5-4CD09179DF11}"/>
                </c:ext>
              </c:extLst>
            </c:dLbl>
            <c:dLbl>
              <c:idx val="4"/>
              <c:layout>
                <c:manualLayout>
                  <c:x val="-4.9114007506890359E-3"/>
                  <c:y val="5.22183729089755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98A-44AE-89F5-4CD09179DF11}"/>
                </c:ext>
              </c:extLst>
            </c:dLbl>
            <c:dLbl>
              <c:idx val="5"/>
              <c:layout>
                <c:manualLayout>
                  <c:x val="-4.9106320746337157E-3"/>
                  <c:y val="-1.26484678715683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D98A-44AE-89F5-4CD09179DF11}"/>
                </c:ext>
              </c:extLst>
            </c:dLbl>
            <c:dLbl>
              <c:idx val="6"/>
              <c:layout>
                <c:manualLayout>
                  <c:x val="-4.2808667635125287E-3"/>
                  <c:y val="8.295884112161339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FA3-4D66-8354-C69E973CFED9}"/>
                </c:ext>
              </c:extLst>
            </c:dLbl>
            <c:dLbl>
              <c:idx val="7"/>
              <c:layout>
                <c:manualLayout>
                  <c:x val="-7.0597405147297477E-3"/>
                  <c:y val="-1.7699138799498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FA3-4D66-8354-C69E973CFED9}"/>
                </c:ext>
              </c:extLst>
            </c:dLbl>
            <c:dLbl>
              <c:idx val="8"/>
              <c:layout>
                <c:manualLayout>
                  <c:x val="-8.4750927544925466E-3"/>
                  <c:y val="-2.17573922078250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FA3-4D66-8354-C69E973CFED9}"/>
                </c:ext>
              </c:extLst>
            </c:dLbl>
            <c:dLbl>
              <c:idx val="9"/>
              <c:layout>
                <c:manualLayout>
                  <c:x val="-7.0285058727607231E-3"/>
                  <c:y val="-1.608772064553572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FA3-4D66-8354-C69E973CFE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суьъект!$C$4:$L$4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 formatCode="m/d/yyyy">
                  <c:v>44682</c:v>
                </c:pt>
              </c:numCache>
            </c:numRef>
          </c:cat>
          <c:val>
            <c:numRef>
              <c:f>суьъект!$C$7:$L$7</c:f>
              <c:numCache>
                <c:formatCode>0.0%</c:formatCode>
                <c:ptCount val="10"/>
                <c:pt idx="0">
                  <c:v>0.33</c:v>
                </c:pt>
                <c:pt idx="1">
                  <c:v>0.35399999999999998</c:v>
                </c:pt>
                <c:pt idx="2">
                  <c:v>0.36499999999999999</c:v>
                </c:pt>
                <c:pt idx="3">
                  <c:v>0.33800000000000002</c:v>
                </c:pt>
                <c:pt idx="4">
                  <c:v>0.30499999999999999</c:v>
                </c:pt>
                <c:pt idx="5">
                  <c:v>0.253</c:v>
                </c:pt>
                <c:pt idx="6">
                  <c:v>0.22500000000000001</c:v>
                </c:pt>
                <c:pt idx="7">
                  <c:v>0.27300000000000002</c:v>
                </c:pt>
                <c:pt idx="8">
                  <c:v>0.21</c:v>
                </c:pt>
                <c:pt idx="9">
                  <c:v>0.217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98A-44AE-89F5-4CD09179DF11}"/>
            </c:ext>
          </c:extLst>
        </c:ser>
        <c:ser>
          <c:idx val="3"/>
          <c:order val="3"/>
          <c:tx>
            <c:strRef>
              <c:f>суьъект!$B$8</c:f>
              <c:strCache>
                <c:ptCount val="1"/>
                <c:pt idx="0">
                  <c:v>Нагрузка по рыночному долгу</c:v>
                </c:pt>
              </c:strCache>
            </c:strRef>
          </c:tx>
          <c:spPr>
            <a:ln w="34925" cap="sq">
              <a:solidFill>
                <a:srgbClr val="C0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diamond"/>
            <c:size val="8"/>
            <c:spPr>
              <a:solidFill>
                <a:srgbClr val="FFFF00"/>
              </a:solidFill>
              <a:ln w="9525">
                <a:solidFill>
                  <a:schemeClr val="accent4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1.0950229652952632E-2"/>
                  <c:y val="1.2224025820224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D98A-44AE-89F5-4CD09179DF11}"/>
                </c:ext>
              </c:extLst>
            </c:dLbl>
            <c:dLbl>
              <c:idx val="1"/>
              <c:layout>
                <c:manualLayout>
                  <c:x val="-6.7666553158835813E-3"/>
                  <c:y val="-1.2299661141130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D98A-44AE-89F5-4CD09179DF11}"/>
                </c:ext>
              </c:extLst>
            </c:dLbl>
            <c:dLbl>
              <c:idx val="2"/>
              <c:layout>
                <c:manualLayout>
                  <c:x val="-4.3519143932066236E-3"/>
                  <c:y val="-1.71482168065157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D98A-44AE-89F5-4CD09179DF11}"/>
                </c:ext>
              </c:extLst>
            </c:dLbl>
            <c:dLbl>
              <c:idx val="3"/>
              <c:layout>
                <c:manualLayout>
                  <c:x val="-8.5877587020443593E-3"/>
                  <c:y val="-2.46898004427587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D98A-44AE-89F5-4CD09179DF11}"/>
                </c:ext>
              </c:extLst>
            </c:dLbl>
            <c:dLbl>
              <c:idx val="4"/>
              <c:layout>
                <c:manualLayout>
                  <c:x val="-2.9290071659276211E-2"/>
                  <c:y val="3.24769225424836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1D3-4692-8A0F-E45268B4A21F}"/>
                </c:ext>
              </c:extLst>
            </c:dLbl>
            <c:dLbl>
              <c:idx val="5"/>
              <c:layout>
                <c:manualLayout>
                  <c:x val="-4.2855831108760956E-2"/>
                  <c:y val="2.73705271321146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D98A-44AE-89F5-4CD09179DF11}"/>
                </c:ext>
              </c:extLst>
            </c:dLbl>
            <c:dLbl>
              <c:idx val="8"/>
              <c:layout>
                <c:manualLayout>
                  <c:x val="-1.3949493810345976E-2"/>
                  <c:y val="-2.16678614626197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FA3-4D66-8354-C69E973CFED9}"/>
                </c:ext>
              </c:extLst>
            </c:dLbl>
            <c:dLbl>
              <c:idx val="9"/>
              <c:layout>
                <c:manualLayout>
                  <c:x val="1.3910840385843611E-3"/>
                  <c:y val="1.843938594856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FA3-4D66-8354-C69E973CFE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ln w="3175">
                      <a:solidFill>
                        <a:schemeClr val="accent1">
                          <a:lumMod val="50000"/>
                        </a:schemeClr>
                      </a:solidFill>
                    </a:ln>
                    <a:solidFill>
                      <a:srgbClr val="C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суьъект!$C$4:$L$4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 formatCode="m/d/yyyy">
                  <c:v>44682</c:v>
                </c:pt>
              </c:numCache>
            </c:numRef>
          </c:cat>
          <c:val>
            <c:numRef>
              <c:f>суьъект!$C$8:$L$8</c:f>
              <c:numCache>
                <c:formatCode>0.0%</c:formatCode>
                <c:ptCount val="10"/>
                <c:pt idx="0">
                  <c:v>0.217</c:v>
                </c:pt>
                <c:pt idx="1">
                  <c:v>0.22500000000000001</c:v>
                </c:pt>
                <c:pt idx="2">
                  <c:v>0.22</c:v>
                </c:pt>
                <c:pt idx="3">
                  <c:v>0.182</c:v>
                </c:pt>
                <c:pt idx="4">
                  <c:v>0.16</c:v>
                </c:pt>
                <c:pt idx="5">
                  <c:v>0.13600000000000001</c:v>
                </c:pt>
                <c:pt idx="6">
                  <c:v>0.124</c:v>
                </c:pt>
                <c:pt idx="7">
                  <c:v>0.14599999999999999</c:v>
                </c:pt>
                <c:pt idx="8">
                  <c:v>0.09</c:v>
                </c:pt>
                <c:pt idx="9">
                  <c:v>8.5999999999999993E-2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D98A-44AE-89F5-4CD09179D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7686712"/>
        <c:axId val="877679824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суьъект!$B$9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34925" cap="rnd">
                    <a:solidFill>
                      <a:schemeClr val="accent5"/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суьъект!$C$4:$L$4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  <c:pt idx="6">
                        <c:v>2019</c:v>
                      </c:pt>
                      <c:pt idx="7">
                        <c:v>2020</c:v>
                      </c:pt>
                      <c:pt idx="8">
                        <c:v>2021</c:v>
                      </c:pt>
                      <c:pt idx="9" formatCode="m/d/yyyy">
                        <c:v>44682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суьъект!$C$9:$L$9</c15:sqref>
                        </c15:formulaRef>
                      </c:ext>
                    </c:extLst>
                    <c:numCache>
                      <c:formatCode>General</c:formatCode>
                      <c:ptCount val="10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4-D98A-44AE-89F5-4CD09179DF11}"/>
                  </c:ext>
                </c:extLst>
              </c15:ser>
            </c15:filteredLineSeries>
          </c:ext>
        </c:extLst>
      </c:lineChart>
      <c:valAx>
        <c:axId val="240889856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0891392"/>
        <c:crosses val="max"/>
        <c:crossBetween val="between"/>
      </c:valAx>
      <c:catAx>
        <c:axId val="24089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0889856"/>
        <c:crosses val="autoZero"/>
        <c:auto val="1"/>
        <c:lblAlgn val="ctr"/>
        <c:lblOffset val="100"/>
        <c:noMultiLvlLbl val="0"/>
      </c:catAx>
      <c:valAx>
        <c:axId val="877679824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77686712"/>
        <c:crosses val="autoZero"/>
        <c:crossBetween val="between"/>
      </c:valAx>
      <c:catAx>
        <c:axId val="877686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776798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7114098001363862E-2"/>
          <c:y val="0.11104871231408936"/>
          <c:w val="0.81575507801500247"/>
          <c:h val="0.7830726967923263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Напрвления использования средств бюджетных кредитов на финансовое обеспечение реализации инфраструктурных проектов
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001-431B-B866-79CD294BECD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001-431B-B866-79CD294BECD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001-431B-B866-79CD294BECD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001-431B-B866-79CD294BECD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001-431B-B866-79CD294BECD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001-431B-B866-79CD294BECD7}"/>
              </c:ext>
            </c:extLst>
          </c:dPt>
          <c:dLbls>
            <c:dLbl>
              <c:idx val="0"/>
              <c:layout>
                <c:manualLayout>
                  <c:x val="0.18645928665670713"/>
                  <c:y val="-6.34552514620266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17506726016197"/>
                      <c:h val="0.113963315335150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001-431B-B866-79CD294BECD7}"/>
                </c:ext>
              </c:extLst>
            </c:dLbl>
            <c:dLbl>
              <c:idx val="1"/>
              <c:layout>
                <c:manualLayout>
                  <c:x val="0.19297370291563368"/>
                  <c:y val="0.11593179065400355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51225950039186"/>
                      <c:h val="0.160556502034380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001-431B-B866-79CD294BECD7}"/>
                </c:ext>
              </c:extLst>
            </c:dLbl>
            <c:dLbl>
              <c:idx val="2"/>
              <c:layout>
                <c:manualLayout>
                  <c:x val="3.5008362991134891E-2"/>
                  <c:y val="0.14069395059923576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454140952872088"/>
                      <c:h val="0.109796370807016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001-431B-B866-79CD294BECD7}"/>
                </c:ext>
              </c:extLst>
            </c:dLbl>
            <c:dLbl>
              <c:idx val="3"/>
              <c:layout>
                <c:manualLayout>
                  <c:x val="-7.4472287625826541E-2"/>
                  <c:y val="0.21039849830363025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35532780919756"/>
                      <c:h val="0.109796370807016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001-431B-B866-79CD294BECD7}"/>
                </c:ext>
              </c:extLst>
            </c:dLbl>
            <c:dLbl>
              <c:idx val="4"/>
              <c:layout>
                <c:manualLayout>
                  <c:x val="-0.14975671953030176"/>
                  <c:y val="-8.911032783300670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0177047745385"/>
                      <c:h val="0.109796370807016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001-431B-B866-79CD294BECD7}"/>
                </c:ext>
              </c:extLst>
            </c:dLbl>
            <c:dLbl>
              <c:idx val="5"/>
              <c:layout>
                <c:manualLayout>
                  <c:x val="-5.4564856801977819E-2"/>
                  <c:y val="-0.1636493216245631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52303300073616"/>
                      <c:h val="0.109796370807016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9001-431B-B866-79CD294BEC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Транспортная 33%</c:v>
                </c:pt>
                <c:pt idx="1">
                  <c:v>ОЭЗ и промпарки 4%</c:v>
                </c:pt>
                <c:pt idx="2">
                  <c:v>Инженерная 29%</c:v>
                </c:pt>
                <c:pt idx="3">
                  <c:v>Туристская 1%</c:v>
                </c:pt>
                <c:pt idx="4">
                  <c:v>Дорожная 25%</c:v>
                </c:pt>
                <c:pt idx="5">
                  <c:v>Социальная 8%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0.33002281058878535</c:v>
                </c:pt>
                <c:pt idx="1">
                  <c:v>3.9581116514668085E-2</c:v>
                </c:pt>
                <c:pt idx="2">
                  <c:v>0.29338809181223163</c:v>
                </c:pt>
                <c:pt idx="3">
                  <c:v>6.1410653560697182E-3</c:v>
                </c:pt>
                <c:pt idx="4">
                  <c:v>0.24679951848204829</c:v>
                </c:pt>
                <c:pt idx="5">
                  <c:v>8.406739724619687E-2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001-431B-B866-79CD294BECD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000000000000004E-2"/>
          <c:y val="0.10805632950096251"/>
          <c:w val="0.87739512248468943"/>
          <c:h val="0.802756105856594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инвестиций</c:v>
                </c:pt>
              </c:strCache>
            </c:strRef>
          </c:tx>
          <c:spPr>
            <a:solidFill>
              <a:srgbClr val="548235"/>
            </a:solidFill>
          </c:spPr>
          <c:invertIfNegative val="0"/>
          <c:dLbls>
            <c:dLbl>
              <c:idx val="0"/>
              <c:layout>
                <c:manualLayout>
                  <c:x val="1.388899642405614E-3"/>
                  <c:y val="-9.66324603577083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628-4FC6-8F7C-BDEA989779E8}"/>
                </c:ext>
              </c:extLst>
            </c:dLbl>
            <c:dLbl>
              <c:idx val="1"/>
              <c:layout>
                <c:manualLayout>
                  <c:x val="2.569307742782152E-3"/>
                  <c:y val="-1.2397628430455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628-4FC6-8F7C-BDEA989779E8}"/>
                </c:ext>
              </c:extLst>
            </c:dLbl>
            <c:dLbl>
              <c:idx val="2"/>
              <c:layout>
                <c:manualLayout>
                  <c:x val="-1.6229453255569074E-3"/>
                  <c:y val="-8.27179706209067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628-4FC6-8F7C-BDEA989779E8}"/>
                </c:ext>
              </c:extLst>
            </c:dLbl>
            <c:dLbl>
              <c:idx val="3"/>
              <c:layout>
                <c:manualLayout>
                  <c:x val="3.4710877262063696E-3"/>
                  <c:y val="-4.42626216408763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628-4FC6-8F7C-BDEA989779E8}"/>
                </c:ext>
              </c:extLst>
            </c:dLbl>
            <c:dLbl>
              <c:idx val="4"/>
              <c:layout>
                <c:manualLayout>
                  <c:x val="-1.3888996424056784E-3"/>
                  <c:y val="5.37772933551257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628-4FC6-8F7C-BDEA989779E8}"/>
                </c:ext>
              </c:extLst>
            </c:dLbl>
            <c:dLbl>
              <c:idx val="5"/>
              <c:layout>
                <c:manualLayout>
                  <c:x val="-1.0691220079261458E-2"/>
                  <c:y val="-2.29155883864985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628-4FC6-8F7C-BDEA989779E8}"/>
                </c:ext>
              </c:extLst>
            </c:dLbl>
            <c:dLbl>
              <c:idx val="6"/>
              <c:layout>
                <c:manualLayout>
                  <c:x val="-1.0301135548679826E-16"/>
                  <c:y val="-4.26063833026131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628-4FC6-8F7C-BDEA989779E8}"/>
                </c:ext>
              </c:extLst>
            </c:dLbl>
            <c:dLbl>
              <c:idx val="7"/>
              <c:layout>
                <c:manualLayout>
                  <c:x val="1.0417023837044034E-3"/>
                  <c:y val="-1.78428365517195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628-4FC6-8F7C-BDEA989779E8}"/>
                </c:ext>
              </c:extLst>
            </c:dLbl>
            <c:dLbl>
              <c:idx val="8"/>
              <c:layout>
                <c:manualLayout>
                  <c:x val="-1.0301135548679826E-16"/>
                  <c:y val="-2.60961923045808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628-4FC6-8F7C-BDEA989779E8}"/>
                </c:ext>
              </c:extLst>
            </c:dLbl>
            <c:dLbl>
              <c:idx val="9"/>
              <c:layout>
                <c:manualLayout>
                  <c:x val="-9.2741383977505709E-4"/>
                  <c:y val="-5.5373318312980167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400" b="0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628-4FC6-8F7C-BDEA989779E8}"/>
                </c:ext>
              </c:extLst>
            </c:dLbl>
            <c:dLbl>
              <c:idx val="10"/>
              <c:layout>
                <c:manualLayout>
                  <c:x val="0"/>
                  <c:y val="-3.25222926722762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50C-4A2A-A9DB-68096A0FE364}"/>
                </c:ext>
              </c:extLst>
            </c:dLbl>
            <c:dLbl>
              <c:idx val="11"/>
              <c:layout>
                <c:manualLayout>
                  <c:x val="-1.0301135548679826E-16"/>
                  <c:y val="-1.54663433058482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50C-4A2A-A9DB-68096A0FE364}"/>
                </c:ext>
              </c:extLst>
            </c:dLbl>
            <c:dLbl>
              <c:idx val="12"/>
              <c:layout>
                <c:manualLayout>
                  <c:x val="0"/>
                  <c:y val="-1.76758209209694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50C-4A2A-A9DB-68096A0FE36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Лист1!$A$2:$A$14</c:f>
              <c:numCache>
                <c:formatCode>General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numCache>
            </c:num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1073</c:v>
                </c:pt>
                <c:pt idx="1">
                  <c:v>967.1</c:v>
                </c:pt>
                <c:pt idx="2">
                  <c:v>1156.7</c:v>
                </c:pt>
                <c:pt idx="3">
                  <c:v>1118.2</c:v>
                </c:pt>
                <c:pt idx="4">
                  <c:v>1066.3</c:v>
                </c:pt>
                <c:pt idx="5">
                  <c:v>1019.2</c:v>
                </c:pt>
                <c:pt idx="6" formatCode="0.0">
                  <c:v>1266.4365548656399</c:v>
                </c:pt>
                <c:pt idx="7" formatCode="0.0">
                  <c:v>1451.3291024</c:v>
                </c:pt>
                <c:pt idx="8" formatCode="0.0">
                  <c:v>1560.5112184000002</c:v>
                </c:pt>
                <c:pt idx="9" formatCode="0.0">
                  <c:v>1567.3019924876101</c:v>
                </c:pt>
                <c:pt idx="10" formatCode="0.0">
                  <c:v>1982.1279179418602</c:v>
                </c:pt>
                <c:pt idx="11" formatCode="0.0">
                  <c:v>2289.1069365701005</c:v>
                </c:pt>
                <c:pt idx="12" formatCode="0.0">
                  <c:v>2428.9300650530199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628-4FC6-8F7C-BDEA989779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axId val="105033088"/>
        <c:axId val="105043072"/>
      </c:barChart>
      <c:lineChart>
        <c:grouping val="stack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инвестиций, %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31750"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4.4946283418703964E-2"/>
                  <c:y val="-4.4483917351619225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17,2%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628-4FC6-8F7C-BDEA989779E8}"/>
                </c:ext>
              </c:extLst>
            </c:dLbl>
            <c:dLbl>
              <c:idx val="1"/>
              <c:layout>
                <c:manualLayout>
                  <c:x val="-7.3387590048412943E-2"/>
                  <c:y val="3.0828127867862799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14,6%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628-4FC6-8F7C-BDEA989779E8}"/>
                </c:ext>
              </c:extLst>
            </c:dLbl>
            <c:dLbl>
              <c:idx val="2"/>
              <c:layout>
                <c:manualLayout>
                  <c:x val="-2.805511811023622E-2"/>
                  <c:y val="-4.5411111745620229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15,1%</a:t>
                    </a:r>
                    <a:endParaRPr lang="en-US">
                      <a:solidFill>
                        <a:srgbClr val="000000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628-4FC6-8F7C-BDEA989779E8}"/>
                </c:ext>
              </c:extLst>
            </c:dLbl>
            <c:dLbl>
              <c:idx val="3"/>
              <c:layout>
                <c:manualLayout>
                  <c:x val="-1.9531250000000038E-2"/>
                  <c:y val="-4.5985164367476558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13,4%</a:t>
                    </a:r>
                    <a:endParaRPr lang="en-US">
                      <a:solidFill>
                        <a:srgbClr val="000000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6628-4FC6-8F7C-BDEA989779E8}"/>
                </c:ext>
              </c:extLst>
            </c:dLbl>
            <c:dLbl>
              <c:idx val="4"/>
              <c:layout>
                <c:manualLayout>
                  <c:x val="-3.0269624185219085E-2"/>
                  <c:y val="-4.1588671393901024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12,1%</a:t>
                    </a:r>
                    <a:endParaRPr lang="en-US">
                      <a:solidFill>
                        <a:srgbClr val="000000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6628-4FC6-8F7C-BDEA989779E8}"/>
                </c:ext>
              </c:extLst>
            </c:dLbl>
            <c:dLbl>
              <c:idx val="5"/>
              <c:layout>
                <c:manualLayout>
                  <c:x val="-3.5156250000000076E-2"/>
                  <c:y val="4.3286260815435046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10,9%</a:t>
                    </a:r>
                    <a:endParaRPr lang="en-US">
                      <a:solidFill>
                        <a:srgbClr val="000000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6628-4FC6-8F7C-BDEA989779E8}"/>
                </c:ext>
              </c:extLst>
            </c:dLbl>
            <c:dLbl>
              <c:idx val="6"/>
              <c:layout>
                <c:manualLayout>
                  <c:x val="-6.6452935912850064E-2"/>
                  <c:y val="-4.2871694591042224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13,4</a:t>
                    </a:r>
                    <a:r>
                      <a:rPr lang="en-US" sz="1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6628-4FC6-8F7C-BDEA989779E8}"/>
                </c:ext>
              </c:extLst>
            </c:dLbl>
            <c:dLbl>
              <c:idx val="7"/>
              <c:layout>
                <c:manualLayout>
                  <c:x val="-4.8937116260755205E-2"/>
                  <c:y val="-3.2264984216153023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14,6%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6628-4FC6-8F7C-BDEA989779E8}"/>
                </c:ext>
              </c:extLst>
            </c:dLbl>
            <c:dLbl>
              <c:idx val="8"/>
              <c:layout>
                <c:manualLayout>
                  <c:x val="-2.0565713634709652E-2"/>
                  <c:y val="-3.2536210641505296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14,4%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6628-4FC6-8F7C-BDEA989779E8}"/>
                </c:ext>
              </c:extLst>
            </c:dLbl>
            <c:dLbl>
              <c:idx val="9"/>
              <c:layout>
                <c:manualLayout>
                  <c:x val="-3.8312260741933661E-2"/>
                  <c:y val="4.0914480168198659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800" b="1" dirty="0" smtClean="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a:t>13,2%</a:t>
                    </a:r>
                    <a:endParaRPr lang="en-US" sz="1800" dirty="0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6628-4FC6-8F7C-BDEA989779E8}"/>
                </c:ext>
              </c:extLst>
            </c:dLbl>
            <c:dLbl>
              <c:idx val="10"/>
              <c:layout>
                <c:manualLayout>
                  <c:x val="-3.8688326584426232E-2"/>
                  <c:y val="5.414420581892896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>
                        <a:solidFill>
                          <a:srgbClr val="000000"/>
                        </a:solidFill>
                      </a:rPr>
                      <a:t>14,6%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A7E-4193-865C-D0D35F7E3FC8}"/>
                </c:ext>
              </c:extLst>
            </c:dLbl>
            <c:dLbl>
              <c:idx val="11"/>
              <c:layout>
                <c:manualLayout>
                  <c:x val="-4.0316607449448816E-2"/>
                  <c:y val="-3.7680767417509788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>
                        <a:solidFill>
                          <a:srgbClr val="000000"/>
                        </a:solidFill>
                      </a:rPr>
                      <a:t>14,7%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A7E-4193-865C-D0D35F7E3FC8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pPr>
                      <a:defRPr sz="1800" b="1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mtClean="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14,4%</a:t>
                    </a:r>
                    <a:endParaRPr lang="en-US" dirty="0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c:rich>
              </c:tx>
              <c:numFmt formatCode="#,##0.00" sourceLinked="0"/>
              <c:spPr>
                <a:noFill/>
              </c:sp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50C-4A2A-A9DB-68096A0FE364}"/>
                </c:ext>
              </c:extLst>
            </c:dLbl>
            <c:numFmt formatCode="General" sourceLinked="0"/>
            <c:spPr>
              <a:noFill/>
            </c:spPr>
            <c:txPr>
              <a:bodyPr/>
              <a:lstStyle/>
              <a:p>
                <a:pPr>
                  <a:defRPr sz="1800" b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Лист1!$A$2:$A$14</c:f>
              <c:numCache>
                <c:formatCode>General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numCache>
            </c:num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17.2</c:v>
                </c:pt>
                <c:pt idx="1">
                  <c:v>14.6</c:v>
                </c:pt>
                <c:pt idx="2">
                  <c:v>15.1</c:v>
                </c:pt>
                <c:pt idx="3">
                  <c:v>13.4</c:v>
                </c:pt>
                <c:pt idx="4">
                  <c:v>12.1</c:v>
                </c:pt>
                <c:pt idx="5">
                  <c:v>10.9</c:v>
                </c:pt>
                <c:pt idx="6" formatCode="0.0">
                  <c:v>13.364298427330871</c:v>
                </c:pt>
                <c:pt idx="7" formatCode="0.0">
                  <c:v>14.610940171908668</c:v>
                </c:pt>
                <c:pt idx="8" formatCode="0.0">
                  <c:v>14.440291215159004</c:v>
                </c:pt>
                <c:pt idx="9" formatCode="0.0">
                  <c:v>13.194444763305574</c:v>
                </c:pt>
                <c:pt idx="10" formatCode="0.0">
                  <c:v>14.614025501008843</c:v>
                </c:pt>
                <c:pt idx="11" formatCode="0.0">
                  <c:v>14.698212331339461</c:v>
                </c:pt>
                <c:pt idx="12" formatCode="0.0">
                  <c:v>14.3876701643796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6628-4FC6-8F7C-BDEA989779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120128"/>
        <c:axId val="105044608"/>
      </c:lineChart>
      <c:catAx>
        <c:axId val="10503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6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5043072"/>
        <c:crosses val="autoZero"/>
        <c:auto val="0"/>
        <c:lblAlgn val="ctr"/>
        <c:lblOffset val="100"/>
        <c:noMultiLvlLbl val="0"/>
      </c:catAx>
      <c:valAx>
        <c:axId val="10504307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5033088"/>
        <c:crosses val="autoZero"/>
        <c:crossBetween val="between"/>
      </c:valAx>
      <c:valAx>
        <c:axId val="105044608"/>
        <c:scaling>
          <c:orientation val="minMax"/>
          <c:max val="17.5"/>
          <c:min val="8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n>
                  <a:noFill/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5120128"/>
        <c:crosses val="max"/>
        <c:crossBetween val="between"/>
      </c:valAx>
      <c:catAx>
        <c:axId val="105120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044608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22288693974570173"/>
          <c:y val="4.1547463094070688E-2"/>
          <c:w val="0.56004122654803357"/>
          <c:h val="5.3193494373641022E-2"/>
        </c:manualLayout>
      </c:layout>
      <c:overlay val="0"/>
      <c:txPr>
        <a:bodyPr/>
        <a:lstStyle/>
        <a:p>
          <a:pPr>
            <a:defRPr sz="18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184058411925764E-2"/>
          <c:y val="2.0955267190826868E-2"/>
          <c:w val="0.90006981972949129"/>
          <c:h val="0.769558202469191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Лист1!$D$1</c:f>
              <c:strCache>
                <c:ptCount val="1"/>
                <c:pt idx="0">
                  <c:v>Дотации </c:v>
                </c:pt>
              </c:strCache>
            </c:strRef>
          </c:tx>
          <c:spPr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44D-4276-9294-32583DEBBF9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831-4EB9-9005-E5819FA44DAB}"/>
              </c:ext>
            </c:extLst>
          </c:dPt>
          <c:dLbls>
            <c:dLbl>
              <c:idx val="0"/>
              <c:layout>
                <c:manualLayout>
                  <c:x val="-2.8140608204959478E-3"/>
                  <c:y val="-3.4835145659213311E-3"/>
                </c:manualLayout>
              </c:layout>
              <c:tx>
                <c:rich>
                  <a:bodyPr/>
                  <a:lstStyle/>
                  <a:p>
                    <a:fld id="{3B8F78A1-7970-4348-9F7B-A2240CFF5943}" type="VALUE">
                      <a:rPr lang="en-US" sz="110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651-478D-82B6-9FD1D7A68258}"/>
                </c:ext>
              </c:extLst>
            </c:dLbl>
            <c:dLbl>
              <c:idx val="1"/>
              <c:layout>
                <c:manualLayout>
                  <c:x val="-1.4070304102479674E-3"/>
                  <c:y val="-2.39801884893971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44D-4276-9294-32583DEBBF90}"/>
                </c:ext>
              </c:extLst>
            </c:dLbl>
            <c:dLbl>
              <c:idx val="2"/>
              <c:layout>
                <c:manualLayout>
                  <c:x val="0"/>
                  <c:y val="-4.88765080629386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831-4EB9-9005-E5819FA44DAB}"/>
                </c:ext>
              </c:extLst>
            </c:dLbl>
            <c:dLbl>
              <c:idx val="3"/>
              <c:layout>
                <c:manualLayout>
                  <c:x val="0"/>
                  <c:y val="-4.208644280794880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651-478D-82B6-9FD1D7A68258}"/>
                </c:ext>
              </c:extLst>
            </c:dLbl>
            <c:dLbl>
              <c:idx val="4"/>
              <c:layout>
                <c:manualLayout>
                  <c:x val="1.407030410247916E-3"/>
                  <c:y val="-8.08455777325263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0651-478D-82B6-9FD1D7A68258}"/>
                </c:ext>
              </c:extLst>
            </c:dLbl>
            <c:dLbl>
              <c:idx val="5"/>
              <c:layout>
                <c:manualLayout>
                  <c:x val="0"/>
                  <c:y val="-5.43124302523089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0651-478D-82B6-9FD1D7A68258}"/>
                </c:ext>
              </c:extLst>
            </c:dLbl>
            <c:dLbl>
              <c:idx val="6"/>
              <c:layout>
                <c:manualLayout>
                  <c:x val="-1.4070304102480706E-3"/>
                  <c:y val="-4.98443562244141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0651-478D-82B6-9FD1D7A68258}"/>
                </c:ext>
              </c:extLst>
            </c:dLbl>
            <c:dLbl>
              <c:idx val="7"/>
              <c:layout>
                <c:manualLayout>
                  <c:x val="-1.4070304102479674E-3"/>
                  <c:y val="-4.45104609222949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0651-478D-82B6-9FD1D7A68258}"/>
                </c:ext>
              </c:extLst>
            </c:dLbl>
            <c:dLbl>
              <c:idx val="8"/>
              <c:layout>
                <c:manualLayout>
                  <c:x val="1.4070304102479674E-3"/>
                  <c:y val="-4.88031542491735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0651-478D-82B6-9FD1D7A68258}"/>
                </c:ext>
              </c:extLst>
            </c:dLbl>
            <c:dLbl>
              <c:idx val="9"/>
              <c:layout>
                <c:manualLayout>
                  <c:x val="-1.4070304102479674E-3"/>
                  <c:y val="-4.6210791770863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0651-478D-82B6-9FD1D7A682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n>
                      <a:solidFill>
                        <a:sysClr val="windowText" lastClr="000000"/>
                      </a:solidFill>
                    </a:ln>
                    <a:solidFill>
                      <a:schemeClr val="tx1"/>
                    </a:solidFill>
                    <a:effectLst>
                      <a:glow rad="76200">
                        <a:prstClr val="white">
                          <a:alpha val="75000"/>
                        </a:prstClr>
                      </a:glow>
                    </a:effectLst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0"/>
                <c:pt idx="0">
                  <c:v>2010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2021 
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strCache>
            </c:strRef>
          </c:cat>
          <c:val>
            <c:numRef>
              <c:f>Лист1!$D$2:$D$13</c:f>
              <c:numCache>
                <c:formatCode>#\ ##0.0</c:formatCode>
                <c:ptCount val="10"/>
                <c:pt idx="0">
                  <c:v>522.70000000000005</c:v>
                </c:pt>
                <c:pt idx="1">
                  <c:v>759</c:v>
                </c:pt>
                <c:pt idx="2">
                  <c:v>1035.462</c:v>
                </c:pt>
                <c:pt idx="3">
                  <c:v>924</c:v>
                </c:pt>
                <c:pt idx="4">
                  <c:v>1303.7</c:v>
                </c:pt>
                <c:pt idx="5">
                  <c:v>1004.6476183999999</c:v>
                </c:pt>
                <c:pt idx="6">
                  <c:v>1004.6476183999999</c:v>
                </c:pt>
                <c:pt idx="7">
                  <c:v>949.2</c:v>
                </c:pt>
                <c:pt idx="8">
                  <c:v>970.6</c:v>
                </c:pt>
                <c:pt idx="9">
                  <c:v>990.1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831-4EB9-9005-E5819FA44DAB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Целевые межбюджетные трансферты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2.8140608204959478E-3"/>
                  <c:y val="-2.2253295468458213E-2"/>
                </c:manualLayout>
              </c:layout>
              <c:tx>
                <c:rich>
                  <a:bodyPr/>
                  <a:lstStyle/>
                  <a:p>
                    <a:fld id="{563A74A5-838F-42DC-BB67-81BB1CFD719A}" type="VALUE">
                      <a:rPr lang="en-US" sz="110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651-478D-82B6-9FD1D7A68258}"/>
                </c:ext>
              </c:extLst>
            </c:dLbl>
            <c:dLbl>
              <c:idx val="1"/>
              <c:layout>
                <c:manualLayout>
                  <c:x val="1.4070304102479416E-3"/>
                  <c:y val="-3.15991342490892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651-478D-82B6-9FD1D7A68258}"/>
                </c:ext>
              </c:extLst>
            </c:dLbl>
            <c:dLbl>
              <c:idx val="2"/>
              <c:layout>
                <c:manualLayout>
                  <c:x val="1.407030410247916E-3"/>
                  <c:y val="-4.3592746662313518E-2"/>
                </c:manualLayout>
              </c:layout>
              <c:tx>
                <c:rich>
                  <a:bodyPr/>
                  <a:lstStyle/>
                  <a:p>
                    <a:fld id="{B8EF3031-B043-43E4-80D1-01F0BD8F1158}" type="VALUE">
                      <a:rPr lang="en-US" sz="110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651-478D-82B6-9FD1D7A68258}"/>
                </c:ext>
              </c:extLst>
            </c:dLbl>
            <c:dLbl>
              <c:idx val="3"/>
              <c:layout>
                <c:manualLayout>
                  <c:x val="-5.1590519064346855E-17"/>
                  <c:y val="-3.44439253191330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651-478D-82B6-9FD1D7A68258}"/>
                </c:ext>
              </c:extLst>
            </c:dLbl>
            <c:dLbl>
              <c:idx val="4"/>
              <c:layout>
                <c:manualLayout>
                  <c:x val="5.1590519064346855E-17"/>
                  <c:y val="-0.1007219985448855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0651-478D-82B6-9FD1D7A68258}"/>
                </c:ext>
              </c:extLst>
            </c:dLbl>
            <c:dLbl>
              <c:idx val="5"/>
              <c:layout>
                <c:manualLayout>
                  <c:x val="1.4070304102479674E-3"/>
                  <c:y val="-9.128838145953335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0651-478D-82B6-9FD1D7A68258}"/>
                </c:ext>
              </c:extLst>
            </c:dLbl>
            <c:dLbl>
              <c:idx val="6"/>
              <c:layout>
                <c:manualLayout>
                  <c:x val="1.4070304102479674E-3"/>
                  <c:y val="-0.134027092712184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0651-478D-82B6-9FD1D7A68258}"/>
                </c:ext>
              </c:extLst>
            </c:dLbl>
            <c:dLbl>
              <c:idx val="7"/>
              <c:layout>
                <c:manualLayout>
                  <c:x val="1.4070304102479674E-3"/>
                  <c:y val="-0.1027349186669800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0651-478D-82B6-9FD1D7A68258}"/>
                </c:ext>
              </c:extLst>
            </c:dLbl>
            <c:dLbl>
              <c:idx val="8"/>
              <c:layout>
                <c:manualLayout>
                  <c:x val="1.4070304102480706E-3"/>
                  <c:y val="-8.25747575630068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0651-478D-82B6-9FD1D7A68258}"/>
                </c:ext>
              </c:extLst>
            </c:dLbl>
            <c:dLbl>
              <c:idx val="9"/>
              <c:layout>
                <c:manualLayout>
                  <c:x val="1.4070304102478644E-3"/>
                  <c:y val="-7.0297932583447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0651-478D-82B6-9FD1D7A682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80808"/>
                    </a:solidFill>
                    <a:effectLst>
                      <a:glow rad="63500">
                        <a:schemeClr val="bg1">
                          <a:alpha val="40000"/>
                        </a:schemeClr>
                      </a:glow>
                    </a:effectLst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0"/>
                <c:pt idx="0">
                  <c:v>2010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2021 
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strCache>
            </c:strRef>
          </c:cat>
          <c:val>
            <c:numRef>
              <c:f>Лист1!$B$2:$B$13</c:f>
              <c:numCache>
                <c:formatCode>#\ ##0.0</c:formatCode>
                <c:ptCount val="10"/>
                <c:pt idx="0">
                  <c:v>855.59999999999991</c:v>
                </c:pt>
                <c:pt idx="1">
                  <c:v>931.09999999999991</c:v>
                </c:pt>
                <c:pt idx="2">
                  <c:v>1009.3309999999999</c:v>
                </c:pt>
                <c:pt idx="3">
                  <c:v>890.99999999999977</c:v>
                </c:pt>
                <c:pt idx="4">
                  <c:v>1579.9999999999998</c:v>
                </c:pt>
                <c:pt idx="5">
                  <c:v>1458.7075927000001</c:v>
                </c:pt>
                <c:pt idx="6">
                  <c:v>1856.5523816</c:v>
                </c:pt>
                <c:pt idx="7">
                  <c:v>1577.7</c:v>
                </c:pt>
                <c:pt idx="8">
                  <c:v>1344.9</c:v>
                </c:pt>
                <c:pt idx="9">
                  <c:v>1240.5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831-4EB9-9005-E5819FA44DAB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Национальные проекты</c:v>
                </c:pt>
              </c:strCache>
            </c:strRef>
          </c:tx>
          <c:spPr>
            <a:pattFill prst="pct70">
              <a:fgClr>
                <a:schemeClr val="accent4">
                  <a:lumMod val="40000"/>
                  <a:lumOff val="60000"/>
                </a:schemeClr>
              </a:fgClr>
              <a:bgClr>
                <a:schemeClr val="bg1"/>
              </a:bgClr>
            </a:pattFill>
          </c:spPr>
          <c:invertIfNegative val="0"/>
          <c:dLbls>
            <c:dLbl>
              <c:idx val="3"/>
              <c:layout>
                <c:manualLayout>
                  <c:x val="-5.1590519064346855E-17"/>
                  <c:y val="-3.776929820981512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651-478D-82B6-9FD1D7A68258}"/>
                </c:ext>
              </c:extLst>
            </c:dLbl>
            <c:dLbl>
              <c:idx val="4"/>
              <c:layout>
                <c:manualLayout>
                  <c:x val="-1.4070304102479674E-3"/>
                  <c:y val="-3.15723961682923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651-478D-82B6-9FD1D7A68258}"/>
                </c:ext>
              </c:extLst>
            </c:dLbl>
            <c:dLbl>
              <c:idx val="5"/>
              <c:layout>
                <c:manualLayout>
                  <c:x val="-1.0318103812869371E-16"/>
                  <c:y val="-2.53617732695184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651-478D-82B6-9FD1D7A68258}"/>
                </c:ext>
              </c:extLst>
            </c:dLbl>
            <c:dLbl>
              <c:idx val="6"/>
              <c:layout>
                <c:manualLayout>
                  <c:x val="-1.0318103812869371E-16"/>
                  <c:y val="-2.46535659452545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solidFill>
                        <a:schemeClr val="bg2">
                          <a:lumMod val="1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2-744D-4276-9294-32583DEBBF90}"/>
                </c:ext>
              </c:extLst>
            </c:dLbl>
            <c:dLbl>
              <c:idx val="7"/>
              <c:layout>
                <c:manualLayout>
                  <c:x val="1.4070304102479674E-3"/>
                  <c:y val="-4.915444337648484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0651-478D-82B6-9FD1D7A68258}"/>
                </c:ext>
              </c:extLst>
            </c:dLbl>
            <c:dLbl>
              <c:idx val="8"/>
              <c:layout>
                <c:manualLayout>
                  <c:x val="0"/>
                  <c:y val="-5.06837912346942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0651-478D-82B6-9FD1D7A68258}"/>
                </c:ext>
              </c:extLst>
            </c:dLbl>
            <c:dLbl>
              <c:idx val="9"/>
              <c:layout>
                <c:manualLayout>
                  <c:x val="2.814060820495832E-3"/>
                  <c:y val="-5.27955718923666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0651-478D-82B6-9FD1D7A682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1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Лист1!$A$2:$A$13</c:f>
              <c:strCache>
                <c:ptCount val="10"/>
                <c:pt idx="0">
                  <c:v>2010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2021 
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0"/>
                <c:pt idx="3" formatCode="#\ ##0.0">
                  <c:v>572.20000000000005</c:v>
                </c:pt>
                <c:pt idx="4" formatCode="#\ ##0.0">
                  <c:v>814.7</c:v>
                </c:pt>
                <c:pt idx="5" formatCode="#\ ##0.0">
                  <c:v>796.58584410000003</c:v>
                </c:pt>
                <c:pt idx="6" formatCode="#\ ##0.0">
                  <c:v>766</c:v>
                </c:pt>
                <c:pt idx="7" formatCode="#\ ##0.0">
                  <c:v>1020.7</c:v>
                </c:pt>
                <c:pt idx="8" formatCode="#\ ##0.0">
                  <c:v>1036.5999999999999</c:v>
                </c:pt>
                <c:pt idx="9" formatCode="#\ ##0.0">
                  <c:v>1105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B60-4645-96E6-E9BC9ACA66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56549120"/>
        <c:axId val="156551040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Лист1!$A$2:$A$13</c15:sqref>
                        </c15:formulaRef>
                      </c:ext>
                    </c:extLst>
                    <c:strCache>
                      <c:ptCount val="10"/>
                      <c:pt idx="0">
                        <c:v>2010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2021 
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C-AB60-4645-96E6-E9BC9ACA6644}"/>
                  </c:ext>
                </c:extLst>
              </c15:ser>
            </c15:filteredBarSeries>
          </c:ext>
        </c:extLst>
      </c:barChart>
      <c:catAx>
        <c:axId val="156549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80808"/>
                </a:solidFill>
              </a:defRPr>
            </a:pPr>
            <a:endParaRPr lang="ru-RU"/>
          </a:p>
        </c:txPr>
        <c:crossAx val="156551040"/>
        <c:crosses val="autoZero"/>
        <c:auto val="1"/>
        <c:lblAlgn val="ctr"/>
        <c:lblOffset val="100"/>
        <c:noMultiLvlLbl val="0"/>
      </c:catAx>
      <c:valAx>
        <c:axId val="156551040"/>
        <c:scaling>
          <c:orientation val="minMax"/>
          <c:min val="0"/>
        </c:scaling>
        <c:delete val="0"/>
        <c:axPos val="l"/>
        <c:majorGridlines>
          <c:spPr>
            <a:ln cap="rnd">
              <a:solidFill>
                <a:srgbClr val="B9CBBF"/>
              </a:solidFill>
              <a:prstDash val="lgDash"/>
              <a:bevel/>
            </a:ln>
          </c:spPr>
        </c:majorGridlines>
        <c:numFmt formatCode="#,##0" sourceLinked="0"/>
        <c:majorTickMark val="out"/>
        <c:minorTickMark val="none"/>
        <c:tickLblPos val="nextTo"/>
        <c:spPr>
          <a:noFill/>
          <a:ln w="0">
            <a:noFill/>
            <a:prstDash val="dash"/>
          </a:ln>
        </c:spPr>
        <c:txPr>
          <a:bodyPr rot="0" anchor="ctr" anchorCtr="0"/>
          <a:lstStyle/>
          <a:p>
            <a:pPr marL="0" algn="r">
              <a:defRPr sz="1600" b="1" spc="-20" baseline="0">
                <a:solidFill>
                  <a:srgbClr val="000000"/>
                </a:solidFill>
              </a:defRPr>
            </a:pPr>
            <a:endParaRPr lang="ru-RU"/>
          </a:p>
        </c:txPr>
        <c:crossAx val="156549120"/>
        <c:crosses val="autoZero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10412025035834958"/>
          <c:y val="0.92667151704834105"/>
          <c:w val="0.83965182312364739"/>
          <c:h val="4.9709082644593207E-2"/>
        </c:manualLayout>
      </c:layout>
      <c:overlay val="0"/>
      <c:txPr>
        <a:bodyPr/>
        <a:lstStyle/>
        <a:p>
          <a:pPr>
            <a:defRPr sz="1400">
              <a:solidFill>
                <a:srgbClr val="00000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56240369799688E-2"/>
          <c:y val="1.4721772250736245E-2"/>
          <c:w val="0.89435173417949032"/>
          <c:h val="0.771361240597844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 не в рамках реализации национальных проектов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78-49CA-9D34-952F6B77904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78-49CA-9D34-952F6B77904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78-49CA-9D34-952F6B7790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94</c:v>
                </c:pt>
                <c:pt idx="1">
                  <c:v>70</c:v>
                </c:pt>
                <c:pt idx="2">
                  <c:v>71</c:v>
                </c:pt>
                <c:pt idx="3">
                  <c:v>48</c:v>
                </c:pt>
                <c:pt idx="4">
                  <c:v>60</c:v>
                </c:pt>
                <c:pt idx="5">
                  <c:v>64</c:v>
                </c:pt>
                <c:pt idx="6">
                  <c:v>81</c:v>
                </c:pt>
                <c:pt idx="7">
                  <c:v>79</c:v>
                </c:pt>
                <c:pt idx="8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0F-4BDC-93EE-C7A40D826F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 в рамках реализации национальных проектов</c:v>
                </c:pt>
              </c:strCache>
            </c:strRef>
          </c:tx>
          <c:spPr>
            <a:pattFill prst="wdDnDiag">
              <a:fgClr>
                <a:srgbClr val="C7B2E8"/>
              </a:fgClr>
              <a:bgClr>
                <a:schemeClr val="accent4">
                  <a:lumMod val="60000"/>
                  <a:lumOff val="40000"/>
                </a:schemeClr>
              </a:bgClr>
            </a:pattFill>
            <a:ln>
              <a:solidFill>
                <a:srgbClr val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Лист1!$C$2:$C$10</c:f>
              <c:numCache>
                <c:formatCode>General</c:formatCode>
                <c:ptCount val="9"/>
                <c:pt idx="3" formatCode="#,##0">
                  <c:v>47</c:v>
                </c:pt>
                <c:pt idx="4" formatCode="#,##0">
                  <c:v>61</c:v>
                </c:pt>
                <c:pt idx="5" formatCode="#,##0">
                  <c:v>56</c:v>
                </c:pt>
                <c:pt idx="6" formatCode="#,##0">
                  <c:v>67</c:v>
                </c:pt>
                <c:pt idx="7" formatCode="#,##0">
                  <c:v>64</c:v>
                </c:pt>
                <c:pt idx="8" formatCode="#,##0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0F-4BDC-93EE-C7A40D826F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32580480"/>
        <c:axId val="132582016"/>
      </c:barChart>
      <c:catAx>
        <c:axId val="132580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2582016"/>
        <c:crosses val="autoZero"/>
        <c:auto val="1"/>
        <c:lblAlgn val="ctr"/>
        <c:lblOffset val="100"/>
        <c:noMultiLvlLbl val="0"/>
      </c:catAx>
      <c:valAx>
        <c:axId val="132582016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crossAx val="1325804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6050705613050726"/>
          <c:w val="0.99724615701927843"/>
          <c:h val="0.10847817220593874"/>
        </c:manualLayout>
      </c:layout>
      <c:overlay val="0"/>
      <c:txPr>
        <a:bodyPr/>
        <a:lstStyle/>
        <a:p>
          <a:pPr>
            <a:defRPr sz="1100">
              <a:latin typeface="Cambria" panose="02040503050406030204" pitchFamily="18" charset="0"/>
              <a:ea typeface="Cambria" panose="020405030504060302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bg2">
              <a:lumMod val="1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160191776342824E-2"/>
          <c:y val="1.4719733428962531E-2"/>
          <c:w val="0.89435173417949032"/>
          <c:h val="0.784655176744244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МБТ не в рамках реализации национальных проектов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B3-4EEA-A950-DBCFC69DE67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B3-4EEA-A950-DBCFC69DE67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B3-4EEA-A950-DBCFC69DE6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39</c:v>
                </c:pt>
                <c:pt idx="1">
                  <c:v>19</c:v>
                </c:pt>
                <c:pt idx="2">
                  <c:v>32</c:v>
                </c:pt>
                <c:pt idx="3">
                  <c:v>31</c:v>
                </c:pt>
                <c:pt idx="4">
                  <c:v>30</c:v>
                </c:pt>
                <c:pt idx="5">
                  <c:v>46</c:v>
                </c:pt>
                <c:pt idx="6">
                  <c:v>45</c:v>
                </c:pt>
                <c:pt idx="7">
                  <c:v>33</c:v>
                </c:pt>
                <c:pt idx="8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39-48F2-BFFF-905756D50F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Иные МБТ в рамках реализации национальных проектов</c:v>
                </c:pt>
              </c:strCache>
            </c:strRef>
          </c:tx>
          <c:spPr>
            <a:pattFill prst="wdDnDiag">
              <a:fgClr>
                <a:srgbClr val="C7B2E8"/>
              </a:fgClr>
              <a:bgClr>
                <a:schemeClr val="accent4">
                  <a:lumMod val="60000"/>
                  <a:lumOff val="40000"/>
                </a:schemeClr>
              </a:bgClr>
            </a:pattFill>
            <a:ln>
              <a:solidFill>
                <a:srgbClr val="000000"/>
              </a:solidFill>
            </a:ln>
          </c:spPr>
          <c:invertIfNegative val="0"/>
          <c:dLbls>
            <c:dLbl>
              <c:idx val="8"/>
              <c:layout>
                <c:manualLayout>
                  <c:x val="4.023418194720768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06B-48B6-B27F-42A602BEA8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Лист1!$C$2:$C$10</c:f>
              <c:numCache>
                <c:formatCode>General</c:formatCode>
                <c:ptCount val="9"/>
                <c:pt idx="3" formatCode="#,##0">
                  <c:v>24</c:v>
                </c:pt>
                <c:pt idx="4" formatCode="#,##0">
                  <c:v>19</c:v>
                </c:pt>
                <c:pt idx="5" formatCode="#,##0">
                  <c:v>17</c:v>
                </c:pt>
                <c:pt idx="6" formatCode="#,##0">
                  <c:v>19</c:v>
                </c:pt>
                <c:pt idx="7" formatCode="#,##0">
                  <c:v>16</c:v>
                </c:pt>
                <c:pt idx="8" formatCode="#,##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39-48F2-BFFF-905756D50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132580480"/>
        <c:axId val="132582016"/>
      </c:barChart>
      <c:catAx>
        <c:axId val="132580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2582016"/>
        <c:crosses val="autoZero"/>
        <c:auto val="1"/>
        <c:lblAlgn val="ctr"/>
        <c:lblOffset val="100"/>
        <c:noMultiLvlLbl val="0"/>
      </c:catAx>
      <c:valAx>
        <c:axId val="132582016"/>
        <c:scaling>
          <c:orientation val="minMax"/>
          <c:max val="8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crossAx val="1325804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2495913220888839E-3"/>
          <c:y val="0.85607916339336687"/>
          <c:w val="0.98886516374572864"/>
          <c:h val="0.11069364423985253"/>
        </c:manualLayout>
      </c:layout>
      <c:overlay val="1"/>
      <c:txPr>
        <a:bodyPr/>
        <a:lstStyle/>
        <a:p>
          <a:pPr>
            <a:defRPr sz="1100">
              <a:latin typeface="Cambria" panose="02040503050406030204" pitchFamily="18" charset="0"/>
              <a:ea typeface="Cambria" panose="020405030504060302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bg2">
              <a:lumMod val="1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918099647266309E-2"/>
          <c:y val="3.742764336726119E-2"/>
          <c:w val="0.8935831932832371"/>
          <c:h val="0.852754977539254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 за счёт 1% централизации</c:v>
                </c:pt>
              </c:strCache>
            </c:strRef>
          </c:tx>
          <c:spPr>
            <a:pattFill prst="diagBrick">
              <a:fgClr>
                <a:srgbClr val="6E906F"/>
              </a:fgClr>
              <a:bgClr>
                <a:schemeClr val="accent5">
                  <a:lumMod val="60000"/>
                  <a:lumOff val="40000"/>
                </a:schemeClr>
              </a:bgClr>
            </a:patt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831-4EB9-9005-E5819FA44DA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831-4EB9-9005-E5819FA44DA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831-4EB9-9005-E5819FA44D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glow rad="76200">
                        <a:prstClr val="white">
                          <a:alpha val="75000"/>
                        </a:prstClr>
                      </a:glow>
                    </a:effectLst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203.26661670000001</c:v>
                </c:pt>
                <c:pt idx="1">
                  <c:v>188.9205901</c:v>
                </c:pt>
                <c:pt idx="2">
                  <c:v>241.22468610000001</c:v>
                </c:pt>
                <c:pt idx="3">
                  <c:v>256.74184750000001</c:v>
                </c:pt>
                <c:pt idx="4">
                  <c:v>276.29745639999999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831-4EB9-9005-E5819FA44DA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Дотации по методике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299.23982452000001</c:v>
                </c:pt>
                <c:pt idx="1">
                  <c:v>313.87870815999997</c:v>
                </c:pt>
                <c:pt idx="2">
                  <c:v>289.78190624000001</c:v>
                </c:pt>
                <c:pt idx="3">
                  <c:v>283.19725527999992</c:v>
                </c:pt>
                <c:pt idx="4">
                  <c:v>277.33057260999999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831-4EB9-9005-E5819FA44DA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Лист1!$D$2:$D$6</c:f>
              <c:numCache>
                <c:formatCode>#\ ##0.0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31-4EB9-9005-E5819FA44DA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C49F"/>
            </a:solidFill>
            <a:ln w="9525" cap="rnd">
              <a:noFill/>
              <a:round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FFCC66"/>
              </a:solidFill>
              <a:ln w="9525" cap="rnd">
                <a:noFill/>
                <a:round/>
              </a:ln>
            </c:spPr>
            <c:extLst>
              <c:ext xmlns:c16="http://schemas.microsoft.com/office/drawing/2014/chart" uri="{C3380CC4-5D6E-409C-BE32-E72D297353CC}">
                <c16:uniqueId val="{00000004-5738-4482-B88C-18DF66FB3C9E}"/>
              </c:ext>
            </c:extLst>
          </c:dPt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Лист1!$E$2:$E$6</c:f>
              <c:numCache>
                <c:formatCode>#\ ##0.0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831-4EB9-9005-E5819FA44DA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Дотации с учетом инвентаризации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831-4EB9-9005-E5819FA44DA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5831-4EB9-9005-E5819FA44DA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5831-4EB9-9005-E5819FA44DAB}"/>
              </c:ext>
            </c:extLst>
          </c:dPt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Лист1!$F$2:$F$6</c:f>
              <c:numCache>
                <c:formatCode>#\ ##0.0</c:formatCode>
                <c:ptCount val="5"/>
                <c:pt idx="0">
                  <c:v>215.35990338000013</c:v>
                </c:pt>
                <c:pt idx="1">
                  <c:v>215.48541354</c:v>
                </c:pt>
                <c:pt idx="2">
                  <c:v>227.57425385999997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831-4EB9-9005-E5819FA44DA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Планируемый объем дотаций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8-5738-4482-B88C-18DF66FB3C9E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Нераспределенный резерв</c:v>
                </c:pt>
              </c:strCache>
            </c:strRef>
          </c:tx>
          <c:spPr>
            <a:solidFill>
              <a:srgbClr val="FFC49F"/>
            </a:solidFill>
            <a:ln>
              <a:noFill/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3" formatCode="#\ ##0.0">
                  <c:v>231.40247262000008</c:v>
                </c:pt>
                <c:pt idx="4" formatCode="#\ ##0.0">
                  <c:v>237.26915528999996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738-4482-B88C-18DF66FB3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80729344"/>
        <c:axId val="180730880"/>
      </c:barChart>
      <c:catAx>
        <c:axId val="180729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80808"/>
                </a:solidFill>
              </a:defRPr>
            </a:pPr>
            <a:endParaRPr lang="ru-RU"/>
          </a:p>
        </c:txPr>
        <c:crossAx val="180730880"/>
        <c:crosses val="autoZero"/>
        <c:auto val="1"/>
        <c:lblAlgn val="ctr"/>
        <c:lblOffset val="100"/>
        <c:noMultiLvlLbl val="0"/>
      </c:catAx>
      <c:valAx>
        <c:axId val="180730880"/>
        <c:scaling>
          <c:orientation val="minMax"/>
          <c:max val="900"/>
          <c:min val="0"/>
        </c:scaling>
        <c:delete val="0"/>
        <c:axPos val="l"/>
        <c:majorGridlines>
          <c:spPr>
            <a:ln cap="rnd">
              <a:solidFill>
                <a:srgbClr val="B9CBBF"/>
              </a:solidFill>
              <a:prstDash val="lgDash"/>
              <a:bevel/>
            </a:ln>
          </c:spPr>
        </c:majorGridlines>
        <c:numFmt formatCode="#,##0" sourceLinked="0"/>
        <c:majorTickMark val="out"/>
        <c:minorTickMark val="none"/>
        <c:tickLblPos val="nextTo"/>
        <c:spPr>
          <a:noFill/>
          <a:ln w="0">
            <a:noFill/>
            <a:prstDash val="dash"/>
          </a:ln>
        </c:spPr>
        <c:txPr>
          <a:bodyPr rot="0" anchor="ctr" anchorCtr="1"/>
          <a:lstStyle/>
          <a:p>
            <a:pPr marL="0" algn="r">
              <a:defRPr sz="1600" b="1" spc="-20" baseline="0">
                <a:solidFill>
                  <a:srgbClr val="080808"/>
                </a:solidFill>
              </a:defRPr>
            </a:pPr>
            <a:endParaRPr lang="ru-RU"/>
          </a:p>
        </c:txPr>
        <c:crossAx val="180729344"/>
        <c:crosses val="autoZero"/>
        <c:crossBetween val="between"/>
        <c:majorUnit val="150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E25218-2D3D-4CD2-B624-881A14DD87D4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7FFE3FB-0F5F-4000-87B8-11EA61B408A7}" type="pres">
      <dgm:prSet presAssocID="{59E25218-2D3D-4CD2-B624-881A14DD87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B434D3B-09FD-47E7-BA5F-44C8042BE2D5}" type="presOf" srcId="{59E25218-2D3D-4CD2-B624-881A14DD87D4}" destId="{07FFE3FB-0F5F-4000-87B8-11EA61B408A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0.10164</cdr:x>
      <cdr:y>0.28112</cdr:y>
    </cdr:from>
    <cdr:to>
      <cdr:x>0.21574</cdr:x>
      <cdr:y>0.34018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8866" y="1611528"/>
          <a:ext cx="470223" cy="33855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94</a:t>
          </a:r>
        </a:p>
      </cdr:txBody>
    </cdr:sp>
  </cdr:relSizeAnchor>
  <cdr:relSizeAnchor xmlns:cdr="http://schemas.openxmlformats.org/drawingml/2006/chartDrawing">
    <cdr:from>
      <cdr:x>0.1911</cdr:x>
      <cdr:y>0.39302</cdr:y>
    </cdr:from>
    <cdr:to>
      <cdr:x>0.29179</cdr:x>
      <cdr:y>0.45207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87552" y="2252993"/>
          <a:ext cx="414958" cy="33850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70</a:t>
          </a:r>
        </a:p>
      </cdr:txBody>
    </cdr:sp>
  </cdr:relSizeAnchor>
  <cdr:relSizeAnchor xmlns:cdr="http://schemas.openxmlformats.org/drawingml/2006/chartDrawing">
    <cdr:from>
      <cdr:x>0.29291</cdr:x>
      <cdr:y>0.38772</cdr:y>
    </cdr:from>
    <cdr:to>
      <cdr:x>0.43252</cdr:x>
      <cdr:y>0.44678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207112" y="2222607"/>
          <a:ext cx="575354" cy="33855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71</a:t>
          </a:r>
        </a:p>
      </cdr:txBody>
    </cdr:sp>
  </cdr:relSizeAnchor>
  <cdr:relSizeAnchor xmlns:cdr="http://schemas.openxmlformats.org/drawingml/2006/chartDrawing">
    <cdr:from>
      <cdr:x>0.39097</cdr:x>
      <cdr:y>0.26612</cdr:y>
    </cdr:from>
    <cdr:to>
      <cdr:x>0.43454</cdr:x>
      <cdr:y>0.32518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611246" y="1525515"/>
          <a:ext cx="179559" cy="33855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95</a:t>
          </a:r>
        </a:p>
      </cdr:txBody>
    </cdr:sp>
  </cdr:relSizeAnchor>
  <cdr:relSizeAnchor xmlns:cdr="http://schemas.openxmlformats.org/drawingml/2006/chartDrawing">
    <cdr:from>
      <cdr:x>0.48714</cdr:x>
      <cdr:y>0.14458</cdr:y>
    </cdr:from>
    <cdr:to>
      <cdr:x>0.54218</cdr:x>
      <cdr:y>0.20363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007594" y="828783"/>
          <a:ext cx="226828" cy="33850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121</a:t>
          </a:r>
        </a:p>
      </cdr:txBody>
    </cdr:sp>
  </cdr:relSizeAnchor>
  <cdr:relSizeAnchor xmlns:cdr="http://schemas.openxmlformats.org/drawingml/2006/chartDrawing">
    <cdr:from>
      <cdr:x>0.57678</cdr:x>
      <cdr:y>0.1465</cdr:y>
    </cdr:from>
    <cdr:to>
      <cdr:x>0.63182</cdr:x>
      <cdr:y>0.20555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376982" y="839795"/>
          <a:ext cx="226828" cy="33850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120</a:t>
          </a:r>
        </a:p>
      </cdr:txBody>
    </cdr:sp>
  </cdr:relSizeAnchor>
  <cdr:relSizeAnchor xmlns:cdr="http://schemas.openxmlformats.org/drawingml/2006/chartDrawing">
    <cdr:from>
      <cdr:x>0.67495</cdr:x>
      <cdr:y>0.01421</cdr:y>
    </cdr:from>
    <cdr:to>
      <cdr:x>0.79938</cdr:x>
      <cdr:y>0.07327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781551" y="81479"/>
          <a:ext cx="512794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148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0.7784</cdr:x>
      <cdr:y>0.04113</cdr:y>
    </cdr:from>
    <cdr:to>
      <cdr:x>0.89789</cdr:x>
      <cdr:y>0.10019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207906" y="235768"/>
          <a:ext cx="492443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143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0.07734</cdr:x>
      <cdr:y>0.36924</cdr:y>
    </cdr:from>
    <cdr:to>
      <cdr:x>0.12065</cdr:x>
      <cdr:y>0.43603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6195" y="2116940"/>
          <a:ext cx="205064" cy="3829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39</a:t>
          </a:r>
        </a:p>
      </cdr:txBody>
    </cdr:sp>
  </cdr:relSizeAnchor>
  <cdr:relSizeAnchor xmlns:cdr="http://schemas.openxmlformats.org/drawingml/2006/chartDrawing">
    <cdr:from>
      <cdr:x>0.17302</cdr:x>
      <cdr:y>0.55131</cdr:y>
    </cdr:from>
    <cdr:to>
      <cdr:x>0.25823</cdr:x>
      <cdr:y>0.61037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19195" y="3160792"/>
          <a:ext cx="403451" cy="3386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19</a:t>
          </a:r>
        </a:p>
      </cdr:txBody>
    </cdr:sp>
  </cdr:relSizeAnchor>
  <cdr:relSizeAnchor xmlns:cdr="http://schemas.openxmlformats.org/drawingml/2006/chartDrawing">
    <cdr:from>
      <cdr:x>0.28906</cdr:x>
      <cdr:y>0.43314</cdr:y>
    </cdr:from>
    <cdr:to>
      <cdr:x>0.33237</cdr:x>
      <cdr:y>0.49993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368649" y="2483306"/>
          <a:ext cx="205063" cy="38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32</a:t>
          </a:r>
        </a:p>
      </cdr:txBody>
    </cdr:sp>
  </cdr:relSizeAnchor>
  <cdr:relSizeAnchor xmlns:cdr="http://schemas.openxmlformats.org/drawingml/2006/chartDrawing">
    <cdr:from>
      <cdr:x>0.3712</cdr:x>
      <cdr:y>0.2033</cdr:y>
    </cdr:from>
    <cdr:to>
      <cdr:x>0.41451</cdr:x>
      <cdr:y>0.27008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757534" y="1165572"/>
          <a:ext cx="205063" cy="3828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55</a:t>
          </a:r>
        </a:p>
      </cdr:txBody>
    </cdr:sp>
  </cdr:relSizeAnchor>
  <cdr:relSizeAnchor xmlns:cdr="http://schemas.openxmlformats.org/drawingml/2006/chartDrawing">
    <cdr:from>
      <cdr:x>0.46762</cdr:x>
      <cdr:y>0.26647</cdr:y>
    </cdr:from>
    <cdr:to>
      <cdr:x>0.55889</cdr:x>
      <cdr:y>0.32552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214085" y="1527729"/>
          <a:ext cx="43211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49</a:t>
          </a:r>
        </a:p>
      </cdr:txBody>
    </cdr:sp>
  </cdr:relSizeAnchor>
  <cdr:relSizeAnchor xmlns:cdr="http://schemas.openxmlformats.org/drawingml/2006/chartDrawing">
    <cdr:from>
      <cdr:x>0.57005</cdr:x>
      <cdr:y>0.12989</cdr:y>
    </cdr:from>
    <cdr:to>
      <cdr:x>0.61336</cdr:x>
      <cdr:y>0.19667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699045" y="744670"/>
          <a:ext cx="205063" cy="38286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63</a:t>
          </a:r>
        </a:p>
      </cdr:txBody>
    </cdr:sp>
  </cdr:relSizeAnchor>
  <cdr:relSizeAnchor xmlns:cdr="http://schemas.openxmlformats.org/drawingml/2006/chartDrawing">
    <cdr:from>
      <cdr:x>0.66985</cdr:x>
      <cdr:y>0.1202</cdr:y>
    </cdr:from>
    <cdr:to>
      <cdr:x>0.75219</cdr:x>
      <cdr:y>0.17926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171587" y="689163"/>
          <a:ext cx="38985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64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0.76719</cdr:x>
      <cdr:y>0.26622</cdr:y>
    </cdr:from>
    <cdr:to>
      <cdr:x>0.84953</cdr:x>
      <cdr:y>0.32528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632480" y="1526333"/>
          <a:ext cx="38985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49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7734" cy="340441"/>
          </a:xfrm>
          <a:prstGeom prst="rect">
            <a:avLst/>
          </a:prstGeom>
        </p:spPr>
        <p:txBody>
          <a:bodyPr vert="horz" lIns="92706" tIns="46353" rIns="92706" bIns="4635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93" y="0"/>
            <a:ext cx="4307734" cy="340441"/>
          </a:xfrm>
          <a:prstGeom prst="rect">
            <a:avLst/>
          </a:prstGeom>
        </p:spPr>
        <p:txBody>
          <a:bodyPr vert="horz" lIns="92706" tIns="46353" rIns="92706" bIns="46353" rtlCol="0"/>
          <a:lstStyle>
            <a:lvl1pPr algn="r">
              <a:defRPr sz="1200"/>
            </a:lvl1pPr>
          </a:lstStyle>
          <a:p>
            <a:fld id="{14C12FED-16BB-459F-8D04-D3F385F71671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67167"/>
            <a:ext cx="4307734" cy="340441"/>
          </a:xfrm>
          <a:prstGeom prst="rect">
            <a:avLst/>
          </a:prstGeom>
        </p:spPr>
        <p:txBody>
          <a:bodyPr vert="horz" lIns="92706" tIns="46353" rIns="92706" bIns="4635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93" y="6467167"/>
            <a:ext cx="4307734" cy="340441"/>
          </a:xfrm>
          <a:prstGeom prst="rect">
            <a:avLst/>
          </a:prstGeom>
        </p:spPr>
        <p:txBody>
          <a:bodyPr vert="horz" lIns="92706" tIns="46353" rIns="92706" bIns="46353" rtlCol="0" anchor="b"/>
          <a:lstStyle>
            <a:lvl1pPr algn="r">
              <a:defRPr sz="1200"/>
            </a:lvl1pPr>
          </a:lstStyle>
          <a:p>
            <a:fld id="{D4E0A752-EA02-4238-809E-1497A28F3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262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7734" cy="340441"/>
          </a:xfrm>
          <a:prstGeom prst="rect">
            <a:avLst/>
          </a:prstGeom>
        </p:spPr>
        <p:txBody>
          <a:bodyPr vert="horz" lIns="92706" tIns="46353" rIns="92706" bIns="4635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893" y="0"/>
            <a:ext cx="4307734" cy="340441"/>
          </a:xfrm>
          <a:prstGeom prst="rect">
            <a:avLst/>
          </a:prstGeom>
        </p:spPr>
        <p:txBody>
          <a:bodyPr vert="horz" lIns="92706" tIns="46353" rIns="92706" bIns="46353" rtlCol="0"/>
          <a:lstStyle>
            <a:lvl1pPr algn="r">
              <a:defRPr sz="1200"/>
            </a:lvl1pPr>
          </a:lstStyle>
          <a:p>
            <a:fld id="{A4A55544-80AA-40CE-A509-67A065B4FFD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3600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06" tIns="46353" rIns="92706" bIns="4635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94" y="3234176"/>
            <a:ext cx="7952739" cy="3063954"/>
          </a:xfrm>
          <a:prstGeom prst="rect">
            <a:avLst/>
          </a:prstGeom>
        </p:spPr>
        <p:txBody>
          <a:bodyPr vert="horz" lIns="92706" tIns="46353" rIns="92706" bIns="4635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67167"/>
            <a:ext cx="4307734" cy="340441"/>
          </a:xfrm>
          <a:prstGeom prst="rect">
            <a:avLst/>
          </a:prstGeom>
        </p:spPr>
        <p:txBody>
          <a:bodyPr vert="horz" lIns="92706" tIns="46353" rIns="92706" bIns="4635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893" y="6467167"/>
            <a:ext cx="4307734" cy="340441"/>
          </a:xfrm>
          <a:prstGeom prst="rect">
            <a:avLst/>
          </a:prstGeom>
        </p:spPr>
        <p:txBody>
          <a:bodyPr vert="horz" lIns="92706" tIns="46353" rIns="92706" bIns="46353" rtlCol="0" anchor="b"/>
          <a:lstStyle>
            <a:lvl1pPr algn="r">
              <a:defRPr sz="1200"/>
            </a:lvl1pPr>
          </a:lstStyle>
          <a:p>
            <a:fld id="{8A7500F0-FF67-420D-938B-735C44094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440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79700" y="0"/>
            <a:ext cx="4606925" cy="3454400"/>
          </a:xfrm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xfrm>
            <a:off x="23171" y="3553378"/>
            <a:ext cx="9957449" cy="2669294"/>
          </a:xfrm>
          <a:noFill/>
        </p:spPr>
        <p:txBody>
          <a:bodyPr/>
          <a:lstStyle/>
          <a:p>
            <a:pPr indent="454357" algn="just"/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66988" y="0"/>
            <a:ext cx="4603750" cy="34528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21470" y="3453540"/>
            <a:ext cx="9494021" cy="2447636"/>
          </a:xfrm>
        </p:spPr>
        <p:txBody>
          <a:bodyPr/>
          <a:lstStyle/>
          <a:p>
            <a:pPr indent="449962" algn="just" defTabSz="914322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80ABB-6090-43ED-B2B2-2B20FD593E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993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30450" y="0"/>
            <a:ext cx="5006975" cy="3754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9502" y="3760919"/>
            <a:ext cx="9438733" cy="3551003"/>
          </a:xfrm>
        </p:spPr>
        <p:txBody>
          <a:bodyPr/>
          <a:lstStyle/>
          <a:p>
            <a:pPr marL="0" marR="0" lvl="0" indent="180325" algn="just" defTabSz="914322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500F0-FF67-420D-938B-735C4409446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060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47963" y="0"/>
            <a:ext cx="444500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40931" y="3355004"/>
            <a:ext cx="9659071" cy="2597389"/>
          </a:xfrm>
        </p:spPr>
        <p:txBody>
          <a:bodyPr/>
          <a:lstStyle/>
          <a:p>
            <a:pPr marL="285750" indent="-285750" algn="just">
              <a:lnSpc>
                <a:spcPct val="80000"/>
              </a:lnSpc>
              <a:buFontTx/>
              <a:buChar char="-"/>
            </a:pP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59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80ABB-6090-43ED-B2B2-2B20FD593ED4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59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870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49563" y="0"/>
            <a:ext cx="4451350" cy="3338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43882" y="3359833"/>
            <a:ext cx="9861402" cy="3313964"/>
          </a:xfrm>
        </p:spPr>
        <p:txBody>
          <a:bodyPr/>
          <a:lstStyle/>
          <a:p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D3579-EFFF-41F8-8C5E-B1FF660ADBA2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81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00F0-FF67-420D-938B-735C4409446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778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9C2C4-C4A1-461E-9823-DC4A922C04E8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66988" y="0"/>
            <a:ext cx="4603750" cy="3452813"/>
          </a:xfrm>
        </p:spPr>
      </p:sp>
      <p:sp>
        <p:nvSpPr>
          <p:cNvPr id="8" name="Заметки 7"/>
          <p:cNvSpPr>
            <a:spLocks noGrp="1"/>
          </p:cNvSpPr>
          <p:nvPr>
            <p:ph type="body" idx="1"/>
          </p:nvPr>
        </p:nvSpPr>
        <p:spPr>
          <a:xfrm>
            <a:off x="121713" y="3453619"/>
            <a:ext cx="9493537" cy="3345384"/>
          </a:xfrm>
        </p:spPr>
        <p:txBody>
          <a:bodyPr/>
          <a:lstStyle/>
          <a:p>
            <a:pPr marL="0" marR="0" lvl="0" indent="452921" algn="just" defTabSz="922457" rtl="0" eaLnBrk="0" fontAlgn="base" latinLnBrk="0" hangingPunct="0">
              <a:lnSpc>
                <a:spcPts val="13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566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66988" y="0"/>
            <a:ext cx="4603750" cy="34528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65594" y="3499497"/>
            <a:ext cx="9569113" cy="2602785"/>
          </a:xfrm>
        </p:spPr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2CED71-444E-49DD-ADD9-3EA35B03123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772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2875" y="0"/>
            <a:ext cx="4575175" cy="3432175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00F0-FF67-420D-938B-735C4409446C}" type="slidenum">
              <a:rPr lang="ru-RU" smtClean="0"/>
              <a:t>4</a:t>
            </a:fld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2711" y="3234176"/>
            <a:ext cx="9848214" cy="3063954"/>
          </a:xfrm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554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66988" y="0"/>
            <a:ext cx="4603750" cy="3452813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1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38001B-6CBF-BA41-856A-8461CCCDD15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14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21443" y="3459684"/>
            <a:ext cx="9494078" cy="2940317"/>
          </a:xfrm>
        </p:spPr>
        <p:txBody>
          <a:bodyPr/>
          <a:lstStyle/>
          <a:p>
            <a:pPr indent="181656" algn="just">
              <a:lnSpc>
                <a:spcPct val="85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266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65400" y="1588"/>
            <a:ext cx="4606925" cy="3454400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500F0-FF67-420D-938B-735C4409446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110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66988" y="0"/>
            <a:ext cx="4603750" cy="3452813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28512-CE3D-46B8-8B5E-075FA2CEE65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Заметки 2"/>
          <p:cNvSpPr>
            <a:spLocks noGrp="1"/>
          </p:cNvSpPr>
          <p:nvPr>
            <p:ph type="body" idx="3"/>
          </p:nvPr>
        </p:nvSpPr>
        <p:spPr>
          <a:xfrm>
            <a:off x="121713" y="3453618"/>
            <a:ext cx="9493537" cy="2734558"/>
          </a:xfrm>
        </p:spPr>
        <p:txBody>
          <a:bodyPr/>
          <a:lstStyle/>
          <a:p>
            <a:pPr indent="358775" algn="just">
              <a:tabLst>
                <a:tab pos="185738" algn="l"/>
              </a:tabLst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495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00F0-FF67-420D-938B-735C4409446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838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00F0-FF67-420D-938B-735C4409446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27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6700D-4265-4051-BBA3-00F23C3889B1}" type="slidenum">
              <a:rPr lang="ru-RU">
                <a:solidFill>
                  <a:srgbClr val="005828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01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07AC8-4B89-4230-A843-6DC09E18C2F5}" type="slidenum">
              <a:rPr lang="ru-RU">
                <a:solidFill>
                  <a:srgbClr val="005828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76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475D5-73ED-4789-9340-CF77398BFC61}" type="slidenum">
              <a:rPr lang="ru-RU">
                <a:solidFill>
                  <a:srgbClr val="005828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93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30"/>
          </a:solidFill>
          <a:ln w="9525">
            <a:solidFill>
              <a:srgbClr val="000030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40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" name="Freeform 17"/>
          <p:cNvSpPr>
            <a:spLocks/>
          </p:cNvSpPr>
          <p:nvPr/>
        </p:nvSpPr>
        <p:spPr bwMode="auto">
          <a:xfrm>
            <a:off x="0" y="455613"/>
            <a:ext cx="185738" cy="6402387"/>
          </a:xfrm>
          <a:custGeom>
            <a:avLst/>
            <a:gdLst>
              <a:gd name="T0" fmla="*/ 0 w 117"/>
              <a:gd name="T1" fmla="*/ 2147483647 h 4033"/>
              <a:gd name="T2" fmla="*/ 0 w 117"/>
              <a:gd name="T3" fmla="*/ 0 h 4033"/>
              <a:gd name="T4" fmla="*/ 2147483647 w 117"/>
              <a:gd name="T5" fmla="*/ 2147483647 h 4033"/>
              <a:gd name="T6" fmla="*/ 2147483647 w 117"/>
              <a:gd name="T7" fmla="*/ 2147483647 h 4033"/>
              <a:gd name="T8" fmla="*/ 0 w 117"/>
              <a:gd name="T9" fmla="*/ 2147483647 h 40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4033"/>
              <a:gd name="T17" fmla="*/ 117 w 117"/>
              <a:gd name="T18" fmla="*/ 4033 h 40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4033">
                <a:moveTo>
                  <a:pt x="0" y="4033"/>
                </a:moveTo>
                <a:lnTo>
                  <a:pt x="0" y="0"/>
                </a:lnTo>
                <a:lnTo>
                  <a:pt x="117" y="117"/>
                </a:lnTo>
                <a:lnTo>
                  <a:pt x="112" y="4033"/>
                </a:lnTo>
                <a:lnTo>
                  <a:pt x="0" y="4033"/>
                </a:lnTo>
                <a:close/>
              </a:path>
            </a:pathLst>
          </a:custGeom>
          <a:gradFill rotWithShape="0">
            <a:gsLst>
              <a:gs pos="0">
                <a:srgbClr val="00003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4" tIns="45703" rIns="91404" bIns="45703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srgbClr val="005828"/>
              </a:solidFill>
              <a:cs typeface="Arial" charset="0"/>
            </a:endParaRPr>
          </a:p>
        </p:txBody>
      </p:sp>
      <p:pic>
        <p:nvPicPr>
          <p:cNvPr id="4" name="Picture 27" descr="Надпись Минф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355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28"/>
          <p:cNvGraphicFramePr>
            <a:graphicFrameLocks noChangeAspect="1"/>
          </p:cNvGraphicFramePr>
          <p:nvPr/>
        </p:nvGraphicFramePr>
        <p:xfrm>
          <a:off x="8737600" y="0"/>
          <a:ext cx="40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" name="Photo Editor Photo" r:id="rId4" imgW="466692" imgH="509406" progId="MSPhotoEd.3">
                  <p:embed/>
                </p:oleObj>
              </mc:Choice>
              <mc:Fallback>
                <p:oleObj name="Photo Editor Photo" r:id="rId4" imgW="466692" imgH="50940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7600" y="0"/>
                        <a:ext cx="406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9" descr="untitled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2" y="0"/>
            <a:ext cx="868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31"/>
          <p:cNvSpPr>
            <a:spLocks/>
          </p:cNvSpPr>
          <p:nvPr/>
        </p:nvSpPr>
        <p:spPr bwMode="auto">
          <a:xfrm>
            <a:off x="-1588" y="457200"/>
            <a:ext cx="9144001" cy="196850"/>
          </a:xfrm>
          <a:custGeom>
            <a:avLst/>
            <a:gdLst>
              <a:gd name="T0" fmla="*/ 2147483647 w 5760"/>
              <a:gd name="T1" fmla="*/ 0 h 124"/>
              <a:gd name="T2" fmla="*/ 0 w 5760"/>
              <a:gd name="T3" fmla="*/ 2147483647 h 124"/>
              <a:gd name="T4" fmla="*/ 2147483647 w 5760"/>
              <a:gd name="T5" fmla="*/ 2147483647 h 124"/>
              <a:gd name="T6" fmla="*/ 2147483647 w 5760"/>
              <a:gd name="T7" fmla="*/ 2147483647 h 124"/>
              <a:gd name="T8" fmla="*/ 2147483647 w 5760"/>
              <a:gd name="T9" fmla="*/ 0 h 1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24"/>
              <a:gd name="T17" fmla="*/ 5760 w 5760"/>
              <a:gd name="T18" fmla="*/ 124 h 1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24">
                <a:moveTo>
                  <a:pt x="5760" y="0"/>
                </a:moveTo>
                <a:lnTo>
                  <a:pt x="0" y="4"/>
                </a:lnTo>
                <a:lnTo>
                  <a:pt x="120" y="124"/>
                </a:lnTo>
                <a:lnTo>
                  <a:pt x="5758" y="124"/>
                </a:lnTo>
                <a:lnTo>
                  <a:pt x="5760" y="0"/>
                </a:lnTo>
                <a:close/>
              </a:path>
            </a:pathLst>
          </a:custGeom>
          <a:gradFill rotWithShape="0">
            <a:gsLst>
              <a:gs pos="0">
                <a:srgbClr val="00003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4" tIns="45703" rIns="91404" bIns="45703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srgbClr val="005828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70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30"/>
          </a:solidFill>
          <a:ln w="9525">
            <a:solidFill>
              <a:srgbClr val="000030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40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" name="Freeform 17"/>
          <p:cNvSpPr>
            <a:spLocks/>
          </p:cNvSpPr>
          <p:nvPr/>
        </p:nvSpPr>
        <p:spPr bwMode="auto">
          <a:xfrm>
            <a:off x="0" y="455613"/>
            <a:ext cx="185738" cy="6402387"/>
          </a:xfrm>
          <a:custGeom>
            <a:avLst/>
            <a:gdLst>
              <a:gd name="T0" fmla="*/ 0 w 117"/>
              <a:gd name="T1" fmla="*/ 2147483647 h 4033"/>
              <a:gd name="T2" fmla="*/ 0 w 117"/>
              <a:gd name="T3" fmla="*/ 0 h 4033"/>
              <a:gd name="T4" fmla="*/ 2147483647 w 117"/>
              <a:gd name="T5" fmla="*/ 2147483647 h 4033"/>
              <a:gd name="T6" fmla="*/ 2147483647 w 117"/>
              <a:gd name="T7" fmla="*/ 2147483647 h 4033"/>
              <a:gd name="T8" fmla="*/ 0 w 117"/>
              <a:gd name="T9" fmla="*/ 2147483647 h 40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4033"/>
              <a:gd name="T17" fmla="*/ 117 w 117"/>
              <a:gd name="T18" fmla="*/ 4033 h 40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4033">
                <a:moveTo>
                  <a:pt x="0" y="4033"/>
                </a:moveTo>
                <a:lnTo>
                  <a:pt x="0" y="0"/>
                </a:lnTo>
                <a:lnTo>
                  <a:pt x="117" y="117"/>
                </a:lnTo>
                <a:lnTo>
                  <a:pt x="112" y="4033"/>
                </a:lnTo>
                <a:lnTo>
                  <a:pt x="0" y="4033"/>
                </a:lnTo>
                <a:close/>
              </a:path>
            </a:pathLst>
          </a:custGeom>
          <a:gradFill rotWithShape="0">
            <a:gsLst>
              <a:gs pos="0">
                <a:srgbClr val="00003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4" tIns="45703" rIns="91404" bIns="45703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srgbClr val="005828"/>
              </a:solidFill>
              <a:cs typeface="Arial" charset="0"/>
            </a:endParaRPr>
          </a:p>
        </p:txBody>
      </p:sp>
      <p:pic>
        <p:nvPicPr>
          <p:cNvPr id="4" name="Picture 27" descr="Надпись Минф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355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28"/>
          <p:cNvGraphicFramePr>
            <a:graphicFrameLocks noChangeAspect="1"/>
          </p:cNvGraphicFramePr>
          <p:nvPr/>
        </p:nvGraphicFramePr>
        <p:xfrm>
          <a:off x="8737600" y="0"/>
          <a:ext cx="40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" name="Photo Editor Photo" r:id="rId4" imgW="466692" imgH="509406" progId="MSPhotoEd.3">
                  <p:embed/>
                </p:oleObj>
              </mc:Choice>
              <mc:Fallback>
                <p:oleObj name="Photo Editor Photo" r:id="rId4" imgW="466692" imgH="50940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7600" y="0"/>
                        <a:ext cx="406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9" descr="untitled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2" y="0"/>
            <a:ext cx="868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31"/>
          <p:cNvSpPr>
            <a:spLocks/>
          </p:cNvSpPr>
          <p:nvPr/>
        </p:nvSpPr>
        <p:spPr bwMode="auto">
          <a:xfrm>
            <a:off x="-1588" y="457200"/>
            <a:ext cx="9144001" cy="196850"/>
          </a:xfrm>
          <a:custGeom>
            <a:avLst/>
            <a:gdLst>
              <a:gd name="T0" fmla="*/ 2147483647 w 5760"/>
              <a:gd name="T1" fmla="*/ 0 h 124"/>
              <a:gd name="T2" fmla="*/ 0 w 5760"/>
              <a:gd name="T3" fmla="*/ 2147483647 h 124"/>
              <a:gd name="T4" fmla="*/ 2147483647 w 5760"/>
              <a:gd name="T5" fmla="*/ 2147483647 h 124"/>
              <a:gd name="T6" fmla="*/ 2147483647 w 5760"/>
              <a:gd name="T7" fmla="*/ 2147483647 h 124"/>
              <a:gd name="T8" fmla="*/ 2147483647 w 5760"/>
              <a:gd name="T9" fmla="*/ 0 h 1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24"/>
              <a:gd name="T17" fmla="*/ 5760 w 5760"/>
              <a:gd name="T18" fmla="*/ 124 h 1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24">
                <a:moveTo>
                  <a:pt x="5760" y="0"/>
                </a:moveTo>
                <a:lnTo>
                  <a:pt x="0" y="4"/>
                </a:lnTo>
                <a:lnTo>
                  <a:pt x="120" y="124"/>
                </a:lnTo>
                <a:lnTo>
                  <a:pt x="5758" y="124"/>
                </a:lnTo>
                <a:lnTo>
                  <a:pt x="5760" y="0"/>
                </a:lnTo>
                <a:close/>
              </a:path>
            </a:pathLst>
          </a:custGeom>
          <a:gradFill rotWithShape="0">
            <a:gsLst>
              <a:gs pos="0">
                <a:srgbClr val="00003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4" tIns="45703" rIns="91404" bIns="45703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srgbClr val="005828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57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щий вариант (пусто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541339" y="-9525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1800" dirty="0">
              <a:solidFill>
                <a:srgbClr val="005828"/>
              </a:solidFill>
              <a:latin typeface="Arial" charset="0"/>
            </a:endParaRPr>
          </a:p>
        </p:txBody>
      </p:sp>
      <p:sp>
        <p:nvSpPr>
          <p:cNvPr id="3" name="Прямоугольник 11"/>
          <p:cNvSpPr>
            <a:spLocks noChangeArrowheads="1"/>
          </p:cNvSpPr>
          <p:nvPr userDrawn="1"/>
        </p:nvSpPr>
        <p:spPr bwMode="auto">
          <a:xfrm>
            <a:off x="963613" y="-30163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smtClean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altLang="ru-RU" sz="180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3"/>
          <p:cNvSpPr txBox="1">
            <a:spLocks noChangeArrowheads="1"/>
          </p:cNvSpPr>
          <p:nvPr userDrawn="1"/>
        </p:nvSpPr>
        <p:spPr bwMode="auto">
          <a:xfrm>
            <a:off x="774701" y="-71438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9085263" y="793"/>
            <a:ext cx="57150" cy="3096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invGray">
          <a:xfrm>
            <a:off x="9043988" y="793"/>
            <a:ext cx="28575" cy="3096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9024938" y="793"/>
            <a:ext cx="9525" cy="309600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8977315" y="793"/>
            <a:ext cx="25400" cy="3096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8915402" y="2381"/>
            <a:ext cx="55563" cy="3096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8875714" y="2381"/>
            <a:ext cx="6350" cy="309600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41339" y="-9525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1800" dirty="0">
              <a:solidFill>
                <a:srgbClr val="005828"/>
              </a:solidFill>
              <a:latin typeface="Arial" charset="0"/>
            </a:endParaRPr>
          </a:p>
        </p:txBody>
      </p:sp>
      <p:sp>
        <p:nvSpPr>
          <p:cNvPr id="13" name="Прямоугольник 27"/>
          <p:cNvSpPr>
            <a:spLocks noChangeArrowheads="1"/>
          </p:cNvSpPr>
          <p:nvPr userDrawn="1"/>
        </p:nvSpPr>
        <p:spPr bwMode="auto">
          <a:xfrm>
            <a:off x="963613" y="-30163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smtClean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altLang="ru-RU" sz="180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774701" y="-71438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Герб МФ (2)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3572"/>
            <a:ext cx="342900" cy="41037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8474075" y="31291"/>
            <a:ext cx="4365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25029BC5-01DE-4E50-9984-57707C0EE516}" type="slidenum">
              <a:rPr lang="ru-RU" sz="1800" smtClean="0">
                <a:solidFill>
                  <a:prstClr val="white"/>
                </a:solidFill>
                <a:latin typeface="Book Antiqua" panose="02040602050305030304" pitchFamily="18" charset="0"/>
              </a:rPr>
              <a:pPr algn="ctr" eaLnBrk="1" hangingPunct="1">
                <a:defRPr/>
              </a:pPr>
              <a:t>‹#›</a:t>
            </a:fld>
            <a:endParaRPr lang="ru-RU" sz="1800" dirty="0" smtClean="0">
              <a:solidFill>
                <a:prstClr val="white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Прямоугольник 4"/>
          <p:cNvSpPr>
            <a:spLocks noChangeArrowheads="1"/>
          </p:cNvSpPr>
          <p:nvPr userDrawn="1"/>
        </p:nvSpPr>
        <p:spPr bwMode="auto">
          <a:xfrm>
            <a:off x="1602000" y="16309"/>
            <a:ext cx="5940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n w="3175">
                  <a:noFill/>
                </a:ln>
                <a:solidFill>
                  <a:prstClr val="white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Департамент межбюджетных отношений</a:t>
            </a:r>
          </a:p>
        </p:txBody>
      </p:sp>
    </p:spTree>
    <p:extLst>
      <p:ext uri="{BB962C8B-B14F-4D97-AF65-F5344CB8AC3E}">
        <p14:creationId xmlns:p14="http://schemas.microsoft.com/office/powerpoint/2010/main" val="154690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ариант для отделений">
    <p:bg>
      <p:bgPr>
        <a:gradFill>
          <a:gsLst>
            <a:gs pos="0">
              <a:srgbClr val="F1FEFD">
                <a:lumMod val="10000"/>
                <a:lumOff val="90000"/>
                <a:alpha val="50000"/>
              </a:srgbClr>
            </a:gs>
            <a:gs pos="31000">
              <a:srgbClr val="F1FEFD">
                <a:alpha val="50000"/>
                <a:lumMod val="40000"/>
                <a:lumOff val="60000"/>
              </a:srgbClr>
            </a:gs>
            <a:gs pos="67000">
              <a:srgbClr val="F1FEFD">
                <a:alpha val="50000"/>
                <a:lumMod val="60000"/>
                <a:lumOff val="40000"/>
              </a:srgbClr>
            </a:gs>
            <a:gs pos="100000">
              <a:srgbClr val="E3FDFC">
                <a:alpha val="50000"/>
                <a:lumMod val="95000"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6-конечная звезда 15"/>
          <p:cNvSpPr/>
          <p:nvPr userDrawn="1"/>
        </p:nvSpPr>
        <p:spPr>
          <a:xfrm>
            <a:off x="-1" y="130091"/>
            <a:ext cx="9144001" cy="6727913"/>
          </a:xfrm>
          <a:prstGeom prst="star6">
            <a:avLst>
              <a:gd name="adj" fmla="val 35959"/>
              <a:gd name="hf" fmla="val 115470"/>
            </a:avLst>
          </a:prstGeom>
          <a:solidFill>
            <a:srgbClr val="FFFFFF">
              <a:alpha val="95000"/>
            </a:srgbClr>
          </a:solidFill>
          <a:ln>
            <a:solidFill>
              <a:schemeClr val="bg2">
                <a:lumMod val="50000"/>
              </a:schemeClr>
            </a:solidFill>
          </a:ln>
          <a:effectLst>
            <a:glow rad="1206500">
              <a:srgbClr val="E8FEFE">
                <a:alpha val="30000"/>
              </a:srgbClr>
            </a:glow>
            <a:softEdge rad="762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541339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1800" dirty="0">
              <a:solidFill>
                <a:srgbClr val="005828"/>
              </a:solidFill>
              <a:latin typeface="Arial" charset="0"/>
            </a:endParaRPr>
          </a:p>
        </p:txBody>
      </p:sp>
      <p:sp>
        <p:nvSpPr>
          <p:cNvPr id="3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smtClean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altLang="ru-RU" sz="180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9085263" y="793"/>
            <a:ext cx="57150" cy="3096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invGray">
          <a:xfrm>
            <a:off x="9043988" y="793"/>
            <a:ext cx="28575" cy="3096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9024938" y="793"/>
            <a:ext cx="9525" cy="309600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8977315" y="793"/>
            <a:ext cx="25400" cy="3096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8915402" y="2381"/>
            <a:ext cx="55563" cy="3096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8875714" y="2381"/>
            <a:ext cx="6350" cy="309600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41339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1800" dirty="0">
              <a:solidFill>
                <a:srgbClr val="005828"/>
              </a:solidFill>
              <a:latin typeface="Arial" charset="0"/>
            </a:endParaRPr>
          </a:p>
        </p:txBody>
      </p:sp>
      <p:sp>
        <p:nvSpPr>
          <p:cNvPr id="13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smtClean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altLang="ru-RU" sz="180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Герб МФ (2)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3572"/>
            <a:ext cx="342900" cy="41037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4"/>
          <p:cNvSpPr>
            <a:spLocks noChangeArrowheads="1"/>
          </p:cNvSpPr>
          <p:nvPr userDrawn="1"/>
        </p:nvSpPr>
        <p:spPr bwMode="auto">
          <a:xfrm>
            <a:off x="1692000" y="8801"/>
            <a:ext cx="5760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Департамент межбюджетных отношений</a:t>
            </a:r>
            <a:endParaRPr lang="ru-RU" sz="1400" b="1" dirty="0">
              <a:solidFill>
                <a:prstClr val="white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765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065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747F8-47F5-4502-B4B4-EA021291FFC5}" type="slidenum">
              <a:rPr lang="ru-RU">
                <a:solidFill>
                  <a:srgbClr val="005828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58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392AA-BD59-4F72-9EE7-CC928CFC75BB}" type="slidenum">
              <a:rPr lang="ru-RU">
                <a:solidFill>
                  <a:srgbClr val="005828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79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3B405-4EC3-4903-B855-61B61FE3A6CD}" type="slidenum">
              <a:rPr lang="ru-RU">
                <a:solidFill>
                  <a:srgbClr val="005828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90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C12CA-4BD4-407B-A24C-3A4427C5C226}" type="slidenum">
              <a:rPr lang="ru-RU">
                <a:solidFill>
                  <a:srgbClr val="005828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24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ECEF2-A60B-48EF-A9BA-79BC0934D225}" type="slidenum">
              <a:rPr lang="ru-RU">
                <a:solidFill>
                  <a:srgbClr val="005828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1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1E6DA-C153-4E04-A1CA-1644CC378CAC}" type="slidenum">
              <a:rPr lang="ru-RU">
                <a:solidFill>
                  <a:srgbClr val="005828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66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DD26A-4DBE-43D3-ADE6-062A9C4E528F}" type="slidenum">
              <a:rPr lang="ru-RU">
                <a:solidFill>
                  <a:srgbClr val="005828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8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A79DB-B367-4D02-A611-9A01CCBB9EE8}" type="slidenum">
              <a:rPr lang="ru-RU">
                <a:solidFill>
                  <a:srgbClr val="005828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6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BF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05935E-5F08-40FD-8FAA-FD879793EF80}" type="slidenum">
              <a:rPr lang="ru-RU">
                <a:solidFill>
                  <a:srgbClr val="005828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41339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1800" dirty="0">
              <a:solidFill>
                <a:srgbClr val="005828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smtClean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altLang="ru-RU" sz="180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 bwMode="invGray">
          <a:xfrm>
            <a:off x="9085263" y="793"/>
            <a:ext cx="57150" cy="3096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 bwMode="invGray">
          <a:xfrm>
            <a:off x="9043988" y="793"/>
            <a:ext cx="28575" cy="3096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 bwMode="invGray">
          <a:xfrm>
            <a:off x="9024938" y="793"/>
            <a:ext cx="9525" cy="309600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 bwMode="invGray">
          <a:xfrm>
            <a:off x="8977315" y="793"/>
            <a:ext cx="25400" cy="3096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 bwMode="invGray">
          <a:xfrm>
            <a:off x="8915402" y="2381"/>
            <a:ext cx="55563" cy="3096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 userDrawn="1"/>
        </p:nvSpPr>
        <p:spPr bwMode="invGray">
          <a:xfrm>
            <a:off x="8875714" y="2381"/>
            <a:ext cx="6350" cy="309600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41339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1800" dirty="0">
              <a:solidFill>
                <a:srgbClr val="005828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smtClean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altLang="ru-RU" sz="180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Герб МФ (2)"/>
          <p:cNvPicPr/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3572"/>
            <a:ext cx="342900" cy="41037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8540750" y="14290"/>
            <a:ext cx="4365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25029BC5-01DE-4E50-9984-57707C0EE516}" type="slidenum">
              <a:rPr lang="ru-RU" sz="1800" smtClean="0">
                <a:solidFill>
                  <a:prstClr val="white"/>
                </a:solidFill>
              </a:rPr>
              <a:pPr algn="ctr" eaLnBrk="1" hangingPunct="1">
                <a:defRPr/>
              </a:pPr>
              <a:t>‹#›</a:t>
            </a:fld>
            <a:endParaRPr lang="ru-RU" sz="18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62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6" r:id="rId14"/>
    <p:sldLayoutId id="2147483694" r:id="rId15"/>
    <p:sldLayoutId id="2147483695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jp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2"/>
          <p:cNvSpPr>
            <a:spLocks noChangeArrowheads="1"/>
          </p:cNvSpPr>
          <p:nvPr/>
        </p:nvSpPr>
        <p:spPr bwMode="auto">
          <a:xfrm>
            <a:off x="189039" y="2627319"/>
            <a:ext cx="87424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Прямоугольник 4"/>
          <p:cNvSpPr>
            <a:spLocks noChangeArrowheads="1"/>
          </p:cNvSpPr>
          <p:nvPr/>
        </p:nvSpPr>
        <p:spPr bwMode="auto">
          <a:xfrm>
            <a:off x="678718" y="2456655"/>
            <a:ext cx="7786562" cy="139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spc="120" dirty="0" smtClean="0">
                <a:solidFill>
                  <a:srgbClr val="005828"/>
                </a:solidFill>
                <a:latin typeface="Cambria" panose="02040503050406030204" pitchFamily="18" charset="0"/>
              </a:rPr>
              <a:t>Новации межбюджетных отношений</a:t>
            </a:r>
            <a:endParaRPr lang="ru-RU" sz="4000" b="1" spc="120" dirty="0">
              <a:solidFill>
                <a:srgbClr val="005828"/>
              </a:solidFill>
              <a:latin typeface="Cambria" panose="02040503050406030204" pitchFamily="18" charset="0"/>
            </a:endParaRPr>
          </a:p>
        </p:txBody>
      </p:sp>
      <p:sp>
        <p:nvSpPr>
          <p:cNvPr id="7173" name="Прямоугольник 3"/>
          <p:cNvSpPr>
            <a:spLocks noChangeArrowheads="1"/>
          </p:cNvSpPr>
          <p:nvPr/>
        </p:nvSpPr>
        <p:spPr bwMode="auto">
          <a:xfrm>
            <a:off x="3956543" y="5881688"/>
            <a:ext cx="18769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Октябрь 2013 г.</a:t>
            </a:r>
            <a:endParaRPr lang="ru-RU" sz="2000">
              <a:solidFill>
                <a:srgbClr val="002060"/>
              </a:solidFill>
              <a:latin typeface="Georgia" pitchFamily="18" charset="0"/>
              <a:cs typeface="Arial" charset="0"/>
            </a:endParaRPr>
          </a:p>
        </p:txBody>
      </p:sp>
      <p:pic>
        <p:nvPicPr>
          <p:cNvPr id="717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89871"/>
            <a:ext cx="9144001" cy="206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16416" y="0"/>
            <a:ext cx="504056" cy="2606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8" descr="Герб МФ (2)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76" y="383195"/>
            <a:ext cx="1296143" cy="1377303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sx="103000" sy="103000" algn="tl" rotWithShape="0">
              <a:prstClr val="black">
                <a:alpha val="2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447219" y="14813"/>
            <a:ext cx="7126071" cy="280750"/>
          </a:xfrm>
          <a:prstGeom prst="rect">
            <a:avLst/>
          </a:prstGeom>
          <a:solidFill>
            <a:srgbClr val="028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5076056" y="484214"/>
            <a:ext cx="3977008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spc="120" dirty="0" smtClean="0">
                <a:solidFill>
                  <a:srgbClr val="005828"/>
                </a:solidFill>
                <a:latin typeface="Cambria" panose="02040503050406030204" pitchFamily="18" charset="0"/>
              </a:rPr>
              <a:t>Директор Департамента межбюджетных отношений Министерства финансов Российской Федерации</a:t>
            </a: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600" spc="120" dirty="0" smtClean="0">
              <a:solidFill>
                <a:srgbClr val="005828"/>
              </a:solidFill>
              <a:latin typeface="Cambria" panose="02040503050406030204" pitchFamily="18" charset="0"/>
            </a:endParaRP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spc="120" dirty="0" smtClean="0">
                <a:solidFill>
                  <a:srgbClr val="005828"/>
                </a:solidFill>
                <a:latin typeface="Cambria" panose="02040503050406030204" pitchFamily="18" charset="0"/>
              </a:rPr>
              <a:t>Ерошкина Лариса Александровна </a:t>
            </a:r>
            <a:endParaRPr lang="ru-RU" sz="1600" spc="120" dirty="0">
              <a:solidFill>
                <a:srgbClr val="005828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27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0" y="1122847"/>
            <a:ext cx="9026102" cy="5684776"/>
            <a:chOff x="36000" y="971255"/>
            <a:chExt cx="9072001" cy="5071203"/>
          </a:xfrm>
        </p:grpSpPr>
        <p:graphicFrame>
          <p:nvGraphicFramePr>
            <p:cNvPr id="2" name="Диаграмма 1"/>
            <p:cNvGraphicFramePr/>
            <p:nvPr>
              <p:extLst>
                <p:ext uri="{D42A27DB-BD31-4B8C-83A1-F6EECF244321}">
                  <p14:modId xmlns:p14="http://schemas.microsoft.com/office/powerpoint/2010/main" val="4041473491"/>
                </p:ext>
              </p:extLst>
            </p:nvPr>
          </p:nvGraphicFramePr>
          <p:xfrm>
            <a:off x="36000" y="971255"/>
            <a:ext cx="9072001" cy="50712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Прямоугольник 6"/>
            <p:cNvSpPr/>
            <p:nvPr/>
          </p:nvSpPr>
          <p:spPr>
            <a:xfrm>
              <a:off x="776041" y="3315894"/>
              <a:ext cx="79171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1 378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625379" y="3028090"/>
              <a:ext cx="79171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1 690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3219245" y="2331725"/>
              <a:ext cx="79171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2 387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4073208" y="1060671"/>
              <a:ext cx="79171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3 698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4" name="Rectangle 22"/>
          <p:cNvSpPr txBox="1">
            <a:spLocks/>
          </p:cNvSpPr>
          <p:nvPr/>
        </p:nvSpPr>
        <p:spPr>
          <a:xfrm>
            <a:off x="0" y="332656"/>
            <a:ext cx="9144000" cy="79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ru-RU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828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Динамика изменения объемов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межбюджетных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трансфертов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с 2010 по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2024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год, млрд. рублей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10159" y="4103008"/>
            <a:ext cx="59433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62%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10159" y="4983553"/>
            <a:ext cx="59433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38%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36500" y="3765180"/>
            <a:ext cx="59433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55%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537122" y="3355125"/>
            <a:ext cx="59433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49%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337560" y="3582385"/>
            <a:ext cx="59433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37%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51923" y="2422663"/>
            <a:ext cx="59433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43%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772782" y="2421342"/>
            <a:ext cx="59433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51%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772782" y="4458711"/>
            <a:ext cx="59433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28%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151923" y="4125476"/>
            <a:ext cx="59433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35%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55909" y="4550494"/>
            <a:ext cx="59433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39%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970655" y="2004838"/>
            <a:ext cx="57444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24%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719608" y="4727416"/>
            <a:ext cx="59433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45%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529057" y="4433253"/>
            <a:ext cx="59433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51%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379436" y="2994397"/>
            <a:ext cx="787704" cy="40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2 045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664138" y="1269401"/>
            <a:ext cx="787704" cy="40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3 627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444852" y="1374534"/>
            <a:ext cx="787704" cy="40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3 548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7287148" y="1560742"/>
            <a:ext cx="787704" cy="40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3 352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587271" y="4521888"/>
            <a:ext cx="59433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27%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418269" y="4490533"/>
            <a:ext cx="59433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29%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587271" y="2811236"/>
            <a:ext cx="6470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44%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418269" y="3026391"/>
            <a:ext cx="59433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%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360514" y="2977773"/>
            <a:ext cx="59433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24%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156020" y="1526221"/>
            <a:ext cx="59433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22%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794451" y="1588644"/>
            <a:ext cx="59433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21%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604034" y="1701765"/>
            <a:ext cx="65581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29%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418269" y="1912962"/>
            <a:ext cx="59433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31%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33269" y="1938284"/>
            <a:ext cx="59433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33%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222185" y="3141662"/>
            <a:ext cx="59433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37%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232758" y="4501907"/>
            <a:ext cx="59433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30%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060871" y="1523402"/>
            <a:ext cx="787704" cy="40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3 336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14207" y="5886023"/>
            <a:ext cx="1206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СБР на 01.06.2022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087658" y="5932189"/>
            <a:ext cx="1206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Закон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57284" y="5907808"/>
            <a:ext cx="1206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Закон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970655" y="4450802"/>
            <a:ext cx="57444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31%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70655" y="2865080"/>
            <a:ext cx="57444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45%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43476" y="5874444"/>
            <a:ext cx="1206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СБР на 01.06.2021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458203" y="5872402"/>
            <a:ext cx="1206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Касса на 01.01.2022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4801539" y="1682552"/>
            <a:ext cx="787704" cy="40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3 260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2453" y="5915662"/>
            <a:ext cx="1206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Касса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424753" y="5904114"/>
            <a:ext cx="1206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Касса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029817" y="5907774"/>
            <a:ext cx="1206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Касса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845940" y="5904114"/>
            <a:ext cx="1206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Касса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222988" y="5915662"/>
            <a:ext cx="1206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Касса</a:t>
            </a:r>
          </a:p>
        </p:txBody>
      </p:sp>
    </p:spTree>
    <p:extLst>
      <p:ext uri="{BB962C8B-B14F-4D97-AF65-F5344CB8AC3E}">
        <p14:creationId xmlns:p14="http://schemas.microsoft.com/office/powerpoint/2010/main" val="176844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347122"/>
            <a:ext cx="9144000" cy="7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ru-RU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828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1E1C11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Субсидии и иные межбюджетные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1C11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трансферты в 2016–2024 годах,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E1C11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предусмотренные федеральными законами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1C11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о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E1C11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федеральном бюджете с учетом изменений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E1C11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13" name="Text Box 107"/>
          <p:cNvSpPr txBox="1">
            <a:spLocks noChangeArrowheads="1"/>
          </p:cNvSpPr>
          <p:nvPr/>
        </p:nvSpPr>
        <p:spPr bwMode="auto">
          <a:xfrm>
            <a:off x="-180528" y="1340768"/>
            <a:ext cx="72008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(шт.)</a:t>
            </a: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57799689"/>
              </p:ext>
            </p:extLst>
          </p:nvPr>
        </p:nvGraphicFramePr>
        <p:xfrm>
          <a:off x="120686" y="1124744"/>
          <a:ext cx="4121150" cy="573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8507753"/>
              </p:ext>
            </p:extLst>
          </p:nvPr>
        </p:nvGraphicFramePr>
        <p:xfrm>
          <a:off x="4349821" y="1124744"/>
          <a:ext cx="473478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Box 107"/>
          <p:cNvSpPr txBox="1">
            <a:spLocks noChangeArrowheads="1"/>
          </p:cNvSpPr>
          <p:nvPr/>
        </p:nvSpPr>
        <p:spPr bwMode="auto">
          <a:xfrm>
            <a:off x="3989781" y="1422556"/>
            <a:ext cx="72008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(шт.)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737545" y="1201747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148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8463499" y="477304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80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4113724" y="6031440"/>
            <a:ext cx="5030275" cy="507831"/>
          </a:xfrm>
          <a:custGeom>
            <a:avLst/>
            <a:gdLst>
              <a:gd name="connsiteX0" fmla="*/ 0 w 4608000"/>
              <a:gd name="connsiteY0" fmla="*/ 0 h 523220"/>
              <a:gd name="connsiteX1" fmla="*/ 4608000 w 4608000"/>
              <a:gd name="connsiteY1" fmla="*/ 0 h 523220"/>
              <a:gd name="connsiteX2" fmla="*/ 4608000 w 4608000"/>
              <a:gd name="connsiteY2" fmla="*/ 523220 h 523220"/>
              <a:gd name="connsiteX3" fmla="*/ 0 w 4608000"/>
              <a:gd name="connsiteY3" fmla="*/ 523220 h 523220"/>
              <a:gd name="connsiteX4" fmla="*/ 0 w 4608000"/>
              <a:gd name="connsiteY4" fmla="*/ 0 h 523220"/>
              <a:gd name="connsiteX0" fmla="*/ 0 w 5030275"/>
              <a:gd name="connsiteY0" fmla="*/ 3175 h 523220"/>
              <a:gd name="connsiteX1" fmla="*/ 5030275 w 5030275"/>
              <a:gd name="connsiteY1" fmla="*/ 0 h 523220"/>
              <a:gd name="connsiteX2" fmla="*/ 5030275 w 5030275"/>
              <a:gd name="connsiteY2" fmla="*/ 523220 h 523220"/>
              <a:gd name="connsiteX3" fmla="*/ 422275 w 5030275"/>
              <a:gd name="connsiteY3" fmla="*/ 523220 h 523220"/>
              <a:gd name="connsiteX4" fmla="*/ 0 w 5030275"/>
              <a:gd name="connsiteY4" fmla="*/ 3175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0275" h="523220">
                <a:moveTo>
                  <a:pt x="0" y="3175"/>
                </a:moveTo>
                <a:lnTo>
                  <a:pt x="5030275" y="0"/>
                </a:lnTo>
                <a:lnTo>
                  <a:pt x="5030275" y="523220"/>
                </a:lnTo>
                <a:lnTo>
                  <a:pt x="422275" y="523220"/>
                </a:lnTo>
                <a:lnTo>
                  <a:pt x="0" y="317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17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800"/>
              </a:buClr>
              <a:buSzPct val="120000"/>
              <a:buFontTx/>
              <a:buNone/>
              <a:tabLst/>
              <a:defRPr/>
            </a:pPr>
            <a:r>
              <a:rPr kumimoji="0" lang="ru-RU" sz="1350" b="0" i="0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с учетом коэффициента соотношения расчетных объемов расходных обязательств к фактическим расходам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-7620" y="6031440"/>
            <a:ext cx="4536000" cy="507831"/>
          </a:xfrm>
          <a:custGeom>
            <a:avLst/>
            <a:gdLst>
              <a:gd name="connsiteX0" fmla="*/ 0 w 4536000"/>
              <a:gd name="connsiteY0" fmla="*/ 0 h 518040"/>
              <a:gd name="connsiteX1" fmla="*/ 4536000 w 4536000"/>
              <a:gd name="connsiteY1" fmla="*/ 0 h 518040"/>
              <a:gd name="connsiteX2" fmla="*/ 4536000 w 4536000"/>
              <a:gd name="connsiteY2" fmla="*/ 518040 h 518040"/>
              <a:gd name="connsiteX3" fmla="*/ 0 w 4536000"/>
              <a:gd name="connsiteY3" fmla="*/ 518040 h 518040"/>
              <a:gd name="connsiteX4" fmla="*/ 0 w 4536000"/>
              <a:gd name="connsiteY4" fmla="*/ 0 h 518040"/>
              <a:gd name="connsiteX0" fmla="*/ 0 w 4536000"/>
              <a:gd name="connsiteY0" fmla="*/ 0 h 518040"/>
              <a:gd name="connsiteX1" fmla="*/ 4113725 w 4536000"/>
              <a:gd name="connsiteY1" fmla="*/ 3175 h 518040"/>
              <a:gd name="connsiteX2" fmla="*/ 4536000 w 4536000"/>
              <a:gd name="connsiteY2" fmla="*/ 518040 h 518040"/>
              <a:gd name="connsiteX3" fmla="*/ 0 w 4536000"/>
              <a:gd name="connsiteY3" fmla="*/ 518040 h 518040"/>
              <a:gd name="connsiteX4" fmla="*/ 0 w 4536000"/>
              <a:gd name="connsiteY4" fmla="*/ 0 h 518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000" h="518040">
                <a:moveTo>
                  <a:pt x="0" y="0"/>
                </a:moveTo>
                <a:lnTo>
                  <a:pt x="4113725" y="3175"/>
                </a:lnTo>
                <a:lnTo>
                  <a:pt x="4536000" y="518040"/>
                </a:lnTo>
                <a:lnTo>
                  <a:pt x="0" y="5180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17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800"/>
              </a:buClr>
              <a:buSzPct val="120000"/>
              <a:buFontTx/>
              <a:buNone/>
              <a:tabLst/>
              <a:defRPr/>
            </a:pPr>
            <a:r>
              <a:rPr kumimoji="0" lang="ru-RU" sz="1350" b="0" i="0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по действующей методике исходя из налогового потенциала и индекса бюджетных расходов</a:t>
            </a:r>
          </a:p>
        </p:txBody>
      </p:sp>
      <p:grpSp>
        <p:nvGrpSpPr>
          <p:cNvPr id="51" name="Группа 50"/>
          <p:cNvGrpSpPr/>
          <p:nvPr/>
        </p:nvGrpSpPr>
        <p:grpSpPr>
          <a:xfrm>
            <a:off x="-36512" y="1239362"/>
            <a:ext cx="9122231" cy="4784010"/>
            <a:chOff x="21769" y="1352919"/>
            <a:chExt cx="9122231" cy="4640894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21769" y="1352919"/>
              <a:ext cx="9122231" cy="4640894"/>
              <a:chOff x="-10889" y="1352919"/>
              <a:chExt cx="9118890" cy="4640894"/>
            </a:xfrm>
          </p:grpSpPr>
          <p:grpSp>
            <p:nvGrpSpPr>
              <p:cNvPr id="23" name="Группа 22"/>
              <p:cNvGrpSpPr/>
              <p:nvPr/>
            </p:nvGrpSpPr>
            <p:grpSpPr>
              <a:xfrm>
                <a:off x="-10889" y="1352919"/>
                <a:ext cx="9118890" cy="4640894"/>
                <a:chOff x="-10889" y="1352919"/>
                <a:chExt cx="9118890" cy="4640894"/>
              </a:xfrm>
            </p:grpSpPr>
            <p:graphicFrame>
              <p:nvGraphicFramePr>
                <p:cNvPr id="2" name="Диаграмма 1"/>
                <p:cNvGraphicFramePr/>
                <p:nvPr>
                  <p:extLst/>
                </p:nvPr>
              </p:nvGraphicFramePr>
              <p:xfrm>
                <a:off x="36000" y="1352919"/>
                <a:ext cx="9072001" cy="4640894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sp>
              <p:nvSpPr>
                <p:cNvPr id="7" name="Прямоугольник 6"/>
                <p:cNvSpPr/>
                <p:nvPr/>
              </p:nvSpPr>
              <p:spPr>
                <a:xfrm>
                  <a:off x="871448" y="1751453"/>
                  <a:ext cx="1260000" cy="54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2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80808"/>
                      </a:solidFill>
                      <a:effectLst>
                        <a:glow rad="101600">
                          <a:prstClr val="white">
                            <a:alpha val="60000"/>
                          </a:prstClr>
                        </a:glow>
                      </a:effectLst>
                      <a:uLnTx/>
                      <a:uFillTx/>
                      <a:latin typeface="Cambria" panose="02040503050406030204" pitchFamily="18" charset="0"/>
                      <a:ea typeface="+mn-ea"/>
                      <a:cs typeface="+mn-cs"/>
                    </a:rPr>
                    <a:t>717,9</a:t>
                  </a:r>
                  <a:endParaRPr kumimoji="0" lang="ru-RU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2489598" y="1780827"/>
                  <a:ext cx="1260000" cy="54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2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80808"/>
                      </a:solidFill>
                      <a:effectLst>
                        <a:glow rad="101600">
                          <a:prstClr val="white">
                            <a:alpha val="60000"/>
                          </a:prstClr>
                        </a:glow>
                      </a:effectLst>
                      <a:uLnTx/>
                      <a:uFillTx/>
                      <a:latin typeface="Cambria" panose="02040503050406030204" pitchFamily="18" charset="0"/>
                      <a:ea typeface="+mn-ea"/>
                      <a:cs typeface="+mn-cs"/>
                    </a:rPr>
                    <a:t>718,3</a:t>
                  </a:r>
                  <a:endParaRPr kumimoji="0" lang="ru-RU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Прямоугольник 13"/>
                <p:cNvSpPr/>
                <p:nvPr/>
              </p:nvSpPr>
              <p:spPr>
                <a:xfrm>
                  <a:off x="4088176" y="1584323"/>
                  <a:ext cx="1260000" cy="54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2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80808"/>
                      </a:solidFill>
                      <a:effectLst>
                        <a:glow rad="101600">
                          <a:prstClr val="white">
                            <a:alpha val="60000"/>
                          </a:prstClr>
                        </a:glow>
                      </a:effectLst>
                      <a:uLnTx/>
                      <a:uFillTx/>
                      <a:latin typeface="Cambria" panose="02040503050406030204" pitchFamily="18" charset="0"/>
                      <a:ea typeface="+mn-ea"/>
                      <a:cs typeface="+mn-cs"/>
                    </a:rPr>
                    <a:t>758,6</a:t>
                  </a:r>
                  <a:endParaRPr kumimoji="0" lang="ru-RU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5724865" y="1545124"/>
                  <a:ext cx="1260000" cy="54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2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80808"/>
                      </a:solidFill>
                      <a:effectLst>
                        <a:glow rad="101600">
                          <a:prstClr val="white">
                            <a:alpha val="60000"/>
                          </a:prstClr>
                        </a:glow>
                      </a:effectLst>
                      <a:uLnTx/>
                      <a:uFillTx/>
                      <a:latin typeface="Cambria" panose="02040503050406030204" pitchFamily="18" charset="0"/>
                      <a:ea typeface="+mn-ea"/>
                      <a:cs typeface="+mn-cs"/>
                    </a:rPr>
                    <a:t>771,3</a:t>
                  </a:r>
                  <a:endParaRPr kumimoji="0" lang="ru-RU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7344048" y="1455662"/>
                  <a:ext cx="1260000" cy="54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2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80808"/>
                      </a:solidFill>
                      <a:effectLst>
                        <a:glow rad="101600">
                          <a:prstClr val="white">
                            <a:alpha val="60000"/>
                          </a:prstClr>
                        </a:glow>
                      </a:effectLst>
                      <a:uLnTx/>
                      <a:uFillTx/>
                      <a:latin typeface="Cambria" panose="02040503050406030204" pitchFamily="18" charset="0"/>
                      <a:ea typeface="+mn-ea"/>
                      <a:cs typeface="+mn-cs"/>
                    </a:rPr>
                    <a:t>790,9</a:t>
                  </a:r>
                  <a:endParaRPr kumimoji="0" lang="ru-RU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61093" y="5423819"/>
                  <a:ext cx="576064" cy="15086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3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-10889" y="4898372"/>
                  <a:ext cx="1080120" cy="54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r" defTabSz="914400" rtl="0" eaLnBrk="1" fontAlgn="auto" latinLnBrk="0" hangingPunct="1">
                    <a:lnSpc>
                      <a:spcPts val="13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3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Times New Roman" panose="02020603050405020304" pitchFamily="18" charset="0"/>
                    </a:rPr>
                    <a:t>за счет 1% налога на прибыль</a:t>
                  </a:r>
                </a:p>
              </p:txBody>
            </p:sp>
          </p:grpSp>
          <p:sp>
            <p:nvSpPr>
              <p:cNvPr id="26" name="Text Box 34"/>
              <p:cNvSpPr txBox="1">
                <a:spLocks noChangeArrowheads="1"/>
              </p:cNvSpPr>
              <p:nvPr/>
            </p:nvSpPr>
            <p:spPr bwMode="auto">
              <a:xfrm>
                <a:off x="1069232" y="2541734"/>
                <a:ext cx="863268" cy="46166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Times New Roman" panose="02020603050405020304" pitchFamily="18" charset="0"/>
                  </a:rPr>
                  <a:t>30%</a:t>
                </a:r>
              </a:p>
            </p:txBody>
          </p:sp>
          <p:sp>
            <p:nvSpPr>
              <p:cNvPr id="27" name="Text Box 34"/>
              <p:cNvSpPr txBox="1">
                <a:spLocks noChangeArrowheads="1"/>
              </p:cNvSpPr>
              <p:nvPr/>
            </p:nvSpPr>
            <p:spPr bwMode="auto">
              <a:xfrm>
                <a:off x="2663163" y="2540138"/>
                <a:ext cx="879654" cy="46166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Times New Roman" panose="02020603050405020304" pitchFamily="18" charset="0"/>
                  </a:rPr>
                  <a:t>30%</a:t>
                </a:r>
              </a:p>
            </p:txBody>
          </p:sp>
          <p:cxnSp>
            <p:nvCxnSpPr>
              <p:cNvPr id="28" name="Прямая со стрелкой 27"/>
              <p:cNvCxnSpPr/>
              <p:nvPr/>
            </p:nvCxnSpPr>
            <p:spPr>
              <a:xfrm flipV="1">
                <a:off x="2131448" y="1991806"/>
                <a:ext cx="434831" cy="3856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1972515" y="1644472"/>
                <a:ext cx="72000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Times New Roman" panose="02020603050405020304" pitchFamily="18" charset="0"/>
                  </a:rPr>
                  <a:t>+0,1%</a:t>
                </a:r>
                <a:endPara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0" name="Прямая со стрелкой 29"/>
              <p:cNvCxnSpPr/>
              <p:nvPr/>
            </p:nvCxnSpPr>
            <p:spPr>
              <a:xfrm flipV="1">
                <a:off x="3716133" y="1854324"/>
                <a:ext cx="421693" cy="166329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 стрелкой 31"/>
              <p:cNvCxnSpPr/>
              <p:nvPr/>
            </p:nvCxnSpPr>
            <p:spPr>
              <a:xfrm flipV="1">
                <a:off x="5335124" y="1865151"/>
                <a:ext cx="477442" cy="2249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 стрелкой 33"/>
              <p:cNvCxnSpPr/>
              <p:nvPr/>
            </p:nvCxnSpPr>
            <p:spPr>
              <a:xfrm flipV="1">
                <a:off x="6973479" y="1733530"/>
                <a:ext cx="453534" cy="10274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6775945" y="1436680"/>
                <a:ext cx="71287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Times New Roman" panose="02020603050405020304" pitchFamily="18" charset="0"/>
                  </a:rPr>
                  <a:t>+2,5%</a:t>
                </a:r>
                <a:endPara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 Box 34"/>
              <p:cNvSpPr txBox="1">
                <a:spLocks noChangeArrowheads="1"/>
              </p:cNvSpPr>
              <p:nvPr/>
            </p:nvSpPr>
            <p:spPr bwMode="auto">
              <a:xfrm>
                <a:off x="4308525" y="2377750"/>
                <a:ext cx="879654" cy="46166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Times New Roman" panose="02020603050405020304" pitchFamily="18" charset="0"/>
                  </a:rPr>
                  <a:t>30%</a:t>
                </a:r>
                <a:endParaRPr kumimoji="0" lang="ru-RU" altLang="ru-RU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Text Box 34"/>
              <p:cNvSpPr txBox="1">
                <a:spLocks noChangeArrowheads="1"/>
              </p:cNvSpPr>
              <p:nvPr/>
            </p:nvSpPr>
            <p:spPr bwMode="auto">
              <a:xfrm>
                <a:off x="5941820" y="2292848"/>
                <a:ext cx="879654" cy="46166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Times New Roman" panose="02020603050405020304" pitchFamily="18" charset="0"/>
                  </a:rPr>
                  <a:t>30%</a:t>
                </a:r>
                <a:endParaRPr kumimoji="0" lang="ru-RU" altLang="ru-RU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Text Box 34"/>
              <p:cNvSpPr txBox="1">
                <a:spLocks noChangeArrowheads="1"/>
              </p:cNvSpPr>
              <p:nvPr/>
            </p:nvSpPr>
            <p:spPr bwMode="auto">
              <a:xfrm>
                <a:off x="7552137" y="2284642"/>
                <a:ext cx="879654" cy="46166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Times New Roman" panose="02020603050405020304" pitchFamily="18" charset="0"/>
                  </a:rPr>
                  <a:t>30%</a:t>
                </a:r>
                <a:endParaRPr kumimoji="0" lang="ru-RU" altLang="ru-RU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482641" y="1561516"/>
                <a:ext cx="72000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Times New Roman" panose="02020603050405020304" pitchFamily="18" charset="0"/>
                  </a:rPr>
                  <a:t>+5,</a:t>
                </a:r>
                <a:r>
                  <a: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Times New Roman" panose="02020603050405020304" pitchFamily="18" charset="0"/>
                  </a:rPr>
                  <a:t>6</a:t>
                </a:r>
                <a:r>
                  <a:rPr kumimoji="0" lang="ru-RU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Times New Roman" panose="02020603050405020304" pitchFamily="18" charset="0"/>
                  </a:rPr>
                  <a:t>%</a:t>
                </a:r>
                <a:endPara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183756" y="1562638"/>
                <a:ext cx="72000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Times New Roman" panose="02020603050405020304" pitchFamily="18" charset="0"/>
                  </a:rPr>
                  <a:t>+1,</a:t>
                </a:r>
                <a:r>
                  <a: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Times New Roman" panose="02020603050405020304" pitchFamily="18" charset="0"/>
                  </a:rPr>
                  <a:t>7</a:t>
                </a:r>
                <a:r>
                  <a:rPr kumimoji="0" lang="ru-RU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Times New Roman" panose="02020603050405020304" pitchFamily="18" charset="0"/>
                  </a:rPr>
                  <a:t>%</a:t>
                </a:r>
                <a:endPara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0" name="Прямоугольник 39"/>
            <p:cNvSpPr/>
            <p:nvPr/>
          </p:nvSpPr>
          <p:spPr bwMode="auto">
            <a:xfrm>
              <a:off x="93777" y="1527608"/>
              <a:ext cx="981944" cy="523220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800"/>
                </a:buClr>
                <a:buSzPct val="120000"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-1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млрд. рублей</a:t>
              </a:r>
              <a:endParaRPr kumimoji="0" lang="ru-RU" sz="1100" b="1" i="0" u="none" strike="noStrike" kern="0" cap="none" spc="-1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2" name="Text Box 34"/>
            <p:cNvSpPr txBox="1">
              <a:spLocks noChangeArrowheads="1"/>
            </p:cNvSpPr>
            <p:nvPr/>
          </p:nvSpPr>
          <p:spPr bwMode="auto">
            <a:xfrm>
              <a:off x="1099738" y="5144448"/>
              <a:ext cx="844486" cy="3077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28%</a:t>
              </a:r>
              <a:endPara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4" name="Text Box 34"/>
            <p:cNvSpPr txBox="1">
              <a:spLocks noChangeArrowheads="1"/>
            </p:cNvSpPr>
            <p:nvPr/>
          </p:nvSpPr>
          <p:spPr bwMode="auto">
            <a:xfrm>
              <a:off x="2733839" y="5170735"/>
              <a:ext cx="838992" cy="3077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26%</a:t>
              </a:r>
              <a:endPara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6" name="Text Box 34"/>
            <p:cNvSpPr txBox="1">
              <a:spLocks noChangeArrowheads="1"/>
            </p:cNvSpPr>
            <p:nvPr/>
          </p:nvSpPr>
          <p:spPr bwMode="auto">
            <a:xfrm>
              <a:off x="4342766" y="5095588"/>
              <a:ext cx="870383" cy="3077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32%</a:t>
              </a:r>
              <a:endPara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8" name="Text Box 34"/>
            <p:cNvSpPr txBox="1">
              <a:spLocks noChangeArrowheads="1"/>
            </p:cNvSpPr>
            <p:nvPr/>
          </p:nvSpPr>
          <p:spPr bwMode="auto">
            <a:xfrm>
              <a:off x="5947248" y="5095588"/>
              <a:ext cx="871123" cy="3077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33%</a:t>
              </a:r>
              <a:endPara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34"/>
            <p:cNvSpPr txBox="1">
              <a:spLocks noChangeArrowheads="1"/>
            </p:cNvSpPr>
            <p:nvPr/>
          </p:nvSpPr>
          <p:spPr bwMode="auto">
            <a:xfrm>
              <a:off x="7587566" y="5048611"/>
              <a:ext cx="830134" cy="3077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35%</a:t>
              </a:r>
              <a:endPara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62" name="Text Box 34"/>
          <p:cNvSpPr txBox="1">
            <a:spLocks noChangeArrowheads="1"/>
          </p:cNvSpPr>
          <p:nvPr/>
        </p:nvSpPr>
        <p:spPr bwMode="auto">
          <a:xfrm>
            <a:off x="1041457" y="3932623"/>
            <a:ext cx="863584" cy="46166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70</a:t>
            </a: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63" name="Text Box 34"/>
          <p:cNvSpPr txBox="1">
            <a:spLocks noChangeArrowheads="1"/>
          </p:cNvSpPr>
          <p:nvPr/>
        </p:nvSpPr>
        <p:spPr bwMode="auto">
          <a:xfrm>
            <a:off x="2675558" y="3746216"/>
            <a:ext cx="863584" cy="46166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70</a:t>
            </a: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64" name="Text Box 34"/>
          <p:cNvSpPr txBox="1">
            <a:spLocks noChangeArrowheads="1"/>
          </p:cNvSpPr>
          <p:nvPr/>
        </p:nvSpPr>
        <p:spPr bwMode="auto">
          <a:xfrm>
            <a:off x="4300877" y="3587391"/>
            <a:ext cx="863584" cy="46166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70%</a:t>
            </a:r>
            <a:endParaRPr kumimoji="0" lang="ru-RU" altLang="ru-RU" sz="2400" b="1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6" name="Text Box 34"/>
          <p:cNvSpPr txBox="1">
            <a:spLocks noChangeArrowheads="1"/>
          </p:cNvSpPr>
          <p:nvPr/>
        </p:nvSpPr>
        <p:spPr bwMode="auto">
          <a:xfrm>
            <a:off x="7532332" y="3674208"/>
            <a:ext cx="863584" cy="46166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70</a:t>
            </a: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54" name="Rectangle 22"/>
          <p:cNvSpPr txBox="1">
            <a:spLocks/>
          </p:cNvSpPr>
          <p:nvPr/>
        </p:nvSpPr>
        <p:spPr>
          <a:xfrm>
            <a:off x="-20865" y="323536"/>
            <a:ext cx="9185731" cy="7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ru-RU"/>
            </a:defPPr>
            <a:lvl1pPr algn="ctr">
              <a:defRPr sz="2400" b="1">
                <a:solidFill>
                  <a:srgbClr val="005828"/>
                </a:solidFill>
                <a:latin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Схема распределения дотаций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/>
            </a:r>
            <a:b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на выравнивание бюджетной обеспеченности</a:t>
            </a:r>
          </a:p>
        </p:txBody>
      </p:sp>
      <p:sp>
        <p:nvSpPr>
          <p:cNvPr id="47" name="Text Box 34"/>
          <p:cNvSpPr txBox="1">
            <a:spLocks noChangeArrowheads="1"/>
          </p:cNvSpPr>
          <p:nvPr/>
        </p:nvSpPr>
        <p:spPr bwMode="auto">
          <a:xfrm>
            <a:off x="5921891" y="3587391"/>
            <a:ext cx="863584" cy="46166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70%</a:t>
            </a:r>
            <a:endParaRPr kumimoji="0" lang="ru-RU" altLang="ru-RU" sz="2400" b="1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 bwMode="auto">
          <a:xfrm>
            <a:off x="5951096" y="3260644"/>
            <a:ext cx="2340000" cy="324000"/>
          </a:xfrm>
          <a:prstGeom prst="roundRect">
            <a:avLst>
              <a:gd name="adj" fmla="val 50000"/>
            </a:avLst>
          </a:prstGeom>
          <a:solidFill>
            <a:schemeClr val="bg1">
              <a:alpha val="70000"/>
            </a:schemeClr>
          </a:solidFill>
          <a:ln w="6350" cap="flat" cmpd="sng" algn="ctr">
            <a:solidFill>
              <a:schemeClr val="tx1"/>
            </a:solidFill>
            <a:prstDash val="sysDash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00"/>
              </a:buClr>
              <a:buSzPct val="120000"/>
              <a:buFontTx/>
              <a:buNone/>
              <a:tabLst/>
              <a:defRPr/>
            </a:pPr>
            <a:endParaRPr kumimoji="0" lang="ru-RU" sz="1100" b="0" i="0" u="none" strike="noStrike" kern="0" cap="none" spc="-1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6" name="Прямоугольник 105"/>
          <p:cNvSpPr/>
          <p:nvPr/>
        </p:nvSpPr>
        <p:spPr bwMode="auto">
          <a:xfrm>
            <a:off x="5982786" y="3281349"/>
            <a:ext cx="2340000" cy="307777"/>
          </a:xfrm>
          <a:prstGeom prst="rect">
            <a:avLst/>
          </a:prstGeom>
          <a:noFill/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00"/>
              </a:buClr>
              <a:buSzPct val="120000"/>
              <a:buFontTx/>
              <a:buNone/>
              <a:tabLst/>
              <a:defRPr/>
            </a:pPr>
            <a:r>
              <a:rPr kumimoji="0" lang="ru-RU" sz="1400" b="0" i="0" u="none" strike="noStrike" kern="0" cap="none" spc="-1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glow rad="76200">
                    <a:prstClr val="white">
                      <a:alpha val="75000"/>
                    </a:prstClr>
                  </a:glow>
                </a:effectLst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Нераспределенный резерв</a:t>
            </a:r>
            <a:endParaRPr kumimoji="0" lang="ru-RU" sz="1100" b="0" i="0" u="none" strike="noStrike" kern="0" cap="none" spc="-10" normalizeH="0" baseline="0" noProof="0" dirty="0">
              <a:ln>
                <a:noFill/>
              </a:ln>
              <a:solidFill>
                <a:srgbClr val="080808"/>
              </a:solidFill>
              <a:effectLst>
                <a:glow rad="76200">
                  <a:prstClr val="white">
                    <a:alpha val="75000"/>
                  </a:prstClr>
                </a:glow>
              </a:effectLst>
              <a:uLnTx/>
              <a:uFillTx/>
              <a:latin typeface="Cambria" panose="020405030504060302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7" name="Прямая со стрелкой 106"/>
          <p:cNvCxnSpPr>
            <a:stCxn id="105" idx="0"/>
          </p:cNvCxnSpPr>
          <p:nvPr/>
        </p:nvCxnSpPr>
        <p:spPr>
          <a:xfrm flipV="1">
            <a:off x="7121096" y="2738537"/>
            <a:ext cx="763272" cy="522107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>
            <a:stCxn id="105" idx="0"/>
          </p:cNvCxnSpPr>
          <p:nvPr/>
        </p:nvCxnSpPr>
        <p:spPr>
          <a:xfrm flipH="1" flipV="1">
            <a:off x="6300192" y="2738537"/>
            <a:ext cx="820904" cy="522107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81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5973"/>
              </p:ext>
            </p:extLst>
          </p:nvPr>
        </p:nvGraphicFramePr>
        <p:xfrm>
          <a:off x="-19339" y="1052736"/>
          <a:ext cx="9144000" cy="574073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360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kumimoji="0" lang="ru-RU" sz="1600" b="1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формирование реалистичных бюджетов</a:t>
                      </a:r>
                      <a: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по доходам и расходам, основанных на объективных прогнозах социально-экономического развития;</a:t>
                      </a:r>
                      <a:endParaRPr lang="ru-RU" sz="1600" b="0" i="1" kern="1200" cap="none" spc="0" dirty="0" smtClean="0">
                        <a:ln w="1905"/>
                        <a:solidFill>
                          <a:srgbClr val="1E1C1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60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ru-RU" sz="1600" b="1" i="1" u="none" strike="noStrike" kern="1200" baseline="0" dirty="0" smtClean="0">
                          <a:solidFill>
                            <a:srgbClr val="1E1C1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проведение сбалансированной долговой политики</a:t>
                      </a:r>
                      <a:r>
                        <a:rPr lang="ru-RU" sz="1600" b="0" i="1" u="none" strike="noStrike" kern="1200" baseline="0" dirty="0" smtClean="0">
                          <a:solidFill>
                            <a:srgbClr val="1E1C1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, </a:t>
                      </a:r>
                      <a:r>
                        <a:rPr lang="ru-RU" sz="1600" b="1" i="1" u="none" strike="noStrike" kern="1200" baseline="0" dirty="0" smtClean="0">
                          <a:solidFill>
                            <a:srgbClr val="1E1C1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сдерживание роста </a:t>
                      </a:r>
                      <a:r>
                        <a:rPr lang="ru-RU" sz="1600" b="0" i="1" u="none" strike="noStrike" kern="1200" baseline="0" dirty="0" smtClean="0">
                          <a:solidFill>
                            <a:srgbClr val="1E1C1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долговой зависимости и </a:t>
                      </a:r>
                      <a:r>
                        <a:rPr lang="ru-RU" sz="1600" b="1" i="1" u="none" strike="noStrike" kern="1200" baseline="0" dirty="0" smtClean="0">
                          <a:solidFill>
                            <a:srgbClr val="1E1C1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сохранение безопасного уровня</a:t>
                      </a:r>
                      <a:r>
                        <a:rPr lang="ru-RU" sz="1600" b="0" i="1" u="none" strike="noStrike" kern="1200" baseline="0" dirty="0" smtClean="0">
                          <a:solidFill>
                            <a:srgbClr val="1E1C1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долговой нагрузки; </a:t>
                      </a:r>
                      <a:endParaRPr lang="ru-RU" sz="1600" b="0" i="1" kern="1200" cap="none" spc="0" dirty="0" smtClean="0">
                        <a:ln w="1905"/>
                        <a:solidFill>
                          <a:srgbClr val="1E1C1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603"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spc="-20" dirty="0" smtClean="0">
                          <a:solidFill>
                            <a:srgbClr val="1E1C1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3)</a:t>
                      </a:r>
                      <a:r>
                        <a:rPr lang="ru-RU" sz="1600" b="0" i="1" spc="-20" baseline="0" dirty="0" smtClean="0">
                          <a:solidFill>
                            <a:srgbClr val="1E1C1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u="none" strike="noStrike" kern="1200" baseline="0" dirty="0" smtClean="0">
                          <a:solidFill>
                            <a:srgbClr val="1E1C1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реализация новых инвестиционных проектов </a:t>
                      </a:r>
                      <a:r>
                        <a:rPr lang="ru-RU" sz="1600" b="0" i="1" u="none" strike="noStrike" kern="1200" baseline="0" dirty="0" smtClean="0">
                          <a:solidFill>
                            <a:srgbClr val="1E1C1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за счет средств, высвобождаемых в рамках продления реструктуризации по бюджетным кредитам; </a:t>
                      </a:r>
                      <a:endParaRPr lang="ru-RU" sz="1600" b="0" i="1" spc="-20" dirty="0" smtClean="0">
                        <a:solidFill>
                          <a:srgbClr val="1E1C1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905"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spc="-20" dirty="0" smtClean="0">
                          <a:solidFill>
                            <a:srgbClr val="1E1C1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4) </a:t>
                      </a:r>
                      <a:r>
                        <a:rPr lang="ru-RU" sz="1600" b="0" i="1" u="none" strike="noStrike" kern="1200" baseline="0" dirty="0" smtClean="0">
                          <a:solidFill>
                            <a:srgbClr val="1E1C1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соблюдение взятых на себя </a:t>
                      </a:r>
                      <a:r>
                        <a:rPr lang="ru-RU" sz="1600" b="1" i="1" u="none" strike="noStrike" kern="1200" baseline="0" dirty="0" smtClean="0">
                          <a:solidFill>
                            <a:srgbClr val="1E1C1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обязательств в рамках заключенных соглашений </a:t>
                      </a:r>
                      <a:r>
                        <a:rPr lang="ru-RU" sz="1600" b="0" i="1" u="none" strike="noStrike" kern="1200" baseline="0" dirty="0" smtClean="0">
                          <a:solidFill>
                            <a:srgbClr val="1E1C1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о мерах по социально-экономическому развитию и оздоровлению государственных финансов субъектов Российской Федерации, реструктуризации бюджетных кредитов, а также выполнение </a:t>
                      </a:r>
                      <a:r>
                        <a:rPr lang="ru-RU" sz="1600" b="1" i="1" u="none" strike="noStrike" kern="1200" baseline="0" dirty="0" smtClean="0">
                          <a:solidFill>
                            <a:srgbClr val="1E1C1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показателей соглашений</a:t>
                      </a:r>
                      <a:r>
                        <a:rPr lang="ru-RU" sz="1600" b="0" i="1" u="none" strike="noStrike" kern="1200" baseline="0" dirty="0" smtClean="0">
                          <a:solidFill>
                            <a:srgbClr val="1E1C1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, заключаемых при предоставлении целевой финансовой помощи из федерального бюджета; </a:t>
                      </a:r>
                      <a:endParaRPr lang="ru-RU" sz="1600" b="0" i="1" spc="-20" dirty="0" smtClean="0">
                        <a:solidFill>
                          <a:srgbClr val="1E1C1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48535"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spc="-20" dirty="0" smtClean="0">
                          <a:solidFill>
                            <a:srgbClr val="1E1C1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5)</a:t>
                      </a:r>
                      <a:r>
                        <a:rPr lang="ru-RU" sz="1600" b="0" i="1" u="none" strike="noStrike" kern="1200" baseline="0" dirty="0" smtClean="0">
                          <a:solidFill>
                            <a:srgbClr val="1E1C1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достижение результатов, предусмотренных </a:t>
                      </a:r>
                      <a:r>
                        <a:rPr lang="ru-RU" sz="1600" b="1" i="1" u="none" strike="noStrike" kern="1200" baseline="0" dirty="0" smtClean="0">
                          <a:solidFill>
                            <a:srgbClr val="1E1C1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соглашениями о реализации на территории субъекта Российской Федерации регионального проекта</a:t>
                      </a:r>
                      <a:r>
                        <a:rPr lang="ru-RU" sz="1600" b="0" i="1" u="none" strike="noStrike" kern="1200" baseline="0" dirty="0" smtClean="0">
                          <a:solidFill>
                            <a:srgbClr val="1E1C1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, обеспечивающего достижение целей, показателей и результатов соответствующего федерального проекта, заключенными между руководителем федерального проекта и руководителем регионального проекта; </a:t>
                      </a:r>
                      <a:endParaRPr lang="ru-RU" sz="1600" b="0" i="1" spc="-20" dirty="0" smtClean="0">
                        <a:solidFill>
                          <a:srgbClr val="1E1C1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9105025"/>
                  </a:ext>
                </a:extLst>
              </a:tr>
              <a:tr h="681630"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spc="-20" dirty="0" smtClean="0">
                          <a:solidFill>
                            <a:srgbClr val="1E1C1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6) </a:t>
                      </a:r>
                      <a:r>
                        <a:rPr lang="ru-RU" sz="1600" b="0" i="1" u="none" strike="noStrike" kern="1200" baseline="0" dirty="0" smtClean="0">
                          <a:solidFill>
                            <a:srgbClr val="1E1C1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финансирование </a:t>
                      </a:r>
                      <a:r>
                        <a:rPr lang="ru-RU" sz="1600" b="1" i="1" u="none" strike="noStrike" kern="1200" baseline="0" dirty="0" smtClean="0">
                          <a:solidFill>
                            <a:srgbClr val="1E1C1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первоочередных расходных полномочий </a:t>
                      </a:r>
                      <a:r>
                        <a:rPr lang="ru-RU" sz="1600" b="0" i="1" u="none" strike="noStrike" kern="1200" baseline="0" dirty="0" smtClean="0">
                          <a:solidFill>
                            <a:srgbClr val="1E1C1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и своевременной выплате заработной платы работникам бюджетной сферы и начислений на оплату труда; </a:t>
                      </a:r>
                      <a:endParaRPr lang="ru-RU" sz="1600" b="0" i="1" spc="-20" dirty="0" smtClean="0">
                        <a:solidFill>
                          <a:srgbClr val="1E1C1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8939730"/>
                  </a:ext>
                </a:extLst>
              </a:tr>
              <a:tr h="466905"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spc="-20" dirty="0" smtClean="0">
                          <a:solidFill>
                            <a:srgbClr val="1E1C1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7) </a:t>
                      </a:r>
                      <a:r>
                        <a:rPr lang="ru-RU" sz="1600" b="1" i="1" u="none" strike="noStrike" kern="1200" baseline="0" dirty="0" smtClean="0">
                          <a:solidFill>
                            <a:srgbClr val="1E1C1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недопущение образования </a:t>
                      </a:r>
                      <a:r>
                        <a:rPr lang="ru-RU" sz="1600" b="0" i="1" u="none" strike="noStrike" kern="1200" baseline="0" dirty="0" smtClean="0">
                          <a:solidFill>
                            <a:srgbClr val="1E1C1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новой просроченной кредиторской задолженности и </a:t>
                      </a:r>
                      <a:r>
                        <a:rPr lang="ru-RU" sz="1600" b="1" i="1" u="none" strike="noStrike" kern="1200" baseline="0" dirty="0" smtClean="0">
                          <a:solidFill>
                            <a:srgbClr val="1E1C1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снижению ранее образовавшейся </a:t>
                      </a:r>
                      <a:r>
                        <a:rPr lang="ru-RU" sz="1600" b="0" i="1" u="none" strike="noStrike" kern="1200" baseline="0" dirty="0" smtClean="0">
                          <a:solidFill>
                            <a:srgbClr val="1E1C1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просроченной кредиторской задолженности. </a:t>
                      </a:r>
                      <a:endParaRPr lang="ru-RU" sz="1600" b="0" i="1" spc="-20" dirty="0" smtClean="0">
                        <a:solidFill>
                          <a:srgbClr val="1E1C1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1898569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28225" y="33265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EEECE1">
                    <a:lumMod val="1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Задачи, поставленные перед органами государственной власти субъектов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124355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2000" y="260648"/>
            <a:ext cx="8964496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b="1" dirty="0">
                <a:solidFill>
                  <a:srgbClr val="1E1C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ГРАФИК</a:t>
            </a:r>
          </a:p>
          <a:p>
            <a:r>
              <a:rPr lang="ru-RU" sz="1600" b="1" dirty="0">
                <a:solidFill>
                  <a:srgbClr val="1E1C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(отдельные </a:t>
            </a:r>
            <a:r>
              <a:rPr lang="ru-RU" sz="1600" b="1" dirty="0" smtClean="0">
                <a:solidFill>
                  <a:srgbClr val="1E1C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этапы подготовки </a:t>
            </a:r>
            <a:r>
              <a:rPr lang="ru-RU" sz="1600" b="1" dirty="0">
                <a:solidFill>
                  <a:srgbClr val="1E1C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федерального </a:t>
            </a:r>
            <a:r>
              <a:rPr lang="ru-RU" sz="1600" b="1" dirty="0" smtClean="0">
                <a:solidFill>
                  <a:srgbClr val="1E1C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закона</a:t>
            </a:r>
          </a:p>
          <a:p>
            <a:r>
              <a:rPr lang="ru-RU" sz="1600" b="1" dirty="0" smtClean="0">
                <a:solidFill>
                  <a:srgbClr val="1E1C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</a:t>
            </a:r>
            <a:r>
              <a:rPr lang="ru-RU" sz="1600" b="1" dirty="0">
                <a:solidFill>
                  <a:srgbClr val="1E1C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федеральном бюджете на </a:t>
            </a:r>
            <a:r>
              <a:rPr lang="ru-RU" sz="1600" b="1" dirty="0" smtClean="0">
                <a:solidFill>
                  <a:srgbClr val="1E1C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2023-2025 </a:t>
            </a:r>
            <a:r>
              <a:rPr lang="ru-RU" sz="1600" b="1" dirty="0">
                <a:solidFill>
                  <a:srgbClr val="1E1C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гг</a:t>
            </a:r>
            <a:r>
              <a:rPr lang="ru-RU" sz="1600" b="1" dirty="0" smtClean="0">
                <a:solidFill>
                  <a:srgbClr val="1E1C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.)</a:t>
            </a:r>
            <a:endParaRPr lang="ru-RU" sz="1600" b="1" dirty="0">
              <a:solidFill>
                <a:srgbClr val="1E1C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663028"/>
              </p:ext>
            </p:extLst>
          </p:nvPr>
        </p:nvGraphicFramePr>
        <p:xfrm>
          <a:off x="125757" y="1111902"/>
          <a:ext cx="8910739" cy="5629466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493915">
                  <a:extLst>
                    <a:ext uri="{9D8B030D-6E8A-4147-A177-3AD203B41FA5}">
                      <a16:colId xmlns:a16="http://schemas.microsoft.com/office/drawing/2014/main" val="3680739960"/>
                    </a:ext>
                  </a:extLst>
                </a:gridCol>
                <a:gridCol w="7416824">
                  <a:extLst>
                    <a:ext uri="{9D8B030D-6E8A-4147-A177-3AD203B41FA5}">
                      <a16:colId xmlns:a16="http://schemas.microsoft.com/office/drawing/2014/main" val="1685502152"/>
                    </a:ext>
                  </a:extLst>
                </a:gridCol>
              </a:tblGrid>
              <a:tr h="9123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solidFill>
                            <a:srgbClr val="003719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Дата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solidFill>
                            <a:srgbClr val="003719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(Период)</a:t>
                      </a:r>
                      <a:endParaRPr lang="ru-RU" sz="1100" i="1" dirty="0">
                        <a:solidFill>
                          <a:srgbClr val="003719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68" marR="63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solidFill>
                            <a:srgbClr val="003719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600" i="1" dirty="0">
                        <a:solidFill>
                          <a:srgbClr val="003719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68" marR="63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240865"/>
                  </a:ext>
                </a:extLst>
              </a:tr>
              <a:tr h="101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i="1" dirty="0" smtClean="0">
                          <a:solidFill>
                            <a:srgbClr val="003719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До 01.07 (пятница)</a:t>
                      </a:r>
                      <a:endParaRPr lang="ru-RU" sz="1500" i="1" dirty="0">
                        <a:solidFill>
                          <a:srgbClr val="003719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68" marR="63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71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ГРБС       исполнительные органы государственной власти субъектов РФ: </a:t>
                      </a:r>
                      <a:endParaRPr lang="ru-RU" sz="1200" dirty="0" smtClean="0">
                        <a:solidFill>
                          <a:srgbClr val="00371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371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методики (проекты методик, согласованные с Минфином России) распределения субвенций из федерального бюджета между бюджетами субъектов РФ и исходные данные для проведения расчетов такого распределения</a:t>
                      </a:r>
                      <a:endParaRPr lang="ru-RU" sz="1500" i="1" dirty="0">
                        <a:solidFill>
                          <a:srgbClr val="003719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68" marR="63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994364"/>
                  </a:ext>
                </a:extLst>
              </a:tr>
              <a:tr h="1492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i="1" dirty="0" smtClean="0">
                          <a:solidFill>
                            <a:srgbClr val="003719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До 15.07 (пятница)</a:t>
                      </a:r>
                      <a:endParaRPr lang="ru-RU" sz="1500" i="1" dirty="0">
                        <a:solidFill>
                          <a:srgbClr val="003719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68" marR="63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71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Минфин         исполнительные органы государственной власти субъектов РФ: </a:t>
                      </a:r>
                      <a:endParaRPr lang="ru-RU" sz="1600" dirty="0" smtClean="0">
                        <a:solidFill>
                          <a:srgbClr val="00371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371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 методики (предложения по изменению утвержденной методики) распределения дотаций на выравнивание бюджетной обеспеченности субъектов РФ; </a:t>
                      </a:r>
                      <a:r>
                        <a:rPr lang="ru-RU" sz="1600" dirty="0" smtClean="0">
                          <a:solidFill>
                            <a:srgbClr val="00371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исходные данные, предусмотренные методикой распределения, для проведения расчетов дотации на выравнивание бюджетной обеспеченности субъектов РФ.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solidFill>
                            <a:srgbClr val="003719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Сверка данных с субъектами</a:t>
                      </a:r>
                      <a:r>
                        <a:rPr lang="ru-RU" sz="1600" b="1" i="1" baseline="0" dirty="0" smtClean="0">
                          <a:solidFill>
                            <a:srgbClr val="003719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Российской Федерации с 15 июля по 1 августа.</a:t>
                      </a:r>
                      <a:endParaRPr lang="ru-RU" sz="1600" b="1" i="1" dirty="0" smtClean="0">
                        <a:solidFill>
                          <a:srgbClr val="003719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68" marR="63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938907"/>
                  </a:ext>
                </a:extLst>
              </a:tr>
              <a:tr h="11579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i="1" smtClean="0">
                          <a:solidFill>
                            <a:srgbClr val="003719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29.08 (понедельник)</a:t>
                      </a:r>
                      <a:endParaRPr lang="ru-RU" sz="1500" i="1" dirty="0">
                        <a:solidFill>
                          <a:srgbClr val="003719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68" marR="63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71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Внесение в Правительство РФ проекта федерального закона</a:t>
                      </a:r>
                      <a:r>
                        <a:rPr lang="ru-RU" sz="1600" dirty="0" smtClean="0">
                          <a:solidFill>
                            <a:srgbClr val="00371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о федеральном бюджете на 2023-2025 годы, а также документов и материалов, направляемых в Государственную Думу одновременно с ним.</a:t>
                      </a:r>
                      <a:endParaRPr lang="ru-RU" sz="1600" i="1" dirty="0">
                        <a:solidFill>
                          <a:srgbClr val="003719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68" marR="63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60290"/>
                  </a:ext>
                </a:extLst>
              </a:tr>
              <a:tr h="8403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i="1" dirty="0" smtClean="0">
                          <a:solidFill>
                            <a:srgbClr val="003719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15.09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i="1" dirty="0" smtClean="0">
                          <a:solidFill>
                            <a:srgbClr val="003719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(четверг)</a:t>
                      </a:r>
                      <a:endParaRPr lang="ru-RU" sz="1500" i="1" dirty="0">
                        <a:solidFill>
                          <a:srgbClr val="003719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68" marR="63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71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Внесение проекта федерального закона</a:t>
                      </a:r>
                      <a:r>
                        <a:rPr lang="ru-RU" sz="1600" dirty="0">
                          <a:solidFill>
                            <a:srgbClr val="00371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 федеральном бюджете на 2023-2025 годы </a:t>
                      </a:r>
                      <a:r>
                        <a:rPr lang="ru-RU" sz="1600" b="1" dirty="0">
                          <a:solidFill>
                            <a:srgbClr val="00371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Государственную Думу.</a:t>
                      </a:r>
                      <a:endParaRPr lang="ru-RU" sz="1200" dirty="0">
                        <a:solidFill>
                          <a:srgbClr val="00371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9303026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132856"/>
            <a:ext cx="257143" cy="1238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665" y="3140968"/>
            <a:ext cx="257143" cy="1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3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0" y="272269"/>
            <a:ext cx="91439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ru-RU"/>
            </a:defPPr>
            <a:lvl1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spc="-20">
                <a:solidFill>
                  <a:srgbClr val="005828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Исполнение консолидированных бюджетов</a:t>
            </a:r>
            <a:br>
              <a:rPr kumimoji="0" lang="ru-RU" sz="2400" b="1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субъектов Российской Федерации в </a:t>
            </a:r>
            <a:r>
              <a:rPr kumimoji="0" lang="ru-RU" sz="2400" b="1" i="0" u="none" strike="noStrike" kern="1200" cap="none" spc="-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2019 – 2022 </a:t>
            </a:r>
            <a:r>
              <a:rPr kumimoji="0" lang="ru-RU" sz="2400" b="1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годах*</a:t>
            </a:r>
          </a:p>
        </p:txBody>
      </p:sp>
      <p:sp>
        <p:nvSpPr>
          <p:cNvPr id="186" name="Прямоугольник 185"/>
          <p:cNvSpPr/>
          <p:nvPr/>
        </p:nvSpPr>
        <p:spPr bwMode="auto">
          <a:xfrm>
            <a:off x="9684568" y="5203283"/>
            <a:ext cx="1296144" cy="60198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22013" y="6585644"/>
            <a:ext cx="3151274" cy="261442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без учета города </a:t>
            </a:r>
            <a:r>
              <a:rPr kumimoji="0" 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Байконур</a:t>
            </a:r>
            <a:endParaRPr kumimoji="0" lang="ru-RU" sz="1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" name="Text Box 107"/>
          <p:cNvSpPr txBox="1">
            <a:spLocks noChangeArrowheads="1"/>
          </p:cNvSpPr>
          <p:nvPr/>
        </p:nvSpPr>
        <p:spPr bwMode="auto">
          <a:xfrm>
            <a:off x="8441063" y="404664"/>
            <a:ext cx="68421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(млрд. рублей)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173435"/>
              </p:ext>
            </p:extLst>
          </p:nvPr>
        </p:nvGraphicFramePr>
        <p:xfrm>
          <a:off x="66675" y="1016001"/>
          <a:ext cx="9048750" cy="5569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Лист" r:id="rId4" imgW="9048860" imgH="5762625" progId="Excel.Sheet.12">
                  <p:embed/>
                </p:oleObj>
              </mc:Choice>
              <mc:Fallback>
                <p:oleObj name="Лист" r:id="rId4" imgW="9048860" imgH="5762625" progId="Excel.Sheet.12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675" y="1016001"/>
                        <a:ext cx="9048750" cy="5569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33821" y="1007035"/>
            <a:ext cx="390772" cy="22832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EEECE1">
                    <a:lumMod val="10000"/>
                  </a:srgbClr>
                </a:solidFill>
                <a:latin typeface="Cambria" panose="02040503050406030204" pitchFamily="18" charset="0"/>
                <a:ea typeface="+mj-ea"/>
                <a:cs typeface="Times New Roman" panose="02020603050405020304" pitchFamily="18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**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13313" y="6585644"/>
            <a:ext cx="5351509" cy="281322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** оперативные данные Федерального казначейства (с</a:t>
            </a:r>
            <a:r>
              <a:rPr kumimoji="0" lang="ru-RU" sz="1200" b="0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учётом ФТ «Сириус»)</a:t>
            </a:r>
            <a:endParaRPr kumimoji="0" lang="ru-RU" sz="1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7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282379"/>
              </p:ext>
            </p:extLst>
          </p:nvPr>
        </p:nvGraphicFramePr>
        <p:xfrm>
          <a:off x="104775" y="406831"/>
          <a:ext cx="8943975" cy="6333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40898" y="5034456"/>
            <a:ext cx="46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66%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42987" y="5039033"/>
            <a:ext cx="46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64%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63570" y="5054421"/>
            <a:ext cx="46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64203" y="5054421"/>
            <a:ext cx="46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54%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66340" y="5039033"/>
            <a:ext cx="46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53%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99726" y="5039133"/>
            <a:ext cx="46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54%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86339" y="5032954"/>
            <a:ext cx="46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55%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03427" y="5029647"/>
            <a:ext cx="46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54%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01444" y="5029647"/>
            <a:ext cx="46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43</a:t>
            </a: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80674" y="5197466"/>
            <a:ext cx="548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млрд. руб.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10188" y="5041663"/>
            <a:ext cx="46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kumimoji="0" lang="ru-RU" sz="1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0%</a:t>
            </a:r>
            <a:endParaRPr kumimoji="0" lang="ru-RU" sz="1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27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44278"/>
            <a:ext cx="9143999" cy="49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ru-RU"/>
            </a:defPPr>
            <a:lvl1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828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spc="-20" dirty="0" smtClean="0">
                <a:ea typeface="Cambria" panose="02040503050406030204" pitchFamily="18" charset="0"/>
              </a:rPr>
              <a:t>Изменение бюджетного законодательства Российской Федерации в целях сглаживания </a:t>
            </a:r>
            <a:r>
              <a:rPr lang="ru-RU" sz="1800" dirty="0">
                <a:solidFill>
                  <a:srgbClr val="EEECE1">
                    <a:lumMod val="10000"/>
                  </a:srgbClr>
                </a:solidFill>
                <a:cs typeface="Times New Roman" panose="02020603050405020304" pitchFamily="18" charset="0"/>
              </a:rPr>
              <a:t>"</a:t>
            </a:r>
            <a:r>
              <a:rPr lang="ru-RU" sz="1800" spc="-20" dirty="0" err="1" smtClean="0">
                <a:ea typeface="Cambria" panose="02040503050406030204" pitchFamily="18" charset="0"/>
              </a:rPr>
              <a:t>санкционных</a:t>
            </a:r>
            <a:r>
              <a:rPr lang="ru-RU" sz="1800" dirty="0">
                <a:solidFill>
                  <a:srgbClr val="EEECE1">
                    <a:lumMod val="10000"/>
                  </a:srgbClr>
                </a:solidFill>
                <a:cs typeface="Times New Roman" panose="02020603050405020304" pitchFamily="18" charset="0"/>
              </a:rPr>
              <a:t>"</a:t>
            </a:r>
            <a:r>
              <a:rPr lang="ru-RU" sz="1800" spc="-20" dirty="0" smtClean="0">
                <a:ea typeface="Cambria" panose="02040503050406030204" pitchFamily="18" charset="0"/>
              </a:rPr>
              <a:t> последствия в 2022 году</a:t>
            </a:r>
            <a:endParaRPr lang="ru-RU" sz="1800" spc="-20" dirty="0">
              <a:ea typeface="Cambria" panose="02040503050406030204" pitchFamily="18" charset="0"/>
            </a:endParaRPr>
          </a:p>
        </p:txBody>
      </p:sp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35496" y="908720"/>
            <a:ext cx="4706262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  <a:sp3d extrusionH="57150">
              <a:bevelT w="38100" h="38100"/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части повышения </a:t>
            </a:r>
            <a:r>
              <a:rPr lang="ru-RU" sz="1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бюджетной самостоятельности</a:t>
            </a:r>
            <a:r>
              <a:rPr lang="ru-RU" sz="16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ru-RU" sz="16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-28368" y="5381031"/>
            <a:ext cx="9144000" cy="3693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  <a:sp3d extrusionH="57150">
              <a:bevelT w="38100" h="38100"/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части поддержания </a:t>
            </a:r>
            <a:r>
              <a:rPr lang="ru-RU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ликвидности</a:t>
            </a:r>
            <a:r>
              <a:rPr lang="ru-RU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700942" y="911622"/>
            <a:ext cx="4427982" cy="107721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  <a:sp3d extrusionH="57150">
              <a:bevelT w="38100" h="38100"/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части поддержания </a:t>
            </a:r>
            <a:r>
              <a:rPr lang="ru-RU" sz="1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финансовой стабильности: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(Федеральный закон от 1 мая 2022 г. № 128-ФЗ)</a:t>
            </a:r>
            <a:endParaRPr lang="ru-RU" sz="1600" b="1" i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527137"/>
              </p:ext>
            </p:extLst>
          </p:nvPr>
        </p:nvGraphicFramePr>
        <p:xfrm>
          <a:off x="23683" y="1526224"/>
          <a:ext cx="4548316" cy="383074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548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5471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1) регионам предоставлено право изменения бюджетов через сводную бюджетную роспись;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1479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2) снято</a:t>
                      </a:r>
                      <a:r>
                        <a:rPr lang="ru-RU" sz="1600" b="0" i="1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ограничение на объем резервных фондов высших исполнительных органов власти регионов</a:t>
                      </a:r>
                      <a: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lang="ru-RU" sz="1600" b="0" i="1" kern="1200" cap="none" spc="0" dirty="0" smtClean="0">
                        <a:ln w="1905"/>
                        <a:solidFill>
                          <a:srgbClr val="080808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810306"/>
                  </a:ext>
                </a:extLst>
              </a:tr>
              <a:tr h="741712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3) расширены полномочия регионов по введению в 2022 г. мер </a:t>
                      </a:r>
                      <a:r>
                        <a:rPr lang="ru-RU" sz="1600" dirty="0" smtClean="0">
                          <a:solidFill>
                            <a:srgbClr val="EEECE1">
                              <a:lumMod val="10000"/>
                            </a:srgb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налоговой</a:t>
                      </a:r>
                      <a:r>
                        <a:rPr lang="ru-RU" sz="1600" dirty="0" smtClean="0">
                          <a:solidFill>
                            <a:srgbClr val="EEECE1">
                              <a:lumMod val="10000"/>
                            </a:srgb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 поддержки экономики;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9586632"/>
                  </a:ext>
                </a:extLst>
              </a:tr>
              <a:tr h="529057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4) </a:t>
                      </a: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600" b="0" i="1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прощены процедуры государственных закупок</a:t>
                      </a:r>
                      <a: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9546472"/>
                  </a:ext>
                </a:extLst>
              </a:tr>
              <a:tr h="76555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5) </a:t>
                      </a: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расширены </a:t>
                      </a:r>
                      <a:r>
                        <a:rPr lang="ru-RU" sz="1600" b="0" i="1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направления использования средств от реструктуризации бюджетных кредитов.</a:t>
                      </a:r>
                      <a:endParaRPr kumimoji="0" lang="ru-RU" sz="1600" b="0" i="1" u="none" strike="noStrike" kern="1200" cap="none" spc="-20" normalizeH="0" baseline="0" noProof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6486211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045093"/>
              </p:ext>
            </p:extLst>
          </p:nvPr>
        </p:nvGraphicFramePr>
        <p:xfrm>
          <a:off x="4595682" y="2056616"/>
          <a:ext cx="4548316" cy="295030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548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3726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1) увеличение лимита </a:t>
                      </a:r>
                      <a:r>
                        <a:rPr lang="ru-RU" sz="1600" dirty="0" smtClean="0">
                          <a:solidFill>
                            <a:srgbClr val="EEECE1">
                              <a:lumMod val="10000"/>
                            </a:srgb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казначейских</a:t>
                      </a:r>
                      <a:r>
                        <a:rPr lang="ru-RU" sz="1600" dirty="0" smtClean="0">
                          <a:solidFill>
                            <a:srgbClr val="EEECE1">
                              <a:lumMod val="10000"/>
                            </a:srgb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 кредитов на 2022 г. до 10% объема собственных доходов региона. Перенесение предельного срока возврата кредита с 15 декабря до 30 декабря;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49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2) перенос погашения задолженности по ранее реструктурированным бюджетным кредитам с 2022 на 2029 г.;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2443571"/>
                  </a:ext>
                </a:extLst>
              </a:tr>
              <a:tr h="1060549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3) предоставление бюджетных кредитов из федерального бюджета для погашения рыночных заимствований.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9586632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981582"/>
              </p:ext>
            </p:extLst>
          </p:nvPr>
        </p:nvGraphicFramePr>
        <p:xfrm>
          <a:off x="97293" y="5745191"/>
          <a:ext cx="8949412" cy="92416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949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4951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1) авансовое перечисление дотаций при наличии кассовых разрывов при исполнении регионального бюджета;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49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2) предоставление Федеральным казначейством бюджетных кредитов.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2443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870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>
            <a:extLst>
              <a:ext uri="{FF2B5EF4-FFF2-40B4-BE49-F238E27FC236}">
                <a16:creationId xmlns:a16="http://schemas.microsoft.com/office/drawing/2014/main" id="{C774304A-0AC1-4F1A-8044-19C93B0971D8}"/>
              </a:ext>
            </a:extLst>
          </p:cNvPr>
          <p:cNvSpPr/>
          <p:nvPr/>
        </p:nvSpPr>
        <p:spPr>
          <a:xfrm>
            <a:off x="5531230" y="3859093"/>
            <a:ext cx="670842" cy="67084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2B480A8C-D308-4A3A-83E9-A80322A0873A}"/>
              </a:ext>
            </a:extLst>
          </p:cNvPr>
          <p:cNvSpPr/>
          <p:nvPr/>
        </p:nvSpPr>
        <p:spPr>
          <a:xfrm>
            <a:off x="3117670" y="2230715"/>
            <a:ext cx="2710955" cy="2710955"/>
          </a:xfrm>
          <a:prstGeom prst="ellipse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2B480A8C-D308-4A3A-83E9-A80322A0873A}"/>
              </a:ext>
            </a:extLst>
          </p:cNvPr>
          <p:cNvSpPr/>
          <p:nvPr/>
        </p:nvSpPr>
        <p:spPr>
          <a:xfrm>
            <a:off x="3320556" y="2431507"/>
            <a:ext cx="2332601" cy="2332601"/>
          </a:xfrm>
          <a:prstGeom prst="ellipse">
            <a:avLst/>
          </a:prstGeom>
          <a:noFill/>
          <a:ln w="25400">
            <a:solidFill>
              <a:schemeClr val="accent5">
                <a:lumMod val="7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C774304A-0AC1-4F1A-8044-19C93B0971D8}"/>
              </a:ext>
            </a:extLst>
          </p:cNvPr>
          <p:cNvSpPr/>
          <p:nvPr/>
        </p:nvSpPr>
        <p:spPr>
          <a:xfrm>
            <a:off x="2884855" y="2412792"/>
            <a:ext cx="670842" cy="67084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C774304A-0AC1-4F1A-8044-19C93B0971D8}"/>
              </a:ext>
            </a:extLst>
          </p:cNvPr>
          <p:cNvSpPr/>
          <p:nvPr/>
        </p:nvSpPr>
        <p:spPr>
          <a:xfrm>
            <a:off x="5390596" y="2429525"/>
            <a:ext cx="670842" cy="67084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61438" y="2417774"/>
            <a:ext cx="30269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Реструктуризация задолженности бюджетных кредитов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3955" y="2444662"/>
            <a:ext cx="2270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"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Инфраструктурные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"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бюджетные кредиты 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C774304A-0AC1-4F1A-8044-19C93B0971D8}"/>
              </a:ext>
            </a:extLst>
          </p:cNvPr>
          <p:cNvSpPr/>
          <p:nvPr/>
        </p:nvSpPr>
        <p:spPr>
          <a:xfrm>
            <a:off x="2710673" y="3796779"/>
            <a:ext cx="670842" cy="67084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3955" y="4085994"/>
            <a:ext cx="2096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"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Инфраструктурные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"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облигации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53813" y="3513179"/>
            <a:ext cx="29901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Предоставление Фонду ЖКХ средств Фонда национального благосостояния на реализацию проектов по строительству и модернизации инфраструктуры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D61D620-FF24-4065-9A06-C24EC085CA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40" r="22740" b="17686"/>
          <a:stretch/>
        </p:blipFill>
        <p:spPr>
          <a:xfrm>
            <a:off x="3534098" y="2655188"/>
            <a:ext cx="1905515" cy="1905515"/>
          </a:xfrm>
          <a:custGeom>
            <a:avLst/>
            <a:gdLst>
              <a:gd name="connsiteX0" fmla="*/ 1347216 w 2694432"/>
              <a:gd name="connsiteY0" fmla="*/ 0 h 2694432"/>
              <a:gd name="connsiteX1" fmla="*/ 2694432 w 2694432"/>
              <a:gd name="connsiteY1" fmla="*/ 1347216 h 2694432"/>
              <a:gd name="connsiteX2" fmla="*/ 1347216 w 2694432"/>
              <a:gd name="connsiteY2" fmla="*/ 2694432 h 2694432"/>
              <a:gd name="connsiteX3" fmla="*/ 0 w 2694432"/>
              <a:gd name="connsiteY3" fmla="*/ 1347216 h 2694432"/>
              <a:gd name="connsiteX4" fmla="*/ 1347216 w 2694432"/>
              <a:gd name="connsiteY4" fmla="*/ 0 h 2694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4432" h="2694432">
                <a:moveTo>
                  <a:pt x="1347216" y="0"/>
                </a:moveTo>
                <a:cubicBezTo>
                  <a:pt x="2091263" y="0"/>
                  <a:pt x="2694432" y="603169"/>
                  <a:pt x="2694432" y="1347216"/>
                </a:cubicBezTo>
                <a:cubicBezTo>
                  <a:pt x="2694432" y="2091263"/>
                  <a:pt x="2091263" y="2694432"/>
                  <a:pt x="1347216" y="2694432"/>
                </a:cubicBezTo>
                <a:cubicBezTo>
                  <a:pt x="603169" y="2694432"/>
                  <a:pt x="0" y="2091263"/>
                  <a:pt x="0" y="1347216"/>
                </a:cubicBezTo>
                <a:cubicBezTo>
                  <a:pt x="0" y="603169"/>
                  <a:pt x="603169" y="0"/>
                  <a:pt x="1347216" y="0"/>
                </a:cubicBezTo>
                <a:close/>
              </a:path>
            </a:pathLst>
          </a:custGeom>
          <a:ln w="25400">
            <a:solidFill>
              <a:schemeClr val="accent5">
                <a:lumMod val="75000"/>
              </a:schemeClr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5888" y="2603242"/>
            <a:ext cx="305018" cy="30533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570" y="2609526"/>
            <a:ext cx="315469" cy="3154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4881" y="3967612"/>
            <a:ext cx="333946" cy="3459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4509" y="3987952"/>
            <a:ext cx="278961" cy="3158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6960" y="2561475"/>
            <a:ext cx="437109" cy="4483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5055" y="3935648"/>
            <a:ext cx="558759" cy="540055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5531231" y="3850913"/>
            <a:ext cx="679023" cy="679023"/>
          </a:xfrm>
          <a:prstGeom prst="ellipse">
            <a:avLst/>
          </a:prstGeom>
          <a:solidFill>
            <a:srgbClr val="CD0027">
              <a:alpha val="0"/>
            </a:srgbClr>
          </a:solidFill>
          <a:ln w="22225">
            <a:solidFill>
              <a:srgbClr val="31859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4" name="Google Shape;240;p13"/>
          <p:cNvSpPr txBox="1">
            <a:spLocks/>
          </p:cNvSpPr>
          <p:nvPr/>
        </p:nvSpPr>
        <p:spPr>
          <a:xfrm>
            <a:off x="-16219" y="918093"/>
            <a:ext cx="9006148" cy="72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ru-RU"/>
            </a:defPPr>
            <a:lvl1pPr marR="0" lvl="0" indent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400" b="1" i="0" u="none" strike="noStrike" cap="none" spc="-20" normalizeH="0" baseline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000000"/>
                </a:solidFill>
              </a:rPr>
              <a:t>Инициатива "Инфраструктурное меню" </a:t>
            </a:r>
            <a:r>
              <a:rPr lang="ru-RU" sz="2800" dirty="0">
                <a:solidFill>
                  <a:srgbClr val="000000"/>
                </a:solidFill>
              </a:rPr>
              <a:t>(возможные источники финансирования инфраструктуры городских агломераций) 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70849" y="2925941"/>
            <a:ext cx="277135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трлн. рублей в 2021-2025 годах на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лет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погашением,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начиная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 3 года предоставления, под 3% годовых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848816" y="3100367"/>
            <a:ext cx="16644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628,6 млрд. рублей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848816" y="4947138"/>
            <a:ext cx="15345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150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млрд. рублей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57717" y="4633391"/>
            <a:ext cx="15345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150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млрд. рублей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954797" y="5218858"/>
            <a:ext cx="30641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"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Инфраструктурные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"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кредиты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ВЭБа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на городскую инфраструктуру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048718" y="5933029"/>
            <a:ext cx="277990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300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млрд. рублей, </a:t>
            </a:r>
            <a:endParaRPr kumimoji="0" lang="ru-RU" sz="14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внебюджетное финансирование </a:t>
            </a:r>
            <a:endParaRPr kumimoji="0" lang="ru-RU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C774304A-0AC1-4F1A-8044-19C93B0971D8}"/>
              </a:ext>
            </a:extLst>
          </p:cNvPr>
          <p:cNvSpPr/>
          <p:nvPr/>
        </p:nvSpPr>
        <p:spPr>
          <a:xfrm>
            <a:off x="4160226" y="4611451"/>
            <a:ext cx="670842" cy="67084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37893" y="4775770"/>
            <a:ext cx="523089" cy="38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4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" y="284920"/>
            <a:ext cx="9143999" cy="78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ru-RU"/>
            </a:defPPr>
            <a:lvl1pPr marR="0" lvl="0" indent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400" b="1" i="0" u="none" strike="noStrike" cap="none" spc="-20" normalizeH="0" baseline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0000"/>
                </a:solidFill>
              </a:rPr>
              <a:t>Использование "инфраструктурных" бюджетных кредитов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45843186"/>
              </p:ext>
            </p:extLst>
          </p:nvPr>
        </p:nvGraphicFramePr>
        <p:xfrm>
          <a:off x="1132115" y="1065387"/>
          <a:ext cx="6966856" cy="488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36644" y="6003027"/>
            <a:ext cx="4248472" cy="62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ru-RU"/>
            </a:defPPr>
            <a:lvl1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828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по типу инфраструктуры от общего объема средств</a:t>
            </a:r>
            <a:endParaRPr kumimoji="0" lang="ru-RU" sz="2000" b="1" i="0" u="none" strike="noStrike" kern="1200" cap="none" spc="-2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8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371253359"/>
              </p:ext>
            </p:extLst>
          </p:nvPr>
        </p:nvGraphicFramePr>
        <p:xfrm>
          <a:off x="51515" y="961928"/>
          <a:ext cx="9040970" cy="5747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284561"/>
            <a:ext cx="9144000" cy="715578"/>
          </a:xfrm>
          <a:prstGeom prst="rect">
            <a:avLst/>
          </a:prstGeom>
        </p:spPr>
        <p:txBody>
          <a:bodyPr wrap="square" lIns="68579" tIns="34289" rIns="68579" bIns="34289" anchor="ctr">
            <a:spAutoFit/>
          </a:bodyPr>
          <a:lstStyle/>
          <a:p>
            <a:pPr marL="0" marR="0" lvl="0" indent="0" algn="ctr" defTabSz="5143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Доли инвестиций в расходах консолидированных</a:t>
            </a:r>
          </a:p>
          <a:p>
            <a:pPr marL="0" marR="0" lvl="0" indent="0" algn="ctr" defTabSz="5143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бюджетов субъектов </a:t>
            </a:r>
            <a:r>
              <a:rPr lang="ru-RU" sz="2100" b="1" noProof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Российской Федерации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5" name="Text Box 107"/>
          <p:cNvSpPr txBox="1">
            <a:spLocks noChangeArrowheads="1"/>
          </p:cNvSpPr>
          <p:nvPr/>
        </p:nvSpPr>
        <p:spPr bwMode="auto">
          <a:xfrm>
            <a:off x="12876" y="923961"/>
            <a:ext cx="711203" cy="50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514329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млрд. рублей</a:t>
            </a:r>
          </a:p>
        </p:txBody>
      </p:sp>
      <p:sp>
        <p:nvSpPr>
          <p:cNvPr id="7" name="Text Box 107"/>
          <p:cNvSpPr txBox="1">
            <a:spLocks noChangeArrowheads="1"/>
          </p:cNvSpPr>
          <p:nvPr/>
        </p:nvSpPr>
        <p:spPr bwMode="auto">
          <a:xfrm>
            <a:off x="8571246" y="1174028"/>
            <a:ext cx="521239" cy="289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514329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%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43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11907430"/>
              </p:ext>
            </p:extLst>
          </p:nvPr>
        </p:nvGraphicFramePr>
        <p:xfrm>
          <a:off x="0" y="144016"/>
          <a:ext cx="9144000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659760"/>
              </p:ext>
            </p:extLst>
          </p:nvPr>
        </p:nvGraphicFramePr>
        <p:xfrm>
          <a:off x="0" y="1613520"/>
          <a:ext cx="9143999" cy="28956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2076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kumimoji="0" lang="ru-RU" sz="1600" b="1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введение исключений в части распределения законом о бюджете, сроке заключения соглашений и применении предельного уровня софинансирвания </a:t>
                      </a:r>
                      <a: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для конкурсных субсидий (получатель – один регион) и субсидий, объемы которых обусловлены поступлением доходов федерального бюджета;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076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kumimoji="0" lang="ru-RU" sz="1600" b="1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введение исключений в части распределения законом о бюджете и сроке заключения соглашений </a:t>
                      </a:r>
                      <a: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для субсидий, источником финансового обеспечения которых являются остатки бюджетных ассигнований Федерального дорожного фонда на начало текущего финансового года;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6047"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3)</a:t>
                      </a:r>
                      <a:r>
                        <a:rPr lang="ru-RU" sz="1600" b="0" i="1" spc="-2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исключение требования о направлении ГРБС проектов НПА с проектом распределения субсидий регионам </a:t>
                      </a:r>
                      <a:r>
                        <a:rPr lang="ru-RU" sz="1400" b="0" i="1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(ввиду изменения сроков подготовки и внесения закона о бюджете и с учетом направления в составе материалов к проекту бюджета методик (проектов методик) распределения субсидий между регионами).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747789"/>
              </p:ext>
            </p:extLst>
          </p:nvPr>
        </p:nvGraphicFramePr>
        <p:xfrm>
          <a:off x="-7302" y="4799061"/>
          <a:ext cx="9143999" cy="1726283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5325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kumimoji="0" lang="ru-RU" sz="1400" b="1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новый случай (основание) предоставления: </a:t>
                      </a:r>
                      <a:r>
                        <a:rPr kumimoji="0" lang="ru-RU" sz="14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проведение субъектами РФ мероприятий, связанных с ликвидацией последствий чрезвычайных ситуаций федерального и межрегионального характера;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812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kumimoji="0" lang="ru-RU" sz="1400" b="1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введение требования о заключении соглашения в соответствии с типовыми формами, установленными Минфином России, в случае </a:t>
                      </a:r>
                      <a:r>
                        <a:rPr kumimoji="0" lang="ru-RU" sz="1400" b="1" i="1" u="none" strike="noStrike" kern="1200" cap="none" spc="-20" normalizeH="0" baseline="0" noProof="0" dirty="0" err="1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софинансирования</a:t>
                      </a:r>
                      <a:r>
                        <a:rPr kumimoji="0" lang="ru-RU" sz="1400" b="1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из федерального бюджета расходного обязательства субъекта РФ по предоставлению иного межбюджетного трансферта местному бюджету </a:t>
                      </a:r>
                      <a:r>
                        <a:rPr kumimoji="0" lang="ru-RU" sz="12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(в отношении субсидий местным бюджетам указанное требование учтено в пункте 4.1 статьи 139 Бюджетного кодекса РФ).</a:t>
                      </a:r>
                      <a:endParaRPr lang="ru-RU" sz="1400" b="0" i="1" spc="-2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-23466" y="1178203"/>
            <a:ext cx="9148066" cy="56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ru-RU"/>
            </a:defPPr>
            <a:lvl1pPr algn="ctr">
              <a:defRPr sz="2000" b="1">
                <a:solidFill>
                  <a:srgbClr val="005828"/>
                </a:solidFill>
                <a:latin typeface="Cambria" panose="02040503050406030204" pitchFamily="18" charset="0"/>
              </a:defRPr>
            </a:lvl1pPr>
          </a:lstStyle>
          <a:p>
            <a:pPr algn="just"/>
            <a:r>
              <a:rPr lang="ru-RU" sz="1800" b="0" dirty="0" smtClean="0">
                <a:solidFill>
                  <a:schemeClr val="bg2">
                    <a:lumMod val="10000"/>
                  </a:schemeClr>
                </a:solidFill>
              </a:rPr>
              <a:t>Субсидии:</a:t>
            </a:r>
            <a:endParaRPr lang="ru-RU" sz="1800" b="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18658" y="4365104"/>
            <a:ext cx="9148066" cy="56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ru-RU"/>
            </a:defPPr>
            <a:lvl1pPr algn="ctr">
              <a:defRPr sz="2000" b="1">
                <a:solidFill>
                  <a:srgbClr val="005828"/>
                </a:solidFill>
                <a:latin typeface="Cambria" panose="02040503050406030204" pitchFamily="18" charset="0"/>
              </a:defRPr>
            </a:lvl1pPr>
          </a:lstStyle>
          <a:p>
            <a:pPr algn="just"/>
            <a:r>
              <a:rPr lang="ru-RU" sz="1800" b="0" dirty="0" smtClean="0">
                <a:solidFill>
                  <a:schemeClr val="bg2">
                    <a:lumMod val="10000"/>
                  </a:schemeClr>
                </a:solidFill>
              </a:rPr>
              <a:t>Иные межбюджетные трансферты:</a:t>
            </a:r>
            <a:endParaRPr lang="ru-RU" sz="1800" b="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8672" y="264136"/>
            <a:ext cx="8910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1E1C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Совершенствование межбюджетных отношений на федеральном уровне </a:t>
            </a:r>
            <a:br>
              <a:rPr lang="ru-RU" b="1" dirty="0">
                <a:solidFill>
                  <a:srgbClr val="1E1C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1E1C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 предоставлении и распределении отдельных видов субсидий из федерального бюджета бюджетам субъектов Российской </a:t>
            </a:r>
            <a:r>
              <a:rPr lang="ru-RU" b="1" dirty="0" smtClean="0">
                <a:solidFill>
                  <a:srgbClr val="1E1C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Федерации </a:t>
            </a:r>
            <a:r>
              <a:rPr lang="ru-RU" b="1" dirty="0">
                <a:solidFill>
                  <a:srgbClr val="1E1C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иных межбюджетных трансфертов</a:t>
            </a:r>
            <a:endParaRPr lang="ru-RU" sz="1400" b="1" dirty="0">
              <a:solidFill>
                <a:srgbClr val="1E1C1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16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495" y="1123931"/>
            <a:ext cx="8777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1E1C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Цель – повышение предсказуемости </a:t>
            </a:r>
            <a:r>
              <a:rPr lang="ru-RU" sz="1400" i="1" dirty="0" smtClean="0">
                <a:solidFill>
                  <a:srgbClr val="1E1C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предоставления межбюджетных трансфертов из бюджетов  субъектов Российской Федерации </a:t>
            </a:r>
            <a:r>
              <a:rPr lang="ru-RU" sz="1400" b="1" i="1" u="sng" dirty="0" smtClean="0">
                <a:solidFill>
                  <a:srgbClr val="1E1C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местным бюджетам</a:t>
            </a:r>
            <a:r>
              <a:rPr lang="ru-RU" sz="1400" i="1" dirty="0" smtClean="0">
                <a:solidFill>
                  <a:srgbClr val="1E1C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и </a:t>
            </a:r>
            <a:r>
              <a:rPr lang="ru-RU" sz="1400" b="1" i="1" dirty="0" smtClean="0">
                <a:solidFill>
                  <a:srgbClr val="1E1C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сокращение сроков доведения </a:t>
            </a:r>
            <a:r>
              <a:rPr lang="ru-RU" sz="1400" i="1" dirty="0" smtClean="0">
                <a:solidFill>
                  <a:srgbClr val="1E1C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межбюджетных трансфертов </a:t>
            </a:r>
            <a:r>
              <a:rPr lang="ru-RU" sz="1400" b="1" i="1" u="sng" dirty="0" smtClean="0">
                <a:solidFill>
                  <a:srgbClr val="1E1C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 местных бюджетов</a:t>
            </a:r>
            <a:r>
              <a:rPr lang="ru-RU" sz="1400" i="1" dirty="0" smtClean="0">
                <a:solidFill>
                  <a:srgbClr val="1E1C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*</a:t>
            </a:r>
            <a:endParaRPr lang="ru-RU" sz="1400" i="1" dirty="0">
              <a:solidFill>
                <a:srgbClr val="1E1C1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85271" y="2415326"/>
            <a:ext cx="872515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E1C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Основные новации: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495" y="1788413"/>
            <a:ext cx="89288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050" i="1" dirty="0" smtClean="0">
                <a:solidFill>
                  <a:srgbClr val="1E1C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</a:t>
            </a:r>
            <a:r>
              <a:rPr lang="ru-RU" sz="1050" i="1" dirty="0" smtClean="0">
                <a:solidFill>
                  <a:srgbClr val="1E1C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выполнение подпункта 12 пункта 1 поручения </a:t>
            </a:r>
            <a:r>
              <a:rPr lang="ru-RU" sz="1050" b="1" i="1" dirty="0" smtClean="0">
                <a:solidFill>
                  <a:srgbClr val="1E1C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Президента Российской Федерации  </a:t>
            </a:r>
            <a:r>
              <a:rPr lang="ru-RU" sz="1050" i="1" dirty="0" smtClean="0">
                <a:solidFill>
                  <a:srgbClr val="1E1C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 1 марта 2020 г. </a:t>
            </a:r>
            <a:r>
              <a:rPr lang="ru-RU" sz="1050" b="1" i="1" dirty="0" smtClean="0">
                <a:solidFill>
                  <a:srgbClr val="1E1C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№ Пр-354 </a:t>
            </a:r>
            <a:r>
              <a:rPr lang="ru-RU" sz="1050" i="1" dirty="0" smtClean="0">
                <a:solidFill>
                  <a:srgbClr val="1E1C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итогам заседания Совета при Президенте Российской Федерации по развитию местного самоуправления 30 января 2020 года; пункта 16 поручения Правительства Российской Федерации от 14 марта 2020 г. № ММ-П16-1825; поручения  Правительства  Российской  Федерации  от  13  августа  2020 г. №  МХ-П13-9267 </a:t>
            </a:r>
            <a:endParaRPr lang="ru-RU" sz="1050" b="1" i="1" dirty="0">
              <a:solidFill>
                <a:srgbClr val="1E1C1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47848" y="583815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6555" y="325009"/>
            <a:ext cx="824670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E1C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Совершенствование бюджетного законодательства </a:t>
            </a:r>
          </a:p>
          <a:p>
            <a:pPr algn="ctr"/>
            <a:r>
              <a:rPr lang="ru-RU" sz="1600" dirty="0" smtClean="0">
                <a:solidFill>
                  <a:srgbClr val="1E1C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600" dirty="0">
                <a:solidFill>
                  <a:srgbClr val="1E1C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закон от 1 июля 2021 г. № 246-ФЗ </a:t>
            </a:r>
          </a:p>
          <a:p>
            <a:pPr algn="ctr"/>
            <a:r>
              <a:rPr lang="ru-RU" sz="1600" dirty="0">
                <a:solidFill>
                  <a:srgbClr val="1E1C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"О внесении изменений в Бюджетный кодекс Российской Федерации"</a:t>
            </a:r>
            <a:endParaRPr lang="ru-RU" sz="1400" dirty="0">
              <a:solidFill>
                <a:srgbClr val="1E1C1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29601"/>
              </p:ext>
            </p:extLst>
          </p:nvPr>
        </p:nvGraphicFramePr>
        <p:xfrm>
          <a:off x="125495" y="2746452"/>
          <a:ext cx="8928992" cy="37440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928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0462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kumimoji="0" lang="ru-RU" sz="1300" b="1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установление сроков распределения и заключения </a:t>
                      </a:r>
                      <a:r>
                        <a:rPr kumimoji="0" lang="ru-RU" sz="13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соглашений по иным межбюджетным трансфертам </a:t>
                      </a:r>
                      <a:br>
                        <a:rPr kumimoji="0" lang="ru-RU" sz="13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3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sz="1300" b="1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15 февраля</a:t>
                      </a:r>
                      <a:r>
                        <a:rPr kumimoji="0" lang="ru-RU" sz="13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; на срок, соответствующий сроку, на который утверждено распределение), введение типовой формы соглашений, утверждаемой на региональном уровне;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187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kumimoji="0" lang="ru-RU" sz="1300" b="1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установление сроков заключения соглашений </a:t>
                      </a:r>
                      <a:r>
                        <a:rPr kumimoji="0" lang="ru-RU" sz="13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по субсидиям (</a:t>
                      </a:r>
                      <a:r>
                        <a:rPr kumimoji="0" lang="ru-RU" sz="1300" b="1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15 февраля</a:t>
                      </a:r>
                      <a:r>
                        <a:rPr kumimoji="0" lang="ru-RU" sz="13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; на срок, соответствующий сроку, на который утверждено распределение);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873"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3)</a:t>
                      </a:r>
                      <a:r>
                        <a:rPr lang="ru-RU" sz="1300" b="0" i="1" spc="-2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i="1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ведение возможности направления </a:t>
                      </a:r>
                      <a:r>
                        <a:rPr lang="ru-RU" sz="1300" b="0" i="1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межбюджетных трансфертов по незаключенным соглашениям </a:t>
                      </a:r>
                      <a:br>
                        <a:rPr lang="ru-RU" sz="1300" b="0" i="1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b="0" i="1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 ре</a:t>
                      </a:r>
                      <a:r>
                        <a:rPr lang="ru-RU" sz="1300" b="1" i="1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зервный фонд </a:t>
                      </a:r>
                      <a:r>
                        <a:rPr lang="ru-RU" sz="1300" b="0" i="1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высшего исполнительного органа государственной  власти субъекта РФ;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34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4) 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ограничение случаев 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предоставления иных межбюджетных трансфертов  </a:t>
                      </a:r>
                      <a:r>
                        <a:rPr kumimoji="0" 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(устанавливается  </a:t>
                      </a:r>
                      <a:r>
                        <a:rPr kumimoji="0" lang="ru-RU" sz="1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 случая </a:t>
                      </a:r>
                      <a:r>
                        <a:rPr kumimoji="0" 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для их  предоставления: </a:t>
                      </a:r>
                      <a:r>
                        <a:rPr kumimoji="0" lang="ru-RU" sz="1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(а)</a:t>
                      </a:r>
                      <a:r>
                        <a:rPr kumimoji="0" 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0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софинансирование</a:t>
                      </a:r>
                      <a:r>
                        <a:rPr kumimoji="0" 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не урегулированных федеральными законами и (или) законами субъекта РФ полномочий ОМСУ; </a:t>
                      </a:r>
                      <a:br>
                        <a:rPr kumimoji="0" 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</a:br>
                      <a:r>
                        <a:rPr kumimoji="0" lang="ru-RU" sz="1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(б)</a:t>
                      </a:r>
                      <a:r>
                        <a:rPr kumimoji="0" 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kumimoji="0" lang="ru-RU" sz="10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софинансирование</a:t>
                      </a:r>
                      <a:r>
                        <a:rPr kumimoji="0" 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решения вопросов местного значения ОМСУ; </a:t>
                      </a:r>
                      <a:r>
                        <a:rPr kumimoji="0" lang="ru-RU" sz="1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(в) </a:t>
                      </a:r>
                      <a:r>
                        <a:rPr kumimoji="0" 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предоставление средств за счет резервных фондов Президента Российской Федерации, Правительства Российской Федерации, высшего исполнительного органа гос. власти субъекта РФ; </a:t>
                      </a:r>
                      <a:r>
                        <a:rPr kumimoji="0" lang="ru-RU" sz="1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(г)</a:t>
                      </a:r>
                      <a:r>
                        <a:rPr kumimoji="0" 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в случаях, установленных законами субъекта РФ  (за исключением законов субъекта  РФ о  региональном бюджете и о внесении в него изменений);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995"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5)</a:t>
                      </a:r>
                      <a:r>
                        <a:rPr lang="ru-RU" sz="1300" b="0" i="1" spc="-2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i="1" spc="-2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300" b="1" i="1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становление нераспределенного резерва </a:t>
                      </a:r>
                      <a:r>
                        <a:rPr lang="ru-RU" sz="1300" b="0" i="1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иных межбюджетных трансфертов (до 5% на 1-ый год и до 10% на 2-ой год планового периода);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3313313"/>
                  </a:ext>
                </a:extLst>
              </a:tr>
              <a:tr h="490995"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6) </a:t>
                      </a:r>
                      <a:r>
                        <a:rPr lang="ru-RU" sz="1300" b="1" i="1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исключение</a:t>
                      </a:r>
                      <a:r>
                        <a:rPr lang="ru-RU" sz="1300" b="0" i="1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необходимости </a:t>
                      </a:r>
                      <a:r>
                        <a:rPr lang="ru-RU" sz="1300" b="1" i="1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повторного распределения</a:t>
                      </a:r>
                      <a:r>
                        <a:rPr lang="ru-RU" sz="1300" b="0" i="1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остатка  неиспользованных целевых межбюджетных трансфертов прошлого года.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0950877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627784" y="6467899"/>
            <a:ext cx="4337918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1E1C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Срок  вступления в силу – с 2022 года</a:t>
            </a:r>
          </a:p>
        </p:txBody>
      </p:sp>
    </p:spTree>
    <p:extLst>
      <p:ext uri="{BB962C8B-B14F-4D97-AF65-F5344CB8AC3E}">
        <p14:creationId xmlns:p14="http://schemas.microsoft.com/office/powerpoint/2010/main" val="382344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5">
      <a:dk1>
        <a:srgbClr val="005828"/>
      </a:dk1>
      <a:lt1>
        <a:sysClr val="window" lastClr="FFFFFF"/>
      </a:lt1>
      <a:dk2>
        <a:srgbClr val="02843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b="1"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2011</TotalTime>
  <Words>1679</Words>
  <Application>Microsoft Office PowerPoint</Application>
  <PresentationFormat>Экран (4:3)</PresentationFormat>
  <Paragraphs>306</Paragraphs>
  <Slides>14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Arial Unicode MS</vt:lpstr>
      <vt:lpstr>Book Antiqua</vt:lpstr>
      <vt:lpstr>Calibri</vt:lpstr>
      <vt:lpstr>Cambria</vt:lpstr>
      <vt:lpstr>Georgia</vt:lpstr>
      <vt:lpstr>Times New Roman</vt:lpstr>
      <vt:lpstr>1_Тема Office</vt:lpstr>
      <vt:lpstr>Photo Editor Photo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ФЕДИНЦЕВА ЕЛЕНА ОЛЕГОВНА</dc:creator>
  <cp:lastModifiedBy>Лебедев Даниил Сергеевич</cp:lastModifiedBy>
  <cp:revision>229</cp:revision>
  <cp:lastPrinted>2022-06-08T15:43:59Z</cp:lastPrinted>
  <dcterms:created xsi:type="dcterms:W3CDTF">2018-06-04T15:44:34Z</dcterms:created>
  <dcterms:modified xsi:type="dcterms:W3CDTF">2022-06-08T15:44:47Z</dcterms:modified>
</cp:coreProperties>
</file>