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78" r:id="rId2"/>
    <p:sldId id="273" r:id="rId3"/>
    <p:sldId id="280" r:id="rId4"/>
    <p:sldId id="336" r:id="rId5"/>
    <p:sldId id="337" r:id="rId6"/>
    <p:sldId id="431" r:id="rId7"/>
    <p:sldId id="432" r:id="rId8"/>
    <p:sldId id="433" r:id="rId9"/>
    <p:sldId id="434" r:id="rId10"/>
    <p:sldId id="427" r:id="rId11"/>
    <p:sldId id="308" r:id="rId12"/>
    <p:sldId id="426" r:id="rId13"/>
    <p:sldId id="422" r:id="rId14"/>
    <p:sldId id="423" r:id="rId15"/>
    <p:sldId id="424" r:id="rId16"/>
    <p:sldId id="425" r:id="rId17"/>
  </p:sldIdLst>
  <p:sldSz cx="10680700" cy="7556500"/>
  <p:notesSz cx="9872663" cy="6858000"/>
  <p:embeddedFontLst>
    <p:embeddedFont>
      <p:font typeface="Arial Unicode MS" panose="020B0604020202020204" charset="-12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T Sans Narrow" panose="020B0604020202020204" charset="0"/>
      <p:regular r:id="rId24"/>
      <p:bold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6395" autoAdjust="0"/>
  </p:normalViewPr>
  <p:slideViewPr>
    <p:cSldViewPr>
      <p:cViewPr varScale="1">
        <p:scale>
          <a:sx n="95" d="100"/>
          <a:sy n="95" d="100"/>
        </p:scale>
        <p:origin x="978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7470" cy="344341"/>
          </a:xfrm>
          <a:prstGeom prst="rect">
            <a:avLst/>
          </a:prstGeom>
        </p:spPr>
        <p:txBody>
          <a:bodyPr vert="horz" lIns="83860" tIns="41930" rIns="83860" bIns="41930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59" y="1"/>
            <a:ext cx="4277469" cy="344341"/>
          </a:xfrm>
          <a:prstGeom prst="rect">
            <a:avLst/>
          </a:prstGeom>
        </p:spPr>
        <p:txBody>
          <a:bodyPr vert="horz" lIns="83860" tIns="41930" rIns="83860" bIns="41930" rtlCol="0"/>
          <a:lstStyle>
            <a:lvl1pPr algn="r">
              <a:defRPr sz="1100"/>
            </a:lvl1pPr>
          </a:lstStyle>
          <a:p>
            <a:fld id="{7D90B359-6A48-4E11-8569-83680650C4D9}" type="datetimeFigureOut">
              <a:rPr lang="ru-RU" smtClean="0"/>
              <a:t>08.06.2022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0413" y="857250"/>
            <a:ext cx="3271837" cy="2316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60" tIns="41930" rIns="83860" bIns="4193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560" y="3300773"/>
            <a:ext cx="7897543" cy="2699978"/>
          </a:xfrm>
          <a:prstGeom prst="rect">
            <a:avLst/>
          </a:prstGeom>
        </p:spPr>
        <p:txBody>
          <a:bodyPr vert="horz" lIns="83860" tIns="41930" rIns="83860" bIns="4193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662"/>
            <a:ext cx="4277470" cy="344340"/>
          </a:xfrm>
          <a:prstGeom prst="rect">
            <a:avLst/>
          </a:prstGeom>
        </p:spPr>
        <p:txBody>
          <a:bodyPr vert="horz" lIns="83860" tIns="41930" rIns="83860" bIns="41930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59" y="6513662"/>
            <a:ext cx="4277469" cy="344340"/>
          </a:xfrm>
          <a:prstGeom prst="rect">
            <a:avLst/>
          </a:prstGeom>
        </p:spPr>
        <p:txBody>
          <a:bodyPr vert="horz" lIns="83860" tIns="41930" rIns="83860" bIns="41930" rtlCol="0" anchor="b"/>
          <a:lstStyle>
            <a:lvl1pPr algn="r">
              <a:defRPr sz="1100"/>
            </a:lvl1pPr>
          </a:lstStyle>
          <a:p>
            <a:fld id="{943584EF-8297-4E74-9649-EB49B33ECB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74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2213" y="52388"/>
            <a:ext cx="4941887" cy="3497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119" y="3591679"/>
            <a:ext cx="9603128" cy="3812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957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238">
              <a:defRPr/>
            </a:pPr>
            <a:fld id="{54DF7488-F959-4354-8519-2DD858B41BD7}" type="slidenum">
              <a:rPr lang="ru-RU">
                <a:solidFill>
                  <a:prstClr val="black"/>
                </a:solidFill>
                <a:latin typeface="Calibri"/>
              </a:rPr>
              <a:pPr defTabSz="913238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798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7850" y="512763"/>
            <a:ext cx="3636963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299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7850" y="512763"/>
            <a:ext cx="3636963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93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1125538"/>
            <a:ext cx="4297362" cy="3041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62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1125538"/>
            <a:ext cx="4297362" cy="3041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2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0" y="1125538"/>
            <a:ext cx="4297363" cy="3041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6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0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6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2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7850" y="512763"/>
            <a:ext cx="3636963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11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7850" y="512763"/>
            <a:ext cx="3636963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27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Прямоугольник 1"/>
          <p:cNvSpPr/>
          <p:nvPr userDrawn="1"/>
        </p:nvSpPr>
        <p:spPr>
          <a:xfrm>
            <a:off x="632314" y="12"/>
            <a:ext cx="541452" cy="41805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26" dirty="0">
                <a:solidFill>
                  <a:srgbClr val="53548A">
                    <a:lumMod val="20000"/>
                    <a:lumOff val="80000"/>
                  </a:srgb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</a:t>
            </a:r>
            <a:endParaRPr lang="ru-RU" sz="1983" dirty="0">
              <a:solidFill>
                <a:prstClr val="black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048582" name="Прямоугольник 11"/>
          <p:cNvSpPr>
            <a:spLocks noChangeArrowheads="1"/>
          </p:cNvSpPr>
          <p:nvPr userDrawn="1"/>
        </p:nvSpPr>
        <p:spPr bwMode="auto">
          <a:xfrm>
            <a:off x="1125553" y="-22739"/>
            <a:ext cx="227948" cy="2802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21" dirty="0">
                <a:solidFill>
                  <a:srgbClr val="DBDBE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 sz="1983" dirty="0">
              <a:solidFill>
                <a:srgbClr val="DBDBE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83" name="TextBox 13"/>
          <p:cNvSpPr txBox="1">
            <a:spLocks noChangeArrowheads="1"/>
          </p:cNvSpPr>
          <p:nvPr userDrawn="1"/>
        </p:nvSpPr>
        <p:spPr bwMode="auto">
          <a:xfrm>
            <a:off x="904894" y="-68219"/>
            <a:ext cx="364202" cy="3505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78" i="1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ф</a:t>
            </a:r>
            <a:endParaRPr lang="ru-RU" sz="1678" dirty="0">
              <a:solidFill>
                <a:srgbClr val="DBDBE9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84" name="Прямоугольник 4"/>
          <p:cNvSpPr/>
          <p:nvPr/>
        </p:nvSpPr>
        <p:spPr>
          <a:xfrm>
            <a:off x="0" y="0"/>
            <a:ext cx="10680700" cy="34284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5" name="Прямоугольник 5"/>
          <p:cNvSpPr/>
          <p:nvPr/>
        </p:nvSpPr>
        <p:spPr bwMode="invGray">
          <a:xfrm>
            <a:off x="10612092" y="-1750"/>
            <a:ext cx="66754" cy="34459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6" name="Прямоугольник 6"/>
          <p:cNvSpPr/>
          <p:nvPr/>
        </p:nvSpPr>
        <p:spPr bwMode="invGray">
          <a:xfrm>
            <a:off x="10563881" y="-1750"/>
            <a:ext cx="33377" cy="34459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7" name="Прямоугольник 7"/>
          <p:cNvSpPr/>
          <p:nvPr/>
        </p:nvSpPr>
        <p:spPr bwMode="invGray">
          <a:xfrm>
            <a:off x="10541629" y="-1750"/>
            <a:ext cx="11126" cy="344591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8" name="Прямоугольник 8"/>
          <p:cNvSpPr/>
          <p:nvPr/>
        </p:nvSpPr>
        <p:spPr bwMode="invGray">
          <a:xfrm>
            <a:off x="10486002" y="-1750"/>
            <a:ext cx="29669" cy="344591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grpSp>
        <p:nvGrpSpPr>
          <p:cNvPr id="26" name="Group 23"/>
          <p:cNvGrpSpPr/>
          <p:nvPr userDrawn="1"/>
        </p:nvGrpSpPr>
        <p:grpSpPr bwMode="auto">
          <a:xfrm>
            <a:off x="10367326" y="12"/>
            <a:ext cx="111257" cy="367330"/>
            <a:chOff x="8875715" y="-787"/>
            <a:chExt cx="95251" cy="295141"/>
          </a:xfrm>
        </p:grpSpPr>
        <p:sp>
          <p:nvSpPr>
            <p:cNvPr id="1048589" name="Прямоугольник 14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83" dirty="0">
                <a:solidFill>
                  <a:prstClr val="white"/>
                </a:solidFill>
              </a:endParaRPr>
            </a:p>
          </p:txBody>
        </p:sp>
        <p:sp>
          <p:nvSpPr>
            <p:cNvPr id="1048590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83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591" name="Прямоугольник 16"/>
          <p:cNvSpPr/>
          <p:nvPr userDrawn="1"/>
        </p:nvSpPr>
        <p:spPr>
          <a:xfrm>
            <a:off x="632314" y="12"/>
            <a:ext cx="541452" cy="41805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26" dirty="0">
                <a:solidFill>
                  <a:srgbClr val="53548A">
                    <a:lumMod val="20000"/>
                    <a:lumOff val="80000"/>
                  </a:srgb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</a:t>
            </a:r>
            <a:endParaRPr lang="ru-RU" sz="1983" dirty="0">
              <a:solidFill>
                <a:prstClr val="black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048592" name="Прямоугольник 27"/>
          <p:cNvSpPr>
            <a:spLocks noChangeArrowheads="1"/>
          </p:cNvSpPr>
          <p:nvPr userDrawn="1"/>
        </p:nvSpPr>
        <p:spPr bwMode="auto">
          <a:xfrm>
            <a:off x="1125553" y="-22739"/>
            <a:ext cx="227948" cy="2802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21" dirty="0">
                <a:solidFill>
                  <a:srgbClr val="DBDBE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 sz="1983" dirty="0">
              <a:solidFill>
                <a:srgbClr val="DBDBE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93" name="TextBox 13"/>
          <p:cNvSpPr txBox="1">
            <a:spLocks noChangeArrowheads="1"/>
          </p:cNvSpPr>
          <p:nvPr userDrawn="1"/>
        </p:nvSpPr>
        <p:spPr bwMode="auto">
          <a:xfrm>
            <a:off x="904894" y="-68219"/>
            <a:ext cx="364202" cy="3505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78" i="1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ф</a:t>
            </a:r>
            <a:endParaRPr lang="ru-RU" sz="1678" dirty="0">
              <a:solidFill>
                <a:srgbClr val="DBDBE9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97152" name="Рисунок 2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39" y="17492"/>
            <a:ext cx="363440" cy="40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4" name="Номер слайда 26"/>
          <p:cNvSpPr>
            <a:spLocks noGrp="1"/>
          </p:cNvSpPr>
          <p:nvPr>
            <p:ph type="sldNum" sz="quarter" idx="10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775511AA-970C-4D24-87C0-819CD0553917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446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2296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2296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22963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32296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7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9947756" y="107578"/>
            <a:ext cx="991444" cy="592208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2424" smtClean="0"/>
              <a:pPr/>
              <a:t>‹#›</a:t>
            </a:fld>
            <a:endParaRPr lang="en-US" sz="2424" dirty="0"/>
          </a:p>
        </p:txBody>
      </p:sp>
    </p:spTree>
    <p:extLst>
      <p:ext uri="{BB962C8B-B14F-4D97-AF65-F5344CB8AC3E}">
        <p14:creationId xmlns:p14="http://schemas.microsoft.com/office/powerpoint/2010/main" val="420903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035" y="302612"/>
            <a:ext cx="9612630" cy="125941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035" y="1763186"/>
            <a:ext cx="9612630" cy="49869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035" y="7003760"/>
            <a:ext cx="2492163" cy="40231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9239" y="7003760"/>
            <a:ext cx="3382222" cy="40231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4502" y="7003760"/>
            <a:ext cx="2492163" cy="402314"/>
          </a:xfrm>
          <a:prstGeom prst="rect">
            <a:avLst/>
          </a:prstGeom>
        </p:spPr>
        <p:txBody>
          <a:bodyPr/>
          <a:lstStyle/>
          <a:p>
            <a:fld id="{FE5504C3-403B-4C01-98FA-810A7B60EB2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5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4" y="1151468"/>
            <a:ext cx="10075333" cy="17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821" y="3103373"/>
            <a:ext cx="9556930" cy="381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Новации бюджетного и закупочного законодательства 2022 года</a:t>
            </a:r>
            <a:endParaRPr lang="ru-RU" sz="2645" b="1" dirty="0">
              <a:solidFill>
                <a:srgbClr val="44546A"/>
              </a:solidFill>
              <a:latin typeface="Calibri" panose="020F0502020204030204"/>
            </a:endParaRPr>
          </a:p>
          <a:p>
            <a:pPr algn="ctr"/>
            <a:endParaRPr lang="ru-RU" sz="2645" b="1" dirty="0" smtClean="0">
              <a:solidFill>
                <a:srgbClr val="44546A"/>
              </a:solidFill>
              <a:latin typeface="Calibri" panose="020F0502020204030204"/>
            </a:endParaRPr>
          </a:p>
          <a:p>
            <a:pPr algn="ctr"/>
            <a:endParaRPr lang="ru-RU" sz="2645" b="1" dirty="0">
              <a:solidFill>
                <a:srgbClr val="44546A"/>
              </a:solidFill>
              <a:latin typeface="Calibri" panose="020F0502020204030204"/>
            </a:endParaRPr>
          </a:p>
          <a:p>
            <a:pPr algn="ctr"/>
            <a:endParaRPr lang="ru-RU" sz="2645" b="1" dirty="0" smtClean="0">
              <a:solidFill>
                <a:srgbClr val="44546A"/>
              </a:solidFill>
              <a:latin typeface="Calibri" panose="020F0502020204030204"/>
            </a:endParaRPr>
          </a:p>
          <a:p>
            <a:pPr algn="ctr"/>
            <a:endParaRPr lang="ru-RU" sz="2645" b="1" dirty="0" smtClean="0">
              <a:solidFill>
                <a:srgbClr val="44546A"/>
              </a:solidFill>
              <a:latin typeface="Calibri" panose="020F0502020204030204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Заместитель Министра финансов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Российской Федерации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А.М. Лавров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4" y="1149779"/>
            <a:ext cx="10075333" cy="17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9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442" y="763842"/>
            <a:ext cx="8555038" cy="15742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Порядок перечисления в 2022 году средств,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подлежащих казначейскому сопровождению, на расчетные счета, открытые в кредитных организациях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(проект постановления Правительства Российской Федерации)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1798" y="2462213"/>
            <a:ext cx="9990386" cy="47004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98" b="1" dirty="0">
                <a:cs typeface="Arial" panose="020B0604020202020204" pitchFamily="34" charset="0"/>
              </a:rPr>
              <a:t>Проект постановления Правительства РФ устанавливает особенности перечисления в 2022 году средств с лицевых счетов, открытых в территориальных органах Федерального казначейства заказчикам по контрактам (договорам), на расчетные счета, открытые в банках </a:t>
            </a:r>
            <a:r>
              <a:rPr lang="ru-RU" sz="1698" dirty="0"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ru-RU" sz="472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98" dirty="0">
                <a:cs typeface="Arial" panose="020B0604020202020204" pitchFamily="34" charset="0"/>
              </a:rPr>
              <a:t>	а) </a:t>
            </a:r>
            <a:r>
              <a:rPr lang="ru-RU" sz="1698" b="1" dirty="0">
                <a:cs typeface="Arial" panose="020B0604020202020204" pitchFamily="34" charset="0"/>
              </a:rPr>
              <a:t>поставщикам товаров </a:t>
            </a:r>
            <a:r>
              <a:rPr lang="ru-RU" sz="1698" dirty="0">
                <a:cs typeface="Arial" panose="020B0604020202020204" pitchFamily="34" charset="0"/>
              </a:rPr>
              <a:t>при представлении </a:t>
            </a:r>
            <a:r>
              <a:rPr lang="ru-RU" sz="1698" b="1" dirty="0">
                <a:cs typeface="Arial" panose="020B0604020202020204" pitchFamily="34" charset="0"/>
              </a:rPr>
              <a:t>документов, подтверждающих</a:t>
            </a:r>
            <a:r>
              <a:rPr lang="ru-RU" sz="1698" dirty="0">
                <a:cs typeface="Arial" panose="020B0604020202020204" pitchFamily="34" charset="0"/>
              </a:rPr>
              <a:t> фактическую </a:t>
            </a:r>
            <a:r>
              <a:rPr lang="ru-RU" sz="1698" b="1" dirty="0">
                <a:cs typeface="Arial" panose="020B0604020202020204" pitchFamily="34" charset="0"/>
              </a:rPr>
              <a:t>поставку</a:t>
            </a:r>
            <a:r>
              <a:rPr lang="ru-RU" sz="1698" dirty="0">
                <a:cs typeface="Arial" panose="020B0604020202020204" pitchFamily="34" charset="0"/>
              </a:rPr>
              <a:t> товаров.</a:t>
            </a:r>
          </a:p>
          <a:p>
            <a:pPr marL="0" indent="0" algn="just">
              <a:buNone/>
            </a:pPr>
            <a:endParaRPr lang="ru-RU" sz="472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98" dirty="0">
                <a:cs typeface="Arial" panose="020B0604020202020204" pitchFamily="34" charset="0"/>
              </a:rPr>
              <a:t>	Для </a:t>
            </a:r>
            <a:r>
              <a:rPr lang="ru-RU" sz="1698" b="1" dirty="0">
                <a:cs typeface="Arial" panose="020B0604020202020204" pitchFamily="34" charset="0"/>
              </a:rPr>
              <a:t>поставщиков строительных материалов и оборудования</a:t>
            </a:r>
            <a:r>
              <a:rPr lang="ru-RU" sz="1698" dirty="0">
                <a:cs typeface="Arial" panose="020B0604020202020204" pitchFamily="34" charset="0"/>
              </a:rPr>
              <a:t>, затраты на приобретение которых включены в сметную документацию строительства, на основании </a:t>
            </a:r>
            <a:r>
              <a:rPr lang="ru-RU" sz="1698" b="1" dirty="0">
                <a:cs typeface="Arial" panose="020B0604020202020204" pitchFamily="34" charset="0"/>
              </a:rPr>
              <a:t>перечня строительных материалов и оборудования,</a:t>
            </a:r>
            <a:r>
              <a:rPr lang="ru-RU" sz="1698" dirty="0">
                <a:cs typeface="Arial" panose="020B0604020202020204" pitchFamily="34" charset="0"/>
              </a:rPr>
              <a:t> необходимых для исполнения соответствующего государственного (муниципального) контракта, договора (соглашения);</a:t>
            </a:r>
          </a:p>
          <a:p>
            <a:pPr marL="0" indent="0" algn="just">
              <a:buNone/>
            </a:pPr>
            <a:endParaRPr lang="ru-RU" sz="472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98" dirty="0">
                <a:cs typeface="Arial" panose="020B0604020202020204" pitchFamily="34" charset="0"/>
              </a:rPr>
              <a:t>	б) </a:t>
            </a:r>
            <a:r>
              <a:rPr lang="ru-RU" sz="1698" b="1" dirty="0">
                <a:cs typeface="Arial" panose="020B0604020202020204" pitchFamily="34" charset="0"/>
              </a:rPr>
              <a:t>подрядчикам (исполнителям) </a:t>
            </a:r>
            <a:r>
              <a:rPr lang="ru-RU" sz="1698" dirty="0">
                <a:cs typeface="Arial" panose="020B0604020202020204" pitchFamily="34" charset="0"/>
              </a:rPr>
              <a:t>при представлении </a:t>
            </a:r>
            <a:r>
              <a:rPr lang="ru-RU" sz="1698" b="1" dirty="0">
                <a:cs typeface="Arial" panose="020B0604020202020204" pitchFamily="34" charset="0"/>
              </a:rPr>
              <a:t>документов</a:t>
            </a:r>
            <a:r>
              <a:rPr lang="ru-RU" sz="1698" dirty="0">
                <a:cs typeface="Arial" panose="020B0604020202020204" pitchFamily="34" charset="0"/>
              </a:rPr>
              <a:t>, </a:t>
            </a:r>
            <a:r>
              <a:rPr lang="ru-RU" sz="1698" b="1" dirty="0">
                <a:cs typeface="Arial" panose="020B0604020202020204" pitchFamily="34" charset="0"/>
              </a:rPr>
              <a:t>подтверждающих</a:t>
            </a:r>
            <a:r>
              <a:rPr lang="ru-RU" sz="1698" dirty="0">
                <a:cs typeface="Arial" panose="020B0604020202020204" pitchFamily="34" charset="0"/>
              </a:rPr>
              <a:t> выполнение работ, оказание услуг, а также </a:t>
            </a:r>
            <a:r>
              <a:rPr lang="ru-RU" sz="1698" b="1" dirty="0">
                <a:cs typeface="Arial" panose="020B0604020202020204" pitchFamily="34" charset="0"/>
              </a:rPr>
              <a:t>реестра документов, подтверждающих затраты</a:t>
            </a:r>
            <a:r>
              <a:rPr lang="ru-RU" sz="1698" dirty="0">
                <a:cs typeface="Arial" panose="020B0604020202020204" pitchFamily="34" charset="0"/>
              </a:rPr>
              <a:t>, произведенные в целях выполнения работ, оказания услуг.</a:t>
            </a:r>
          </a:p>
          <a:p>
            <a:pPr marL="0" indent="0" algn="just">
              <a:buNone/>
            </a:pPr>
            <a:endParaRPr lang="ru-RU" sz="1132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98" dirty="0">
                <a:cs typeface="Arial" panose="020B0604020202020204" pitchFamily="34" charset="0"/>
              </a:rPr>
              <a:t>Проектом постановления Правительства РФ </a:t>
            </a:r>
            <a:r>
              <a:rPr lang="ru-RU" sz="1698" b="1" dirty="0">
                <a:cs typeface="Arial" panose="020B0604020202020204" pitchFamily="34" charset="0"/>
              </a:rPr>
              <a:t>также</a:t>
            </a:r>
            <a:r>
              <a:rPr lang="ru-RU" sz="1698" dirty="0">
                <a:cs typeface="Arial" panose="020B0604020202020204" pitchFamily="34" charset="0"/>
              </a:rPr>
              <a:t> устанавливаются:</a:t>
            </a:r>
          </a:p>
          <a:p>
            <a:pPr algn="just"/>
            <a:r>
              <a:rPr lang="ru-RU" sz="1698" dirty="0">
                <a:cs typeface="Arial" panose="020B0604020202020204" pitchFamily="34" charset="0"/>
              </a:rPr>
              <a:t> порядок формирования и представления перечня строительных материалов и оборудования;</a:t>
            </a:r>
          </a:p>
          <a:p>
            <a:pPr algn="just"/>
            <a:r>
              <a:rPr lang="ru-RU" sz="1698" dirty="0">
                <a:cs typeface="Arial" panose="020B0604020202020204" pitchFamily="34" charset="0"/>
              </a:rPr>
              <a:t> форма реестра документов, подтверждающих затраты, произведенные в целях выполнения работ, оказания услуг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9636625" y="0"/>
            <a:ext cx="57347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</a:rPr>
              <a:pPr/>
              <a:t>10</a:t>
            </a:fld>
            <a:endParaRPr lang="ru-RU" altLang="ru-RU" sz="154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extBox 1"/>
          <p:cNvSpPr txBox="1"/>
          <p:nvPr/>
        </p:nvSpPr>
        <p:spPr>
          <a:xfrm>
            <a:off x="371798" y="755741"/>
            <a:ext cx="9850148" cy="17204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8">
              <a:defRPr sz="2600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6909" defTabSz="913818"/>
            <a:lvl3pPr marL="913818" defTabSz="913818"/>
            <a:lvl4pPr marL="1370722" defTabSz="913818"/>
            <a:lvl5pPr marL="1827630" defTabSz="913818"/>
            <a:lvl6pPr marL="2284531" defTabSz="913818"/>
            <a:lvl7pPr marL="2741446" defTabSz="913818"/>
            <a:lvl8pPr marL="3198350" defTabSz="913818"/>
            <a:lvl9pPr marL="3655260" defTabSz="913818"/>
          </a:lstStyle>
          <a:p>
            <a:r>
              <a:rPr lang="ru-RU" sz="2645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Федеральный закон от 26 марта № 65-ФЗ "О </a:t>
            </a:r>
            <a:r>
              <a:rPr lang="ru-RU" sz="2645" b="1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внесении изменений в Бюджетный кодекс Российской Федерации </a:t>
            </a:r>
            <a:endParaRPr lang="ru-RU" sz="2645" b="1" dirty="0" smtClean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r>
              <a:rPr lang="ru-RU" sz="2645" b="1" i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(уточнение </a:t>
            </a:r>
            <a:r>
              <a:rPr lang="ru-RU" sz="2645" b="1" i="1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обязательств по государственным </a:t>
            </a:r>
            <a:r>
              <a:rPr lang="ru-RU" sz="2645" b="1" i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гарантиям субъектов </a:t>
            </a:r>
            <a:r>
              <a:rPr lang="ru-RU" sz="2645" b="1" i="1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РФ и </a:t>
            </a:r>
            <a:r>
              <a:rPr lang="ru-RU" sz="2645" b="1" i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муниципальным гарантиям)</a:t>
            </a:r>
            <a:endParaRPr lang="ru-RU" sz="2865" dirty="0">
              <a:effectLst/>
            </a:endParaRPr>
          </a:p>
        </p:txBody>
      </p:sp>
      <p:sp>
        <p:nvSpPr>
          <p:cNvPr id="1048726" name="TextBox 2"/>
          <p:cNvSpPr txBox="1"/>
          <p:nvPr/>
        </p:nvSpPr>
        <p:spPr>
          <a:xfrm>
            <a:off x="2604046" y="6658570"/>
            <a:ext cx="6345957" cy="6349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63" b="1" dirty="0" smtClean="0"/>
              <a:t>Вступил в силу 26 марта 2022 г.  </a:t>
            </a:r>
            <a:br>
              <a:rPr lang="ru-RU" sz="1763" b="1" dirty="0" smtClean="0"/>
            </a:br>
            <a:r>
              <a:rPr lang="ru-RU" sz="1763" b="1" dirty="0" smtClean="0"/>
              <a:t>Применяется при учете гарантий с 1 января 2022 г.</a:t>
            </a:r>
            <a:endParaRPr lang="ru-RU" sz="1763" b="1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7943144" y="0"/>
            <a:ext cx="226695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</a:rPr>
              <a:pPr/>
              <a:t>11</a:t>
            </a:fld>
            <a:endParaRPr lang="ru-RU" altLang="ru-RU" sz="1543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798" y="2708884"/>
            <a:ext cx="98257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cs typeface="Times New Roman" panose="02020603050405020304" pitchFamily="18" charset="0"/>
              </a:rPr>
              <a:t>В состав государственного долга </a:t>
            </a:r>
            <a:r>
              <a:rPr lang="ru-RU" sz="2000" dirty="0">
                <a:cs typeface="Times New Roman" panose="02020603050405020304" pitchFamily="18" charset="0"/>
              </a:rPr>
              <a:t>субъектов </a:t>
            </a:r>
            <a:r>
              <a:rPr lang="ru-RU" sz="2000" dirty="0" smtClean="0">
                <a:cs typeface="Times New Roman" panose="02020603050405020304" pitchFamily="18" charset="0"/>
              </a:rPr>
              <a:t>РФ </a:t>
            </a:r>
            <a:r>
              <a:rPr lang="ru-RU" sz="2000" dirty="0"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cs typeface="Times New Roman" panose="02020603050405020304" pitchFamily="18" charset="0"/>
              </a:rPr>
              <a:t>муниципального долга) будут включаться обязательства по гарантиям, </a:t>
            </a:r>
            <a:r>
              <a:rPr lang="ru-RU" sz="2000" b="1" dirty="0">
                <a:cs typeface="Times New Roman" panose="02020603050405020304" pitchFamily="18" charset="0"/>
              </a:rPr>
              <a:t>не в сумме предела ответственности </a:t>
            </a:r>
            <a:r>
              <a:rPr lang="ru-RU" sz="2000" dirty="0">
                <a:cs typeface="Times New Roman" panose="02020603050405020304" pitchFamily="18" charset="0"/>
              </a:rPr>
              <a:t>гаранта, а </a:t>
            </a:r>
            <a:r>
              <a:rPr lang="ru-RU" sz="2000" b="1" dirty="0">
                <a:cs typeface="Times New Roman" panose="02020603050405020304" pitchFamily="18" charset="0"/>
              </a:rPr>
              <a:t>в сумме фактически имеющихся у принципала обязательств</a:t>
            </a:r>
            <a:r>
              <a:rPr lang="ru-RU" sz="2000" dirty="0">
                <a:cs typeface="Times New Roman" panose="02020603050405020304" pitchFamily="18" charset="0"/>
              </a:rPr>
              <a:t>, обеспеченных </a:t>
            </a:r>
            <a:r>
              <a:rPr lang="ru-RU" sz="2000" dirty="0" smtClean="0">
                <a:cs typeface="Times New Roman" panose="02020603050405020304" pitchFamily="18" charset="0"/>
              </a:rPr>
              <a:t>гарантией </a:t>
            </a:r>
            <a:r>
              <a:rPr lang="ru-RU" sz="2000" i="1" dirty="0" smtClean="0">
                <a:cs typeface="Times New Roman" panose="02020603050405020304" pitchFamily="18" charset="0"/>
              </a:rPr>
              <a:t>(по аналогии с подходом, </a:t>
            </a:r>
            <a:r>
              <a:rPr lang="ru-RU" sz="2000" i="1" dirty="0" smtClean="0"/>
              <a:t>применяемом </a:t>
            </a:r>
            <a:r>
              <a:rPr lang="ru-RU" sz="2000" i="1" dirty="0"/>
              <a:t>в отношении государственных гарантий </a:t>
            </a:r>
            <a:r>
              <a:rPr lang="ru-RU" sz="2000" i="1" dirty="0" smtClean="0"/>
              <a:t>РФ на </a:t>
            </a:r>
            <a:r>
              <a:rPr lang="ru-RU" sz="2000" i="1" dirty="0"/>
              <a:t>федеральном </a:t>
            </a:r>
            <a:r>
              <a:rPr lang="ru-RU" sz="2000" i="1" dirty="0" smtClean="0"/>
              <a:t>уровне)</a:t>
            </a:r>
            <a:endParaRPr lang="ru-RU" sz="2000" i="1" dirty="0"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cs typeface="Times New Roman" panose="02020603050405020304" pitchFamily="18" charset="0"/>
              </a:rPr>
              <a:t>Законопроект позволит унифицировать регулирование данного вопроса </a:t>
            </a:r>
            <a:r>
              <a:rPr lang="ru-RU" sz="2000" dirty="0">
                <a:cs typeface="Times New Roman" panose="02020603050405020304" pitchFamily="18" charset="0"/>
              </a:rPr>
              <a:t>для всех уровней бюджетов бюджетной системы и </a:t>
            </a:r>
            <a:r>
              <a:rPr lang="ru-RU" sz="2000" b="1" dirty="0">
                <a:cs typeface="Times New Roman" panose="02020603050405020304" pitchFamily="18" charset="0"/>
              </a:rPr>
              <a:t>сократить объем государственного долга </a:t>
            </a:r>
            <a:r>
              <a:rPr lang="ru-RU" sz="2000" dirty="0">
                <a:cs typeface="Times New Roman" panose="02020603050405020304" pitchFamily="18" charset="0"/>
              </a:rPr>
              <a:t>субъектов </a:t>
            </a:r>
            <a:r>
              <a:rPr lang="ru-RU" sz="2000" dirty="0" smtClean="0">
                <a:cs typeface="Times New Roman" panose="02020603050405020304" pitchFamily="18" charset="0"/>
              </a:rPr>
              <a:t>РФ (</a:t>
            </a:r>
            <a:r>
              <a:rPr lang="ru-RU" sz="2000" dirty="0">
                <a:cs typeface="Times New Roman" panose="02020603050405020304" pitchFamily="18" charset="0"/>
              </a:rPr>
              <a:t>муниципального долга)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(статьи 99, 100, 116, 117, 121 БК)  </a:t>
            </a:r>
          </a:p>
        </p:txBody>
      </p:sp>
    </p:spTree>
    <p:extLst>
      <p:ext uri="{BB962C8B-B14F-4D97-AF65-F5344CB8AC3E}">
        <p14:creationId xmlns:p14="http://schemas.microsoft.com/office/powerpoint/2010/main" val="22249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838" y="935970"/>
            <a:ext cx="9587709" cy="104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0485">
              <a:defRPr/>
            </a:pPr>
            <a:r>
              <a:rPr lang="ru-RU" sz="15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 </a:t>
            </a:r>
            <a:br>
              <a:rPr lang="ru-RU" sz="1543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 марта № 505  «О приостановлении действия отдельных положений некоторых актов Правительства Российской Федерации и установлении размеров авансовых платежей при заключении государственных (муниципальных) контрактов в 2022 году»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790" y="1978050"/>
            <a:ext cx="9921405" cy="504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42" indent="-377842" algn="just">
              <a:buAutoNum type="arabicPeriod"/>
            </a:pPr>
            <a:r>
              <a:rPr lang="ru-RU" sz="1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предусматривать в государственных контрактах, подлежащих </a:t>
            </a:r>
            <a:r>
              <a:rPr lang="ru-RU" sz="176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казначейскому 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сопровождению, авансовые платежи в размере </a:t>
            </a:r>
            <a:r>
              <a:rPr lang="ru-RU" sz="1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50 до 90 процентов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7842" indent="-377842" algn="just">
              <a:buAutoNum type="arabicPeriod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42" indent="-377842" algn="just">
              <a:buAutoNum type="arabicPeriod"/>
            </a:pPr>
            <a:r>
              <a:rPr lang="ru-RU" sz="1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получателей средств федерального бюджета предусматривать в заключаемых государственных контрактах, которые не подлежат казначейскому </a:t>
            </a:r>
            <a:r>
              <a:rPr lang="ru-RU" sz="176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сопровождению, 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 </a:t>
            </a:r>
            <a:r>
              <a:rPr lang="ru-RU" sz="1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50 процентов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77842" indent="-377842" algn="just">
              <a:buAutoNum type="arabicPeriod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42" indent="-377842" algn="just">
              <a:buFontTx/>
              <a:buAutoNum type="arabicPeriod"/>
            </a:pP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получателей средств федерального бюджета </a:t>
            </a:r>
            <a:r>
              <a:rPr lang="ru-RU" sz="1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изменения 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ранее заключенные государственные контракты в целях увеличения суммы авансового платежа до размеров, предусмотренных пунктом 2 Постановления № 505 (предусматривать условие о выплате авансовых платежей в соответствующем размере, если ранее государственный контракт не предусматривал авансовый платеж) (</a:t>
            </a:r>
            <a:r>
              <a:rPr lang="ru-RU" sz="176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внесение изменений возможно при возникновении </a:t>
            </a:r>
            <a:r>
              <a:rPr lang="ru-RU" sz="176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независящих 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сторон контракта обстоятельств, влекущих </a:t>
            </a:r>
            <a:r>
              <a:rPr lang="ru-RU" sz="1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исполнения 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контракта). </a:t>
            </a:r>
          </a:p>
          <a:p>
            <a:pPr marL="377842" indent="-377842" algn="just">
              <a:buFontTx/>
              <a:buAutoNum type="arabicPeriod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42" indent="-377842" algn="just">
              <a:buAutoNum type="arabicPeriod"/>
            </a:pP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Постановления № 505 распространяются, в том числе на федеральные </a:t>
            </a:r>
            <a:r>
              <a:rPr lang="ru-RU" sz="1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 автономные 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</a:p>
          <a:p>
            <a:pPr marL="377842" indent="-377842" algn="just">
              <a:buAutoNum type="arabicPeriod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42" indent="-377842" algn="just">
              <a:buAutoNum type="arabicPeriod"/>
            </a:pP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1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сопровождение 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контракты </a:t>
            </a:r>
            <a:r>
              <a:rPr lang="ru-RU" sz="176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ценой менее 100 млн. рублей 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случае, определенном </a:t>
            </a:r>
            <a:r>
              <a:rPr lang="ru-RU" sz="1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актом ГРБС</a:t>
            </a:r>
            <a:r>
              <a:rPr lang="ru-RU" sz="1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9950" y="39387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0485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размеров авансирования по контрактам</a:t>
            </a:r>
            <a:endParaRPr lang="ru-RU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7943144" y="0"/>
            <a:ext cx="226695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</a:rPr>
              <a:pPr/>
              <a:t>12</a:t>
            </a:fld>
            <a:endParaRPr lang="ru-RU" altLang="ru-RU" sz="154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3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779DA-BD90-48DF-9F63-482AF934D483}"/>
              </a:ext>
            </a:extLst>
          </p:cNvPr>
          <p:cNvSpPr/>
          <p:nvPr/>
        </p:nvSpPr>
        <p:spPr>
          <a:xfrm>
            <a:off x="608811" y="159150"/>
            <a:ext cx="9283427" cy="578657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1303"/>
            <a:endParaRPr lang="ru-RU" sz="159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2210A-FDE4-49FC-B553-AE93EAFDB3A4}"/>
              </a:ext>
            </a:extLst>
          </p:cNvPr>
          <p:cNvSpPr txBox="1"/>
          <p:nvPr/>
        </p:nvSpPr>
        <p:spPr>
          <a:xfrm>
            <a:off x="1188153" y="217885"/>
            <a:ext cx="8001717" cy="4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1303"/>
            <a:r>
              <a:rPr lang="ru-RU" sz="2398" b="1" dirty="0">
                <a:solidFill>
                  <a:srgbClr val="00B050"/>
                </a:solidFill>
                <a:latin typeface="PT Sans Narrow" pitchFamily="34" charset="-52"/>
              </a:rPr>
              <a:t>АНТИКРИЗИСНЫЕ МЕРЫ</a:t>
            </a:r>
            <a:endParaRPr lang="ru-RU" sz="2398" b="1" dirty="0">
              <a:solidFill>
                <a:prstClr val="black">
                  <a:lumMod val="75000"/>
                  <a:lumOff val="25000"/>
                </a:prstClr>
              </a:solidFill>
              <a:latin typeface="PT Sans Narrow" pitchFamily="3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9769211" y="-7812"/>
            <a:ext cx="904283" cy="1441855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1303"/>
            <a:endParaRPr lang="ru-RU" sz="2398" b="1" dirty="0">
              <a:solidFill>
                <a:prstClr val="white"/>
              </a:solidFill>
              <a:latin typeface="PT Sans Narrow" pitchFamily="34" charset="-52"/>
            </a:endParaRP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D2356681-7D4F-4195-87F3-B9B5B0015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80494"/>
              </p:ext>
            </p:extLst>
          </p:nvPr>
        </p:nvGraphicFramePr>
        <p:xfrm>
          <a:off x="608811" y="802346"/>
          <a:ext cx="9160400" cy="6705600"/>
        </p:xfrm>
        <a:graphic>
          <a:graphicData uri="http://schemas.openxmlformats.org/drawingml/2006/table">
            <a:tbl>
              <a:tblPr firstRow="1" bandRow="1"/>
              <a:tblGrid>
                <a:gridCol w="4458602">
                  <a:extLst>
                    <a:ext uri="{9D8B030D-6E8A-4147-A177-3AD203B41FA5}">
                      <a16:colId xmlns:a16="http://schemas.microsoft.com/office/drawing/2014/main" val="159201320"/>
                    </a:ext>
                  </a:extLst>
                </a:gridCol>
                <a:gridCol w="4701798">
                  <a:extLst>
                    <a:ext uri="{9D8B030D-6E8A-4147-A177-3AD203B41FA5}">
                      <a16:colId xmlns:a16="http://schemas.microsoft.com/office/drawing/2014/main" val="2695315127"/>
                    </a:ext>
                  </a:extLst>
                </a:gridCol>
              </a:tblGrid>
              <a:tr h="35870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PT Sans Narrow" panose="020B0506020203020204" pitchFamily="34" charset="-52"/>
                        </a:rPr>
                        <a:t>ЗАКУПКА ЛЕКАРСТВ И МЕДИЗДЕЛИЙ</a:t>
                      </a:r>
                      <a:endParaRPr lang="ru-RU" sz="1800" b="0" i="1" dirty="0"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i="1" dirty="0"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676522"/>
                  </a:ext>
                </a:extLst>
              </a:tr>
              <a:tr h="926661">
                <a:tc rowSpan="2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</a:rPr>
                        <a:t>Запрос котировок (медизделия)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Правительство РФ вправе принять решение об увеличении </a:t>
                      </a:r>
                      <a:r>
                        <a:rPr lang="ru-RU" sz="1400" b="1" kern="1200" baseline="0" dirty="0" smtClean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НМЦК и </a:t>
                      </a:r>
                      <a:r>
                        <a:rPr lang="ru-RU" sz="1400" b="1" kern="1200" baseline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годового объема закупок в целях закупки отдельных наименований медицинских изделий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431856"/>
                  </a:ext>
                </a:extLst>
              </a:tr>
              <a:tr h="508169">
                <a:tc vMerge="1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>
                        <a:solidFill>
                          <a:schemeClr val="accent2"/>
                        </a:solidFill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Постановление Правительства РФ от 06.03.2022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02B"/>
                        </a:solidFill>
                        <a:effectLst/>
                        <a:uLnTx/>
                        <a:uFillTx/>
                        <a:latin typeface="PT Sans Narrow" panose="020B0506020203020204" pitchFamily="34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№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93124"/>
                  </a:ext>
                </a:extLst>
              </a:tr>
              <a:tr h="1345153">
                <a:tc rowSpan="2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</a:rPr>
                        <a:t>Единственный поставщик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Новое (временное – на 2 года) основание – лекарственные препараты, медицинские изделия, ТСР в электронной форме + решение учредителя медорганизации  (п 5.1 ч. 1 ст. 93)</a:t>
                      </a:r>
                    </a:p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Законопроект: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sng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лекарственные препараты, медучреждение, решение учредителя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14907"/>
                  </a:ext>
                </a:extLst>
              </a:tr>
              <a:tr h="717415">
                <a:tc vMerge="1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accent2"/>
                        </a:solidFill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Увеличен  максимальный размер одной закупки по решению врачебной комиссии</a:t>
                      </a: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с 1 до 1,5 млн руб. (п. 28. ч. 1 ст. 93).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149444"/>
                  </a:ext>
                </a:extLst>
              </a:tr>
              <a:tr h="926661">
                <a:tc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</a:rPr>
                        <a:t>Контракт для обеспечения нормальной жизнедеятельности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включены медицинские изделия и ТСР для их закупки по запросу котировок без ограничения цены  и годового объема закупок</a:t>
                      </a:r>
                    </a:p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sng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дополнительные ограничения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039126"/>
                  </a:ext>
                </a:extLst>
              </a:tr>
              <a:tr h="717415">
                <a:tc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</a:rPr>
                        <a:t>Закупки у СМП и СОНКО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В 2022 и 2023  года закупки лекарств и медицинских изделий не  учитываются  при расчете СГОЗ (ч. 71. ст. 112)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73001"/>
                  </a:ext>
                </a:extLst>
              </a:tr>
              <a:tr h="358707">
                <a:tc gridSpan="2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PT Sans Narrow" panose="020B0506020203020204" pitchFamily="34" charset="-52"/>
                        </a:rPr>
                        <a:t>Изменение существенных условий контракта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602B"/>
                        </a:solidFill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68602"/>
                  </a:ext>
                </a:extLst>
              </a:tr>
              <a:tr h="717415">
                <a:tc gridSpan="2">
                  <a:txBody>
                    <a:bodyPr/>
                    <a:lstStyle/>
                    <a:p>
                      <a:pPr marL="62865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T Sans Narrow" panose="020B0506020203020204" pitchFamily="34" charset="-52"/>
                        </a:rPr>
                        <a:t>Законопроект: </a:t>
                      </a:r>
                      <a:r>
                        <a:rPr lang="ru-RU" sz="1400" b="1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</a:rPr>
                        <a:t>Установление временной меры  до конца 2023 года изменять объем закупаемых лекарственных препаратов,  медицинских изделий, и расходных материалов до 30 %, а также цену контракта пропорционально увеличенному объему.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602B"/>
                        </a:solidFill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9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1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779DA-BD90-48DF-9F63-482AF934D483}"/>
              </a:ext>
            </a:extLst>
          </p:cNvPr>
          <p:cNvSpPr/>
          <p:nvPr/>
        </p:nvSpPr>
        <p:spPr>
          <a:xfrm>
            <a:off x="1065297" y="855386"/>
            <a:ext cx="8734909" cy="578657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1303"/>
            <a:endParaRPr lang="ru-RU" sz="159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2210A-FDE4-49FC-B553-AE93EAFDB3A4}"/>
              </a:ext>
            </a:extLst>
          </p:cNvPr>
          <p:cNvSpPr txBox="1"/>
          <p:nvPr/>
        </p:nvSpPr>
        <p:spPr>
          <a:xfrm>
            <a:off x="1527892" y="914121"/>
            <a:ext cx="8001717" cy="4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1303"/>
            <a:r>
              <a:rPr lang="ru-RU" sz="2398" b="1" dirty="0">
                <a:solidFill>
                  <a:srgbClr val="00B050"/>
                </a:solidFill>
                <a:latin typeface="PT Sans Narrow" pitchFamily="34" charset="-52"/>
              </a:rPr>
              <a:t>АНТИКРИЗИСНЫЕ МЕРЫ</a:t>
            </a:r>
            <a:endParaRPr lang="ru-RU" sz="2398" b="1" dirty="0">
              <a:solidFill>
                <a:prstClr val="black">
                  <a:lumMod val="75000"/>
                  <a:lumOff val="25000"/>
                </a:prstClr>
              </a:solidFill>
              <a:latin typeface="PT Sans Narrow" pitchFamily="3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9769211" y="-7812"/>
            <a:ext cx="904283" cy="1441855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1303"/>
            <a:endParaRPr lang="ru-RU" sz="2398" b="1" dirty="0">
              <a:solidFill>
                <a:prstClr val="white"/>
              </a:solidFill>
              <a:latin typeface="PT Sans Narrow" pitchFamily="34" charset="-52"/>
            </a:endParaRP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D2356681-7D4F-4195-87F3-B9B5B00159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5298" y="1764596"/>
          <a:ext cx="8703914" cy="4297680"/>
        </p:xfrm>
        <a:graphic>
          <a:graphicData uri="http://schemas.openxmlformats.org/drawingml/2006/table">
            <a:tbl>
              <a:tblPr firstRow="1" bandRow="1"/>
              <a:tblGrid>
                <a:gridCol w="4236419">
                  <a:extLst>
                    <a:ext uri="{9D8B030D-6E8A-4147-A177-3AD203B41FA5}">
                      <a16:colId xmlns:a16="http://schemas.microsoft.com/office/drawing/2014/main" val="159201320"/>
                    </a:ext>
                  </a:extLst>
                </a:gridCol>
                <a:gridCol w="4467495">
                  <a:extLst>
                    <a:ext uri="{9D8B030D-6E8A-4147-A177-3AD203B41FA5}">
                      <a16:colId xmlns:a16="http://schemas.microsoft.com/office/drawing/2014/main" val="2695315127"/>
                    </a:ext>
                  </a:extLst>
                </a:gridCol>
              </a:tblGrid>
              <a:tr h="2122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PT Sans Narrow" panose="020B0506020203020204" pitchFamily="34" charset="-52"/>
                        </a:rPr>
                        <a:t>ЗАКУПКИ В СФЕРЕ СТРОИТЕЛЬСТВА</a:t>
                      </a:r>
                      <a:endParaRPr lang="ru-RU" sz="1800" b="0" i="1" dirty="0"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i="1" dirty="0"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676522"/>
                  </a:ext>
                </a:extLst>
              </a:tr>
              <a:tr h="300654">
                <a:tc rowSpan="2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</a:rPr>
                        <a:t>Закупки «под ключ» до 2024 года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Отменена необходимость составления перечней (ч. 55 ст. 112 утратила силу)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4318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>
                        <a:solidFill>
                          <a:schemeClr val="accent2"/>
                        </a:solidFill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Вправе включать в состав лота любое оборудование предусмотренное ПСД и необходимое для эксплуатации </a:t>
                      </a:r>
                      <a:b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</a:b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(ч. 57 ст. 112)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93124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</a:rPr>
                        <a:t>Закупки не «под ключ»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До  2024 года 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праве включать в состав лота оборудование предусмотренное ПСД необходимое для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эксплуатации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</a:b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02B"/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ч. 63.1 ст. 112)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14907"/>
                  </a:ext>
                </a:extLst>
              </a:tr>
              <a:tr h="212226">
                <a:tc gridSpan="2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PT Sans Narrow" panose="020B0506020203020204" pitchFamily="34" charset="-52"/>
                        </a:rPr>
                        <a:t>Изменение существенных условий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602B"/>
                        </a:solidFill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68602"/>
                  </a:ext>
                </a:extLst>
              </a:tr>
              <a:tr h="636678">
                <a:tc gridSpan="2">
                  <a:txBody>
                    <a:bodyPr/>
                    <a:lstStyle/>
                    <a:p>
                      <a:pPr marL="62865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</a:rPr>
                        <a:t>Постановление Правительства РФ № 1315 (п. 8 ч. 1 ст. 95) +  до конца 2022 на контракты менее 1 года (ч. 70 ст. 112)</a:t>
                      </a:r>
                    </a:p>
                    <a:p>
                      <a:pPr marL="62865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</a:rPr>
                        <a:t>Постановление Правительства РФ № 680  (п. 11 ст. 18 Закона № 46-ФЗ)</a:t>
                      </a:r>
                    </a:p>
                    <a:p>
                      <a:pPr marL="62865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PT Sans Narrow" panose="020B0506020203020204" pitchFamily="34" charset="-52"/>
                        </a:rPr>
                        <a:t>Подготовлен проект акта в части контрактов на ремонт и содержание дорог.</a:t>
                      </a:r>
                    </a:p>
                    <a:p>
                      <a:pPr marL="62865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b="1" dirty="0">
                        <a:solidFill>
                          <a:srgbClr val="00602B"/>
                        </a:solidFill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602B"/>
                        </a:solidFill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9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45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779DA-BD90-48DF-9F63-482AF934D483}"/>
              </a:ext>
            </a:extLst>
          </p:cNvPr>
          <p:cNvSpPr/>
          <p:nvPr/>
        </p:nvSpPr>
        <p:spPr>
          <a:xfrm>
            <a:off x="1015345" y="134458"/>
            <a:ext cx="8734909" cy="578657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1303"/>
            <a:endParaRPr lang="ru-RU" sz="159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2210A-FDE4-49FC-B553-AE93EAFDB3A4}"/>
              </a:ext>
            </a:extLst>
          </p:cNvPr>
          <p:cNvSpPr txBox="1"/>
          <p:nvPr/>
        </p:nvSpPr>
        <p:spPr>
          <a:xfrm>
            <a:off x="1417372" y="193193"/>
            <a:ext cx="8001717" cy="4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1303"/>
            <a:r>
              <a:rPr lang="ru-RU" sz="2398" b="1" dirty="0">
                <a:solidFill>
                  <a:srgbClr val="00B050"/>
                </a:solidFill>
                <a:latin typeface="PT Sans Narrow" pitchFamily="34" charset="-52"/>
              </a:rPr>
              <a:t>АНТИКРИЗИСНЫЕ МЕРЫ</a:t>
            </a:r>
            <a:endParaRPr lang="ru-RU" sz="2398" b="1" dirty="0">
              <a:solidFill>
                <a:prstClr val="black">
                  <a:lumMod val="75000"/>
                  <a:lumOff val="25000"/>
                </a:prstClr>
              </a:solidFill>
              <a:latin typeface="PT Sans Narrow" pitchFamily="3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9769211" y="-7812"/>
            <a:ext cx="904283" cy="1441855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1303"/>
            <a:endParaRPr lang="ru-RU" sz="2398" b="1" dirty="0">
              <a:solidFill>
                <a:prstClr val="white"/>
              </a:solidFill>
              <a:latin typeface="PT Sans Narrow" pitchFamily="34" charset="-52"/>
            </a:endParaRP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D2356681-7D4F-4195-87F3-B9B5B0015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20638"/>
              </p:ext>
            </p:extLst>
          </p:nvPr>
        </p:nvGraphicFramePr>
        <p:xfrm>
          <a:off x="1072253" y="897930"/>
          <a:ext cx="8705867" cy="6339840"/>
        </p:xfrm>
        <a:graphic>
          <a:graphicData uri="http://schemas.openxmlformats.org/drawingml/2006/table">
            <a:tbl>
              <a:tblPr firstRow="1" bandRow="1"/>
              <a:tblGrid>
                <a:gridCol w="4236419">
                  <a:extLst>
                    <a:ext uri="{9D8B030D-6E8A-4147-A177-3AD203B41FA5}">
                      <a16:colId xmlns:a16="http://schemas.microsoft.com/office/drawing/2014/main" val="159201320"/>
                    </a:ext>
                  </a:extLst>
                </a:gridCol>
                <a:gridCol w="4469448">
                  <a:extLst>
                    <a:ext uri="{9D8B030D-6E8A-4147-A177-3AD203B41FA5}">
                      <a16:colId xmlns:a16="http://schemas.microsoft.com/office/drawing/2014/main" val="2695315127"/>
                    </a:ext>
                  </a:extLst>
                </a:gridCol>
              </a:tblGrid>
              <a:tr h="30949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PT Sans Narrow" panose="020B0506020203020204" pitchFamily="34" charset="-52"/>
                        </a:rPr>
                        <a:t>ОБЩЕСИСТЕМНЫЕ МЕРЫ</a:t>
                      </a:r>
                      <a:endParaRPr lang="ru-RU" sz="1800" b="0" i="1" dirty="0"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i="1" dirty="0"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676522"/>
                  </a:ext>
                </a:extLst>
              </a:tr>
              <a:tr h="438455">
                <a:tc rowSpan="2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</a:rPr>
                        <a:t>НМЦК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Запрет использовать иностранную валюты при обосновании и определении НМЦК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431856"/>
                  </a:ext>
                </a:extLst>
              </a:tr>
              <a:tr h="438455">
                <a:tc vMerge="1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>
                        <a:solidFill>
                          <a:schemeClr val="accent2"/>
                        </a:solidFill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noProof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Право осуществить закупку при отсутствии ответов на запрос заказчика о коммерческих предложениях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93124"/>
                  </a:ext>
                </a:extLst>
              </a:tr>
              <a:tr h="438455">
                <a:tc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</a:rPr>
                        <a:t>Срок оплаты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rgbClr val="C00000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7 рабочих дней </a:t>
                      </a:r>
                      <a:r>
                        <a:rPr lang="ru-RU" sz="1400" b="1" kern="1200" baseline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(для регионов с 01.07.2022), на бумаге и при КС </a:t>
                      </a:r>
                      <a:r>
                        <a:rPr lang="ru-RU" sz="1400" b="1" kern="1200" baseline="0" dirty="0" smtClean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1" kern="1200" baseline="0" dirty="0" smtClean="0">
                          <a:solidFill>
                            <a:srgbClr val="C00000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400" b="1" kern="1200" baseline="0" dirty="0">
                          <a:solidFill>
                            <a:srgbClr val="C00000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рабочих дней</a:t>
                      </a:r>
                      <a:endParaRPr lang="ru-RU" sz="1400" b="1" kern="1200" baseline="0" dirty="0">
                        <a:solidFill>
                          <a:srgbClr val="00602B"/>
                        </a:solidFill>
                        <a:latin typeface="PT Sans Narrow" panose="020B0506020203020204" pitchFamily="3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14907"/>
                  </a:ext>
                </a:extLst>
              </a:tr>
              <a:tr h="438455">
                <a:tc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Списание неустоек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введены полномочия Правительства РФ на утверждение порядка </a:t>
                      </a:r>
                    </a:p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списания заказчиками неустоек.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68602"/>
                  </a:ext>
                </a:extLst>
              </a:tr>
              <a:tr h="727382">
                <a:tc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Изменение существенных условий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</a:rPr>
                        <a:t>установлен временный случай, допускающий до 1 января 2023 г. изменение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PT Sans Narrow" panose="020B0506020203020204" pitchFamily="34" charset="-52"/>
                        </a:rPr>
                        <a:t>любых существенных условий </a:t>
                      </a:r>
                      <a:r>
                        <a:rPr lang="ru-RU" sz="1400" b="1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</a:rPr>
                        <a:t>контрактов по решению соответствующего высшего органа исполнительной власти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94778"/>
                  </a:ext>
                </a:extLst>
              </a:tr>
              <a:tr h="799536">
                <a:tc rowSpan="2">
                  <a:txBody>
                    <a:bodyPr/>
                    <a:lstStyle/>
                    <a:p>
                      <a:pPr marL="0" marR="0" lvl="0" indent="0" algn="ctr" defTabSz="7159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Единственный поставщик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PT Sans Narrow" panose="020B0506020203020204" pitchFamily="34" charset="-52"/>
                        </a:rPr>
                        <a:t>полномочия Правительства РФ </a:t>
                      </a:r>
                      <a:r>
                        <a:rPr lang="ru-RU" sz="1400" b="1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</a:rPr>
                        <a:t>на определение единственного поставщика для обеспечения любых нужд (федеральных, региональных, муниципальных) +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PT Sans Narrow" panose="020B0506020203020204" pitchFamily="34" charset="-52"/>
                        </a:rPr>
                        <a:t>постановление Правительства РФ № 339</a:t>
                      </a:r>
                      <a:r>
                        <a:rPr lang="ru-RU" sz="1400" b="1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</a:rPr>
                        <a:t>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942165"/>
                  </a:ext>
                </a:extLst>
              </a:tr>
              <a:tr h="618996">
                <a:tc vMerge="1">
                  <a:txBody>
                    <a:bodyPr/>
                    <a:lstStyle/>
                    <a:p>
                      <a:pPr marL="0" marR="0" lvl="0" indent="0" algn="ctr" defTabSz="7159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b="1" kern="1200" baseline="0" dirty="0">
                        <a:solidFill>
                          <a:schemeClr val="accent2"/>
                        </a:solidFill>
                        <a:latin typeface="PT Sans Narrow" panose="020B0506020203020204" pitchFamily="3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PT Sans Narrow" panose="020B0506020203020204" pitchFamily="34" charset="-52"/>
                        </a:rPr>
                        <a:t>полномочия высших органов исполнительной власти субъекта РФ </a:t>
                      </a:r>
                      <a:r>
                        <a:rPr lang="ru-RU" sz="1400" b="1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</a:rPr>
                        <a:t>на определение единственного поставщика для региональных и муниципальных (соответствующего региона) нужд.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98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89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779DA-BD90-48DF-9F63-482AF934D483}"/>
              </a:ext>
            </a:extLst>
          </p:cNvPr>
          <p:cNvSpPr/>
          <p:nvPr/>
        </p:nvSpPr>
        <p:spPr>
          <a:xfrm>
            <a:off x="1065297" y="855386"/>
            <a:ext cx="8734909" cy="578657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1303"/>
            <a:endParaRPr lang="ru-RU" sz="159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2210A-FDE4-49FC-B553-AE93EAFDB3A4}"/>
              </a:ext>
            </a:extLst>
          </p:cNvPr>
          <p:cNvSpPr txBox="1"/>
          <p:nvPr/>
        </p:nvSpPr>
        <p:spPr>
          <a:xfrm>
            <a:off x="1527892" y="914121"/>
            <a:ext cx="8001717" cy="4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1303"/>
            <a:r>
              <a:rPr lang="ru-RU" sz="2398" b="1" dirty="0">
                <a:solidFill>
                  <a:srgbClr val="00B050"/>
                </a:solidFill>
                <a:latin typeface="PT Sans Narrow" pitchFamily="34" charset="-52"/>
              </a:rPr>
              <a:t>АНТИКРИЗИСНЫЕ МЕРЫ</a:t>
            </a:r>
            <a:endParaRPr lang="ru-RU" sz="2398" b="1" dirty="0">
              <a:solidFill>
                <a:prstClr val="black">
                  <a:lumMod val="75000"/>
                  <a:lumOff val="25000"/>
                </a:prstClr>
              </a:solidFill>
              <a:latin typeface="PT Sans Narrow" pitchFamily="3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9769211" y="-7812"/>
            <a:ext cx="904283" cy="1441855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1303"/>
            <a:endParaRPr lang="ru-RU" sz="2398" b="1" dirty="0">
              <a:solidFill>
                <a:prstClr val="white"/>
              </a:solidFill>
              <a:latin typeface="PT Sans Narrow" pitchFamily="34" charset="-52"/>
            </a:endParaRP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D2356681-7D4F-4195-87F3-B9B5B0015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08787"/>
              </p:ext>
            </p:extLst>
          </p:nvPr>
        </p:nvGraphicFramePr>
        <p:xfrm>
          <a:off x="1065298" y="1764596"/>
          <a:ext cx="8705867" cy="3078480"/>
        </p:xfrm>
        <a:graphic>
          <a:graphicData uri="http://schemas.openxmlformats.org/drawingml/2006/table">
            <a:tbl>
              <a:tblPr firstRow="1" bandRow="1"/>
              <a:tblGrid>
                <a:gridCol w="4236419">
                  <a:extLst>
                    <a:ext uri="{9D8B030D-6E8A-4147-A177-3AD203B41FA5}">
                      <a16:colId xmlns:a16="http://schemas.microsoft.com/office/drawing/2014/main" val="159201320"/>
                    </a:ext>
                  </a:extLst>
                </a:gridCol>
                <a:gridCol w="4469448">
                  <a:extLst>
                    <a:ext uri="{9D8B030D-6E8A-4147-A177-3AD203B41FA5}">
                      <a16:colId xmlns:a16="http://schemas.microsoft.com/office/drawing/2014/main" val="2695315127"/>
                    </a:ext>
                  </a:extLst>
                </a:gridCol>
              </a:tblGrid>
              <a:tr h="30949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PT Sans Narrow" panose="020B0506020203020204" pitchFamily="34" charset="-52"/>
                        </a:rPr>
                        <a:t>ОБЩЕСИСТЕМНЫЕ </a:t>
                      </a:r>
                      <a:r>
                        <a:rPr lang="ru-RU" sz="1800" b="1" i="0" dirty="0" smtClean="0">
                          <a:latin typeface="PT Sans Narrow" panose="020B0506020203020204" pitchFamily="34" charset="-52"/>
                        </a:rPr>
                        <a:t>МЕРЫ</a:t>
                      </a:r>
                      <a:endParaRPr lang="ru-RU" sz="1800" b="1" i="0" dirty="0"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i="1" dirty="0"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676522"/>
                  </a:ext>
                </a:extLst>
              </a:tr>
              <a:tr h="438455">
                <a:tc rowSpan="2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</a:rPr>
                        <a:t>РНП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Не включать – если невозможность исполнения из-за санкций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431856"/>
                  </a:ext>
                </a:extLst>
              </a:tr>
              <a:tr h="438455">
                <a:tc vMerge="1"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>
                        <a:solidFill>
                          <a:schemeClr val="accent2"/>
                        </a:solidFill>
                        <a:latin typeface="PT Sans Narrow" panose="020B0506020203020204" pitchFamily="34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noProof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Включать – если отказался исполнять из-за санкций в отношении заказчика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93124"/>
                  </a:ext>
                </a:extLst>
              </a:tr>
              <a:tr h="438455">
                <a:tc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</a:rPr>
                        <a:t>Доп. требования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rgbClr val="C00000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Обязательные требования об отсутствии в РНП, если основанием включения в РНП является отказ в связи с санкциями в отношении заказчика </a:t>
                      </a:r>
                      <a:endParaRPr lang="ru-RU" sz="1400" b="1" kern="1200" baseline="0" dirty="0">
                        <a:solidFill>
                          <a:srgbClr val="00602B"/>
                        </a:solidFill>
                        <a:latin typeface="PT Sans Narrow" panose="020B0506020203020204" pitchFamily="3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14907"/>
                  </a:ext>
                </a:extLst>
              </a:tr>
              <a:tr h="438455">
                <a:tc>
                  <a:txBody>
                    <a:bodyPr/>
                    <a:lstStyle/>
                    <a:p>
                      <a:pPr marL="0" marR="0" lvl="0" indent="0" algn="ctr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chemeClr val="accent2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Нормирование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4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Проект акта: </a:t>
                      </a:r>
                      <a:r>
                        <a:rPr lang="ru-RU" sz="1400" b="1" kern="1200" baseline="0" dirty="0" smtClean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Приостановка </a:t>
                      </a:r>
                      <a:r>
                        <a:rPr lang="ru-RU" sz="1400" b="1" kern="1200" baseline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до конца 2022 года отдельных положений </a:t>
                      </a:r>
                      <a:r>
                        <a:rPr lang="ru-RU" sz="1400" b="1" kern="1200" baseline="0" dirty="0" smtClean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ПП </a:t>
                      </a:r>
                      <a:r>
                        <a:rPr lang="ru-RU" sz="1400" b="1" kern="1200" baseline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РФ № 926 (в части предельных цен </a:t>
                      </a:r>
                      <a:r>
                        <a:rPr lang="ru-RU" sz="1400" b="1" kern="1200" baseline="0" dirty="0" smtClean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400" b="1" kern="1200" baseline="0" dirty="0">
                          <a:solidFill>
                            <a:srgbClr val="00602B"/>
                          </a:solidFill>
                          <a:latin typeface="PT Sans Narrow" panose="020B0506020203020204" pitchFamily="34" charset="-52"/>
                          <a:ea typeface="+mn-ea"/>
                          <a:cs typeface="+mn-cs"/>
                        </a:rPr>
                        <a:t>характеристик).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6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24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extBox 1"/>
          <p:cNvSpPr txBox="1"/>
          <p:nvPr/>
        </p:nvSpPr>
        <p:spPr>
          <a:xfrm>
            <a:off x="559110" y="1041946"/>
            <a:ext cx="9650985" cy="59604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8">
              <a:defRPr sz="2600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6909" defTabSz="913818"/>
            <a:lvl3pPr marL="913818" defTabSz="913818"/>
            <a:lvl4pPr marL="1370722" defTabSz="913818"/>
            <a:lvl5pPr marL="1827630" defTabSz="913818"/>
            <a:lvl6pPr marL="2284531" defTabSz="913818"/>
            <a:lvl7pPr marL="2741446" defTabSz="913818"/>
            <a:lvl8pPr marL="3198350" defTabSz="913818"/>
            <a:lvl9pPr marL="3655260" defTabSz="913818"/>
          </a:lstStyle>
          <a:p>
            <a:r>
              <a:rPr lang="ru-RU" sz="2645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Федеральный закон </a:t>
            </a:r>
            <a:r>
              <a:rPr lang="ru-RU" sz="2645" b="1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от 9 марта 2022 г. № 53-ФЗ</a:t>
            </a:r>
            <a:r>
              <a:rPr lang="ru-RU" sz="2645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sz="2645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</a:br>
            <a:r>
              <a:rPr lang="ru-RU" sz="2645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"</a:t>
            </a:r>
            <a:r>
              <a:rPr lang="ru-RU" sz="2645" b="1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О внесении изменений в Бюджетный кодекс Российской Федерации и в Федеральный закон "О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</a:t>
            </a:r>
            <a:r>
              <a:rPr lang="ru-RU" sz="2645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"</a:t>
            </a:r>
            <a:br>
              <a:rPr lang="ru-RU" sz="2645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</a:br>
            <a:r>
              <a:rPr lang="ru-RU" sz="2645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sz="2645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</a:br>
            <a:r>
              <a:rPr lang="ru-RU" sz="2645" b="1" i="1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(поправки в БК РФ и </a:t>
            </a:r>
            <a:r>
              <a:rPr lang="ru-RU" sz="2645" b="1" i="1" u="sng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дополнительные особенности </a:t>
            </a:r>
            <a:r>
              <a:rPr lang="ru-RU" sz="2645" b="1" i="1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исполнения бюджетов в Федеральном законе </a:t>
            </a:r>
            <a:r>
              <a:rPr lang="ru-RU" sz="2645" b="1" i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от 29 ноября 2021 г. № </a:t>
            </a:r>
            <a:r>
              <a:rPr lang="ru-RU" sz="2645" b="1" i="1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384-ФЗ)</a:t>
            </a:r>
            <a:r>
              <a:rPr lang="ru-RU" sz="2645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 </a:t>
            </a:r>
            <a:endParaRPr lang="ru-RU" sz="2645" b="1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r>
              <a:rPr lang="ru-RU" sz="2645" b="1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endParaRPr lang="ru-RU" sz="2645" b="1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  <a:p>
            <a:endParaRPr lang="ru-RU" sz="2645" b="1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  <a:p>
            <a:endParaRPr lang="ru-RU" sz="882" b="1" dirty="0">
              <a:solidFill>
                <a:prstClr val="black"/>
              </a:solidFill>
              <a:effectLst/>
              <a:latin typeface="Calibri" panose="020F0502020204030204"/>
            </a:endParaRPr>
          </a:p>
          <a:p>
            <a:endParaRPr lang="ru-RU" sz="2865" dirty="0">
              <a:solidFill>
                <a:prstClr val="black"/>
              </a:solidFill>
              <a:effectLst/>
              <a:latin typeface="Calibri" panose="020F0502020204030204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828182" y="5794474"/>
            <a:ext cx="299069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Вступил в силу с </a:t>
            </a:r>
            <a:r>
              <a:rPr lang="ru-RU" sz="1600" b="1" dirty="0" smtClean="0">
                <a:solidFill>
                  <a:prstClr val="black"/>
                </a:solidFill>
              </a:rPr>
              <a:t>9 марта 2022 г.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9636625" y="0"/>
            <a:ext cx="57347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</a:rPr>
              <a:pPr/>
              <a:t>2</a:t>
            </a:fld>
            <a:endParaRPr lang="ru-RU" altLang="ru-RU" sz="154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937958"/>
              </p:ext>
            </p:extLst>
          </p:nvPr>
        </p:nvGraphicFramePr>
        <p:xfrm>
          <a:off x="422059" y="1113954"/>
          <a:ext cx="9865095" cy="51745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8836">
                  <a:extLst>
                    <a:ext uri="{9D8B030D-6E8A-4147-A177-3AD203B41FA5}">
                      <a16:colId xmlns:a16="http://schemas.microsoft.com/office/drawing/2014/main" val="2920366068"/>
                    </a:ext>
                  </a:extLst>
                </a:gridCol>
                <a:gridCol w="4431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4518">
                  <a:extLst>
                    <a:ext uri="{9D8B030D-6E8A-4147-A177-3AD203B41FA5}">
                      <a16:colId xmlns:a16="http://schemas.microsoft.com/office/drawing/2014/main" val="1338598945"/>
                    </a:ext>
                  </a:extLst>
                </a:gridCol>
              </a:tblGrid>
              <a:tr h="787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u="none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было: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Временные особенности исполнения бюджетов (327-ФЗ)</a:t>
                      </a:r>
                    </a:p>
                  </a:txBody>
                  <a:tcPr marL="75565" marR="75565" marT="37783" marB="3778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стало: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Временные особенности</a:t>
                      </a:r>
                    </a:p>
                  </a:txBody>
                  <a:tcPr marL="75565" marR="75565" marT="37783" marB="3778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5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перераспределения в 2021 году через сводную бюджетную роспись: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бюджетных ассигнований на финансовое обеспечение мероприятий по борьбе с пандемией;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перераспределения в 2022 году через СБР бюджетных ассигнований для финансирования мероприятий по снижению рисков </a:t>
                      </a:r>
                      <a:r>
                        <a:rPr lang="ru-RU" sz="13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изменении геополитической и экономической ситуации </a:t>
                      </a:r>
                      <a:r>
                        <a:rPr lang="ru-RU" sz="13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иные цели, определенные ВИОВ </a:t>
                      </a:r>
                      <a:r>
                        <a:rPr lang="ru-RU" sz="1300" i="1" kern="1200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(временная норма)</a:t>
                      </a:r>
                      <a:endParaRPr lang="ru-RU" sz="13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88897"/>
                  </a:ext>
                </a:extLst>
              </a:tr>
              <a:tr h="8815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бюджетных ассигнований между видами источников финансирования дефицита бюджета субъекта РФ  (местного бюджета);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перераспределения в 2022 году бюджетных ассигнований между видами источников финансирования дефицита бюджета субъекта РФ  (местного бюджета)</a:t>
                      </a:r>
                      <a:r>
                        <a:rPr lang="ru-RU" sz="1300" i="1" kern="1200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(временная норма)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23082"/>
                  </a:ext>
                </a:extLst>
              </a:tr>
              <a:tr h="8815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предусмотрено</a:t>
                      </a:r>
                      <a:endParaRPr lang="ru-RU" sz="13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постоянной  основе в БКРФ:</a:t>
                      </a:r>
                      <a:r>
                        <a:rPr lang="ru-RU" sz="13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для недотационных субъектов РФ с высокой долговой устойчивостью привлекать для финансирования дефицита остатки средств, складывающиеся на начало года на казначейских счетах бюджетных и автономных учреждений и отдельных получателей средств из бюджета (например региональные фонды поддержки реформирования ЖКХ) с их обязательным  восстановлением в очередном финансовом году.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(Статья 95 БК)</a:t>
                      </a:r>
                      <a:endParaRPr lang="ru-RU" sz="1300" i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449"/>
                  </a:ext>
                </a:extLst>
              </a:tr>
            </a:tbl>
          </a:graphicData>
        </a:graphic>
      </p:graphicFrame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627119" y="7665"/>
            <a:ext cx="494262" cy="237437"/>
          </a:xfrm>
        </p:spPr>
        <p:txBody>
          <a:bodyPr/>
          <a:lstStyle/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</a:rPr>
              <a:t>3</a:t>
            </a:fld>
            <a:endParaRPr lang="ru-RU" altLang="ru-RU" sz="1543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3877" y="621461"/>
            <a:ext cx="8721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сводной бюджетной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росписи и управление остатками 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extBox 1"/>
          <p:cNvSpPr txBox="1"/>
          <p:nvPr/>
        </p:nvSpPr>
        <p:spPr>
          <a:xfrm>
            <a:off x="659830" y="537890"/>
            <a:ext cx="9650985" cy="71815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8">
              <a:defRPr sz="2600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6909" defTabSz="913818"/>
            <a:lvl3pPr marL="913818" defTabSz="913818"/>
            <a:lvl4pPr marL="1370722" defTabSz="913818"/>
            <a:lvl5pPr marL="1827630" defTabSz="913818"/>
            <a:lvl6pPr marL="2284531" defTabSz="913818"/>
            <a:lvl7pPr marL="2741446" defTabSz="913818"/>
            <a:lvl8pPr marL="3198350" defTabSz="913818"/>
            <a:lvl9pPr marL="3655260" defTabSz="913818"/>
          </a:lstStyle>
          <a:p>
            <a:pPr lvl="0"/>
            <a:r>
              <a:rPr lang="ru-RU" sz="2645" b="1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Федеральный закон </a:t>
            </a:r>
            <a:r>
              <a:rPr lang="ru-RU" sz="2645" b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от 14.03.2022 N 54-ФЗ</a:t>
            </a:r>
          </a:p>
          <a:p>
            <a:pPr lvl="0"/>
            <a:r>
              <a:rPr lang="ru-RU" sz="2645" b="1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"О внесении изменений в Бюджетный кодекс Российской Федерации и статью 10 Федерального закона "О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году" и о приостановлении действия пункта 3 статьи 81 Бюджетного кодекса Российской Федерации</a:t>
            </a:r>
            <a:r>
              <a:rPr lang="ru-RU" sz="2645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"</a:t>
            </a:r>
          </a:p>
          <a:p>
            <a:pPr lvl="0"/>
            <a:endParaRPr lang="ru-RU" sz="2645" b="1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ctr" defTabSz="91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5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645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</a:br>
            <a:r>
              <a:rPr kumimoji="0" lang="ru-RU" sz="2645" b="1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(поправки в БК РФ и </a:t>
            </a:r>
            <a:r>
              <a:rPr kumimoji="0" lang="ru-RU" sz="2645" b="1" i="1" u="sng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дополнительные особенности </a:t>
            </a:r>
            <a:r>
              <a:rPr kumimoji="0" lang="ru-RU" sz="2645" b="1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исполнения бюджетов в Федеральном законе </a:t>
            </a:r>
            <a:r>
              <a:rPr kumimoji="0" lang="ru-RU" sz="2645" b="1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от 29 ноября 2021 г. № </a:t>
            </a:r>
            <a:r>
              <a:rPr kumimoji="0" lang="ru-RU" sz="2645" b="1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384-ФЗ)</a:t>
            </a:r>
            <a:r>
              <a:rPr kumimoji="0" lang="ru-RU" sz="2645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</a:t>
            </a:r>
            <a:endParaRPr kumimoji="0" lang="ru-RU" sz="2645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5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645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45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82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65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828182" y="6802586"/>
            <a:ext cx="3094886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Вступил в силу с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марта 2022 г.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9636625" y="0"/>
            <a:ext cx="57347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511AA-970C-4D24-87C0-819CD0553917}" type="slidenum">
              <a:rPr kumimoji="0" lang="ru-RU" altLang="ru-RU" sz="154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54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9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49000"/>
              </p:ext>
            </p:extLst>
          </p:nvPr>
        </p:nvGraphicFramePr>
        <p:xfrm>
          <a:off x="371798" y="897930"/>
          <a:ext cx="9886843" cy="40062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8836">
                  <a:extLst>
                    <a:ext uri="{9D8B030D-6E8A-4147-A177-3AD203B41FA5}">
                      <a16:colId xmlns:a16="http://schemas.microsoft.com/office/drawing/2014/main" val="2920366068"/>
                    </a:ext>
                  </a:extLst>
                </a:gridCol>
                <a:gridCol w="4431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266">
                  <a:extLst>
                    <a:ext uri="{9D8B030D-6E8A-4147-A177-3AD203B41FA5}">
                      <a16:colId xmlns:a16="http://schemas.microsoft.com/office/drawing/2014/main" val="1338598945"/>
                    </a:ext>
                  </a:extLst>
                </a:gridCol>
              </a:tblGrid>
              <a:tr h="829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u="none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было: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Бюджетный кодекс РФ и временные нормы 327-ФЗ</a:t>
                      </a:r>
                    </a:p>
                  </a:txBody>
                  <a:tcPr marL="75565" marR="75565" marT="37783" marB="3778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стало: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постоянной основе в Бюджетном кодексе и временные особенности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7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</a:t>
                      </a:r>
                      <a:endParaRPr lang="ru-RU" sz="13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предусмотрено</a:t>
                      </a:r>
                      <a:endParaRPr lang="ru-RU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постоянной основе в Бюджетном кодексе РФ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Закреплены правовые основания для предоставления субвенций из бюджетов субъектов РФ бюджету государственного внебюджетного фонда.</a:t>
                      </a:r>
                    </a:p>
                    <a:p>
                      <a:pPr algn="just"/>
                      <a:r>
                        <a:rPr lang="ru-RU" sz="1400" b="0" i="1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(новая статья 138.6, поправка в статью 149 БК)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6934"/>
                  </a:ext>
                </a:extLst>
              </a:tr>
              <a:tr h="9437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</a:t>
                      </a:r>
                      <a:endParaRPr lang="ru-RU" sz="13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1 января 2022 года на случаи увеличения резервных фондов исполнительных органов государственной власти (местных администраций) в соответствии особенностями исполнения бюджетов в 2021 году не распространялись положения пункта 3 статьи 81 БК РФ, отграничивающие объем резервных фондов 3-я процентами.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предоставления субъектам РФ и местным администрациям возможностей для формирования резервов для оперативного нивелирования последствий роста цен и качественного исполнения первоочередных расходных обязательств </a:t>
                      </a:r>
                      <a:r>
                        <a:rPr lang="ru-RU" sz="14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приостановлено на 2022 год 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ограничение на размер резервных фондов для субъектов РФ и муниципальных образований (3% объема расходов).  </a:t>
                      </a:r>
                      <a:r>
                        <a:rPr lang="ru-RU" sz="1400" i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(частично</a:t>
                      </a:r>
                      <a:r>
                        <a:rPr lang="ru-RU" sz="1400" i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приостановлен п. 3 ст. 81 БК)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565" marR="75565" marT="37783" marB="37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4311"/>
                  </a:ext>
                </a:extLst>
              </a:tr>
            </a:tbl>
          </a:graphicData>
        </a:graphic>
      </p:graphicFrame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627119" y="7665"/>
            <a:ext cx="494262" cy="237437"/>
          </a:xfrm>
        </p:spPr>
        <p:txBody>
          <a:bodyPr/>
          <a:lstStyle/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</a:rPr>
              <a:t>5</a:t>
            </a:fld>
            <a:endParaRPr lang="ru-RU" altLang="ru-RU" sz="154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627119" y="7665"/>
            <a:ext cx="494262" cy="237437"/>
          </a:xfrm>
        </p:spPr>
        <p:txBody>
          <a:bodyPr/>
          <a:lstStyle/>
          <a:p>
            <a:fld id="{775511AA-970C-4D24-87C0-819CD0553917}" type="slidenum">
              <a:rPr lang="ru-RU" altLang="ru-RU" sz="1543" b="1">
                <a:solidFill>
                  <a:prstClr val="white"/>
                </a:solidFill>
              </a:rPr>
              <a:pPr/>
              <a:t>6</a:t>
            </a:fld>
            <a:endParaRPr lang="ru-RU" altLang="ru-RU" sz="1543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798" y="1390990"/>
            <a:ext cx="10081120" cy="294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50" b="1" dirty="0">
                <a:solidFill>
                  <a:srgbClr val="002060"/>
                </a:solidFill>
                <a:cs typeface="Times New Roman" panose="02020603050405020304" pitchFamily="18" charset="0"/>
              </a:rPr>
              <a:t>Федеральный закон </a:t>
            </a:r>
            <a:r>
              <a:rPr lang="ru-RU" sz="265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от 28.05.2022 № 146-ФЗ </a:t>
            </a:r>
            <a:r>
              <a:rPr lang="ru-RU" sz="2650" b="1" dirty="0">
                <a:solidFill>
                  <a:srgbClr val="002060"/>
                </a:solidFill>
                <a:cs typeface="Times New Roman" panose="02020603050405020304" pitchFamily="18" charset="0"/>
              </a:rPr>
              <a:t>"О внесении изменений </a:t>
            </a:r>
            <a:r>
              <a:rPr lang="ru-RU" sz="26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статью 166.1 Бюджетного кодекса Российской Федерации и </a:t>
            </a:r>
            <a:r>
              <a:rPr lang="ru-RU" sz="2650" b="1" dirty="0">
                <a:solidFill>
                  <a:srgbClr val="002060"/>
                </a:solidFill>
                <a:cs typeface="Times New Roman" panose="02020603050405020304" pitchFamily="18" charset="0"/>
              </a:rPr>
              <a:t>статьи 9 и 10 Федерального закона "</a:t>
            </a:r>
            <a:r>
              <a:rPr lang="ru-RU" sz="26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 внесении </a:t>
            </a:r>
            <a:r>
              <a:rPr lang="ru-RU" sz="2650" b="1" dirty="0">
                <a:solidFill>
                  <a:srgbClr val="002060"/>
                </a:solidFill>
                <a:cs typeface="Times New Roman" panose="02020603050405020304" pitchFamily="18" charset="0"/>
              </a:rPr>
              <a:t>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году"</a:t>
            </a:r>
            <a:endParaRPr lang="ru-RU" sz="265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1165" y="44463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18">
              <a:defRPr/>
            </a:pPr>
            <a:r>
              <a:rPr lang="ru-RU" b="1" i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(поправки в Бюджетный кодекс и </a:t>
            </a:r>
            <a:r>
              <a:rPr lang="ru-RU" b="1" i="1" u="sng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дополнительные </a:t>
            </a:r>
            <a:r>
              <a:rPr lang="ru-RU" b="1" i="1" u="sng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особенности </a:t>
            </a:r>
            <a:r>
              <a:rPr lang="ru-RU" b="1" i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исполнения бюджетов в Федеральном законе от 29 ноября 2021 г. № 384-ФЗ)</a:t>
            </a:r>
            <a:r>
              <a:rPr lang="ru-RU" b="1" dirty="0">
                <a:ln w="0"/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endParaRPr lang="ru-RU" b="1" dirty="0" smtClean="0">
              <a:ln w="0"/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 defTabSz="913818">
              <a:defRPr/>
            </a:pPr>
            <a:endParaRPr lang="ru-RU" b="1" dirty="0">
              <a:ln w="0"/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 defTabSz="913818">
              <a:defRPr/>
            </a:pPr>
            <a:r>
              <a:rPr lang="ru-RU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ru-RU" b="1" dirty="0">
              <a:ln w="0"/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83654"/>
              </p:ext>
            </p:extLst>
          </p:nvPr>
        </p:nvGraphicFramePr>
        <p:xfrm>
          <a:off x="214230" y="1016788"/>
          <a:ext cx="10225136" cy="4874854"/>
        </p:xfrm>
        <a:graphic>
          <a:graphicData uri="http://schemas.openxmlformats.org/drawingml/2006/table">
            <a:tbl>
              <a:tblPr firstRow="1" bandRow="1"/>
              <a:tblGrid>
                <a:gridCol w="329177">
                  <a:extLst>
                    <a:ext uri="{9D8B030D-6E8A-4147-A177-3AD203B41FA5}">
                      <a16:colId xmlns:a16="http://schemas.microsoft.com/office/drawing/2014/main" val="2920366068"/>
                    </a:ext>
                  </a:extLst>
                </a:gridCol>
                <a:gridCol w="414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4986">
                  <a:extLst>
                    <a:ext uri="{9D8B030D-6E8A-4147-A177-3AD203B41FA5}">
                      <a16:colId xmlns:a16="http://schemas.microsoft.com/office/drawing/2014/main" val="167816945"/>
                    </a:ext>
                  </a:extLst>
                </a:gridCol>
              </a:tblGrid>
              <a:tr h="1993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414" marR="50414" marT="25207" marB="25207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сейчас: </a:t>
                      </a:r>
                    </a:p>
                  </a:txBody>
                  <a:tcPr marL="50414" marR="50414" marT="25207" marB="2520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станет:</a:t>
                      </a:r>
                    </a:p>
                  </a:txBody>
                  <a:tcPr marL="50414" marR="50414" marT="25207" marB="2520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3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Упрощение  и ускорение расчетов  за поставленные товары, в том числе строительные материалы, при казначейском сопровождении государственных (муниципальных) контрактов, договоров (соглашений)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14" marR="50414" marT="25207" marB="25207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78222"/>
                  </a:ext>
                </a:extLst>
              </a:tr>
              <a:tr h="18880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14" marR="50414" marT="25207" marB="25207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предусмотрено.</a:t>
                      </a: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</a:t>
                      </a:r>
                      <a:r>
                        <a:rPr lang="ru-RU" sz="14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казначейском сопровождении </a:t>
                      </a:r>
                      <a:r>
                        <a:rPr lang="ru-RU" sz="14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перечисления </a:t>
                      </a:r>
                      <a:r>
                        <a:rPr lang="ru-RU" sz="14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порядке, установленном Правительством РФ, </a:t>
                      </a:r>
                      <a:r>
                        <a:rPr lang="ru-RU" sz="14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расчетный счет</a:t>
                      </a:r>
                      <a:r>
                        <a:rPr lang="ru-RU" sz="14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открытый юридическому лицу в кредитной организации </a:t>
                      </a:r>
                      <a:r>
                        <a:rPr lang="ru-RU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(без открытия счета в органе Федерального казначейства):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а) средств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фактически поставленные товары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б)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авансовых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платежей 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контрактам (договорам) на поставку 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стройматериалов и оборудования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включенного в смету строительства;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в) средств за 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фактически выполненные работы (оказанные услуги) по контрактам (договорам)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заключенным в рамках исполнения  </a:t>
                      </a:r>
                      <a:r>
                        <a:rPr lang="ru-RU" sz="1400" b="0" i="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госконтрактов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договоров (соглашений), предметом которых является строительство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(временная норма на 2022 год)</a:t>
                      </a: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0895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 txBox="1">
            <a:spLocks/>
          </p:cNvSpPr>
          <p:nvPr/>
        </p:nvSpPr>
        <p:spPr>
          <a:xfrm>
            <a:off x="9636625" y="0"/>
            <a:ext cx="57347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prstClr val="white"/>
                </a:solidFill>
              </a:rPr>
              <a:pPr/>
              <a:t>7</a:t>
            </a:fld>
            <a:endParaRPr lang="ru-RU" altLang="ru-RU" sz="1543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846" y="402314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prstClr val="black"/>
                </a:solidFill>
              </a:rPr>
              <a:t>Дополнительные </a:t>
            </a:r>
            <a:r>
              <a:rPr lang="ru-RU" sz="2000" b="1" dirty="0" smtClean="0">
                <a:solidFill>
                  <a:prstClr val="black"/>
                </a:solidFill>
              </a:rPr>
              <a:t>временные особенности исполнения бюджетов в 2022 году (1)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6132"/>
              </p:ext>
            </p:extLst>
          </p:nvPr>
        </p:nvGraphicFramePr>
        <p:xfrm>
          <a:off x="299790" y="1043842"/>
          <a:ext cx="10081120" cy="4192102"/>
        </p:xfrm>
        <a:graphic>
          <a:graphicData uri="http://schemas.openxmlformats.org/drawingml/2006/table">
            <a:tbl>
              <a:tblPr firstRow="1" bandRow="1"/>
              <a:tblGrid>
                <a:gridCol w="324541">
                  <a:extLst>
                    <a:ext uri="{9D8B030D-6E8A-4147-A177-3AD203B41FA5}">
                      <a16:colId xmlns:a16="http://schemas.microsoft.com/office/drawing/2014/main" val="2920366068"/>
                    </a:ext>
                  </a:extLst>
                </a:gridCol>
                <a:gridCol w="468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808">
                  <a:extLst>
                    <a:ext uri="{9D8B030D-6E8A-4147-A177-3AD203B41FA5}">
                      <a16:colId xmlns:a16="http://schemas.microsoft.com/office/drawing/2014/main" val="3098541199"/>
                    </a:ext>
                  </a:extLst>
                </a:gridCol>
              </a:tblGrid>
              <a:tr h="1993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414" marR="50414" marT="25207" marB="25207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сейчас: </a:t>
                      </a:r>
                    </a:p>
                  </a:txBody>
                  <a:tcPr marL="50414" marR="50414" marT="25207" marB="2520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станет:</a:t>
                      </a:r>
                    </a:p>
                  </a:txBody>
                  <a:tcPr marL="50414" marR="50414" marT="25207" marB="2520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1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Упрощение  и ускорение расчетов  за поставленные товары, в том числе строительные материалы, при казначейском сопровождении государственных (муниципальных) контрактов, договоров (соглашений)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14" marR="50414" marT="25207" marB="25207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78222"/>
                  </a:ext>
                </a:extLst>
              </a:tr>
              <a:tr h="2304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14" marR="50414" marT="25207" marB="25207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Казначейское сопровождение не осуществляется в отношении средств, предоставляемых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основании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госконтрактов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контрактов (договоров), заключаемых на сумму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менее 600 тыс. рублей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реализации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государственного оборонного заказа 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единственным поставщиком по решению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Президента  РФ или Правительства РФ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контрактов (договоров), заключаемых в рамках исполнения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госконтрактов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указанных в пункте 1 части 3 статьи 5 Федерального закона о федеральном бюджете на 2022-2024 гг.</a:t>
                      </a:r>
                      <a:endParaRPr lang="ru-RU" sz="1400" b="0" kern="1200" dirty="0" smtClean="0">
                        <a:solidFill>
                          <a:prstClr val="black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Казначейское сопровождение не осуществляется в отношении средств, предоставляемых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основании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госконтрактов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контрактов (договоров), заключаемых на сумму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менее 5 млн рублей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реализации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государственного оборонного заказа 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единственным поставщиком по решению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Президента  РФ или Правительства РФ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контрактов (договоров), заключаемых в рамках исполнения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госконтрактов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указанных в пункте 1 части 3 статьи 5 Федерального закона о федеральном бюджете на 2022-2024 гг.</a:t>
                      </a:r>
                      <a:endParaRPr lang="ru-RU" sz="1400" b="0" kern="1200" dirty="0" smtClean="0">
                        <a:solidFill>
                          <a:prstClr val="black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(временная норма на 2022 год)</a:t>
                      </a: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72899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 txBox="1">
            <a:spLocks/>
          </p:cNvSpPr>
          <p:nvPr/>
        </p:nvSpPr>
        <p:spPr>
          <a:xfrm>
            <a:off x="9636625" y="0"/>
            <a:ext cx="57347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prstClr val="white"/>
                </a:solidFill>
              </a:rPr>
              <a:pPr/>
              <a:t>8</a:t>
            </a:fld>
            <a:endParaRPr lang="ru-RU" altLang="ru-RU" sz="1543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854" y="514265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Дополнительные временные особенности исполнения бюджетов в 2022 году (2)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85425"/>
              </p:ext>
            </p:extLst>
          </p:nvPr>
        </p:nvGraphicFramePr>
        <p:xfrm>
          <a:off x="371798" y="1043842"/>
          <a:ext cx="10153128" cy="4650826"/>
        </p:xfrm>
        <a:graphic>
          <a:graphicData uri="http://schemas.openxmlformats.org/drawingml/2006/table">
            <a:tbl>
              <a:tblPr firstRow="1" bandRow="1"/>
              <a:tblGrid>
                <a:gridCol w="326859">
                  <a:extLst>
                    <a:ext uri="{9D8B030D-6E8A-4147-A177-3AD203B41FA5}">
                      <a16:colId xmlns:a16="http://schemas.microsoft.com/office/drawing/2014/main" val="2920366068"/>
                    </a:ext>
                  </a:extLst>
                </a:gridCol>
                <a:gridCol w="4714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064">
                  <a:extLst>
                    <a:ext uri="{9D8B030D-6E8A-4147-A177-3AD203B41FA5}">
                      <a16:colId xmlns:a16="http://schemas.microsoft.com/office/drawing/2014/main" val="3098541199"/>
                    </a:ext>
                  </a:extLst>
                </a:gridCol>
              </a:tblGrid>
              <a:tr h="1993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414" marR="50414" marT="25207" marB="25207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сейчас: </a:t>
                      </a:r>
                    </a:p>
                  </a:txBody>
                  <a:tcPr marL="50414" marR="50414" marT="25207" marB="2520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станет:</a:t>
                      </a:r>
                    </a:p>
                  </a:txBody>
                  <a:tcPr marL="50414" marR="50414" marT="25207" marB="2520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1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Упрощение  и ускорение расчетов  за поставленные товары, в том числе строительные материалы, при казначейском сопровождении государственных (муниципальных) контрактов, договоров (соглашений)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14" marR="50414" marT="25207" marB="25207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78222"/>
                  </a:ext>
                </a:extLst>
              </a:tr>
              <a:tr h="2304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14" marR="50414" marT="25207" marB="25207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со статьей 242.26 Бюджетного кодекса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законом субъекта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Российской Федерации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 бюджете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субъекта (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решением о местном бюджете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могут быть определены средства, подлежащие казначейскому сопровождению, предоставляемые основании государственных (муниципальных) контрактов, контрактов (договоров) бюджетных или автономных учреждений субъектов РФ  (муниципальных бюджетных или автономных учреждений) 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сумму более 50 млн рублей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определения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законом субъекта РФ о бюджете (решением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местном бюджете)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либо  нормативным правовым актом высшего исполнительного органа государственной власти субъекта Российской Федерации (муниципальным правовым актом местной администрации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средств, подлежащих казначейскому сопровождению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предоставляемых из бюджета субъекта РФ (местного бюджета) на основании заключаемых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сумму менее 50 млн рублей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государственных (муниципальных) контрактов, контрактов (договоров) бюджетных или автономных учреждений субъектов РФ (муниципальных бюджетных или автономных учреждений).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(временная норма на 2022 год)</a:t>
                      </a: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72899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 txBox="1">
            <a:spLocks/>
          </p:cNvSpPr>
          <p:nvPr/>
        </p:nvSpPr>
        <p:spPr>
          <a:xfrm>
            <a:off x="9636625" y="0"/>
            <a:ext cx="57347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prstClr val="white"/>
                </a:solidFill>
              </a:rPr>
              <a:pPr/>
              <a:t>9</a:t>
            </a:fld>
            <a:endParaRPr lang="ru-RU" altLang="ru-RU" sz="1543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854" y="514265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Дополнительные временные особенности исполнения бюджетов в 2022 году (3)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2213</Words>
  <Application>Microsoft Office PowerPoint</Application>
  <PresentationFormat>Произвольный</PresentationFormat>
  <Paragraphs>191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Calibri</vt:lpstr>
      <vt:lpstr>PT Sans Narrow</vt:lpstr>
      <vt:lpstr>Wingdings</vt:lpstr>
      <vt:lpstr>DINPro-Light</vt:lpstr>
      <vt:lpstr>Times New Roman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перечисления в 2022 году средств,  подлежащих казначейскому сопровождению, на расчетные счета, открытые в кредитных организациях (проект постановления Правительства Российской Федерации)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ContainerAdministrator</dc:creator>
  <cp:lastModifiedBy>ХРИТИНИН ВАСИЛИЙ ВИТАЛЬЕВИЧ</cp:lastModifiedBy>
  <cp:revision>251</cp:revision>
  <cp:lastPrinted>2022-04-06T14:26:42Z</cp:lastPrinted>
  <dcterms:modified xsi:type="dcterms:W3CDTF">2022-06-08T16:39:43Z</dcterms:modified>
</cp:coreProperties>
</file>