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8"/>
  </p:notesMasterIdLst>
  <p:sldIdLst>
    <p:sldId id="256" r:id="rId2"/>
    <p:sldId id="468" r:id="rId3"/>
    <p:sldId id="386" r:id="rId4"/>
    <p:sldId id="459" r:id="rId5"/>
    <p:sldId id="426" r:id="rId6"/>
    <p:sldId id="469" r:id="rId7"/>
    <p:sldId id="430" r:id="rId8"/>
    <p:sldId id="432" r:id="rId9"/>
    <p:sldId id="443" r:id="rId10"/>
    <p:sldId id="444" r:id="rId11"/>
    <p:sldId id="434" r:id="rId12"/>
    <p:sldId id="277" r:id="rId13"/>
    <p:sldId id="276" r:id="rId14"/>
    <p:sldId id="470" r:id="rId15"/>
    <p:sldId id="454" r:id="rId16"/>
    <p:sldId id="433" r:id="rId17"/>
    <p:sldId id="472" r:id="rId18"/>
    <p:sldId id="281" r:id="rId19"/>
    <p:sldId id="437" r:id="rId20"/>
    <p:sldId id="477" r:id="rId21"/>
    <p:sldId id="473" r:id="rId22"/>
    <p:sldId id="395" r:id="rId23"/>
    <p:sldId id="396" r:id="rId24"/>
    <p:sldId id="397" r:id="rId25"/>
    <p:sldId id="398" r:id="rId26"/>
    <p:sldId id="284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80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B0B00-5A5F-E541-BAB3-CDA0F035E542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571EC-D50B-B74A-8B2B-F6F05F47D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4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9F97-4ED9-423F-BC17-64187847817B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8D8-AD82-484A-885B-703BC3B3D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3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9F97-4ED9-423F-BC17-64187847817B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8D8-AD82-484A-885B-703BC3B3D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110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9F97-4ED9-423F-BC17-64187847817B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8D8-AD82-484A-885B-703BC3B3D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874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>
            <a:extLst>
              <a:ext uri="{FF2B5EF4-FFF2-40B4-BE49-F238E27FC236}">
                <a16:creationId xmlns:a16="http://schemas.microsoft.com/office/drawing/2014/main" xmlns="" id="{3FA6DDFA-9DC6-A243-A476-B74015F648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AF106-97E8-AF41-A7DD-B26D40EA56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3997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9F97-4ED9-423F-BC17-64187847817B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8D8-AD82-484A-885B-703BC3B3D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105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9F97-4ED9-423F-BC17-64187847817B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8D8-AD82-484A-885B-703BC3B3D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66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9F97-4ED9-423F-BC17-64187847817B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8D8-AD82-484A-885B-703BC3B3D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69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9F97-4ED9-423F-BC17-64187847817B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8D8-AD82-484A-885B-703BC3B3D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4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9F97-4ED9-423F-BC17-64187847817B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8D8-AD82-484A-885B-703BC3B3D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926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9F97-4ED9-423F-BC17-64187847817B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8D8-AD82-484A-885B-703BC3B3D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14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9F97-4ED9-423F-BC17-64187847817B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8D8-AD82-484A-885B-703BC3B3D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33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9F97-4ED9-423F-BC17-64187847817B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8D8-AD82-484A-885B-703BC3B3D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88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A9F97-4ED9-423F-BC17-64187847817B}" type="datetimeFigureOut">
              <a:rPr lang="ru-RU" smtClean="0"/>
              <a:t>07.07.2019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788D8-AD82-484A-885B-703BC3B3D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5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yxaunrcb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vk.com/8architects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k.com/8architect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y4ulo2fh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://www.8architects.com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y56gd55v" TargetMode="External"/><Relationship Id="rId4" Type="http://schemas.openxmlformats.org/officeDocument/2006/relationships/hyperlink" Target="https://tinyurl.com/y4zb6ml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947704" cy="1729978"/>
          </a:xfrm>
        </p:spPr>
        <p:txBody>
          <a:bodyPr>
            <a:normAutofit/>
          </a:bodyPr>
          <a:lstStyle/>
          <a:p>
            <a:r>
              <a:rPr lang="ru-RU" sz="2775" dirty="0">
                <a:latin typeface="Helvetica" panose="020B0604020202020204" pitchFamily="34" charset="0"/>
                <a:cs typeface="Helvetica" panose="020B0604020202020204" pitchFamily="34" charset="0"/>
              </a:rPr>
              <a:t>Экосистема гражданского участия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1095" y="3155337"/>
            <a:ext cx="6161809" cy="1365345"/>
          </a:xfrm>
        </p:spPr>
        <p:txBody>
          <a:bodyPr>
            <a:noAutofit/>
          </a:bodyPr>
          <a:lstStyle/>
          <a:p>
            <a:pPr algn="r"/>
            <a:r>
              <a:rPr lang="ru-RU" sz="1500" dirty="0">
                <a:latin typeface="Helvetica" panose="020B0604020202020204" pitchFamily="34" charset="0"/>
                <a:cs typeface="Helvetica" panose="020B0604020202020204" pitchFamily="34" charset="0"/>
              </a:rPr>
              <a:t>Надежда Гаврилова</a:t>
            </a:r>
          </a:p>
          <a:p>
            <a:pPr algn="r"/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PhD in Science of Communication</a:t>
            </a:r>
          </a:p>
          <a:p>
            <a:pPr algn="r"/>
            <a:r>
              <a:rPr lang="ru-RU" sz="1500" dirty="0" err="1">
                <a:latin typeface="Helvetica" panose="020B0604020202020204" pitchFamily="34" charset="0"/>
                <a:cs typeface="Helvetica" panose="020B0604020202020204" pitchFamily="34" charset="0"/>
              </a:rPr>
              <a:t>в.н.с</a:t>
            </a:r>
            <a:r>
              <a:rPr lang="ru-RU" sz="1500" dirty="0">
                <a:latin typeface="Helvetica" panose="020B0604020202020204" pitchFamily="34" charset="0"/>
                <a:cs typeface="Helvetica" panose="020B0604020202020204" pitchFamily="34" charset="0"/>
              </a:rPr>
              <a:t>. Центра инициативного бюджетирования</a:t>
            </a:r>
          </a:p>
          <a:p>
            <a:pPr algn="r"/>
            <a:r>
              <a:rPr lang="ru-RU" sz="1500" dirty="0">
                <a:latin typeface="Helvetica" panose="020B0604020202020204" pitchFamily="34" charset="0"/>
                <a:cs typeface="Helvetica" panose="020B0604020202020204" pitchFamily="34" charset="0"/>
              </a:rPr>
              <a:t>НИФИ Минфина РФ</a:t>
            </a:r>
          </a:p>
        </p:txBody>
      </p:sp>
    </p:spTree>
    <p:extLst>
      <p:ext uri="{BB962C8B-B14F-4D97-AF65-F5344CB8AC3E}">
        <p14:creationId xmlns:p14="http://schemas.microsoft.com/office/powerpoint/2010/main" val="3176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BD4936F5-18C5-114A-BFFC-2632DCBC7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80715"/>
              </p:ext>
            </p:extLst>
          </p:nvPr>
        </p:nvGraphicFramePr>
        <p:xfrm>
          <a:off x="187569" y="139358"/>
          <a:ext cx="8827476" cy="4848280"/>
        </p:xfrm>
        <a:graphic>
          <a:graphicData uri="http://schemas.openxmlformats.org/drawingml/2006/table">
            <a:tbl>
              <a:tblPr/>
              <a:tblGrid>
                <a:gridCol w="2216591">
                  <a:extLst>
                    <a:ext uri="{9D8B030D-6E8A-4147-A177-3AD203B41FA5}">
                      <a16:colId xmlns:a16="http://schemas.microsoft.com/office/drawing/2014/main" xmlns="" val="335294897"/>
                    </a:ext>
                  </a:extLst>
                </a:gridCol>
                <a:gridCol w="1322177">
                  <a:extLst>
                    <a:ext uri="{9D8B030D-6E8A-4147-A177-3AD203B41FA5}">
                      <a16:colId xmlns:a16="http://schemas.microsoft.com/office/drawing/2014/main" xmlns="" val="709374540"/>
                    </a:ext>
                  </a:extLst>
                </a:gridCol>
                <a:gridCol w="1322177">
                  <a:extLst>
                    <a:ext uri="{9D8B030D-6E8A-4147-A177-3AD203B41FA5}">
                      <a16:colId xmlns:a16="http://schemas.microsoft.com/office/drawing/2014/main" xmlns="" val="793382079"/>
                    </a:ext>
                  </a:extLst>
                </a:gridCol>
                <a:gridCol w="1322177">
                  <a:extLst>
                    <a:ext uri="{9D8B030D-6E8A-4147-A177-3AD203B41FA5}">
                      <a16:colId xmlns:a16="http://schemas.microsoft.com/office/drawing/2014/main" xmlns="" val="1188123427"/>
                    </a:ext>
                  </a:extLst>
                </a:gridCol>
                <a:gridCol w="1322177">
                  <a:extLst>
                    <a:ext uri="{9D8B030D-6E8A-4147-A177-3AD203B41FA5}">
                      <a16:colId xmlns:a16="http://schemas.microsoft.com/office/drawing/2014/main" xmlns="" val="1287484895"/>
                    </a:ext>
                  </a:extLst>
                </a:gridCol>
                <a:gridCol w="1322177">
                  <a:extLst>
                    <a:ext uri="{9D8B030D-6E8A-4147-A177-3AD203B41FA5}">
                      <a16:colId xmlns:a16="http://schemas.microsoft.com/office/drawing/2014/main" xmlns="" val="1261836875"/>
                    </a:ext>
                  </a:extLst>
                </a:gridCol>
              </a:tblGrid>
              <a:tr h="272871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 место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2 место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 место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4 место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5 место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35970488"/>
                  </a:ext>
                </a:extLst>
              </a:tr>
              <a:tr h="41816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Амурская область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Образование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Транспорт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Жилье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Другое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Здравоохранение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0605022"/>
                  </a:ext>
                </a:extLst>
              </a:tr>
              <a:tr h="41816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Еврейская АО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Образование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Другое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Развитие 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Helvetica" pitchFamily="2" charset="0"/>
                      </a:endParaRPr>
                    </a:p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экономики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Экология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Транспорт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0692353"/>
                  </a:ext>
                </a:extLst>
              </a:tr>
              <a:tr h="41816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Забайкальский край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Образование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Культура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Массовый спорт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Другое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Здравоохранение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4132798"/>
                  </a:ext>
                </a:extLst>
              </a:tr>
              <a:tr h="41002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Камчатский край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Транспорт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Жилье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Другое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Массовый спорт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Культура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4356910"/>
                  </a:ext>
                </a:extLst>
              </a:tr>
              <a:tr h="41816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Магаданская область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Транспорт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Здравоохранение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Жилье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Образование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Другое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8945570"/>
                  </a:ext>
                </a:extLst>
              </a:tr>
              <a:tr h="41816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Приморский край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Транспорт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Жилье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Развитие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Helvetica" pitchFamily="2" charset="0"/>
                      </a:endParaRPr>
                    </a:p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 экономики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Массовый спорт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Другое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1589812"/>
                  </a:ext>
                </a:extLst>
              </a:tr>
              <a:tr h="41002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Республика Бурятия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Образование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Другое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Транспорт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Культура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Жилье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8942834"/>
                  </a:ext>
                </a:extLst>
              </a:tr>
              <a:tr h="41002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Республики Саха (Якутия)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Другое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Транспорт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Образование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Жилье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Культура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0689592"/>
                  </a:ext>
                </a:extLst>
              </a:tr>
              <a:tr h="41816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Сахалинская область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Транспорт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Развитие экономики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Другое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Жилье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Образование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9356476"/>
                  </a:ext>
                </a:extLst>
              </a:tr>
              <a:tr h="41816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Хабаровский край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Жилье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Транспорт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Образование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Другое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Социальная 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Helvetica" pitchFamily="2" charset="0"/>
                      </a:endParaRPr>
                    </a:p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поддержка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143038"/>
                  </a:ext>
                </a:extLst>
              </a:tr>
              <a:tr h="41816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Чукотский АО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Транспорт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Другое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Здравоохранение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Развитие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Helvetica" pitchFamily="2" charset="0"/>
                      </a:endParaRPr>
                    </a:p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 экономики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</a:rPr>
                        <a:t>Жилье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301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4993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8888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147EF9E-00E0-8A4A-8D78-538D72FE2061}"/>
              </a:ext>
            </a:extLst>
          </p:cNvPr>
          <p:cNvSpPr/>
          <p:nvPr/>
        </p:nvSpPr>
        <p:spPr>
          <a:xfrm>
            <a:off x="772187" y="1002089"/>
            <a:ext cx="75996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Helvetica" pitchFamily="2" charset="0"/>
              </a:rPr>
              <a:t>Почему </a:t>
            </a:r>
            <a:r>
              <a:rPr lang="ru-RU" dirty="0" err="1">
                <a:latin typeface="Helvetica" pitchFamily="2" charset="0"/>
              </a:rPr>
              <a:t>краудсорсинг</a:t>
            </a:r>
            <a:r>
              <a:rPr lang="ru-RU" dirty="0">
                <a:latin typeface="Helvetica" pitchFamily="2" charset="0"/>
              </a:rPr>
              <a:t> не является полноценным социологическим исследованием:</a:t>
            </a:r>
          </a:p>
          <a:p>
            <a:endParaRPr lang="ru-RU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Helvetica" pitchFamily="2" charset="0"/>
              </a:rPr>
              <a:t>Проблема </a:t>
            </a:r>
            <a:r>
              <a:rPr lang="ru-RU" dirty="0" err="1">
                <a:latin typeface="Helvetica" pitchFamily="2" charset="0"/>
              </a:rPr>
              <a:t>самоотбора</a:t>
            </a:r>
            <a:r>
              <a:rPr lang="ru-RU" dirty="0">
                <a:latin typeface="Helvetica" pitchFamily="2" charset="0"/>
              </a:rPr>
              <a:t>: узнаём мнения только тех людей, кто сам пришел на сайт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Helvetica" pitchFamily="2" charset="0"/>
              </a:rPr>
              <a:t>Проблема смещения из-за выбора площадки: узнаем мнения только тех, кто активно пользуется интернетом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Helvetica" pitchFamily="2" charset="0"/>
            </a:endParaRPr>
          </a:p>
          <a:p>
            <a:r>
              <a:rPr lang="ru-RU" dirty="0">
                <a:latin typeface="Helvetica" pitchFamily="2" charset="0"/>
              </a:rPr>
              <a:t>Однако знать пожелания самых активных граждан, задающих повестку дня, также ценно!</a:t>
            </a:r>
          </a:p>
        </p:txBody>
      </p:sp>
    </p:spTree>
    <p:extLst>
      <p:ext uri="{BB962C8B-B14F-4D97-AF65-F5344CB8AC3E}">
        <p14:creationId xmlns:p14="http://schemas.microsoft.com/office/powerpoint/2010/main" val="3069479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Снимок экрана 2017-05-17 в 16.22.24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6210" y="2765815"/>
            <a:ext cx="4081269" cy="238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Снимок экрана 2017-05-17 в 16.22.41.png">
            <a:extLst>
              <a:ext uri="{FF2B5EF4-FFF2-40B4-BE49-F238E27FC236}">
                <a16:creationId xmlns:a16="http://schemas.microsoft.com/office/drawing/2014/main" xmlns="" id="{1FF4B7BA-9360-3A4A-9B16-F69E65166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" y="2765815"/>
            <a:ext cx="3526298" cy="238732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5D7C005-959C-0544-BB91-858DC3CCCEC6}"/>
              </a:ext>
            </a:extLst>
          </p:cNvPr>
          <p:cNvSpPr/>
          <p:nvPr/>
        </p:nvSpPr>
        <p:spPr>
          <a:xfrm>
            <a:off x="644928" y="263426"/>
            <a:ext cx="81708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Helvetica" pitchFamily="2" charset="0"/>
              </a:rPr>
              <a:t>Частые проблемы </a:t>
            </a:r>
            <a:r>
              <a:rPr lang="ru-RU" dirty="0" err="1">
                <a:latin typeface="Helvetica" pitchFamily="2" charset="0"/>
              </a:rPr>
              <a:t>краудсорсинговых</a:t>
            </a:r>
            <a:r>
              <a:rPr lang="ru-RU" dirty="0">
                <a:latin typeface="Helvetica" pitchFamily="2" charset="0"/>
              </a:rPr>
              <a:t> сервисов: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Helvetica" pitchFamily="2" charset="0"/>
              </a:rPr>
              <a:t>запускаются как политический проект с ограниченным сроком жизни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Helvetica" pitchFamily="2" charset="0"/>
              </a:rPr>
              <a:t>нет публичной отчетности о реализованных проектах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Helvetica" pitchFamily="2" charset="0"/>
              </a:rPr>
              <a:t>подмена понятий: вместо отчетности о реализованных проектах – отчетность о собранных идеях</a:t>
            </a:r>
          </a:p>
          <a:p>
            <a:endParaRPr lang="ru-RU" dirty="0">
              <a:latin typeface="Helvetica" pitchFamily="2" charset="0"/>
            </a:endParaRPr>
          </a:p>
          <a:p>
            <a:r>
              <a:rPr lang="ru-RU" dirty="0">
                <a:latin typeface="Helvetica" pitchFamily="2" charset="0"/>
              </a:rPr>
              <a:t>Пример «плохой» отчетности на </a:t>
            </a:r>
            <a:r>
              <a:rPr lang="ru-RU" dirty="0" err="1">
                <a:latin typeface="Helvetica" pitchFamily="2" charset="0"/>
              </a:rPr>
              <a:t>краудсорсинговой</a:t>
            </a:r>
            <a:r>
              <a:rPr lang="ru-RU" dirty="0">
                <a:latin typeface="Helvetica" pitchFamily="2" charset="0"/>
              </a:rPr>
              <a:t> платформе Москвы </a:t>
            </a:r>
            <a:r>
              <a:rPr lang="ru-RU" dirty="0" err="1">
                <a:latin typeface="Helvetica" pitchFamily="2" charset="0"/>
              </a:rPr>
              <a:t>crowd.mos.ru</a:t>
            </a:r>
            <a:r>
              <a:rPr lang="ru-RU" dirty="0">
                <a:latin typeface="Helvetica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6743965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Снимок экрана 2017-05-17 в 16.15.0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5304" y="1852914"/>
            <a:ext cx="7031551" cy="3290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Снимок экрана 2017-05-17 в 16.14.49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0648" y="104053"/>
            <a:ext cx="2486207" cy="174886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EBB3160-3C58-5347-8EE6-27DBA51AE2D7}"/>
              </a:ext>
            </a:extLst>
          </p:cNvPr>
          <p:cNvSpPr/>
          <p:nvPr/>
        </p:nvSpPr>
        <p:spPr>
          <a:xfrm>
            <a:off x="1165304" y="378319"/>
            <a:ext cx="4020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Helvetica" pitchFamily="2" charset="0"/>
              </a:rPr>
              <a:t>Пример</a:t>
            </a:r>
            <a:r>
              <a:rPr lang="en-US" dirty="0">
                <a:latin typeface="Helvetica" pitchFamily="2" charset="0"/>
              </a:rPr>
              <a:t> </a:t>
            </a:r>
            <a:r>
              <a:rPr lang="ru-RU" dirty="0">
                <a:latin typeface="Helvetica" pitchFamily="2" charset="0"/>
              </a:rPr>
              <a:t>отчетности на </a:t>
            </a:r>
            <a:r>
              <a:rPr lang="ru-RU" dirty="0" err="1">
                <a:latin typeface="Helvetica" pitchFamily="2" charset="0"/>
              </a:rPr>
              <a:t>crowd.mos.ru</a:t>
            </a:r>
            <a:r>
              <a:rPr lang="ru-RU" dirty="0">
                <a:latin typeface="Helvetica" pitchFamily="2" charset="0"/>
              </a:rPr>
              <a:t>, которую невозможно оценить или проверить, а значит ей сложно доверять</a:t>
            </a:r>
          </a:p>
        </p:txBody>
      </p:sp>
    </p:spTree>
    <p:extLst>
      <p:ext uri="{BB962C8B-B14F-4D97-AF65-F5344CB8AC3E}">
        <p14:creationId xmlns:p14="http://schemas.microsoft.com/office/powerpoint/2010/main" val="254202544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EBAB7FF-777C-F246-9931-96E27925B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497" y="1515290"/>
            <a:ext cx="6255328" cy="2995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Мониторинг силами граждан</a:t>
            </a:r>
          </a:p>
          <a:p>
            <a:pPr marL="0" indent="0">
              <a:buNone/>
            </a:pPr>
            <a:r>
              <a:rPr lang="ru-RU" sz="1800" dirty="0" err="1">
                <a:latin typeface="Helvetica" pitchFamily="2" charset="0"/>
              </a:rPr>
              <a:t>Краудсорсинг</a:t>
            </a:r>
            <a:r>
              <a:rPr lang="ru-RU" sz="1800" dirty="0">
                <a:latin typeface="Helvetica" pitchFamily="2" charset="0"/>
              </a:rPr>
              <a:t> идей</a:t>
            </a:r>
          </a:p>
          <a:p>
            <a:pPr marL="0" indent="0">
              <a:buNone/>
            </a:pPr>
            <a:r>
              <a:rPr lang="ru-RU" sz="2300" b="1" dirty="0">
                <a:latin typeface="Helvetica" pitchFamily="2" charset="0"/>
              </a:rPr>
              <a:t>Открытые обсуждения законопроектов</a:t>
            </a:r>
            <a:endParaRPr lang="en-US" sz="2300" b="1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Публичные слушания</a:t>
            </a:r>
          </a:p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Соучаствующее проектирование</a:t>
            </a:r>
          </a:p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Инициативное бюджетирование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21661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xmlns="" id="{8B0196C4-3803-2644-A34D-2F6D982C4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487" y="430772"/>
            <a:ext cx="3660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200150" indent="-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Портал </a:t>
            </a:r>
            <a:r>
              <a:rPr lang="en-US" altLang="ru-RU" sz="1800" dirty="0" err="1">
                <a:latin typeface="Helvetica" pitchFamily="2" charset="0"/>
                <a:ea typeface="Helvetica" pitchFamily="2" charset="0"/>
                <a:cs typeface="Helvetica" pitchFamily="2" charset="0"/>
              </a:rPr>
              <a:t>Regulation.gov.ru</a:t>
            </a:r>
            <a:endParaRPr lang="ru-RU" altLang="ru-RU" sz="1800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355AB56-F521-AE44-AFF8-162FFA18E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9" y="1391898"/>
            <a:ext cx="3981380" cy="2359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EE7BA1-E38E-FC4B-B504-2F53AFE906B9}"/>
              </a:ext>
            </a:extLst>
          </p:cNvPr>
          <p:cNvSpPr txBox="1"/>
          <p:nvPr/>
        </p:nvSpPr>
        <p:spPr>
          <a:xfrm>
            <a:off x="331702" y="4037527"/>
            <a:ext cx="4131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Helvetica" pitchFamily="2" charset="0"/>
              </a:rPr>
              <a:t>На портале нет публичной отчетности, поэтому результативность портала неясна.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6981E4-E1F4-A74E-A690-5A79646C9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812" y="1391898"/>
            <a:ext cx="3981379" cy="1517289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EFF826F1-604E-A34E-8675-D1FC55BDA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211" y="389069"/>
            <a:ext cx="6256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200150" indent="-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Российская общественная инициатива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763EE39-AE38-2B40-A999-DBE895A3D50E}"/>
              </a:ext>
            </a:extLst>
          </p:cNvPr>
          <p:cNvSpPr/>
          <p:nvPr/>
        </p:nvSpPr>
        <p:spPr>
          <a:xfrm>
            <a:off x="4572000" y="3114197"/>
            <a:ext cx="424029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500" dirty="0">
                <a:latin typeface="Helvetica" pitchFamily="2" charset="0"/>
              </a:rPr>
              <a:t>контроль подсчета голосов недоступен</a:t>
            </a:r>
          </a:p>
          <a:p>
            <a:pPr marL="285750" indent="-285750">
              <a:buFontTx/>
              <a:buChar char="-"/>
            </a:pPr>
            <a:r>
              <a:rPr lang="ru-RU" sz="1500" dirty="0">
                <a:latin typeface="Helvetica" pitchFamily="2" charset="0"/>
              </a:rPr>
              <a:t>по данным на март 2017 из более чем 9800 инициатив, опубликованных на сайте, были рассмотрены 25, из них приняты 12</a:t>
            </a:r>
          </a:p>
        </p:txBody>
      </p:sp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xmlns="" id="{82A4F7AC-0F5C-404E-BBA0-A65DB0253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904" y="2762993"/>
            <a:ext cx="585287" cy="292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dirty="0" err="1">
                <a:solidFill>
                  <a:schemeClr val="bg1"/>
                </a:solidFill>
                <a:latin typeface="Helvetica" pitchFamily="2" charset="0"/>
              </a:rPr>
              <a:t>roi.ru</a:t>
            </a:r>
            <a:endParaRPr lang="ru-RU" altLang="ru-RU" sz="13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60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A797B3-F920-9E4D-9748-F34073103231}"/>
              </a:ext>
            </a:extLst>
          </p:cNvPr>
          <p:cNvSpPr txBox="1"/>
          <p:nvPr/>
        </p:nvSpPr>
        <p:spPr>
          <a:xfrm>
            <a:off x="809298" y="1279088"/>
            <a:ext cx="78282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" pitchFamily="2" charset="0"/>
              </a:rPr>
              <a:t>Позитивный пример:</a:t>
            </a:r>
          </a:p>
          <a:p>
            <a:endParaRPr lang="ru-RU" dirty="0">
              <a:latin typeface="Helvetica" pitchFamily="2" charset="0"/>
            </a:endParaRPr>
          </a:p>
          <a:p>
            <a:endParaRPr lang="ru-RU" dirty="0">
              <a:latin typeface="Helvetica" pitchFamily="2" charset="0"/>
            </a:endParaRPr>
          </a:p>
          <a:p>
            <a:r>
              <a:rPr lang="ru-RU" dirty="0">
                <a:latin typeface="Helvetica" pitchFamily="2" charset="0"/>
              </a:rPr>
              <a:t>Проект Фонда общественного мнения в 2011 году: более 5000 человек участвовали в разработке закона о любительском рыболовстве. </a:t>
            </a:r>
            <a:r>
              <a:rPr lang="ru-RU" dirty="0" err="1">
                <a:latin typeface="Helvetica" pitchFamily="2" charset="0"/>
              </a:rPr>
              <a:t>Росрыболовство</a:t>
            </a:r>
            <a:r>
              <a:rPr lang="ru-RU" dirty="0">
                <a:latin typeface="Helvetica" pitchFamily="2" charset="0"/>
              </a:rPr>
              <a:t> переписало закон согласно пожеланиям людей. Подробнее</a:t>
            </a:r>
            <a:r>
              <a:rPr lang="en-US" dirty="0">
                <a:latin typeface="Helvetica" pitchFamily="2" charset="0"/>
              </a:rPr>
              <a:t> </a:t>
            </a:r>
            <a:r>
              <a:rPr lang="ru-RU" dirty="0">
                <a:latin typeface="Helvetica" pitchFamily="2" charset="0"/>
              </a:rPr>
              <a:t>см. в стенограмме выступления </a:t>
            </a:r>
            <a:r>
              <a:rPr lang="ru-RU" dirty="0" err="1">
                <a:latin typeface="Helvetica" pitchFamily="2" charset="0"/>
              </a:rPr>
              <a:t>А.А.Соболевской</a:t>
            </a:r>
            <a:r>
              <a:rPr lang="ru-RU" dirty="0">
                <a:latin typeface="Helvetica" pitchFamily="2" charset="0"/>
              </a:rPr>
              <a:t> на Грушинской конференции 2019 года: </a:t>
            </a:r>
            <a:r>
              <a:rPr lang="en-US" dirty="0">
                <a:latin typeface="Helvetica" pitchFamily="2" charset="0"/>
                <a:hlinkClick r:id="rId2"/>
              </a:rPr>
              <a:t>tinyurl.com/yxaunrcb</a:t>
            </a:r>
            <a:endParaRPr lang="ru-RU" dirty="0"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134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EBAB7FF-777C-F246-9931-96E27925B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246" y="1489165"/>
            <a:ext cx="6255328" cy="3315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Мониторинг силами граждан</a:t>
            </a:r>
          </a:p>
          <a:p>
            <a:pPr marL="0" indent="0">
              <a:buNone/>
            </a:pPr>
            <a:r>
              <a:rPr lang="ru-RU" sz="1800" dirty="0" err="1">
                <a:latin typeface="Helvetica" pitchFamily="2" charset="0"/>
              </a:rPr>
              <a:t>Краудсорсинг</a:t>
            </a:r>
            <a:r>
              <a:rPr lang="ru-RU" sz="1800" dirty="0">
                <a:latin typeface="Helvetica" pitchFamily="2" charset="0"/>
              </a:rPr>
              <a:t> идей</a:t>
            </a:r>
          </a:p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Открытые обсуждения законопроектов</a:t>
            </a:r>
            <a:endParaRPr lang="en-US" sz="18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Публичные слушания</a:t>
            </a:r>
          </a:p>
          <a:p>
            <a:pPr marL="0" indent="0">
              <a:buNone/>
            </a:pPr>
            <a:r>
              <a:rPr lang="ru-RU" sz="2300" b="1" dirty="0">
                <a:latin typeface="Helvetica" pitchFamily="2" charset="0"/>
              </a:rPr>
              <a:t>Соучаствующее проектирование</a:t>
            </a:r>
          </a:p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Инициативное бюджетирование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675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asted-imag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6618" y="-2"/>
            <a:ext cx="3778932" cy="2355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png">
            <a:extLst>
              <a:ext uri="{FF2B5EF4-FFF2-40B4-BE49-F238E27FC236}">
                <a16:creationId xmlns:a16="http://schemas.microsoft.com/office/drawing/2014/main" xmlns="" id="{66476806-B4E4-1440-87D8-5E3663B90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857" y="-1"/>
            <a:ext cx="3140364" cy="2355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ng">
            <a:extLst>
              <a:ext uri="{FF2B5EF4-FFF2-40B4-BE49-F238E27FC236}">
                <a16:creationId xmlns:a16="http://schemas.microsoft.com/office/drawing/2014/main" xmlns="" id="{3B517224-6815-8F4B-B2B9-9C120DAF6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18" y="2467842"/>
            <a:ext cx="3567545" cy="2675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ng">
            <a:extLst>
              <a:ext uri="{FF2B5EF4-FFF2-40B4-BE49-F238E27FC236}">
                <a16:creationId xmlns:a16="http://schemas.microsoft.com/office/drawing/2014/main" xmlns="" id="{CF0C759A-35B4-4149-9ED9-BF7081694A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8566" y="2467842"/>
            <a:ext cx="3383972" cy="267565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650D442-F7AB-7E41-82F4-AE932C5C0A99}"/>
              </a:ext>
            </a:extLst>
          </p:cNvPr>
          <p:cNvSpPr/>
          <p:nvPr/>
        </p:nvSpPr>
        <p:spPr>
          <a:xfrm>
            <a:off x="47695" y="4654785"/>
            <a:ext cx="19778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500"/>
            </a:pPr>
            <a:r>
              <a:rPr lang="ru-RU" sz="1200" dirty="0">
                <a:latin typeface="Helvetica" pitchFamily="2" charset="0"/>
              </a:rPr>
              <a:t>«Проектная группа 8»</a:t>
            </a:r>
            <a:endParaRPr lang="en-GB" sz="1200" dirty="0">
              <a:latin typeface="Helvetica" pitchFamily="2" charset="0"/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1735414893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ng">
            <a:extLst>
              <a:ext uri="{FF2B5EF4-FFF2-40B4-BE49-F238E27FC236}">
                <a16:creationId xmlns:a16="http://schemas.microsoft.com/office/drawing/2014/main" xmlns="" id="{1256A486-1650-2E43-B73F-959DB679D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82" y="1130876"/>
            <a:ext cx="3842327" cy="2881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ng">
            <a:extLst>
              <a:ext uri="{FF2B5EF4-FFF2-40B4-BE49-F238E27FC236}">
                <a16:creationId xmlns:a16="http://schemas.microsoft.com/office/drawing/2014/main" xmlns="" id="{AEF02262-B208-FD46-A73D-F19C3A83C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926" y="1130876"/>
            <a:ext cx="4640949" cy="288174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28C3333-17CD-8E4E-A4AB-818B48BDA8FC}"/>
              </a:ext>
            </a:extLst>
          </p:cNvPr>
          <p:cNvSpPr/>
          <p:nvPr/>
        </p:nvSpPr>
        <p:spPr>
          <a:xfrm>
            <a:off x="110837" y="4548907"/>
            <a:ext cx="18623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500"/>
            </a:pPr>
            <a:r>
              <a:rPr lang="ru-RU" sz="1200" dirty="0">
                <a:latin typeface="Helvetica" pitchFamily="2" charset="0"/>
              </a:rPr>
              <a:t>«Проектная группа 8»</a:t>
            </a:r>
            <a:endParaRPr lang="en-GB" sz="1200" dirty="0">
              <a:latin typeface="Helvetica" pitchFamily="2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48890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EBAB7FF-777C-F246-9931-96E27925B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246" y="1532709"/>
            <a:ext cx="6255328" cy="3271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300" b="1" dirty="0">
                <a:latin typeface="Helvetica" pitchFamily="2" charset="0"/>
              </a:rPr>
              <a:t>Мониторинг силами граждан</a:t>
            </a:r>
          </a:p>
          <a:p>
            <a:pPr marL="0" indent="0">
              <a:buNone/>
            </a:pPr>
            <a:r>
              <a:rPr lang="ru-RU" sz="1800" dirty="0" err="1">
                <a:latin typeface="Helvetica" pitchFamily="2" charset="0"/>
              </a:rPr>
              <a:t>Краудсорсинг</a:t>
            </a:r>
            <a:r>
              <a:rPr lang="ru-RU" sz="1800" dirty="0">
                <a:latin typeface="Helvetica" pitchFamily="2" charset="0"/>
              </a:rPr>
              <a:t> идей</a:t>
            </a:r>
          </a:p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Открытые обсуждения законопроектов</a:t>
            </a:r>
            <a:endParaRPr lang="en-US" sz="18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Соучаствующее проектирование</a:t>
            </a:r>
          </a:p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Инициативное бюджетирование</a:t>
            </a:r>
          </a:p>
          <a:p>
            <a:pPr marL="0" indent="0">
              <a:buNone/>
            </a:pPr>
            <a:endParaRPr lang="ru-RU" sz="1800" dirty="0">
              <a:latin typeface="Helvetica" pitchFamily="2" charset="0"/>
            </a:endParaRP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06506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00AF5D5-73B8-F444-9FF0-06AE7E487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16" y="0"/>
            <a:ext cx="4138691" cy="51435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2769D59-529D-6E4F-8F2E-6205A99A7AEE}"/>
              </a:ext>
            </a:extLst>
          </p:cNvPr>
          <p:cNvSpPr/>
          <p:nvPr/>
        </p:nvSpPr>
        <p:spPr>
          <a:xfrm>
            <a:off x="4461183" y="123571"/>
            <a:ext cx="28011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Helvetica" pitchFamily="2" charset="0"/>
              </a:rPr>
              <a:t>Самые подробные </a:t>
            </a:r>
            <a:endParaRPr lang="en-US" dirty="0">
              <a:latin typeface="Helvetica" pitchFamily="2" charset="0"/>
            </a:endParaRPr>
          </a:p>
          <a:p>
            <a:r>
              <a:rPr lang="ru-RU" dirty="0">
                <a:latin typeface="Helvetica" pitchFamily="2" charset="0"/>
              </a:rPr>
              <a:t>методические рекомендации</a:t>
            </a:r>
            <a:endParaRPr lang="en-US" dirty="0">
              <a:latin typeface="Helvetica" pitchFamily="2" charset="0"/>
            </a:endParaRPr>
          </a:p>
          <a:p>
            <a:r>
              <a:rPr lang="ru-RU" dirty="0">
                <a:latin typeface="Helvetica" pitchFamily="2" charset="0"/>
              </a:rPr>
              <a:t>на русском языке</a:t>
            </a:r>
            <a:r>
              <a:rPr lang="en-US" dirty="0">
                <a:latin typeface="Helvetica" pitchFamily="2" charset="0"/>
              </a:rPr>
              <a:t>:</a:t>
            </a:r>
          </a:p>
          <a:p>
            <a:r>
              <a:rPr lang="en-US" dirty="0">
                <a:latin typeface="Helvetica" pitchFamily="2" charset="0"/>
                <a:hlinkClick r:id="rId3"/>
              </a:rPr>
              <a:t>tinyurl.com/y4ulo2fh</a:t>
            </a:r>
            <a:endParaRPr lang="ru-RU" dirty="0"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95546E-D679-2A4C-8F5B-A88E63F33D0F}"/>
              </a:ext>
            </a:extLst>
          </p:cNvPr>
          <p:cNvSpPr txBox="1"/>
          <p:nvPr/>
        </p:nvSpPr>
        <p:spPr>
          <a:xfrm>
            <a:off x="4461183" y="2571750"/>
            <a:ext cx="435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" pitchFamily="2" charset="0"/>
              </a:rPr>
              <a:t>Ключевой экспертный центр:</a:t>
            </a:r>
          </a:p>
          <a:p>
            <a:r>
              <a:rPr lang="ru-RU" dirty="0">
                <a:latin typeface="Helvetica" pitchFamily="2" charset="0"/>
              </a:rPr>
              <a:t>Проектная группа 8 –  </a:t>
            </a:r>
            <a:r>
              <a:rPr lang="en-US" dirty="0">
                <a:latin typeface="Helvetica" pitchFamily="2" charset="0"/>
                <a:hlinkClick r:id="rId4"/>
              </a:rPr>
              <a:t>8architects.com</a:t>
            </a:r>
            <a:endParaRPr lang="ru-RU" dirty="0">
              <a:latin typeface="Helvetica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C72542F-E8D7-6E42-AF62-11DE800E6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218081"/>
            <a:ext cx="3034861" cy="192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31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EBAB7FF-777C-F246-9931-96E27925B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246" y="1210491"/>
            <a:ext cx="6255328" cy="2464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Мониторинг силами граждан</a:t>
            </a:r>
          </a:p>
          <a:p>
            <a:pPr marL="0" indent="0">
              <a:buNone/>
            </a:pPr>
            <a:r>
              <a:rPr lang="ru-RU" sz="1800" dirty="0" err="1">
                <a:latin typeface="Helvetica" pitchFamily="2" charset="0"/>
              </a:rPr>
              <a:t>Краудсорсинг</a:t>
            </a:r>
            <a:r>
              <a:rPr lang="ru-RU" sz="1800" dirty="0">
                <a:latin typeface="Helvetica" pitchFamily="2" charset="0"/>
              </a:rPr>
              <a:t> идей</a:t>
            </a:r>
          </a:p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Открытые обсуждения законопроектов</a:t>
            </a:r>
            <a:endParaRPr lang="en-US" sz="18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Публичные слушания</a:t>
            </a:r>
          </a:p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Соучаствующее проектирование</a:t>
            </a:r>
          </a:p>
          <a:p>
            <a:pPr marL="0" indent="0">
              <a:buNone/>
            </a:pPr>
            <a:r>
              <a:rPr lang="ru-RU" sz="2300" b="1" dirty="0">
                <a:latin typeface="Helvetica" pitchFamily="2" charset="0"/>
              </a:rPr>
              <a:t>Инициативное бюджетирование</a:t>
            </a:r>
            <a:endParaRPr lang="ru-RU" sz="1800" b="1" dirty="0">
              <a:latin typeface="Helvetica" pitchFamily="2" charset="0"/>
            </a:endParaRPr>
          </a:p>
          <a:p>
            <a:pPr marL="0" indent="0">
              <a:buNone/>
            </a:pPr>
            <a:endParaRPr lang="ru-RU" sz="1800" dirty="0">
              <a:latin typeface="Helvetica" pitchFamily="2" charset="0"/>
            </a:endParaRP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52024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3">
            <a:extLst>
              <a:ext uri="{FF2B5EF4-FFF2-40B4-BE49-F238E27FC236}">
                <a16:creationId xmlns:a16="http://schemas.microsoft.com/office/drawing/2014/main" xmlns="" id="{F82D9539-78E4-BB44-80D4-2DF3EC2F2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1491" y="1159795"/>
            <a:ext cx="6973967" cy="367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xmlns="" id="{FBE8E069-9250-A44A-9459-422BC5A30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0144" y="4833000"/>
            <a:ext cx="1435314" cy="292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dirty="0" err="1">
                <a:solidFill>
                  <a:schemeClr val="bg1"/>
                </a:solidFill>
                <a:latin typeface="Helvetica" pitchFamily="2" charset="0"/>
              </a:rPr>
              <a:t>lisboaparticipa.pt</a:t>
            </a:r>
            <a:endParaRPr lang="ru-RU" altLang="ru-RU" sz="13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B498C14-9E22-EC44-ABCA-499B08C5B0DE}"/>
              </a:ext>
            </a:extLst>
          </p:cNvPr>
          <p:cNvSpPr/>
          <p:nvPr/>
        </p:nvSpPr>
        <p:spPr>
          <a:xfrm>
            <a:off x="831273" y="221076"/>
            <a:ext cx="7334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latin typeface="Helvetica" pitchFamily="2" charset="0"/>
              </a:rPr>
              <a:t>Пример экосистемы гражданского участия в </a:t>
            </a:r>
            <a:r>
              <a:rPr lang="ru-RU" altLang="ru-RU" dirty="0" err="1">
                <a:latin typeface="Helvetica" pitchFamily="2" charset="0"/>
              </a:rPr>
              <a:t>г.Лиссабон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56309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Прямоугольник 3">
            <a:extLst>
              <a:ext uri="{FF2B5EF4-FFF2-40B4-BE49-F238E27FC236}">
                <a16:creationId xmlns:a16="http://schemas.microsoft.com/office/drawing/2014/main" xmlns="" id="{9EBDF2A2-42C7-FC48-AE4F-EA3C74DA1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980" y="204435"/>
            <a:ext cx="8236039" cy="473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AutoNum type="arabicParenR"/>
            </a:pPr>
            <a:r>
              <a:rPr lang="ru-RU" altLang="ru-RU" sz="1500" b="1" dirty="0">
                <a:solidFill>
                  <a:srgbClr val="000000"/>
                </a:solid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  </a:t>
            </a:r>
            <a:r>
              <a:rPr lang="en-US" altLang="ru-RU" sz="1500" b="1" dirty="0">
                <a:solidFill>
                  <a:srgbClr val="000000"/>
                </a:solid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Or</a:t>
            </a:r>
            <a:r>
              <a:rPr lang="ru-RU" altLang="ru-RU" sz="1500" b="1" dirty="0" err="1">
                <a:solidFill>
                  <a:srgbClr val="000000"/>
                </a:solid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ç</a:t>
            </a:r>
            <a:r>
              <a:rPr lang="en-US" altLang="ru-RU" sz="1500" b="1" dirty="0" err="1">
                <a:solidFill>
                  <a:srgbClr val="000000"/>
                </a:solid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amento</a:t>
            </a:r>
            <a:r>
              <a:rPr lang="en-US" altLang="ru-RU" sz="1500" b="1" dirty="0">
                <a:solidFill>
                  <a:srgbClr val="000000"/>
                </a:solid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ru-RU" sz="1500" b="1" dirty="0" err="1">
                <a:solidFill>
                  <a:srgbClr val="000000"/>
                </a:solid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Participativo</a:t>
            </a:r>
            <a:r>
              <a:rPr lang="en-US" altLang="ru-RU" sz="1500" b="1" dirty="0">
                <a:solidFill>
                  <a:srgbClr val="000000"/>
                </a:solid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altLang="ru-RU" sz="1500" b="1" dirty="0">
                <a:solidFill>
                  <a:srgbClr val="000000"/>
                </a:solid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– </a:t>
            </a:r>
            <a:r>
              <a:rPr lang="ru-RU" altLang="ru-RU" sz="1500" b="1" dirty="0" err="1">
                <a:solidFill>
                  <a:srgbClr val="000000"/>
                </a:solid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партисипаторное</a:t>
            </a:r>
            <a:r>
              <a:rPr lang="ru-RU" altLang="ru-RU" sz="1500" b="1" dirty="0">
                <a:solidFill>
                  <a:srgbClr val="000000"/>
                </a:solid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бюджетирование</a:t>
            </a:r>
          </a:p>
          <a:p>
            <a:pPr marL="0" indent="0" algn="just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None/>
            </a:pPr>
            <a:r>
              <a:rPr lang="ru-RU" altLang="ru-RU" sz="1500" dirty="0"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За 10 лет с 2008 по 2018 г. на собраниях или через сайт горожане предложили 6204 идеи, из них 1 957 были вынесены на голосование и получили 268 536 голосов. Победителями стали 120 проектов стоимостью в € 33 805 668.</a:t>
            </a:r>
            <a:endParaRPr lang="en-US" altLang="ru-RU" sz="1500" b="1" dirty="0">
              <a:latin typeface="Helvetica" pitchFamily="2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None/>
            </a:pPr>
            <a:endParaRPr lang="en-US" altLang="ru-RU" sz="1500" b="1" dirty="0">
              <a:latin typeface="Helvetica" pitchFamily="2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None/>
            </a:pPr>
            <a:r>
              <a:rPr lang="en-US" altLang="ru-RU" sz="1500" b="1" dirty="0"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2) </a:t>
            </a:r>
            <a:r>
              <a:rPr lang="ru-RU" altLang="ru-RU" sz="1500" b="1" dirty="0"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 </a:t>
            </a:r>
            <a:r>
              <a:rPr lang="en-US" altLang="ru-RU" sz="1500" b="1" dirty="0" err="1"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LisBOAidea</a:t>
            </a:r>
            <a:r>
              <a:rPr lang="ru-RU" altLang="ru-RU" sz="1500" b="1" dirty="0"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– круглогодичный </a:t>
            </a:r>
            <a:r>
              <a:rPr lang="ru-RU" altLang="ru-RU" sz="1500" b="1" dirty="0" err="1"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краудсорсинг</a:t>
            </a:r>
            <a:r>
              <a:rPr lang="ru-RU" altLang="ru-RU" sz="1500" b="1" dirty="0"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идей</a:t>
            </a:r>
          </a:p>
          <a:p>
            <a:pPr marL="0" indent="0" algn="just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None/>
            </a:pPr>
            <a:r>
              <a:rPr lang="ru-RU" altLang="ru-RU" sz="1500" dirty="0"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Запущен в 2017 году. Имеет консультативный характер. Горожане предлагают идеи через сайт </a:t>
            </a:r>
            <a:r>
              <a:rPr lang="ru-RU" altLang="ru-RU" sz="1500" i="1" dirty="0" err="1"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lisboaparticipa.pt</a:t>
            </a:r>
            <a:r>
              <a:rPr lang="ru-RU" altLang="ru-RU" sz="1500" dirty="0"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Они могут касаться 13 сфер.</a:t>
            </a:r>
            <a:r>
              <a:rPr lang="en-US" altLang="ru-RU" sz="1500" dirty="0"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altLang="ru-RU" sz="1500" dirty="0"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 течение последующих 60 дней после публикации идеи пользователи сайта могут голосовать «за» и «против». Если симпатий наберется минимум на 100 больше чем антипатий, идея отправляется на рассмотрение в местные органы власти.</a:t>
            </a:r>
          </a:p>
          <a:p>
            <a:pPr marL="0" indent="0" algn="just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None/>
            </a:pPr>
            <a:endParaRPr lang="en-US" altLang="ru-RU" sz="1500" b="1" dirty="0">
              <a:latin typeface="Helvetica" pitchFamily="2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None/>
            </a:pPr>
            <a:r>
              <a:rPr lang="ru-RU" altLang="ru-RU" sz="1500" b="1" dirty="0"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3)     Приложение для смартфона «На моей улице»</a:t>
            </a:r>
          </a:p>
          <a:p>
            <a:pPr marL="0" indent="0" algn="just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None/>
            </a:pPr>
            <a:r>
              <a:rPr lang="ru-RU" altLang="ru-RU" sz="1500" dirty="0"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Сбор информации о проблемных точках в городе, нуждающихся во внимании городских служб. Можно сообщить о поломках фонарей, ямах, заброшенных машинах, протекшей крыше и т.п. Отправитель заявки может следить в приложении за ходом его выполнения.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593F8D-AF18-8C44-BCE9-A3EA60F26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019" y="0"/>
            <a:ext cx="740364" cy="6511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3205C05-4CC5-274D-B0A3-1B304B9E5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319" y="1413164"/>
            <a:ext cx="641525" cy="6234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CAB81EA-2CF4-7949-A482-74D90AE2F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611" y="3569277"/>
            <a:ext cx="1168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49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E4865FB-0DB4-8E47-8E0C-ACDDA383A353}"/>
              </a:ext>
            </a:extLst>
          </p:cNvPr>
          <p:cNvSpPr/>
          <p:nvPr/>
        </p:nvSpPr>
        <p:spPr>
          <a:xfrm>
            <a:off x="508715" y="226710"/>
            <a:ext cx="8126569" cy="4734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75"/>
              </a:spcBef>
              <a:spcAft>
                <a:spcPts val="375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4)	</a:t>
            </a:r>
            <a:r>
              <a:rPr lang="ru-RU" sz="15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Lisboa</a:t>
            </a:r>
            <a:r>
              <a:rPr lang="ru-RU" sz="15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em</a:t>
            </a:r>
            <a:r>
              <a:rPr lang="ru-RU" sz="15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Debate</a:t>
            </a:r>
            <a:r>
              <a:rPr lang="ru-RU" sz="15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– городские обсуждения </a:t>
            </a:r>
          </a:p>
          <a:p>
            <a:pPr algn="just">
              <a:spcBef>
                <a:spcPts val="375"/>
              </a:spcBef>
              <a:spcAft>
                <a:spcPts val="375"/>
              </a:spcAft>
              <a:defRPr/>
            </a:pPr>
            <a:r>
              <a:rPr lang="ru-RU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Система общественных обсуждений проектов, инициируемых городской администрацией. Среди них социальные инициативы, проекты в сфере культурного наследия, и др. Жители могут направить свои жалобы, замечания и предложения официальным письмом на адрес мэра Лиссабона.</a:t>
            </a:r>
            <a:endParaRPr lang="en-US" sz="15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" pitchFamily="2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>
              <a:spcBef>
                <a:spcPts val="375"/>
              </a:spcBef>
              <a:spcAft>
                <a:spcPts val="375"/>
              </a:spcAft>
              <a:defRPr/>
            </a:pPr>
            <a:endParaRPr lang="ru-RU" sz="15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" pitchFamily="2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>
              <a:spcBef>
                <a:spcPts val="375"/>
              </a:spcBef>
              <a:spcAft>
                <a:spcPts val="375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5)	</a:t>
            </a:r>
            <a:r>
              <a:rPr lang="ru-RU" sz="15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Lisboa</a:t>
            </a:r>
            <a:r>
              <a:rPr lang="ru-RU" sz="15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Aberta</a:t>
            </a:r>
            <a:r>
              <a:rPr lang="ru-RU" sz="15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– политика открытых данных</a:t>
            </a:r>
          </a:p>
          <a:p>
            <a:pPr algn="just">
              <a:spcBef>
                <a:spcPts val="375"/>
              </a:spcBef>
              <a:spcAft>
                <a:spcPts val="375"/>
              </a:spcAft>
              <a:defRPr/>
            </a:pPr>
            <a:r>
              <a:rPr lang="ru-RU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Максимальное раскрытие информации о работе муниципальных органов власти для исследователей и широкого круга лиц. Цель – содействовать участию граждан, поощрять повторное использование и обмен данными, стимулировать предпринимательство и инновации, содействовать развитию города как инклюзивного, интеллектуального и инновационного.</a:t>
            </a:r>
            <a:endParaRPr lang="en-US" sz="15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" pitchFamily="2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>
              <a:spcBef>
                <a:spcPts val="375"/>
              </a:spcBef>
              <a:spcAft>
                <a:spcPts val="375"/>
              </a:spcAft>
              <a:defRPr/>
            </a:pPr>
            <a:endParaRPr lang="ru-RU" sz="15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" pitchFamily="2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>
              <a:spcBef>
                <a:spcPts val="375"/>
              </a:spcBef>
              <a:spcAft>
                <a:spcPts val="375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6)	</a:t>
            </a:r>
            <a:r>
              <a:rPr lang="ru-RU" sz="15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Fórum</a:t>
            </a:r>
            <a:r>
              <a:rPr lang="ru-RU" sz="15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da</a:t>
            </a:r>
            <a:r>
              <a:rPr lang="ru-RU" sz="15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cidadania</a:t>
            </a:r>
            <a:r>
              <a:rPr lang="ru-RU" sz="15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– гражданский форум</a:t>
            </a:r>
          </a:p>
          <a:p>
            <a:pPr algn="just">
              <a:spcBef>
                <a:spcPts val="375"/>
              </a:spcBef>
              <a:spcAft>
                <a:spcPts val="375"/>
              </a:spcAft>
              <a:defRPr/>
            </a:pPr>
            <a:r>
              <a:rPr lang="ru-RU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Площадка диалога между органами власти, представителями некоммерческих организаций и гражданскими активистами. Форум проходил 4 раза, самый недавний – в июне 2017 года, когда была принята «Лиссабонская хартия прав и обязанностей».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010E5D-FA38-B04C-BE6E-E4554A742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059" y="0"/>
            <a:ext cx="1106384" cy="5957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4EB3435-CDC9-A942-A229-3D3E4D018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127" y="1696411"/>
            <a:ext cx="930316" cy="5239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B018071-A40C-1647-AB31-3DAB6B942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059" y="3610264"/>
            <a:ext cx="10541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7527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0">
            <a:extLst>
              <a:ext uri="{FF2B5EF4-FFF2-40B4-BE49-F238E27FC236}">
                <a16:creationId xmlns:a16="http://schemas.microsoft.com/office/drawing/2014/main" xmlns="" id="{0C87C964-2BE9-3F48-B51F-4AE8EAE10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4455" y="3238539"/>
            <a:ext cx="9096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Рисунок 10">
            <a:extLst>
              <a:ext uri="{FF2B5EF4-FFF2-40B4-BE49-F238E27FC236}">
                <a16:creationId xmlns:a16="http://schemas.microsoft.com/office/drawing/2014/main" xmlns="" id="{E9554732-6F3A-F141-8CA5-8D5A93C0C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7877" y="3238539"/>
            <a:ext cx="90844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Прямоугольник 8">
            <a:extLst>
              <a:ext uri="{FF2B5EF4-FFF2-40B4-BE49-F238E27FC236}">
                <a16:creationId xmlns:a16="http://schemas.microsoft.com/office/drawing/2014/main" xmlns="" id="{32A2811B-6C74-454C-9CE3-293CA9567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035" y="462756"/>
            <a:ext cx="6171009" cy="95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Helvetica" pitchFamily="2" charset="0"/>
              </a:rPr>
              <a:t>Еще одно измерение системности – временное: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Helvetica" pitchFamily="2" charset="0"/>
              </a:rPr>
              <a:t>внедрение практик участия для граждан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Helvetica" pitchFamily="2" charset="0"/>
              </a:rPr>
              <a:t>разных возрастов (Сахалинская область)</a:t>
            </a:r>
            <a:endParaRPr lang="ru-RU" altLang="ru-RU" sz="1800" dirty="0"/>
          </a:p>
        </p:txBody>
      </p:sp>
      <p:sp>
        <p:nvSpPr>
          <p:cNvPr id="40967" name="Прямоугольник 9">
            <a:extLst>
              <a:ext uri="{FF2B5EF4-FFF2-40B4-BE49-F238E27FC236}">
                <a16:creationId xmlns:a16="http://schemas.microsoft.com/office/drawing/2014/main" xmlns="" id="{0A5B0C47-6354-444C-910D-C79713788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309" y="4138253"/>
            <a:ext cx="11079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Helvetica" pitchFamily="2" charset="0"/>
              </a:rPr>
              <a:t>школьные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Helvetica" pitchFamily="2" charset="0"/>
              </a:rPr>
              <a:t>проекты</a:t>
            </a:r>
            <a:endParaRPr lang="ru-RU" altLang="ru-RU" sz="1500" dirty="0"/>
          </a:p>
        </p:txBody>
      </p:sp>
      <p:sp>
        <p:nvSpPr>
          <p:cNvPr id="40968" name="Прямоугольник 10">
            <a:extLst>
              <a:ext uri="{FF2B5EF4-FFF2-40B4-BE49-F238E27FC236}">
                <a16:creationId xmlns:a16="http://schemas.microsoft.com/office/drawing/2014/main" xmlns="" id="{0611CAD9-ACA7-7A4B-94F2-84A9231A8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681" y="4126746"/>
            <a:ext cx="136768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Helvetica" pitchFamily="2" charset="0"/>
              </a:rPr>
              <a:t>молодежные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Helvetica" pitchFamily="2" charset="0"/>
              </a:rPr>
              <a:t>проекты</a:t>
            </a:r>
            <a:endParaRPr lang="ru-RU" altLang="ru-RU" sz="1500"/>
          </a:p>
        </p:txBody>
      </p:sp>
      <p:sp>
        <p:nvSpPr>
          <p:cNvPr id="40969" name="Прямоугольник 11">
            <a:extLst>
              <a:ext uri="{FF2B5EF4-FFF2-40B4-BE49-F238E27FC236}">
                <a16:creationId xmlns:a16="http://schemas.microsoft.com/office/drawing/2014/main" xmlns="" id="{0220AC10-6318-1142-BE11-D52B31EA7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740" y="4138253"/>
            <a:ext cx="13227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Helvetica" pitchFamily="2" charset="0"/>
              </a:rPr>
              <a:t>«взрослые»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Helvetica" pitchFamily="2" charset="0"/>
              </a:rPr>
              <a:t>проекты</a:t>
            </a:r>
            <a:endParaRPr lang="ru-RU" altLang="ru-RU" sz="15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8BF31A-608D-DC4A-973C-B3C70406E1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290" y="2906834"/>
            <a:ext cx="841661" cy="10995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0B644F5-AAEF-EC41-89FE-73848CB74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333" y="2344017"/>
            <a:ext cx="1662414" cy="16624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14F299C-E83C-CE48-8A1D-23E24CA9AF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466" y="1564796"/>
            <a:ext cx="2150627" cy="2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3420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2540" y="2239567"/>
            <a:ext cx="898922" cy="89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F73D10B-9D44-914D-BD6C-CF9B3A5C6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3217629"/>
            <a:ext cx="3886200" cy="466183"/>
          </a:xfrm>
        </p:spPr>
        <p:txBody>
          <a:bodyPr>
            <a:normAutofit/>
          </a:bodyPr>
          <a:lstStyle/>
          <a:p>
            <a:pPr algn="ctr"/>
            <a:r>
              <a:rPr lang="en-US" altLang="ru-RU" sz="1500" dirty="0" err="1">
                <a:latin typeface="Helvetica Neue" charset="0"/>
                <a:ea typeface="Helvetica Neue" charset="0"/>
                <a:cs typeface="Helvetica Neue" charset="0"/>
              </a:rPr>
              <a:t>gavrilova@nifi.ru</a:t>
            </a:r>
            <a:endParaRPr lang="ru-RU" altLang="ru-RU" sz="15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54D5AABD-D835-D344-B75C-0832CDB4082D}"/>
              </a:ext>
            </a:extLst>
          </p:cNvPr>
          <p:cNvSpPr txBox="1">
            <a:spLocks/>
          </p:cNvSpPr>
          <p:nvPr/>
        </p:nvSpPr>
        <p:spPr>
          <a:xfrm>
            <a:off x="2628900" y="1438004"/>
            <a:ext cx="3886200" cy="466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500" dirty="0">
                <a:latin typeface="Helvetica Neue" charset="0"/>
                <a:ea typeface="Helvetica Neue" charset="0"/>
                <a:cs typeface="Helvetica Neue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80000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Текст 2">
            <a:extLst>
              <a:ext uri="{FF2B5EF4-FFF2-40B4-BE49-F238E27FC236}">
                <a16:creationId xmlns:a16="http://schemas.microsoft.com/office/drawing/2014/main" xmlns="" id="{F0E22F77-A0C1-774C-9B5D-6883FEAB68A6}"/>
              </a:ext>
            </a:extLst>
          </p:cNvPr>
          <p:cNvSpPr txBox="1">
            <a:spLocks/>
          </p:cNvSpPr>
          <p:nvPr/>
        </p:nvSpPr>
        <p:spPr bwMode="auto">
          <a:xfrm>
            <a:off x="4174416" y="471024"/>
            <a:ext cx="4481413" cy="74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dirty="0" err="1">
                <a:latin typeface="Helvetica" pitchFamily="2" charset="0"/>
                <a:ea typeface="Helvetica" pitchFamily="2" charset="0"/>
                <a:cs typeface="Helvetica" pitchFamily="2" charset="0"/>
              </a:rPr>
              <a:t>Добродел</a:t>
            </a:r>
            <a:r>
              <a:rPr lang="en-GB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: </a:t>
            </a:r>
            <a:r>
              <a:rPr lang="ru-RU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портал для отправки жалоб,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Московская область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A2E0D42-7214-1A4B-AED9-03D28DCE7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3026" y="1733301"/>
            <a:ext cx="4632803" cy="2759703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xmlns="" id="{97501217-D2F1-8340-B693-C5ACB05E4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471" y="1451612"/>
            <a:ext cx="1628358" cy="292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dirty="0" err="1">
                <a:solidFill>
                  <a:schemeClr val="bg1"/>
                </a:solidFill>
                <a:latin typeface="Helvetica" pitchFamily="2" charset="0"/>
              </a:rPr>
              <a:t>dobrodel.mosreg.ru</a:t>
            </a:r>
            <a:endParaRPr lang="ru-RU" altLang="ru-RU" sz="13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1C152C1-3B36-1245-A6B6-AA1EE44F0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386" y="1714749"/>
            <a:ext cx="3132926" cy="2778255"/>
          </a:xfrm>
          <a:prstGeom prst="rect">
            <a:avLst/>
          </a:prstGeom>
        </p:spPr>
      </p:pic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xmlns="" id="{86760C7C-A8B1-D04E-8F8A-3A04CB5E2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80" y="4478140"/>
            <a:ext cx="1327905" cy="292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dirty="0" err="1">
                <a:solidFill>
                  <a:schemeClr val="bg1"/>
                </a:solidFill>
                <a:latin typeface="Helvetica" pitchFamily="2" charset="0"/>
              </a:rPr>
              <a:t>gorod.mos.ru</a:t>
            </a:r>
            <a:endParaRPr lang="ru-RU" altLang="ru-RU" sz="13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5EC879D8-7B6A-044B-ABF9-40ED644B16AA}"/>
              </a:ext>
            </a:extLst>
          </p:cNvPr>
          <p:cNvSpPr txBox="1">
            <a:spLocks/>
          </p:cNvSpPr>
          <p:nvPr/>
        </p:nvSpPr>
        <p:spPr bwMode="auto">
          <a:xfrm>
            <a:off x="594680" y="471024"/>
            <a:ext cx="3227043" cy="98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Наш город</a:t>
            </a:r>
            <a:r>
              <a:rPr lang="en-GB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: </a:t>
            </a:r>
            <a:r>
              <a:rPr lang="ru-RU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портал для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отправки жалоб, </a:t>
            </a:r>
            <a:r>
              <a:rPr lang="ru-RU" altLang="ru-RU" sz="1800" dirty="0" err="1">
                <a:latin typeface="Helvetica" pitchFamily="2" charset="0"/>
                <a:ea typeface="Helvetica" pitchFamily="2" charset="0"/>
                <a:cs typeface="Helvetica" pitchFamily="2" charset="0"/>
              </a:rPr>
              <a:t>г.Москва</a:t>
            </a:r>
            <a:endParaRPr lang="ru-RU" altLang="ru-RU" sz="1800" dirty="0">
              <a:latin typeface="Helvetica" pitchFamily="2" charset="0"/>
              <a:ea typeface="Helvetica" pitchFamily="2" charset="0"/>
              <a:cs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868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641B684-7356-6043-9C40-24DA8D020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89" y="1411323"/>
            <a:ext cx="4026242" cy="2923162"/>
          </a:xfrm>
          <a:prstGeom prst="rect">
            <a:avLst/>
          </a:prstGeom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xmlns="" id="{37450CF1-B11B-374F-AE68-EB8FB7E9506F}"/>
              </a:ext>
            </a:extLst>
          </p:cNvPr>
          <p:cNvSpPr txBox="1">
            <a:spLocks/>
          </p:cNvSpPr>
          <p:nvPr/>
        </p:nvSpPr>
        <p:spPr bwMode="auto">
          <a:xfrm>
            <a:off x="473607" y="378427"/>
            <a:ext cx="3731805" cy="7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Карта нарушений на выборах</a:t>
            </a:r>
            <a:r>
              <a:rPr lang="en-GB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:</a:t>
            </a:r>
            <a:r>
              <a:rPr lang="ru-RU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 информация от</a:t>
            </a:r>
            <a:r>
              <a:rPr lang="en-GB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 </a:t>
            </a:r>
            <a:r>
              <a:rPr lang="ru-RU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наблюдателей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0BE2B53-45A9-9844-B9CA-1BD32265A8E2}"/>
              </a:ext>
            </a:extLst>
          </p:cNvPr>
          <p:cNvSpPr/>
          <p:nvPr/>
        </p:nvSpPr>
        <p:spPr>
          <a:xfrm>
            <a:off x="2627648" y="4334484"/>
            <a:ext cx="1724983" cy="30108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err="1">
                <a:solidFill>
                  <a:schemeClr val="bg1"/>
                </a:solidFill>
                <a:latin typeface="Helvetica" pitchFamily="2" charset="0"/>
              </a:rPr>
              <a:t>kartanarusheniy.org</a:t>
            </a:r>
            <a:endParaRPr lang="ru-RU" sz="13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734E4E2-B60A-E64D-A1A7-92801AB41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0953" y="1411322"/>
            <a:ext cx="3490218" cy="292316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908B5E0-0003-8745-B680-6C8FA2C4917B}"/>
              </a:ext>
            </a:extLst>
          </p:cNvPr>
          <p:cNvSpPr/>
          <p:nvPr/>
        </p:nvSpPr>
        <p:spPr>
          <a:xfrm>
            <a:off x="7302113" y="4343180"/>
            <a:ext cx="1327589" cy="29238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err="1">
                <a:solidFill>
                  <a:schemeClr val="bg1"/>
                </a:solidFill>
                <a:latin typeface="Helvetica" pitchFamily="2" charset="0"/>
              </a:rPr>
              <a:t>russian-fires.ru</a:t>
            </a:r>
            <a:endParaRPr lang="ru-RU" sz="13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2799B93E-6984-084F-9466-87211A4E19E3}"/>
              </a:ext>
            </a:extLst>
          </p:cNvPr>
          <p:cNvSpPr txBox="1">
            <a:spLocks/>
          </p:cNvSpPr>
          <p:nvPr/>
        </p:nvSpPr>
        <p:spPr bwMode="auto">
          <a:xfrm>
            <a:off x="4750339" y="378427"/>
            <a:ext cx="4291445" cy="58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Карта помощи</a:t>
            </a:r>
            <a:r>
              <a:rPr lang="en-GB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:</a:t>
            </a:r>
            <a:r>
              <a:rPr lang="ru-RU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проект возник во время пожаров 2010 года</a:t>
            </a:r>
          </a:p>
        </p:txBody>
      </p:sp>
    </p:spTree>
    <p:extLst>
      <p:ext uri="{BB962C8B-B14F-4D97-AF65-F5344CB8AC3E}">
        <p14:creationId xmlns:p14="http://schemas.microsoft.com/office/powerpoint/2010/main" val="2398855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02D66E-F726-0244-A8EE-9AEFF6D5C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3" y="947740"/>
            <a:ext cx="6052109" cy="378363"/>
          </a:xfrm>
          <a:prstGeom prst="rect">
            <a:avLst/>
          </a:prstGeom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xmlns="" id="{E6743D0F-BC56-C04C-9E9B-BDB78188559D}"/>
              </a:ext>
            </a:extLst>
          </p:cNvPr>
          <p:cNvSpPr txBox="1">
            <a:spLocks/>
          </p:cNvSpPr>
          <p:nvPr/>
        </p:nvSpPr>
        <p:spPr bwMode="auto">
          <a:xfrm>
            <a:off x="326388" y="301084"/>
            <a:ext cx="8537057" cy="3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ru-RU" sz="2100" dirty="0" err="1">
                <a:latin typeface="Helvetica" pitchFamily="2" charset="0"/>
                <a:ea typeface="Helvetica" pitchFamily="2" charset="0"/>
                <a:cs typeface="Helvetica" pitchFamily="2" charset="0"/>
              </a:rPr>
              <a:t>CityWoody</a:t>
            </a:r>
            <a:r>
              <a:rPr lang="en-US" altLang="ru-RU" sz="2100" dirty="0">
                <a:latin typeface="Helvetica" pitchFamily="2" charset="0"/>
                <a:ea typeface="Helvetica" pitchFamily="2" charset="0"/>
                <a:cs typeface="Helvetica" pitchFamily="2" charset="0"/>
              </a:rPr>
              <a:t> – </a:t>
            </a:r>
            <a:r>
              <a:rPr lang="ru-RU" altLang="ru-RU" sz="2100" dirty="0">
                <a:latin typeface="Helvetica" pitchFamily="2" charset="0"/>
                <a:ea typeface="Helvetica" pitchFamily="2" charset="0"/>
                <a:cs typeface="Helvetica" pitchFamily="2" charset="0"/>
              </a:rPr>
              <a:t>мониторинг зеленых насаждений Калининграда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7D758D3-3C3F-D74B-B8DB-706DB7023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045" y="947740"/>
            <a:ext cx="2741955" cy="220162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7DCF664-D099-6043-8ACD-B699495E1F26}"/>
              </a:ext>
            </a:extLst>
          </p:cNvPr>
          <p:cNvSpPr/>
          <p:nvPr/>
        </p:nvSpPr>
        <p:spPr>
          <a:xfrm>
            <a:off x="192573" y="4481358"/>
            <a:ext cx="62094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Helvetica" pitchFamily="2" charset="0"/>
              </a:rPr>
              <a:t>Приложение «Зеленая инспекция» в </a:t>
            </a:r>
            <a:r>
              <a:rPr lang="ru-RU" sz="1300" dirty="0" err="1">
                <a:latin typeface="Helvetica" pitchFamily="2" charset="0"/>
              </a:rPr>
              <a:t>Google</a:t>
            </a:r>
            <a:r>
              <a:rPr lang="ru-RU" sz="1300" dirty="0">
                <a:latin typeface="Helvetica" pitchFamily="2" charset="0"/>
              </a:rPr>
              <a:t> </a:t>
            </a:r>
            <a:r>
              <a:rPr lang="ru-RU" sz="1300" dirty="0" err="1">
                <a:latin typeface="Helvetica" pitchFamily="2" charset="0"/>
              </a:rPr>
              <a:t>Play</a:t>
            </a:r>
            <a:r>
              <a:rPr lang="ru-RU" sz="1300" dirty="0">
                <a:latin typeface="Helvetica" pitchFamily="2" charset="0"/>
              </a:rPr>
              <a:t>. Вносить данные горожан агитируют активисты группы «Аллеи Калининградской области».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6934382-9488-BB4F-9460-54CD67AABE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74" y="1326103"/>
            <a:ext cx="6040958" cy="30385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7A0C147-04ED-EA4A-9490-B3294AABA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239" y="3306993"/>
            <a:ext cx="2754761" cy="183650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4CE8E5F-78BB-E94B-8457-5794659A0217}"/>
              </a:ext>
            </a:extLst>
          </p:cNvPr>
          <p:cNvSpPr/>
          <p:nvPr/>
        </p:nvSpPr>
        <p:spPr>
          <a:xfrm>
            <a:off x="6389239" y="4851112"/>
            <a:ext cx="1372010" cy="29238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err="1">
                <a:solidFill>
                  <a:schemeClr val="bg1"/>
                </a:solidFill>
                <a:latin typeface="Helvetica" pitchFamily="2" charset="0"/>
              </a:rPr>
              <a:t>citywoody.com</a:t>
            </a:r>
            <a:endParaRPr lang="ru-RU" sz="13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30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EBAB7FF-777C-F246-9931-96E27925B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850" y="1341119"/>
            <a:ext cx="5617723" cy="34630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Мониторинг силами граждан</a:t>
            </a:r>
          </a:p>
          <a:p>
            <a:pPr marL="0" indent="0">
              <a:buNone/>
            </a:pPr>
            <a:r>
              <a:rPr lang="ru-RU" sz="2300" b="1" dirty="0" err="1">
                <a:latin typeface="Helvetica" pitchFamily="2" charset="0"/>
              </a:rPr>
              <a:t>Краудсорсинг</a:t>
            </a:r>
            <a:r>
              <a:rPr lang="ru-RU" sz="2300" b="1" dirty="0">
                <a:latin typeface="Helvetica" pitchFamily="2" charset="0"/>
              </a:rPr>
              <a:t> идей</a:t>
            </a:r>
          </a:p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Открытые обсуждения законопроектов</a:t>
            </a:r>
            <a:endParaRPr lang="en-US" sz="18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Соучаствующее проектирование</a:t>
            </a:r>
          </a:p>
          <a:p>
            <a:pPr marL="0" indent="0">
              <a:buNone/>
            </a:pPr>
            <a:r>
              <a:rPr lang="ru-RU" sz="1800" dirty="0">
                <a:latin typeface="Helvetica" pitchFamily="2" charset="0"/>
              </a:rPr>
              <a:t>Инициативное бюджетирование</a:t>
            </a:r>
          </a:p>
          <a:p>
            <a:pPr marL="0" indent="0">
              <a:buNone/>
            </a:pPr>
            <a:endParaRPr lang="ru-RU" sz="1800" dirty="0">
              <a:latin typeface="Helvetica" pitchFamily="2" charset="0"/>
            </a:endParaRP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30421F4-C6CB-BE4B-BB49-69EC0FE0B68B}"/>
              </a:ext>
            </a:extLst>
          </p:cNvPr>
          <p:cNvSpPr/>
          <p:nvPr/>
        </p:nvSpPr>
        <p:spPr>
          <a:xfrm>
            <a:off x="6233375" y="4191683"/>
            <a:ext cx="2426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*crowd – </a:t>
            </a:r>
            <a:r>
              <a:rPr lang="ru-RU" altLang="ru-RU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толпа</a:t>
            </a:r>
          </a:p>
          <a:p>
            <a:pPr>
              <a:spcBef>
                <a:spcPct val="0"/>
              </a:spcBef>
            </a:pPr>
            <a:r>
              <a:rPr lang="en-US" altLang="ru-RU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*source – </a:t>
            </a:r>
            <a:r>
              <a:rPr lang="ru-RU" altLang="ru-RU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источник</a:t>
            </a:r>
          </a:p>
        </p:txBody>
      </p:sp>
    </p:spTree>
    <p:extLst>
      <p:ext uri="{BB962C8B-B14F-4D97-AF65-F5344CB8AC3E}">
        <p14:creationId xmlns:p14="http://schemas.microsoft.com/office/powerpoint/2010/main" val="110362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7">
            <a:extLst>
              <a:ext uri="{FF2B5EF4-FFF2-40B4-BE49-F238E27FC236}">
                <a16:creationId xmlns:a16="http://schemas.microsoft.com/office/drawing/2014/main" xmlns="" id="{29D35BEC-1EB3-9B43-9C36-8CC89B3CE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48" y="1529632"/>
            <a:ext cx="4129489" cy="254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Текст 2">
            <a:extLst>
              <a:ext uri="{FF2B5EF4-FFF2-40B4-BE49-F238E27FC236}">
                <a16:creationId xmlns:a16="http://schemas.microsoft.com/office/drawing/2014/main" xmlns="" id="{254C9BC1-C3C6-C043-B884-97B8F7E09948}"/>
              </a:ext>
            </a:extLst>
          </p:cNvPr>
          <p:cNvSpPr txBox="1">
            <a:spLocks/>
          </p:cNvSpPr>
          <p:nvPr/>
        </p:nvSpPr>
        <p:spPr bwMode="auto">
          <a:xfrm>
            <a:off x="837554" y="469062"/>
            <a:ext cx="2863588" cy="7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Портал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«Ташкент любит тебя»</a:t>
            </a:r>
          </a:p>
        </p:txBody>
      </p:sp>
      <p:sp>
        <p:nvSpPr>
          <p:cNvPr id="29700" name="Прямоугольник 11">
            <a:extLst>
              <a:ext uri="{FF2B5EF4-FFF2-40B4-BE49-F238E27FC236}">
                <a16:creationId xmlns:a16="http://schemas.microsoft.com/office/drawing/2014/main" xmlns="" id="{435D14D2-7F7E-B94F-BD7A-6FF315FFD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469" y="4074811"/>
            <a:ext cx="1401346" cy="292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dirty="0" err="1">
                <a:solidFill>
                  <a:schemeClr val="bg1"/>
                </a:solidFill>
                <a:latin typeface="Helvetica" pitchFamily="2" charset="0"/>
              </a:rPr>
              <a:t>idea.tashkent.uz</a:t>
            </a:r>
            <a:endParaRPr lang="ru-RU" altLang="ru-RU" sz="13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xmlns="" id="{4C38D86B-D194-5844-98D0-AB8EFA873C9F}"/>
              </a:ext>
            </a:extLst>
          </p:cNvPr>
          <p:cNvSpPr txBox="1">
            <a:spLocks/>
          </p:cNvSpPr>
          <p:nvPr/>
        </p:nvSpPr>
        <p:spPr bwMode="auto">
          <a:xfrm>
            <a:off x="4737463" y="485973"/>
            <a:ext cx="3673486" cy="7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Портал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latin typeface="Helvetica" pitchFamily="2" charset="0"/>
                <a:ea typeface="Helvetica" pitchFamily="2" charset="0"/>
                <a:cs typeface="Helvetica" pitchFamily="2" charset="0"/>
              </a:rPr>
              <a:t>«Чего хочет Свободный»</a:t>
            </a: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xmlns="" id="{029C4F87-AD52-8A4F-8200-F36177374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751" y="1529632"/>
            <a:ext cx="4118026" cy="254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xmlns="" id="{5298E755-721A-1D44-91DE-184B5681E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4206" y="4074811"/>
            <a:ext cx="2272553" cy="293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dirty="0">
                <a:solidFill>
                  <a:schemeClr val="bg1"/>
                </a:solidFill>
                <a:latin typeface="Helvetica" pitchFamily="2" charset="0"/>
              </a:rPr>
              <a:t>чего-хочет-</a:t>
            </a:r>
            <a:r>
              <a:rPr lang="ru-RU" altLang="ru-RU" sz="1300" dirty="0" err="1">
                <a:solidFill>
                  <a:schemeClr val="bg1"/>
                </a:solidFill>
                <a:latin typeface="Helvetica" pitchFamily="2" charset="0"/>
              </a:rPr>
              <a:t>свободный.рф</a:t>
            </a:r>
            <a:endParaRPr lang="ru-RU" altLang="ru-RU" sz="13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38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E88CCB-E3C0-9843-90F7-A239FEAD5DA7}"/>
              </a:ext>
            </a:extLst>
          </p:cNvPr>
          <p:cNvSpPr/>
          <p:nvPr/>
        </p:nvSpPr>
        <p:spPr>
          <a:xfrm>
            <a:off x="928468" y="169746"/>
            <a:ext cx="71041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Helvetica" pitchFamily="2" charset="0"/>
              </a:rPr>
              <a:t>Национальная программа развития </a:t>
            </a:r>
          </a:p>
          <a:p>
            <a:pPr algn="ctr"/>
            <a:r>
              <a:rPr lang="ru-RU" sz="2000" dirty="0">
                <a:latin typeface="Helvetica" pitchFamily="2" charset="0"/>
              </a:rPr>
              <a:t>Дальнего Востока до 2025, с перспективой до 2035 года</a:t>
            </a:r>
            <a:endParaRPr lang="en-US" sz="2000" dirty="0">
              <a:latin typeface="Helvetica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B82679B-4071-134A-80C0-2EADB47652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994" y="1468877"/>
            <a:ext cx="4876205" cy="2775751"/>
          </a:xfrm>
          <a:prstGeom prst="rect">
            <a:avLst/>
          </a:prstGeom>
        </p:spPr>
      </p:pic>
      <p:sp>
        <p:nvSpPr>
          <p:cNvPr id="11" name="Прямоугольник 11">
            <a:extLst>
              <a:ext uri="{FF2B5EF4-FFF2-40B4-BE49-F238E27FC236}">
                <a16:creationId xmlns:a16="http://schemas.microsoft.com/office/drawing/2014/main" xmlns="" id="{95FCB1B9-2E45-674C-A29A-39DA00C5B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526" y="4244628"/>
            <a:ext cx="1425903" cy="292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dirty="0">
                <a:solidFill>
                  <a:schemeClr val="bg1"/>
                </a:solidFill>
                <a:latin typeface="Helvetica" pitchFamily="2" charset="0"/>
              </a:rPr>
              <a:t>www.</a:t>
            </a:r>
            <a:r>
              <a:rPr lang="ru-RU" altLang="ru-RU" sz="1300" dirty="0">
                <a:solidFill>
                  <a:schemeClr val="bg1"/>
                </a:solidFill>
                <a:latin typeface="Helvetica" pitchFamily="2" charset="0"/>
              </a:rPr>
              <a:t>дв2025.рф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6F087100-6556-0B4B-ABF2-D3223E5F36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337" y="2272483"/>
            <a:ext cx="3962663" cy="155853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6589C45-4ECB-134B-84FD-DCC98DC6866E}"/>
              </a:ext>
            </a:extLst>
          </p:cNvPr>
          <p:cNvSpPr/>
          <p:nvPr/>
        </p:nvSpPr>
        <p:spPr>
          <a:xfrm>
            <a:off x="5738004" y="1650461"/>
            <a:ext cx="1689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Helvetica" pitchFamily="2" charset="0"/>
              </a:rPr>
              <a:t>Пример идеи: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725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B694FE7-58D5-3746-A536-A746D00D68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132" y="761506"/>
            <a:ext cx="6191045" cy="438199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C5EF474-8C95-5347-A7B2-63AE070A4F24}"/>
              </a:ext>
            </a:extLst>
          </p:cNvPr>
          <p:cNvSpPr/>
          <p:nvPr/>
        </p:nvSpPr>
        <p:spPr>
          <a:xfrm>
            <a:off x="2757532" y="196631"/>
            <a:ext cx="4427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Helvetica" pitchFamily="2" charset="0"/>
              </a:rPr>
              <a:t>Рейтинг тематических направлений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6EEF3A9-6A42-D149-99B9-16E496E5CB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87" y="793667"/>
            <a:ext cx="1555221" cy="18010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69A7453-985C-8A46-B05A-D72A42D4449D}"/>
              </a:ext>
            </a:extLst>
          </p:cNvPr>
          <p:cNvSpPr/>
          <p:nvPr/>
        </p:nvSpPr>
        <p:spPr>
          <a:xfrm>
            <a:off x="6889172" y="4234967"/>
            <a:ext cx="22548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Helvetica" pitchFamily="2" charset="0"/>
              </a:rPr>
              <a:t>Стенограмма выступления </a:t>
            </a:r>
            <a:r>
              <a:rPr lang="ru-RU" sz="1000" dirty="0" err="1">
                <a:latin typeface="Helvetica" pitchFamily="2" charset="0"/>
              </a:rPr>
              <a:t>Е.А.Михайловой</a:t>
            </a:r>
            <a:r>
              <a:rPr lang="ru-RU" sz="1000" dirty="0">
                <a:latin typeface="Helvetica" pitchFamily="2" charset="0"/>
              </a:rPr>
              <a:t> (ВЦИОМ) на Грушинской конференции: </a:t>
            </a:r>
            <a:r>
              <a:rPr lang="en-US" sz="1000" dirty="0">
                <a:latin typeface="Helvetica" pitchFamily="2" charset="0"/>
                <a:hlinkClick r:id="rId4"/>
              </a:rPr>
              <a:t>tinyurl.com/y4zb6mlv</a:t>
            </a:r>
            <a:endParaRPr lang="en-US" sz="1000" dirty="0">
              <a:latin typeface="Helvetica" pitchFamily="2" charset="0"/>
            </a:endParaRPr>
          </a:p>
          <a:p>
            <a:r>
              <a:rPr lang="ru-RU" sz="1000" dirty="0">
                <a:latin typeface="Helvetica" pitchFamily="2" charset="0"/>
              </a:rPr>
              <a:t>Презентация: </a:t>
            </a:r>
            <a:r>
              <a:rPr lang="en-US" sz="1000" dirty="0">
                <a:latin typeface="Helvetica" pitchFamily="2" charset="0"/>
                <a:hlinkClick r:id="rId5"/>
              </a:rPr>
              <a:t>tinyurl.com/y56gd55v</a:t>
            </a:r>
            <a:endParaRPr lang="ru-RU" sz="1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674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5038</TotalTime>
  <Words>622</Words>
  <Application>Microsoft Office PowerPoint</Application>
  <PresentationFormat>Экран (16:9)</PresentationFormat>
  <Paragraphs>197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 Unicode MS</vt:lpstr>
      <vt:lpstr>Arial</vt:lpstr>
      <vt:lpstr>Calibri</vt:lpstr>
      <vt:lpstr>Calibri Light</vt:lpstr>
      <vt:lpstr>Helvetica</vt:lpstr>
      <vt:lpstr>Helvetica Neue</vt:lpstr>
      <vt:lpstr>Times New Roman</vt:lpstr>
      <vt:lpstr>Тема Office</vt:lpstr>
      <vt:lpstr>Экосистема гражданского участия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gavrilova@nifi.ru</vt:lpstr>
    </vt:vector>
  </TitlesOfParts>
  <Company>ФГБУ НИФИ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Креативный подход в организации процедур участия</dc:title>
  <dc:creator>Гаврилова Надежда Владимировна</dc:creator>
  <cp:lastModifiedBy>Шаповалова Наталья Арнольдовна</cp:lastModifiedBy>
  <cp:revision>415</cp:revision>
  <dcterms:created xsi:type="dcterms:W3CDTF">2017-05-24T12:07:03Z</dcterms:created>
  <dcterms:modified xsi:type="dcterms:W3CDTF">2019-07-07T18:41:03Z</dcterms:modified>
</cp:coreProperties>
</file>