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56" r:id="rId3"/>
    <p:sldId id="261" r:id="rId4"/>
    <p:sldId id="263" r:id="rId5"/>
    <p:sldId id="260" r:id="rId6"/>
    <p:sldId id="267" r:id="rId7"/>
    <p:sldId id="264" r:id="rId8"/>
    <p:sldId id="265" r:id="rId9"/>
    <p:sldId id="266" r:id="rId10"/>
    <p:sldId id="262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565" y="-54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D6F38-57ED-4708-A17A-0524A94615B1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881F8-37C7-4220-830D-04F5728EF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327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881F8-37C7-4220-830D-04F5728EFC6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818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881F8-37C7-4220-830D-04F5728EFC6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092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obj">
  <p:cSld name="Title Only"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4"/>
          <p:cNvSpPr txBox="1">
            <a:spLocks noGrp="1"/>
          </p:cNvSpPr>
          <p:nvPr>
            <p:ph type="title"/>
          </p:nvPr>
        </p:nvSpPr>
        <p:spPr>
          <a:xfrm>
            <a:off x="203202" y="273844"/>
            <a:ext cx="8759824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33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4"/>
          <p:cNvSpPr txBox="1">
            <a:spLocks noGrp="1"/>
          </p:cNvSpPr>
          <p:nvPr>
            <p:ph type="ftr" idx="11"/>
          </p:nvPr>
        </p:nvSpPr>
        <p:spPr>
          <a:xfrm>
            <a:off x="203202" y="4767264"/>
            <a:ext cx="591185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4"/>
          <p:cNvSpPr txBox="1">
            <a:spLocks noGrp="1"/>
          </p:cNvSpPr>
          <p:nvPr>
            <p:ph type="sldNum" idx="12"/>
          </p:nvPr>
        </p:nvSpPr>
        <p:spPr>
          <a:xfrm>
            <a:off x="6905625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28575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4133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8575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4133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8575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4133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8575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4133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8575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4133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8575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4133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575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4133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575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4133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575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4133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831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8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C:\Users\ceeyb\OneDrive\Рабочий стол\ДЛЯ НИФИ\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82"/>
          <a:stretch/>
        </p:blipFill>
        <p:spPr bwMode="auto">
          <a:xfrm>
            <a:off x="0" y="0"/>
            <a:ext cx="9144000" cy="521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3196" y="4142785"/>
            <a:ext cx="5743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Симкина Наталья Михайловна</a:t>
            </a:r>
          </a:p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Директор АУДО УР «Центр финансового просвещения»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71724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solidFill>
                  <a:schemeClr val="bg1">
                    <a:lumMod val="95000"/>
                  </a:schemeClr>
                </a:solidFill>
              </a:rPr>
              <a:t>РАЗВИТИЕ СООБЩЕСТВ И ТЕРРИТОРИЙ ЧЕРЕЗ УЧАСТИЕ В КОНКУРСАХ ИНИЦИАТИВНОГО БЮДЖЕТИРОВАНИЯ</a:t>
            </a:r>
            <a:endParaRPr lang="ru-RU" sz="27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88205" y="4437166"/>
            <a:ext cx="2150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14 марта 2024 года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3284968" y="-5196443"/>
            <a:ext cx="10243784" cy="10243784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 rot="10800000">
            <a:off x="5598148" y="545845"/>
            <a:ext cx="3575966" cy="807823"/>
          </a:xfrm>
          <a:prstGeom prst="homePlate">
            <a:avLst>
              <a:gd name="adj" fmla="val 1524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610527" y="628574"/>
            <a:ext cx="2274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НАША ИНИЦИАТИВА</a:t>
            </a:r>
          </a:p>
        </p:txBody>
      </p:sp>
      <p:pic>
        <p:nvPicPr>
          <p:cNvPr id="16" name="Picture 9" descr="\\Ceey-srv\файлообменник\_2 БЮДЖЕТИРОВАНИЕ - ИБ\_НАША_ИНИЦИАТИВА\Брендбук и айдентика\Безымянный-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1" b="27155"/>
          <a:stretch/>
        </p:blipFill>
        <p:spPr bwMode="auto">
          <a:xfrm>
            <a:off x="5907745" y="621444"/>
            <a:ext cx="665177" cy="65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916709" y="949756"/>
            <a:ext cx="36617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Sweet Mavka Script" panose="03060602040705080205" pitchFamily="66" charset="0"/>
              </a:rPr>
              <a:t>Родниковый край, </a:t>
            </a:r>
            <a:r>
              <a:rPr lang="ru-RU" sz="1400" dirty="0" smtClean="0">
                <a:latin typeface="Sweet Mavka Script" panose="03060602040705080205" pitchFamily="66" charset="0"/>
              </a:rPr>
              <a:t>расцветай!</a:t>
            </a:r>
            <a:endParaRPr lang="ru-RU" sz="1400" dirty="0">
              <a:latin typeface="Sweet Mavka Script" panose="03060602040705080205" pitchFamily="66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 rot="10800000">
            <a:off x="5598148" y="1544977"/>
            <a:ext cx="3575966" cy="807823"/>
          </a:xfrm>
          <a:prstGeom prst="homePlate">
            <a:avLst>
              <a:gd name="adj" fmla="val 1524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5" descr="\\Ceey-srv\файлообменник\_2 БЮДЖЕТИРОВАНИЕ - ИБ\_АТМОСФЕРА\Брендбук и айдентика\Бренд и айдентика\Логотипы\Ресурс 1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898" y="1654754"/>
            <a:ext cx="2738730" cy="58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ятиугольник 17"/>
          <p:cNvSpPr/>
          <p:nvPr/>
        </p:nvSpPr>
        <p:spPr>
          <a:xfrm rot="10800000">
            <a:off x="5622862" y="2529190"/>
            <a:ext cx="3575966" cy="807823"/>
          </a:xfrm>
          <a:prstGeom prst="homePlate">
            <a:avLst>
              <a:gd name="adj" fmla="val 1524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5" name="Picture 11" descr="\\Ceey-srv\файлообменник\_2 БЮДЖЕТИРОВАНИЕ - ИБ\_БЕЗ ГРАНИЦ\Брендбук\Bez_granic_guidelines\constant\logo\png\bez_granic_logo-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350" y="2181937"/>
            <a:ext cx="3162278" cy="150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79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C:\Users\ceeyb\OneDrive\Рабочий стол\ДЛЯ НИФИ\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82"/>
          <a:stretch/>
        </p:blipFill>
        <p:spPr bwMode="auto">
          <a:xfrm>
            <a:off x="0" y="-74551"/>
            <a:ext cx="9144000" cy="521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5241" y="430225"/>
            <a:ext cx="2369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</a:rPr>
              <a:t>КОНТАКТЫ</a:t>
            </a:r>
            <a:endParaRPr lang="ru-R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74" name="Picture 2" descr="C:\Users\ceeyb\Downloads\f1d441ff2d260335bb2eccf5db19ead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0" y="1633281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46081" y="1709061"/>
            <a:ext cx="62291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АУДО УР «Центр финансового просвещения»</a:t>
            </a:r>
            <a:endParaRPr lang="en-US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Проектный центр:</a:t>
            </a:r>
            <a:endParaRPr lang="ru-R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9936" y="2597370"/>
            <a:ext cx="32257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ТЕЛЕФОН</a:t>
            </a:r>
          </a:p>
          <a:p>
            <a:pPr fontAlgn="ctr"/>
            <a:endParaRPr lang="ru-RU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font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8(3412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) 43-86-86 доб.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2</a:t>
            </a:r>
            <a:endParaRPr lang="ru-R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50351" y="2571749"/>
            <a:ext cx="21934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ПОЧТА</a:t>
            </a:r>
          </a:p>
          <a:p>
            <a:endParaRPr lang="ru-RU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ib@cfp.udmr.ru</a:t>
            </a:r>
            <a:endParaRPr lang="ru-R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75" name="Picture 3" descr="C:\Users\ceeyb\OneDrive\Рабочий стол\ДЛЯ НИФИ\элемент 8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63" t="45800" r="6267" b="28656"/>
          <a:stretch/>
        </p:blipFill>
        <p:spPr bwMode="auto">
          <a:xfrm>
            <a:off x="-828600" y="4227934"/>
            <a:ext cx="2216727" cy="140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ceeyb\OneDrive\Рабочий стол\ДЛЯ НИФИ\элемент 8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63" t="45800" r="6267" b="28656"/>
          <a:stretch/>
        </p:blipFill>
        <p:spPr bwMode="auto">
          <a:xfrm rot="16200000">
            <a:off x="8035636" y="-176614"/>
            <a:ext cx="2216727" cy="140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8931" y="3937537"/>
            <a:ext cx="1499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г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руппа ВК</a:t>
            </a:r>
            <a:endParaRPr lang="ru-R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5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C:\Users\ceeyb\OneDrive\Рабочий стол\ДЛЯ НИФИ\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1" t="9642" r="16182" b="9642"/>
          <a:stretch/>
        </p:blipFill>
        <p:spPr bwMode="auto">
          <a:xfrm>
            <a:off x="0" y="987574"/>
            <a:ext cx="9144000" cy="415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ceeyb\Downloads\free-icon-communication-1264685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262" y="2094874"/>
            <a:ext cx="1881110" cy="188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2179" y="339502"/>
            <a:ext cx="8991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5A9E"/>
                </a:solidFill>
              </a:rPr>
              <a:t>ИНИЦИАТИВНОЕ БЮДЖЕТИРОВАНИЕ - РЕСУРС ПРЕОБРАЗОВАНИЯ ТЕРРИТОРИЙ</a:t>
            </a:r>
            <a:endParaRPr lang="ru-RU" sz="2000" b="1" dirty="0">
              <a:solidFill>
                <a:srgbClr val="005A9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43778" y="1775770"/>
            <a:ext cx="1798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инфраструктуры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1859" y="2304098"/>
            <a:ext cx="25584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социального и </a:t>
            </a:r>
            <a:endParaRPr lang="ru-RU" dirty="0" smtClean="0">
              <a:solidFill>
                <a:schemeClr val="bg1"/>
              </a:solidFill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человеческого </a:t>
            </a:r>
            <a:r>
              <a:rPr lang="ru-RU" dirty="0">
                <a:solidFill>
                  <a:schemeClr val="bg1"/>
                </a:solidFill>
              </a:rPr>
              <a:t>капитала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3362" y="3151265"/>
            <a:ext cx="2686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совместная деятельность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3951507"/>
            <a:ext cx="2415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объединение жителей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64088" y="1765151"/>
            <a:ext cx="2180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новые компетенции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52119" y="2304098"/>
            <a:ext cx="3041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социальные связи и доверие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652119" y="3084041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повышение финансово-правовой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и </a:t>
            </a:r>
            <a:r>
              <a:rPr lang="ru-RU" dirty="0">
                <a:solidFill>
                  <a:schemeClr val="bg1"/>
                </a:solidFill>
              </a:rPr>
              <a:t>бюджетной грамотности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64088" y="39976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администрация и жители </a:t>
            </a:r>
            <a:r>
              <a:rPr lang="ru-RU" dirty="0" smtClean="0">
                <a:solidFill>
                  <a:schemeClr val="bg1"/>
                </a:solidFill>
              </a:rPr>
              <a:t>–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постоянный </a:t>
            </a:r>
            <a:r>
              <a:rPr lang="ru-RU" dirty="0">
                <a:solidFill>
                  <a:schemeClr val="bg1"/>
                </a:solidFill>
              </a:rPr>
              <a:t>канал обратной связи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02356" y="1164491"/>
            <a:ext cx="1542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РАЗВИТИЕ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5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"/>
          <p:cNvSpPr/>
          <p:nvPr/>
        </p:nvSpPr>
        <p:spPr>
          <a:xfrm>
            <a:off x="-60791" y="1708564"/>
            <a:ext cx="3061758" cy="3434937"/>
          </a:xfrm>
          <a:custGeom>
            <a:avLst/>
            <a:gdLst/>
            <a:ahLst/>
            <a:cxnLst/>
            <a:rect l="l" t="t" r="r" b="b"/>
            <a:pathLst>
              <a:path w="4005579" h="4234180" extrusionOk="0">
                <a:moveTo>
                  <a:pt x="4005072" y="0"/>
                </a:moveTo>
                <a:lnTo>
                  <a:pt x="0" y="0"/>
                </a:lnTo>
                <a:lnTo>
                  <a:pt x="0" y="4233672"/>
                </a:lnTo>
                <a:lnTo>
                  <a:pt x="4005072" y="4233672"/>
                </a:lnTo>
                <a:lnTo>
                  <a:pt x="4005072" y="0"/>
                </a:lnTo>
                <a:close/>
              </a:path>
            </a:pathLst>
          </a:custGeom>
          <a:solidFill>
            <a:srgbClr val="4FBBB7">
              <a:alpha val="7921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5"/>
          <p:cNvSpPr/>
          <p:nvPr/>
        </p:nvSpPr>
        <p:spPr>
          <a:xfrm>
            <a:off x="2996346" y="1708565"/>
            <a:ext cx="3177999" cy="3434936"/>
          </a:xfrm>
          <a:custGeom>
            <a:avLst/>
            <a:gdLst/>
            <a:ahLst/>
            <a:cxnLst/>
            <a:rect l="l" t="t" r="r" b="b"/>
            <a:pathLst>
              <a:path w="4203065" h="4237355" extrusionOk="0">
                <a:moveTo>
                  <a:pt x="4202846" y="0"/>
                </a:moveTo>
                <a:lnTo>
                  <a:pt x="0" y="0"/>
                </a:lnTo>
                <a:lnTo>
                  <a:pt x="0" y="4236889"/>
                </a:lnTo>
                <a:lnTo>
                  <a:pt x="4202846" y="4236889"/>
                </a:lnTo>
                <a:lnTo>
                  <a:pt x="4202846" y="0"/>
                </a:lnTo>
                <a:close/>
              </a:path>
            </a:pathLst>
          </a:custGeom>
          <a:solidFill>
            <a:srgbClr val="29256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5"/>
          <p:cNvSpPr/>
          <p:nvPr/>
        </p:nvSpPr>
        <p:spPr>
          <a:xfrm>
            <a:off x="8545703" y="4665726"/>
            <a:ext cx="408051" cy="4091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5"/>
          <p:cNvSpPr/>
          <p:nvPr/>
        </p:nvSpPr>
        <p:spPr>
          <a:xfrm>
            <a:off x="6163376" y="1708564"/>
            <a:ext cx="2983230" cy="3434937"/>
          </a:xfrm>
          <a:custGeom>
            <a:avLst/>
            <a:gdLst/>
            <a:ahLst/>
            <a:cxnLst/>
            <a:rect l="l" t="t" r="r" b="b"/>
            <a:pathLst>
              <a:path w="3977640" h="4229100" extrusionOk="0">
                <a:moveTo>
                  <a:pt x="0" y="4228981"/>
                </a:moveTo>
                <a:lnTo>
                  <a:pt x="3977255" y="4228981"/>
                </a:lnTo>
                <a:lnTo>
                  <a:pt x="3977255" y="0"/>
                </a:lnTo>
                <a:lnTo>
                  <a:pt x="0" y="0"/>
                </a:lnTo>
                <a:lnTo>
                  <a:pt x="0" y="4228981"/>
                </a:lnTo>
                <a:close/>
              </a:path>
            </a:pathLst>
          </a:custGeom>
          <a:solidFill>
            <a:srgbClr val="41338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400">
              <a:solidFill>
                <a:srgbClr val="4133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5"/>
          <p:cNvGrpSpPr/>
          <p:nvPr/>
        </p:nvGrpSpPr>
        <p:grpSpPr>
          <a:xfrm>
            <a:off x="566496" y="3961185"/>
            <a:ext cx="360045" cy="737592"/>
            <a:chOff x="845920" y="5281578"/>
            <a:chExt cx="480059" cy="983455"/>
          </a:xfrm>
        </p:grpSpPr>
        <p:sp>
          <p:nvSpPr>
            <p:cNvPr id="320" name="Google Shape;320;p5"/>
            <p:cNvSpPr/>
            <p:nvPr/>
          </p:nvSpPr>
          <p:spPr>
            <a:xfrm>
              <a:off x="998563" y="5281578"/>
              <a:ext cx="174448" cy="17473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845920" y="5478903"/>
              <a:ext cx="480059" cy="786130"/>
            </a:xfrm>
            <a:custGeom>
              <a:avLst/>
              <a:gdLst/>
              <a:ahLst/>
              <a:cxnLst/>
              <a:rect l="l" t="t" r="r" b="b"/>
              <a:pathLst>
                <a:path w="480059" h="786129" extrusionOk="0">
                  <a:moveTo>
                    <a:pt x="257857" y="0"/>
                  </a:moveTo>
                  <a:lnTo>
                    <a:pt x="185897" y="5699"/>
                  </a:lnTo>
                  <a:lnTo>
                    <a:pt x="142557" y="18293"/>
                  </a:lnTo>
                  <a:lnTo>
                    <a:pt x="96764" y="42731"/>
                  </a:lnTo>
                  <a:lnTo>
                    <a:pt x="68144" y="69421"/>
                  </a:lnTo>
                  <a:lnTo>
                    <a:pt x="2180" y="344377"/>
                  </a:lnTo>
                  <a:lnTo>
                    <a:pt x="0" y="348745"/>
                  </a:lnTo>
                  <a:lnTo>
                    <a:pt x="3441" y="370077"/>
                  </a:lnTo>
                  <a:lnTo>
                    <a:pt x="12811" y="383968"/>
                  </a:lnTo>
                  <a:lnTo>
                    <a:pt x="26678" y="393354"/>
                  </a:lnTo>
                  <a:lnTo>
                    <a:pt x="43612" y="396801"/>
                  </a:lnTo>
                  <a:lnTo>
                    <a:pt x="57752" y="394139"/>
                  </a:lnTo>
                  <a:lnTo>
                    <a:pt x="70052" y="386972"/>
                  </a:lnTo>
                  <a:lnTo>
                    <a:pt x="79490" y="376528"/>
                  </a:lnTo>
                  <a:lnTo>
                    <a:pt x="85043" y="364036"/>
                  </a:lnTo>
                  <a:lnTo>
                    <a:pt x="130836" y="173997"/>
                  </a:lnTo>
                  <a:lnTo>
                    <a:pt x="130836" y="785614"/>
                  </a:lnTo>
                  <a:lnTo>
                    <a:pt x="218061" y="785614"/>
                  </a:lnTo>
                  <a:lnTo>
                    <a:pt x="218061" y="392432"/>
                  </a:lnTo>
                  <a:lnTo>
                    <a:pt x="261673" y="392432"/>
                  </a:lnTo>
                  <a:lnTo>
                    <a:pt x="261673" y="785614"/>
                  </a:lnTo>
                  <a:lnTo>
                    <a:pt x="348897" y="785614"/>
                  </a:lnTo>
                  <a:lnTo>
                    <a:pt x="348897" y="171813"/>
                  </a:lnTo>
                  <a:lnTo>
                    <a:pt x="394690" y="361851"/>
                  </a:lnTo>
                  <a:lnTo>
                    <a:pt x="400244" y="374343"/>
                  </a:lnTo>
                  <a:lnTo>
                    <a:pt x="409682" y="384787"/>
                  </a:lnTo>
                  <a:lnTo>
                    <a:pt x="421982" y="391955"/>
                  </a:lnTo>
                  <a:lnTo>
                    <a:pt x="436122" y="394617"/>
                  </a:lnTo>
                  <a:lnTo>
                    <a:pt x="453056" y="391170"/>
                  </a:lnTo>
                  <a:lnTo>
                    <a:pt x="466923" y="381784"/>
                  </a:lnTo>
                  <a:lnTo>
                    <a:pt x="476293" y="367893"/>
                  </a:lnTo>
                  <a:lnTo>
                    <a:pt x="479734" y="346561"/>
                  </a:lnTo>
                  <a:lnTo>
                    <a:pt x="477554" y="340008"/>
                  </a:lnTo>
                  <a:lnTo>
                    <a:pt x="414452" y="73551"/>
                  </a:lnTo>
                  <a:lnTo>
                    <a:pt x="382970" y="40854"/>
                  </a:lnTo>
                  <a:lnTo>
                    <a:pt x="337177" y="17031"/>
                  </a:lnTo>
                  <a:lnTo>
                    <a:pt x="311827" y="7986"/>
                  </a:lnTo>
                  <a:lnTo>
                    <a:pt x="2578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2" name="Google Shape;322;p5"/>
          <p:cNvSpPr/>
          <p:nvPr/>
        </p:nvSpPr>
        <p:spPr>
          <a:xfrm>
            <a:off x="1218972" y="4002142"/>
            <a:ext cx="114482" cy="11466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3" name="Google Shape;323;p5"/>
          <p:cNvGrpSpPr/>
          <p:nvPr/>
        </p:nvGrpSpPr>
        <p:grpSpPr>
          <a:xfrm>
            <a:off x="1121828" y="4002142"/>
            <a:ext cx="571500" cy="655383"/>
            <a:chOff x="1586364" y="5336187"/>
            <a:chExt cx="762000" cy="873844"/>
          </a:xfrm>
        </p:grpSpPr>
        <p:sp>
          <p:nvSpPr>
            <p:cNvPr id="324" name="Google Shape;324;p5"/>
            <p:cNvSpPr/>
            <p:nvPr/>
          </p:nvSpPr>
          <p:spPr>
            <a:xfrm>
              <a:off x="2064787" y="5336187"/>
              <a:ext cx="152642" cy="15288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1586364" y="5511531"/>
              <a:ext cx="762000" cy="698500"/>
            </a:xfrm>
            <a:custGeom>
              <a:avLst/>
              <a:gdLst/>
              <a:ahLst/>
              <a:cxnLst/>
              <a:rect l="l" t="t" r="r" b="b"/>
              <a:pathLst>
                <a:path w="762000" h="698500" extrusionOk="0">
                  <a:moveTo>
                    <a:pt x="570076" y="17"/>
                  </a:moveTo>
                  <a:lnTo>
                    <a:pt x="509973" y="4914"/>
                  </a:lnTo>
                  <a:lnTo>
                    <a:pt x="454981" y="28737"/>
                  </a:lnTo>
                  <a:lnTo>
                    <a:pt x="420636" y="57271"/>
                  </a:lnTo>
                  <a:lnTo>
                    <a:pt x="380295" y="189424"/>
                  </a:lnTo>
                  <a:lnTo>
                    <a:pt x="347586" y="69284"/>
                  </a:lnTo>
                  <a:lnTo>
                    <a:pt x="305200" y="29830"/>
                  </a:lnTo>
                  <a:lnTo>
                    <a:pt x="250617" y="5375"/>
                  </a:lnTo>
                  <a:lnTo>
                    <a:pt x="190513" y="0"/>
                  </a:lnTo>
                  <a:lnTo>
                    <a:pt x="161075" y="4914"/>
                  </a:lnTo>
                  <a:lnTo>
                    <a:pt x="106083" y="28737"/>
                  </a:lnTo>
                  <a:lnTo>
                    <a:pt x="71738" y="57271"/>
                  </a:lnTo>
                  <a:lnTo>
                    <a:pt x="868" y="305195"/>
                  </a:lnTo>
                  <a:lnTo>
                    <a:pt x="0" y="318437"/>
                  </a:lnTo>
                  <a:lnTo>
                    <a:pt x="3730" y="330861"/>
                  </a:lnTo>
                  <a:lnTo>
                    <a:pt x="11754" y="340827"/>
                  </a:lnTo>
                  <a:lnTo>
                    <a:pt x="23765" y="346698"/>
                  </a:lnTo>
                  <a:lnTo>
                    <a:pt x="25945" y="348882"/>
                  </a:lnTo>
                  <a:lnTo>
                    <a:pt x="63016" y="324854"/>
                  </a:lnTo>
                  <a:lnTo>
                    <a:pt x="118621" y="115156"/>
                  </a:lnTo>
                  <a:lnTo>
                    <a:pt x="118621" y="698377"/>
                  </a:lnTo>
                  <a:lnTo>
                    <a:pt x="184040" y="698377"/>
                  </a:lnTo>
                  <a:lnTo>
                    <a:pt x="184040" y="359804"/>
                  </a:lnTo>
                  <a:lnTo>
                    <a:pt x="227652" y="359804"/>
                  </a:lnTo>
                  <a:lnTo>
                    <a:pt x="227652" y="698377"/>
                  </a:lnTo>
                  <a:lnTo>
                    <a:pt x="293070" y="698377"/>
                  </a:lnTo>
                  <a:lnTo>
                    <a:pt x="293070" y="115156"/>
                  </a:lnTo>
                  <a:lnTo>
                    <a:pt x="348676" y="323762"/>
                  </a:lnTo>
                  <a:lnTo>
                    <a:pt x="353463" y="333506"/>
                  </a:lnTo>
                  <a:lnTo>
                    <a:pt x="360806" y="341100"/>
                  </a:lnTo>
                  <a:lnTo>
                    <a:pt x="369988" y="346032"/>
                  </a:lnTo>
                  <a:lnTo>
                    <a:pt x="385746" y="347790"/>
                  </a:lnTo>
                  <a:lnTo>
                    <a:pt x="395934" y="343472"/>
                  </a:lnTo>
                  <a:lnTo>
                    <a:pt x="401828" y="338916"/>
                  </a:lnTo>
                  <a:lnTo>
                    <a:pt x="406496" y="333335"/>
                  </a:lnTo>
                  <a:lnTo>
                    <a:pt x="409733" y="327038"/>
                  </a:lnTo>
                  <a:lnTo>
                    <a:pt x="467519" y="115156"/>
                  </a:lnTo>
                  <a:lnTo>
                    <a:pt x="467519" y="203622"/>
                  </a:lnTo>
                  <a:lnTo>
                    <a:pt x="405372" y="436256"/>
                  </a:lnTo>
                  <a:lnTo>
                    <a:pt x="467519" y="436256"/>
                  </a:lnTo>
                  <a:lnTo>
                    <a:pt x="467519" y="698377"/>
                  </a:lnTo>
                  <a:lnTo>
                    <a:pt x="532938" y="698377"/>
                  </a:lnTo>
                  <a:lnTo>
                    <a:pt x="532938" y="436256"/>
                  </a:lnTo>
                  <a:lnTo>
                    <a:pt x="576550" y="436256"/>
                  </a:lnTo>
                  <a:lnTo>
                    <a:pt x="576550" y="698377"/>
                  </a:lnTo>
                  <a:lnTo>
                    <a:pt x="641968" y="698377"/>
                  </a:lnTo>
                  <a:lnTo>
                    <a:pt x="641968" y="436256"/>
                  </a:lnTo>
                  <a:lnTo>
                    <a:pt x="704116" y="436256"/>
                  </a:lnTo>
                  <a:lnTo>
                    <a:pt x="641968" y="203622"/>
                  </a:lnTo>
                  <a:lnTo>
                    <a:pt x="641968" y="115156"/>
                  </a:lnTo>
                  <a:lnTo>
                    <a:pt x="697574" y="323762"/>
                  </a:lnTo>
                  <a:lnTo>
                    <a:pt x="702361" y="333506"/>
                  </a:lnTo>
                  <a:lnTo>
                    <a:pt x="709704" y="341100"/>
                  </a:lnTo>
                  <a:lnTo>
                    <a:pt x="718886" y="346032"/>
                  </a:lnTo>
                  <a:lnTo>
                    <a:pt x="734644" y="347790"/>
                  </a:lnTo>
                  <a:lnTo>
                    <a:pt x="749469" y="340998"/>
                  </a:lnTo>
                  <a:lnTo>
                    <a:pt x="757550" y="331407"/>
                  </a:lnTo>
                  <a:lnTo>
                    <a:pt x="761543" y="319359"/>
                  </a:lnTo>
                  <a:lnTo>
                    <a:pt x="760830" y="306287"/>
                  </a:lnTo>
                  <a:lnTo>
                    <a:pt x="696484" y="69284"/>
                  </a:lnTo>
                  <a:lnTo>
                    <a:pt x="654098" y="29830"/>
                  </a:lnTo>
                  <a:lnTo>
                    <a:pt x="599515" y="5375"/>
                  </a:lnTo>
                  <a:lnTo>
                    <a:pt x="570076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6" name="Google Shape;326;p5"/>
          <p:cNvSpPr/>
          <p:nvPr/>
        </p:nvSpPr>
        <p:spPr>
          <a:xfrm>
            <a:off x="1921473" y="4002142"/>
            <a:ext cx="114482" cy="11466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5"/>
          <p:cNvSpPr/>
          <p:nvPr/>
        </p:nvSpPr>
        <p:spPr>
          <a:xfrm>
            <a:off x="2166792" y="4002142"/>
            <a:ext cx="114482" cy="11466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8" name="Google Shape;328;p5"/>
          <p:cNvGrpSpPr/>
          <p:nvPr/>
        </p:nvGrpSpPr>
        <p:grpSpPr>
          <a:xfrm>
            <a:off x="1832343" y="4133189"/>
            <a:ext cx="702469" cy="524352"/>
            <a:chOff x="2533717" y="5510917"/>
            <a:chExt cx="936625" cy="699135"/>
          </a:xfrm>
        </p:grpSpPr>
        <p:sp>
          <p:nvSpPr>
            <p:cNvPr id="329" name="Google Shape;329;p5"/>
            <p:cNvSpPr/>
            <p:nvPr/>
          </p:nvSpPr>
          <p:spPr>
            <a:xfrm>
              <a:off x="3295838" y="5805805"/>
              <a:ext cx="109048" cy="109217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2533717" y="5510917"/>
              <a:ext cx="936625" cy="699135"/>
            </a:xfrm>
            <a:custGeom>
              <a:avLst/>
              <a:gdLst/>
              <a:ahLst/>
              <a:cxnLst/>
              <a:rect l="l" t="t" r="r" b="b"/>
              <a:pathLst>
                <a:path w="936625" h="699135" extrusionOk="0">
                  <a:moveTo>
                    <a:pt x="282386" y="112494"/>
                  </a:moveTo>
                  <a:lnTo>
                    <a:pt x="107937" y="112494"/>
                  </a:lnTo>
                  <a:lnTo>
                    <a:pt x="107937" y="698991"/>
                  </a:lnTo>
                  <a:lnTo>
                    <a:pt x="173356" y="698991"/>
                  </a:lnTo>
                  <a:lnTo>
                    <a:pt x="173355" y="360418"/>
                  </a:lnTo>
                  <a:lnTo>
                    <a:pt x="282386" y="360418"/>
                  </a:lnTo>
                  <a:lnTo>
                    <a:pt x="282386" y="112494"/>
                  </a:lnTo>
                  <a:close/>
                </a:path>
                <a:path w="936625" h="699135" extrusionOk="0">
                  <a:moveTo>
                    <a:pt x="282386" y="360418"/>
                  </a:moveTo>
                  <a:lnTo>
                    <a:pt x="216968" y="360418"/>
                  </a:lnTo>
                  <a:lnTo>
                    <a:pt x="216968" y="698991"/>
                  </a:lnTo>
                  <a:lnTo>
                    <a:pt x="282386" y="698991"/>
                  </a:lnTo>
                  <a:lnTo>
                    <a:pt x="282386" y="360418"/>
                  </a:lnTo>
                  <a:close/>
                </a:path>
                <a:path w="936625" h="699135" extrusionOk="0">
                  <a:moveTo>
                    <a:pt x="609478" y="112494"/>
                  </a:moveTo>
                  <a:lnTo>
                    <a:pt x="435029" y="112494"/>
                  </a:lnTo>
                  <a:lnTo>
                    <a:pt x="435029" y="231541"/>
                  </a:lnTo>
                  <a:lnTo>
                    <a:pt x="393597" y="437963"/>
                  </a:lnTo>
                  <a:lnTo>
                    <a:pt x="435029" y="437963"/>
                  </a:lnTo>
                  <a:lnTo>
                    <a:pt x="435029" y="698991"/>
                  </a:lnTo>
                  <a:lnTo>
                    <a:pt x="500447" y="698991"/>
                  </a:lnTo>
                  <a:lnTo>
                    <a:pt x="500447" y="436870"/>
                  </a:lnTo>
                  <a:lnTo>
                    <a:pt x="650690" y="436870"/>
                  </a:lnTo>
                  <a:lnTo>
                    <a:pt x="609478" y="231541"/>
                  </a:lnTo>
                  <a:lnTo>
                    <a:pt x="609478" y="112494"/>
                  </a:lnTo>
                  <a:close/>
                </a:path>
                <a:path w="936625" h="699135" extrusionOk="0">
                  <a:moveTo>
                    <a:pt x="650690" y="436870"/>
                  </a:moveTo>
                  <a:lnTo>
                    <a:pt x="544060" y="436870"/>
                  </a:lnTo>
                  <a:lnTo>
                    <a:pt x="544060" y="698991"/>
                  </a:lnTo>
                  <a:lnTo>
                    <a:pt x="609478" y="698991"/>
                  </a:lnTo>
                  <a:lnTo>
                    <a:pt x="609478" y="437963"/>
                  </a:lnTo>
                  <a:lnTo>
                    <a:pt x="650910" y="437963"/>
                  </a:lnTo>
                  <a:lnTo>
                    <a:pt x="650690" y="436870"/>
                  </a:lnTo>
                  <a:close/>
                </a:path>
                <a:path w="936625" h="699135" extrusionOk="0">
                  <a:moveTo>
                    <a:pt x="675946" y="112494"/>
                  </a:moveTo>
                  <a:lnTo>
                    <a:pt x="609478" y="112494"/>
                  </a:lnTo>
                  <a:lnTo>
                    <a:pt x="654180" y="334206"/>
                  </a:lnTo>
                  <a:lnTo>
                    <a:pt x="657332" y="343353"/>
                  </a:lnTo>
                  <a:lnTo>
                    <a:pt x="663039" y="350861"/>
                  </a:lnTo>
                  <a:lnTo>
                    <a:pt x="670586" y="356322"/>
                  </a:lnTo>
                  <a:lnTo>
                    <a:pt x="679257" y="359326"/>
                  </a:lnTo>
                  <a:lnTo>
                    <a:pt x="762121" y="500217"/>
                  </a:lnTo>
                  <a:lnTo>
                    <a:pt x="762121" y="698991"/>
                  </a:lnTo>
                  <a:lnTo>
                    <a:pt x="805733" y="698991"/>
                  </a:lnTo>
                  <a:lnTo>
                    <a:pt x="805733" y="567932"/>
                  </a:lnTo>
                  <a:lnTo>
                    <a:pt x="871170" y="567932"/>
                  </a:lnTo>
                  <a:lnTo>
                    <a:pt x="871170" y="508954"/>
                  </a:lnTo>
                  <a:lnTo>
                    <a:pt x="918053" y="508954"/>
                  </a:lnTo>
                  <a:lnTo>
                    <a:pt x="896247" y="456530"/>
                  </a:lnTo>
                  <a:lnTo>
                    <a:pt x="856221" y="423508"/>
                  </a:lnTo>
                  <a:lnTo>
                    <a:pt x="824268" y="415027"/>
                  </a:lnTo>
                  <a:lnTo>
                    <a:pt x="762121" y="415027"/>
                  </a:lnTo>
                  <a:lnTo>
                    <a:pt x="716328" y="337482"/>
                  </a:lnTo>
                  <a:lnTo>
                    <a:pt x="718509" y="326561"/>
                  </a:lnTo>
                  <a:lnTo>
                    <a:pt x="675946" y="112494"/>
                  </a:lnTo>
                  <a:close/>
                </a:path>
                <a:path w="936625" h="699135" extrusionOk="0">
                  <a:moveTo>
                    <a:pt x="871170" y="567932"/>
                  </a:moveTo>
                  <a:lnTo>
                    <a:pt x="827539" y="567932"/>
                  </a:lnTo>
                  <a:lnTo>
                    <a:pt x="827539" y="698991"/>
                  </a:lnTo>
                  <a:lnTo>
                    <a:pt x="871170" y="698991"/>
                  </a:lnTo>
                  <a:lnTo>
                    <a:pt x="871170" y="567932"/>
                  </a:lnTo>
                  <a:close/>
                </a:path>
                <a:path w="936625" h="699135" extrusionOk="0">
                  <a:moveTo>
                    <a:pt x="918053" y="508954"/>
                  </a:moveTo>
                  <a:lnTo>
                    <a:pt x="871170" y="508954"/>
                  </a:lnTo>
                  <a:lnTo>
                    <a:pt x="895156" y="565747"/>
                  </a:lnTo>
                  <a:lnTo>
                    <a:pt x="898427" y="574485"/>
                  </a:lnTo>
                  <a:lnTo>
                    <a:pt x="907150" y="578853"/>
                  </a:lnTo>
                  <a:lnTo>
                    <a:pt x="920233" y="578853"/>
                  </a:lnTo>
                  <a:lnTo>
                    <a:pt x="930574" y="571925"/>
                  </a:lnTo>
                  <a:lnTo>
                    <a:pt x="935089" y="564928"/>
                  </a:lnTo>
                  <a:lnTo>
                    <a:pt x="936537" y="556703"/>
                  </a:lnTo>
                  <a:lnTo>
                    <a:pt x="934407" y="548272"/>
                  </a:lnTo>
                  <a:lnTo>
                    <a:pt x="918053" y="508954"/>
                  </a:lnTo>
                  <a:close/>
                </a:path>
                <a:path w="936625" h="699135" extrusionOk="0">
                  <a:moveTo>
                    <a:pt x="194071" y="0"/>
                  </a:moveTo>
                  <a:lnTo>
                    <a:pt x="142861" y="6911"/>
                  </a:lnTo>
                  <a:lnTo>
                    <a:pt x="105024" y="21416"/>
                  </a:lnTo>
                  <a:lnTo>
                    <a:pt x="66216" y="47185"/>
                  </a:lnTo>
                  <a:lnTo>
                    <a:pt x="0" y="321100"/>
                  </a:lnTo>
                  <a:lnTo>
                    <a:pt x="102" y="333984"/>
                  </a:lnTo>
                  <a:lnTo>
                    <a:pt x="4906" y="345537"/>
                  </a:lnTo>
                  <a:lnTo>
                    <a:pt x="13799" y="354428"/>
                  </a:lnTo>
                  <a:lnTo>
                    <a:pt x="26167" y="359326"/>
                  </a:lnTo>
                  <a:lnTo>
                    <a:pt x="27257" y="360418"/>
                  </a:lnTo>
                  <a:lnTo>
                    <a:pt x="31616" y="360418"/>
                  </a:lnTo>
                  <a:lnTo>
                    <a:pt x="42689" y="358473"/>
                  </a:lnTo>
                  <a:lnTo>
                    <a:pt x="52331" y="353046"/>
                  </a:lnTo>
                  <a:lnTo>
                    <a:pt x="59521" y="344752"/>
                  </a:lnTo>
                  <a:lnTo>
                    <a:pt x="63235" y="334206"/>
                  </a:lnTo>
                  <a:lnTo>
                    <a:pt x="107937" y="112494"/>
                  </a:lnTo>
                  <a:lnTo>
                    <a:pt x="349005" y="112494"/>
                  </a:lnTo>
                  <a:lnTo>
                    <a:pt x="339082" y="63346"/>
                  </a:lnTo>
                  <a:lnTo>
                    <a:pt x="304056" y="33174"/>
                  </a:lnTo>
                  <a:lnTo>
                    <a:pt x="261670" y="12013"/>
                  </a:lnTo>
                  <a:lnTo>
                    <a:pt x="211840" y="802"/>
                  </a:lnTo>
                  <a:lnTo>
                    <a:pt x="194071" y="0"/>
                  </a:lnTo>
                  <a:close/>
                </a:path>
                <a:path w="936625" h="699135" extrusionOk="0">
                  <a:moveTo>
                    <a:pt x="349005" y="112494"/>
                  </a:moveTo>
                  <a:lnTo>
                    <a:pt x="282386" y="112494"/>
                  </a:lnTo>
                  <a:lnTo>
                    <a:pt x="327089" y="334206"/>
                  </a:lnTo>
                  <a:lnTo>
                    <a:pt x="330802" y="344752"/>
                  </a:lnTo>
                  <a:lnTo>
                    <a:pt x="337992" y="353046"/>
                  </a:lnTo>
                  <a:lnTo>
                    <a:pt x="347634" y="358473"/>
                  </a:lnTo>
                  <a:lnTo>
                    <a:pt x="358707" y="360418"/>
                  </a:lnTo>
                  <a:lnTo>
                    <a:pt x="369781" y="358473"/>
                  </a:lnTo>
                  <a:lnTo>
                    <a:pt x="379423" y="353046"/>
                  </a:lnTo>
                  <a:lnTo>
                    <a:pt x="386613" y="344752"/>
                  </a:lnTo>
                  <a:lnTo>
                    <a:pt x="390326" y="334206"/>
                  </a:lnTo>
                  <a:lnTo>
                    <a:pt x="425340" y="160550"/>
                  </a:lnTo>
                  <a:lnTo>
                    <a:pt x="358707" y="160550"/>
                  </a:lnTo>
                  <a:lnTo>
                    <a:pt x="349005" y="112494"/>
                  </a:lnTo>
                  <a:close/>
                </a:path>
                <a:path w="936625" h="699135" extrusionOk="0">
                  <a:moveTo>
                    <a:pt x="521163" y="0"/>
                  </a:moveTo>
                  <a:lnTo>
                    <a:pt x="469953" y="6911"/>
                  </a:lnTo>
                  <a:lnTo>
                    <a:pt x="432116" y="21416"/>
                  </a:lnTo>
                  <a:lnTo>
                    <a:pt x="393308" y="47185"/>
                  </a:lnTo>
                  <a:lnTo>
                    <a:pt x="358707" y="160550"/>
                  </a:lnTo>
                  <a:lnTo>
                    <a:pt x="425340" y="160550"/>
                  </a:lnTo>
                  <a:lnTo>
                    <a:pt x="435029" y="112494"/>
                  </a:lnTo>
                  <a:lnTo>
                    <a:pt x="675946" y="112494"/>
                  </a:lnTo>
                  <a:lnTo>
                    <a:pt x="666174" y="63346"/>
                  </a:lnTo>
                  <a:lnTo>
                    <a:pt x="631148" y="33174"/>
                  </a:lnTo>
                  <a:lnTo>
                    <a:pt x="588762" y="12013"/>
                  </a:lnTo>
                  <a:lnTo>
                    <a:pt x="538932" y="802"/>
                  </a:lnTo>
                  <a:lnTo>
                    <a:pt x="5211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1" name="Google Shape;331;p5"/>
          <p:cNvGrpSpPr/>
          <p:nvPr/>
        </p:nvGrpSpPr>
        <p:grpSpPr>
          <a:xfrm>
            <a:off x="4986610" y="3919224"/>
            <a:ext cx="340043" cy="753904"/>
            <a:chOff x="5248599" y="5270656"/>
            <a:chExt cx="453390" cy="1005205"/>
          </a:xfrm>
        </p:grpSpPr>
        <p:sp>
          <p:nvSpPr>
            <p:cNvPr id="332" name="Google Shape;332;p5"/>
            <p:cNvSpPr/>
            <p:nvPr/>
          </p:nvSpPr>
          <p:spPr>
            <a:xfrm>
              <a:off x="5248599" y="5270656"/>
              <a:ext cx="453390" cy="1005205"/>
            </a:xfrm>
            <a:custGeom>
              <a:avLst/>
              <a:gdLst/>
              <a:ahLst/>
              <a:cxnLst/>
              <a:rect l="l" t="t" r="r" b="b"/>
              <a:pathLst>
                <a:path w="453389" h="1005204" extrusionOk="0">
                  <a:moveTo>
                    <a:pt x="376782" y="0"/>
                  </a:moveTo>
                  <a:lnTo>
                    <a:pt x="347056" y="6855"/>
                  </a:lnTo>
                  <a:lnTo>
                    <a:pt x="322798" y="25563"/>
                  </a:lnTo>
                  <a:lnTo>
                    <a:pt x="306452" y="53333"/>
                  </a:lnTo>
                  <a:lnTo>
                    <a:pt x="300461" y="87374"/>
                  </a:lnTo>
                  <a:lnTo>
                    <a:pt x="306405" y="121045"/>
                  </a:lnTo>
                  <a:lnTo>
                    <a:pt x="321763" y="153339"/>
                  </a:lnTo>
                  <a:lnTo>
                    <a:pt x="342824" y="179431"/>
                  </a:lnTo>
                  <a:lnTo>
                    <a:pt x="365879" y="194498"/>
                  </a:lnTo>
                  <a:lnTo>
                    <a:pt x="368121" y="236714"/>
                  </a:lnTo>
                  <a:lnTo>
                    <a:pt x="385215" y="312283"/>
                  </a:lnTo>
                  <a:lnTo>
                    <a:pt x="387685" y="349478"/>
                  </a:lnTo>
                  <a:lnTo>
                    <a:pt x="385215" y="386670"/>
                  </a:lnTo>
                  <a:lnTo>
                    <a:pt x="370350" y="448429"/>
                  </a:lnTo>
                  <a:lnTo>
                    <a:pt x="363653" y="449603"/>
                  </a:lnTo>
                  <a:lnTo>
                    <a:pt x="357502" y="452898"/>
                  </a:lnTo>
                  <a:lnTo>
                    <a:pt x="236678" y="578835"/>
                  </a:lnTo>
                  <a:lnTo>
                    <a:pt x="161774" y="578835"/>
                  </a:lnTo>
                  <a:lnTo>
                    <a:pt x="125303" y="587808"/>
                  </a:lnTo>
                  <a:lnTo>
                    <a:pt x="70638" y="628075"/>
                  </a:lnTo>
                  <a:lnTo>
                    <a:pt x="2589" y="779031"/>
                  </a:lnTo>
                  <a:lnTo>
                    <a:pt x="0" y="791766"/>
                  </a:lnTo>
                  <a:lnTo>
                    <a:pt x="2395" y="804083"/>
                  </a:lnTo>
                  <a:lnTo>
                    <a:pt x="9222" y="814605"/>
                  </a:lnTo>
                  <a:lnTo>
                    <a:pt x="23950" y="823720"/>
                  </a:lnTo>
                  <a:lnTo>
                    <a:pt x="32682" y="824575"/>
                  </a:lnTo>
                  <a:lnTo>
                    <a:pt x="42187" y="823169"/>
                  </a:lnTo>
                  <a:lnTo>
                    <a:pt x="50709" y="819162"/>
                  </a:lnTo>
                  <a:lnTo>
                    <a:pt x="57741" y="812892"/>
                  </a:lnTo>
                  <a:lnTo>
                    <a:pt x="62774" y="804698"/>
                  </a:lnTo>
                  <a:lnTo>
                    <a:pt x="98754" y="720054"/>
                  </a:lnTo>
                  <a:lnTo>
                    <a:pt x="98754" y="1004783"/>
                  </a:lnTo>
                  <a:lnTo>
                    <a:pt x="164173" y="1004783"/>
                  </a:lnTo>
                  <a:lnTo>
                    <a:pt x="164173" y="808193"/>
                  </a:lnTo>
                  <a:lnTo>
                    <a:pt x="196882" y="808193"/>
                  </a:lnTo>
                  <a:lnTo>
                    <a:pt x="196882" y="1004783"/>
                  </a:lnTo>
                  <a:lnTo>
                    <a:pt x="262300" y="1004783"/>
                  </a:lnTo>
                  <a:lnTo>
                    <a:pt x="262300" y="646659"/>
                  </a:lnTo>
                  <a:lnTo>
                    <a:pt x="400333" y="503257"/>
                  </a:lnTo>
                  <a:lnTo>
                    <a:pt x="407307" y="492287"/>
                  </a:lnTo>
                  <a:lnTo>
                    <a:pt x="409468" y="479922"/>
                  </a:lnTo>
                  <a:lnTo>
                    <a:pt x="406843" y="467646"/>
                  </a:lnTo>
                  <a:lnTo>
                    <a:pt x="394891" y="453189"/>
                  </a:lnTo>
                  <a:lnTo>
                    <a:pt x="392265" y="451815"/>
                  </a:lnTo>
                  <a:lnTo>
                    <a:pt x="403281" y="409409"/>
                  </a:lnTo>
                  <a:lnTo>
                    <a:pt x="408746" y="369609"/>
                  </a:lnTo>
                  <a:lnTo>
                    <a:pt x="408746" y="329344"/>
                  </a:lnTo>
                  <a:lnTo>
                    <a:pt x="403281" y="289546"/>
                  </a:lnTo>
                  <a:lnTo>
                    <a:pt x="393202" y="252076"/>
                  </a:lnTo>
                  <a:lnTo>
                    <a:pt x="387738" y="215235"/>
                  </a:lnTo>
                  <a:lnTo>
                    <a:pt x="387304" y="195190"/>
                  </a:lnTo>
                  <a:lnTo>
                    <a:pt x="410556" y="179431"/>
                  </a:lnTo>
                  <a:lnTo>
                    <a:pt x="431747" y="153339"/>
                  </a:lnTo>
                  <a:lnTo>
                    <a:pt x="447153" y="121045"/>
                  </a:lnTo>
                  <a:lnTo>
                    <a:pt x="453104" y="87374"/>
                  </a:lnTo>
                  <a:lnTo>
                    <a:pt x="447112" y="53333"/>
                  </a:lnTo>
                  <a:lnTo>
                    <a:pt x="430766" y="25563"/>
                  </a:lnTo>
                  <a:lnTo>
                    <a:pt x="406508" y="6855"/>
                  </a:lnTo>
                  <a:lnTo>
                    <a:pt x="376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5347353" y="5663822"/>
              <a:ext cx="163545" cy="163826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5" name="Google Shape;335;p5"/>
          <p:cNvSpPr/>
          <p:nvPr/>
        </p:nvSpPr>
        <p:spPr>
          <a:xfrm>
            <a:off x="7549446" y="3985759"/>
            <a:ext cx="130836" cy="13104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5"/>
          <p:cNvSpPr/>
          <p:nvPr/>
        </p:nvSpPr>
        <p:spPr>
          <a:xfrm>
            <a:off x="7434960" y="4134013"/>
            <a:ext cx="531495" cy="539115"/>
          </a:xfrm>
          <a:custGeom>
            <a:avLst/>
            <a:gdLst/>
            <a:ahLst/>
            <a:cxnLst/>
            <a:rect l="l" t="t" r="r" b="b"/>
            <a:pathLst>
              <a:path w="708659" h="718820" extrusionOk="0">
                <a:moveTo>
                  <a:pt x="563689" y="542810"/>
                </a:moveTo>
                <a:lnTo>
                  <a:pt x="535343" y="493661"/>
                </a:lnTo>
                <a:lnTo>
                  <a:pt x="518731" y="536778"/>
                </a:lnTo>
                <a:lnTo>
                  <a:pt x="494728" y="575678"/>
                </a:lnTo>
                <a:lnTo>
                  <a:pt x="464197" y="609473"/>
                </a:lnTo>
                <a:lnTo>
                  <a:pt x="428015" y="637286"/>
                </a:lnTo>
                <a:lnTo>
                  <a:pt x="387070" y="658241"/>
                </a:lnTo>
                <a:lnTo>
                  <a:pt x="342226" y="671461"/>
                </a:lnTo>
                <a:lnTo>
                  <a:pt x="294386" y="676059"/>
                </a:lnTo>
                <a:lnTo>
                  <a:pt x="249313" y="672007"/>
                </a:lnTo>
                <a:lnTo>
                  <a:pt x="206895" y="660336"/>
                </a:lnTo>
                <a:lnTo>
                  <a:pt x="167830" y="641756"/>
                </a:lnTo>
                <a:lnTo>
                  <a:pt x="132829" y="616966"/>
                </a:lnTo>
                <a:lnTo>
                  <a:pt x="102603" y="586689"/>
                </a:lnTo>
                <a:lnTo>
                  <a:pt x="77851" y="551624"/>
                </a:lnTo>
                <a:lnTo>
                  <a:pt x="59309" y="512495"/>
                </a:lnTo>
                <a:lnTo>
                  <a:pt x="47650" y="470001"/>
                </a:lnTo>
                <a:lnTo>
                  <a:pt x="43611" y="409562"/>
                </a:lnTo>
                <a:lnTo>
                  <a:pt x="17449" y="324370"/>
                </a:lnTo>
                <a:lnTo>
                  <a:pt x="10121" y="348348"/>
                </a:lnTo>
                <a:lnTo>
                  <a:pt x="4635" y="372846"/>
                </a:lnTo>
                <a:lnTo>
                  <a:pt x="1193" y="397941"/>
                </a:lnTo>
                <a:lnTo>
                  <a:pt x="0" y="423760"/>
                </a:lnTo>
                <a:lnTo>
                  <a:pt x="3860" y="471563"/>
                </a:lnTo>
                <a:lnTo>
                  <a:pt x="15024" y="516928"/>
                </a:lnTo>
                <a:lnTo>
                  <a:pt x="32880" y="559231"/>
                </a:lnTo>
                <a:lnTo>
                  <a:pt x="56832" y="597865"/>
                </a:lnTo>
                <a:lnTo>
                  <a:pt x="86271" y="632231"/>
                </a:lnTo>
                <a:lnTo>
                  <a:pt x="120573" y="661720"/>
                </a:lnTo>
                <a:lnTo>
                  <a:pt x="159156" y="685711"/>
                </a:lnTo>
                <a:lnTo>
                  <a:pt x="201383" y="703605"/>
                </a:lnTo>
                <a:lnTo>
                  <a:pt x="246659" y="714794"/>
                </a:lnTo>
                <a:lnTo>
                  <a:pt x="294386" y="718654"/>
                </a:lnTo>
                <a:lnTo>
                  <a:pt x="344665" y="714349"/>
                </a:lnTo>
                <a:lnTo>
                  <a:pt x="392214" y="701941"/>
                </a:lnTo>
                <a:lnTo>
                  <a:pt x="436308" y="682117"/>
                </a:lnTo>
                <a:lnTo>
                  <a:pt x="476237" y="655574"/>
                </a:lnTo>
                <a:lnTo>
                  <a:pt x="511251" y="623049"/>
                </a:lnTo>
                <a:lnTo>
                  <a:pt x="540651" y="585228"/>
                </a:lnTo>
                <a:lnTo>
                  <a:pt x="563689" y="542810"/>
                </a:lnTo>
                <a:close/>
              </a:path>
              <a:path w="708659" h="718820" extrusionOk="0">
                <a:moveTo>
                  <a:pt x="708660" y="539610"/>
                </a:moveTo>
                <a:lnTo>
                  <a:pt x="572414" y="293801"/>
                </a:lnTo>
                <a:lnTo>
                  <a:pt x="534250" y="271957"/>
                </a:lnTo>
                <a:lnTo>
                  <a:pt x="358711" y="271957"/>
                </a:lnTo>
                <a:lnTo>
                  <a:pt x="343547" y="132156"/>
                </a:lnTo>
                <a:lnTo>
                  <a:pt x="336905" y="70993"/>
                </a:lnTo>
                <a:lnTo>
                  <a:pt x="300926" y="14198"/>
                </a:lnTo>
                <a:lnTo>
                  <a:pt x="235508" y="0"/>
                </a:lnTo>
                <a:lnTo>
                  <a:pt x="227533" y="1854"/>
                </a:lnTo>
                <a:lnTo>
                  <a:pt x="32715" y="113588"/>
                </a:lnTo>
                <a:lnTo>
                  <a:pt x="11391" y="149529"/>
                </a:lnTo>
                <a:lnTo>
                  <a:pt x="13081" y="163830"/>
                </a:lnTo>
                <a:lnTo>
                  <a:pt x="67602" y="338569"/>
                </a:lnTo>
                <a:lnTo>
                  <a:pt x="95504" y="366991"/>
                </a:lnTo>
                <a:lnTo>
                  <a:pt x="109029" y="369150"/>
                </a:lnTo>
                <a:lnTo>
                  <a:pt x="113398" y="369150"/>
                </a:lnTo>
                <a:lnTo>
                  <a:pt x="147739" y="345401"/>
                </a:lnTo>
                <a:lnTo>
                  <a:pt x="105765" y="170383"/>
                </a:lnTo>
                <a:lnTo>
                  <a:pt x="170091" y="132156"/>
                </a:lnTo>
                <a:lnTo>
                  <a:pt x="197345" y="286156"/>
                </a:lnTo>
                <a:lnTo>
                  <a:pt x="227736" y="338162"/>
                </a:lnTo>
                <a:lnTo>
                  <a:pt x="283476" y="358228"/>
                </a:lnTo>
                <a:lnTo>
                  <a:pt x="509168" y="358228"/>
                </a:lnTo>
                <a:lnTo>
                  <a:pt x="626922" y="566839"/>
                </a:lnTo>
                <a:lnTo>
                  <a:pt x="633958" y="576237"/>
                </a:lnTo>
                <a:lnTo>
                  <a:pt x="643140" y="583082"/>
                </a:lnTo>
                <a:lnTo>
                  <a:pt x="653757" y="587273"/>
                </a:lnTo>
                <a:lnTo>
                  <a:pt x="665086" y="588683"/>
                </a:lnTo>
                <a:lnTo>
                  <a:pt x="672719" y="588683"/>
                </a:lnTo>
                <a:lnTo>
                  <a:pt x="680351" y="586498"/>
                </a:lnTo>
                <a:lnTo>
                  <a:pt x="686892" y="583222"/>
                </a:lnTo>
                <a:lnTo>
                  <a:pt x="699871" y="571690"/>
                </a:lnTo>
                <a:lnTo>
                  <a:pt x="707339" y="556463"/>
                </a:lnTo>
                <a:lnTo>
                  <a:pt x="708660" y="5396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5"/>
          <p:cNvSpPr txBox="1">
            <a:spLocks noGrp="1"/>
          </p:cNvSpPr>
          <p:nvPr>
            <p:ph type="title"/>
          </p:nvPr>
        </p:nvSpPr>
        <p:spPr>
          <a:xfrm>
            <a:off x="800040" y="0"/>
            <a:ext cx="7761923" cy="12017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7138" rIns="0" bIns="0" rtlCol="0" anchor="ctr" anchorCtr="0">
            <a:spAutoFit/>
          </a:bodyPr>
          <a:lstStyle/>
          <a:p>
            <a:pPr marL="9525" marR="228600" algn="ctr">
              <a:lnSpc>
                <a:spcPct val="150000"/>
              </a:lnSpc>
              <a:buClr>
                <a:srgbClr val="41338A"/>
              </a:buClr>
              <a:buSzPts val="3000"/>
            </a:pPr>
            <a:r>
              <a:rPr lang="ru-RU" sz="2500" dirty="0">
                <a:solidFill>
                  <a:srgbClr val="41338A"/>
                </a:solidFill>
                <a:latin typeface="+mn-lt"/>
                <a:cs typeface="Noto Serif Display Light" panose="020B0604020202020204" charset="0"/>
              </a:rPr>
              <a:t>ИНИЦИАТИВНОЕ БЮДЖЕТИРОВАНИЕ В </a:t>
            </a:r>
            <a:br>
              <a:rPr lang="ru-RU" sz="2500" dirty="0">
                <a:solidFill>
                  <a:srgbClr val="41338A"/>
                </a:solidFill>
                <a:latin typeface="+mn-lt"/>
                <a:cs typeface="Noto Serif Display Light" panose="020B0604020202020204" charset="0"/>
              </a:rPr>
            </a:br>
            <a:r>
              <a:rPr lang="ru-RU" sz="2500" dirty="0">
                <a:solidFill>
                  <a:srgbClr val="41338A"/>
                </a:solidFill>
                <a:latin typeface="+mn-lt"/>
                <a:cs typeface="Noto Serif Display Light" panose="020B0604020202020204" charset="0"/>
              </a:rPr>
              <a:t>УДМУРТСКОЙ РЕСПУБЛИКЕ</a:t>
            </a:r>
            <a:endParaRPr lang="ru-RU" sz="2500" dirty="0">
              <a:latin typeface="+mn-lt"/>
              <a:cs typeface="Noto Serif Display Light" panose="020B0604020202020204" charset="0"/>
            </a:endParaRPr>
          </a:p>
        </p:txBody>
      </p:sp>
      <p:sp>
        <p:nvSpPr>
          <p:cNvPr id="353" name="Google Shape;353;p5"/>
          <p:cNvSpPr/>
          <p:nvPr/>
        </p:nvSpPr>
        <p:spPr>
          <a:xfrm>
            <a:off x="3458893" y="2920370"/>
            <a:ext cx="187569" cy="18608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5"/>
          <p:cNvSpPr/>
          <p:nvPr/>
        </p:nvSpPr>
        <p:spPr>
          <a:xfrm>
            <a:off x="3689573" y="2921531"/>
            <a:ext cx="136889" cy="184925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5"/>
          <p:cNvSpPr/>
          <p:nvPr/>
        </p:nvSpPr>
        <p:spPr>
          <a:xfrm>
            <a:off x="3905106" y="2920950"/>
            <a:ext cx="177692" cy="185506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4167826" y="2918627"/>
            <a:ext cx="189547" cy="190977"/>
          </a:xfrm>
          <a:custGeom>
            <a:avLst/>
            <a:gdLst/>
            <a:ahLst/>
            <a:cxnLst/>
            <a:rect l="l" t="t" r="r" b="b"/>
            <a:pathLst>
              <a:path w="252729" h="254635" extrusionOk="0">
                <a:moveTo>
                  <a:pt x="126621" y="0"/>
                </a:moveTo>
                <a:lnTo>
                  <a:pt x="79295" y="8202"/>
                </a:lnTo>
                <a:lnTo>
                  <a:pt x="38829" y="32471"/>
                </a:lnTo>
                <a:lnTo>
                  <a:pt x="10604" y="72299"/>
                </a:lnTo>
                <a:lnTo>
                  <a:pt x="0" y="127177"/>
                </a:lnTo>
                <a:lnTo>
                  <a:pt x="10374" y="182035"/>
                </a:lnTo>
                <a:lnTo>
                  <a:pt x="38151" y="221851"/>
                </a:lnTo>
                <a:lnTo>
                  <a:pt x="78314" y="246115"/>
                </a:lnTo>
                <a:lnTo>
                  <a:pt x="125845" y="254316"/>
                </a:lnTo>
                <a:lnTo>
                  <a:pt x="177060" y="244915"/>
                </a:lnTo>
                <a:lnTo>
                  <a:pt x="217070" y="218652"/>
                </a:lnTo>
                <a:lnTo>
                  <a:pt x="225103" y="206245"/>
                </a:lnTo>
                <a:lnTo>
                  <a:pt x="126621" y="206245"/>
                </a:lnTo>
                <a:lnTo>
                  <a:pt x="98493" y="201412"/>
                </a:lnTo>
                <a:lnTo>
                  <a:pt x="75244" y="186768"/>
                </a:lnTo>
                <a:lnTo>
                  <a:pt x="59423" y="162095"/>
                </a:lnTo>
                <a:lnTo>
                  <a:pt x="53583" y="127177"/>
                </a:lnTo>
                <a:lnTo>
                  <a:pt x="59532" y="93024"/>
                </a:lnTo>
                <a:lnTo>
                  <a:pt x="75534" y="68532"/>
                </a:lnTo>
                <a:lnTo>
                  <a:pt x="98820" y="53780"/>
                </a:lnTo>
                <a:lnTo>
                  <a:pt x="126621" y="48844"/>
                </a:lnTo>
                <a:lnTo>
                  <a:pt x="225243" y="48844"/>
                </a:lnTo>
                <a:lnTo>
                  <a:pt x="213677" y="32471"/>
                </a:lnTo>
                <a:lnTo>
                  <a:pt x="173461" y="8202"/>
                </a:lnTo>
                <a:lnTo>
                  <a:pt x="126621" y="0"/>
                </a:lnTo>
                <a:close/>
              </a:path>
              <a:path w="252729" h="254635" extrusionOk="0">
                <a:moveTo>
                  <a:pt x="225243" y="48844"/>
                </a:moveTo>
                <a:lnTo>
                  <a:pt x="126621" y="48844"/>
                </a:lnTo>
                <a:lnTo>
                  <a:pt x="154384" y="53671"/>
                </a:lnTo>
                <a:lnTo>
                  <a:pt x="177651" y="68242"/>
                </a:lnTo>
                <a:lnTo>
                  <a:pt x="193646" y="92698"/>
                </a:lnTo>
                <a:lnTo>
                  <a:pt x="199595" y="127177"/>
                </a:lnTo>
                <a:lnTo>
                  <a:pt x="193537" y="162095"/>
                </a:lnTo>
                <a:lnTo>
                  <a:pt x="177360" y="186768"/>
                </a:lnTo>
                <a:lnTo>
                  <a:pt x="154057" y="201412"/>
                </a:lnTo>
                <a:lnTo>
                  <a:pt x="126621" y="206245"/>
                </a:lnTo>
                <a:lnTo>
                  <a:pt x="225103" y="206245"/>
                </a:lnTo>
                <a:lnTo>
                  <a:pt x="243108" y="178437"/>
                </a:lnTo>
                <a:lnTo>
                  <a:pt x="252402" y="127177"/>
                </a:lnTo>
                <a:lnTo>
                  <a:pt x="241811" y="72299"/>
                </a:lnTo>
                <a:lnTo>
                  <a:pt x="225243" y="488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4432267" y="2919789"/>
            <a:ext cx="180043" cy="188415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4688031" y="2920950"/>
            <a:ext cx="214789" cy="186214"/>
          </a:xfrm>
          <a:custGeom>
            <a:avLst/>
            <a:gdLst/>
            <a:ahLst/>
            <a:cxnLst/>
            <a:rect l="l" t="t" r="r" b="b"/>
            <a:pathLst>
              <a:path w="286384" h="248285" extrusionOk="0">
                <a:moveTo>
                  <a:pt x="167729" y="0"/>
                </a:moveTo>
                <a:lnTo>
                  <a:pt x="118024" y="0"/>
                </a:lnTo>
                <a:lnTo>
                  <a:pt x="118024" y="24067"/>
                </a:lnTo>
                <a:lnTo>
                  <a:pt x="72724" y="30735"/>
                </a:lnTo>
                <a:lnTo>
                  <a:pt x="35137" y="48957"/>
                </a:lnTo>
                <a:lnTo>
                  <a:pt x="9488" y="79544"/>
                </a:lnTo>
                <a:lnTo>
                  <a:pt x="0" y="123305"/>
                </a:lnTo>
                <a:lnTo>
                  <a:pt x="9488" y="167041"/>
                </a:lnTo>
                <a:lnTo>
                  <a:pt x="35137" y="197625"/>
                </a:lnTo>
                <a:lnTo>
                  <a:pt x="72730" y="215858"/>
                </a:lnTo>
                <a:lnTo>
                  <a:pt x="118024" y="222531"/>
                </a:lnTo>
                <a:lnTo>
                  <a:pt x="118800" y="222531"/>
                </a:lnTo>
                <a:lnTo>
                  <a:pt x="118800" y="248121"/>
                </a:lnTo>
                <a:lnTo>
                  <a:pt x="167729" y="248121"/>
                </a:lnTo>
                <a:lnTo>
                  <a:pt x="167729" y="222531"/>
                </a:lnTo>
                <a:lnTo>
                  <a:pt x="213069" y="215857"/>
                </a:lnTo>
                <a:lnTo>
                  <a:pt x="250673" y="198209"/>
                </a:lnTo>
                <a:lnTo>
                  <a:pt x="268157" y="177564"/>
                </a:lnTo>
                <a:lnTo>
                  <a:pt x="118800" y="177564"/>
                </a:lnTo>
                <a:lnTo>
                  <a:pt x="94730" y="174315"/>
                </a:lnTo>
                <a:lnTo>
                  <a:pt x="73660" y="165546"/>
                </a:lnTo>
                <a:lnTo>
                  <a:pt x="58855" y="149220"/>
                </a:lnTo>
                <a:lnTo>
                  <a:pt x="53583" y="123305"/>
                </a:lnTo>
                <a:lnTo>
                  <a:pt x="58964" y="97390"/>
                </a:lnTo>
                <a:lnTo>
                  <a:pt x="73369" y="81147"/>
                </a:lnTo>
                <a:lnTo>
                  <a:pt x="94185" y="72611"/>
                </a:lnTo>
                <a:lnTo>
                  <a:pt x="118800" y="69815"/>
                </a:lnTo>
                <a:lnTo>
                  <a:pt x="268990" y="69815"/>
                </a:lnTo>
                <a:lnTo>
                  <a:pt x="250964" y="48377"/>
                </a:lnTo>
                <a:lnTo>
                  <a:pt x="213394" y="30735"/>
                </a:lnTo>
                <a:lnTo>
                  <a:pt x="167729" y="24067"/>
                </a:lnTo>
                <a:lnTo>
                  <a:pt x="167729" y="0"/>
                </a:lnTo>
                <a:close/>
              </a:path>
              <a:path w="286384" h="248285" extrusionOk="0">
                <a:moveTo>
                  <a:pt x="166954" y="69815"/>
                </a:moveTo>
                <a:lnTo>
                  <a:pt x="118800" y="69815"/>
                </a:lnTo>
                <a:lnTo>
                  <a:pt x="118800" y="177564"/>
                </a:lnTo>
                <a:lnTo>
                  <a:pt x="166954" y="177564"/>
                </a:lnTo>
                <a:lnTo>
                  <a:pt x="166954" y="69815"/>
                </a:lnTo>
                <a:close/>
              </a:path>
              <a:path w="286384" h="248285" extrusionOk="0">
                <a:moveTo>
                  <a:pt x="268990" y="69815"/>
                </a:moveTo>
                <a:lnTo>
                  <a:pt x="166954" y="69815"/>
                </a:lnTo>
                <a:lnTo>
                  <a:pt x="191252" y="72611"/>
                </a:lnTo>
                <a:lnTo>
                  <a:pt x="212126" y="81147"/>
                </a:lnTo>
                <a:lnTo>
                  <a:pt x="226735" y="97390"/>
                </a:lnTo>
                <a:lnTo>
                  <a:pt x="232236" y="123305"/>
                </a:lnTo>
                <a:lnTo>
                  <a:pt x="226625" y="149220"/>
                </a:lnTo>
                <a:lnTo>
                  <a:pt x="211835" y="165546"/>
                </a:lnTo>
                <a:lnTo>
                  <a:pt x="190924" y="174315"/>
                </a:lnTo>
                <a:lnTo>
                  <a:pt x="166954" y="177564"/>
                </a:lnTo>
                <a:lnTo>
                  <a:pt x="268157" y="177564"/>
                </a:lnTo>
                <a:lnTo>
                  <a:pt x="276329" y="167914"/>
                </a:lnTo>
                <a:lnTo>
                  <a:pt x="285819" y="123305"/>
                </a:lnTo>
                <a:lnTo>
                  <a:pt x="276438" y="78673"/>
                </a:lnTo>
                <a:lnTo>
                  <a:pt x="268990" y="698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4989750" y="2921531"/>
            <a:ext cx="115326" cy="184344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5193642" y="2920949"/>
            <a:ext cx="145043" cy="184925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5385272" y="2920370"/>
            <a:ext cx="187605" cy="186087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4436969" y="2177775"/>
            <a:ext cx="210027" cy="104775"/>
          </a:xfrm>
          <a:custGeom>
            <a:avLst/>
            <a:gdLst/>
            <a:ahLst/>
            <a:cxnLst/>
            <a:rect l="l" t="t" r="r" b="b"/>
            <a:pathLst>
              <a:path w="280035" h="139700" extrusionOk="0">
                <a:moveTo>
                  <a:pt x="139807" y="0"/>
                </a:moveTo>
                <a:lnTo>
                  <a:pt x="0" y="139566"/>
                </a:lnTo>
                <a:lnTo>
                  <a:pt x="30443" y="117824"/>
                </a:lnTo>
                <a:lnTo>
                  <a:pt x="64328" y="101762"/>
                </a:lnTo>
                <a:lnTo>
                  <a:pt x="101001" y="91811"/>
                </a:lnTo>
                <a:lnTo>
                  <a:pt x="139807" y="88398"/>
                </a:lnTo>
                <a:lnTo>
                  <a:pt x="178902" y="91919"/>
                </a:lnTo>
                <a:lnTo>
                  <a:pt x="215519" y="102053"/>
                </a:lnTo>
                <a:lnTo>
                  <a:pt x="249216" y="118151"/>
                </a:lnTo>
                <a:lnTo>
                  <a:pt x="279549" y="139566"/>
                </a:lnTo>
                <a:lnTo>
                  <a:pt x="139807" y="0"/>
                </a:lnTo>
                <a:close/>
              </a:path>
            </a:pathLst>
          </a:custGeom>
          <a:solidFill>
            <a:srgbClr val="EB008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4681002" y="2316760"/>
            <a:ext cx="105252" cy="209550"/>
          </a:xfrm>
          <a:custGeom>
            <a:avLst/>
            <a:gdLst/>
            <a:ahLst/>
            <a:cxnLst/>
            <a:rect l="l" t="t" r="r" b="b"/>
            <a:pathLst>
              <a:path w="140335" h="279400" extrusionOk="0">
                <a:moveTo>
                  <a:pt x="0" y="0"/>
                </a:moveTo>
                <a:lnTo>
                  <a:pt x="21462" y="30427"/>
                </a:lnTo>
                <a:lnTo>
                  <a:pt x="37609" y="64266"/>
                </a:lnTo>
                <a:lnTo>
                  <a:pt x="47782" y="100863"/>
                </a:lnTo>
                <a:lnTo>
                  <a:pt x="51320" y="139566"/>
                </a:lnTo>
                <a:lnTo>
                  <a:pt x="47782" y="178268"/>
                </a:lnTo>
                <a:lnTo>
                  <a:pt x="37609" y="214866"/>
                </a:lnTo>
                <a:lnTo>
                  <a:pt x="21462" y="248704"/>
                </a:lnTo>
                <a:lnTo>
                  <a:pt x="0" y="279132"/>
                </a:lnTo>
                <a:lnTo>
                  <a:pt x="139807" y="139566"/>
                </a:lnTo>
                <a:lnTo>
                  <a:pt x="0" y="0"/>
                </a:lnTo>
                <a:close/>
              </a:path>
            </a:pathLst>
          </a:custGeom>
          <a:solidFill>
            <a:srgbClr val="EB008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4436969" y="2559840"/>
            <a:ext cx="210027" cy="104775"/>
          </a:xfrm>
          <a:custGeom>
            <a:avLst/>
            <a:gdLst/>
            <a:ahLst/>
            <a:cxnLst/>
            <a:rect l="l" t="t" r="r" b="b"/>
            <a:pathLst>
              <a:path w="280035" h="139700" extrusionOk="0">
                <a:moveTo>
                  <a:pt x="279549" y="0"/>
                </a:moveTo>
                <a:lnTo>
                  <a:pt x="249543" y="21741"/>
                </a:lnTo>
                <a:lnTo>
                  <a:pt x="215810" y="37803"/>
                </a:lnTo>
                <a:lnTo>
                  <a:pt x="179011" y="47755"/>
                </a:lnTo>
                <a:lnTo>
                  <a:pt x="139807" y="51167"/>
                </a:lnTo>
                <a:lnTo>
                  <a:pt x="100674" y="47646"/>
                </a:lnTo>
                <a:lnTo>
                  <a:pt x="64037" y="37512"/>
                </a:lnTo>
                <a:lnTo>
                  <a:pt x="30334" y="21415"/>
                </a:lnTo>
                <a:lnTo>
                  <a:pt x="0" y="0"/>
                </a:lnTo>
                <a:lnTo>
                  <a:pt x="139807" y="139566"/>
                </a:lnTo>
                <a:lnTo>
                  <a:pt x="279549" y="0"/>
                </a:lnTo>
                <a:close/>
              </a:path>
            </a:pathLst>
          </a:custGeom>
          <a:solidFill>
            <a:srgbClr val="EB008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4297744" y="2316180"/>
            <a:ext cx="105252" cy="209550"/>
          </a:xfrm>
          <a:custGeom>
            <a:avLst/>
            <a:gdLst/>
            <a:ahLst/>
            <a:cxnLst/>
            <a:rect l="l" t="t" r="r" b="b"/>
            <a:pathLst>
              <a:path w="140335" h="279400" extrusionOk="0">
                <a:moveTo>
                  <a:pt x="139807" y="0"/>
                </a:moveTo>
                <a:lnTo>
                  <a:pt x="0" y="139566"/>
                </a:lnTo>
                <a:lnTo>
                  <a:pt x="139807" y="279132"/>
                </a:lnTo>
                <a:lnTo>
                  <a:pt x="118344" y="249140"/>
                </a:lnTo>
                <a:lnTo>
                  <a:pt x="102197" y="215446"/>
                </a:lnTo>
                <a:lnTo>
                  <a:pt x="92024" y="178704"/>
                </a:lnTo>
                <a:lnTo>
                  <a:pt x="88486" y="139566"/>
                </a:lnTo>
                <a:lnTo>
                  <a:pt x="92024" y="100536"/>
                </a:lnTo>
                <a:lnTo>
                  <a:pt x="102197" y="63975"/>
                </a:lnTo>
                <a:lnTo>
                  <a:pt x="118344" y="30318"/>
                </a:lnTo>
                <a:lnTo>
                  <a:pt x="139807" y="0"/>
                </a:lnTo>
                <a:close/>
              </a:path>
            </a:pathLst>
          </a:custGeom>
          <a:solidFill>
            <a:srgbClr val="EB008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6" name="Google Shape;366;p5"/>
          <p:cNvGrpSpPr/>
          <p:nvPr/>
        </p:nvGrpSpPr>
        <p:grpSpPr>
          <a:xfrm>
            <a:off x="6762501" y="2917285"/>
            <a:ext cx="478434" cy="226393"/>
            <a:chOff x="9107260" y="3889711"/>
            <a:chExt cx="637911" cy="301857"/>
          </a:xfrm>
        </p:grpSpPr>
        <p:sp>
          <p:nvSpPr>
            <p:cNvPr id="367" name="Google Shape;367;p5"/>
            <p:cNvSpPr/>
            <p:nvPr/>
          </p:nvSpPr>
          <p:spPr>
            <a:xfrm>
              <a:off x="9107260" y="3889711"/>
              <a:ext cx="211454" cy="294640"/>
            </a:xfrm>
            <a:custGeom>
              <a:avLst/>
              <a:gdLst/>
              <a:ahLst/>
              <a:cxnLst/>
              <a:rect l="l" t="t" r="r" b="b"/>
              <a:pathLst>
                <a:path w="211454" h="294639" extrusionOk="0">
                  <a:moveTo>
                    <a:pt x="185571" y="0"/>
                  </a:moveTo>
                  <a:lnTo>
                    <a:pt x="0" y="0"/>
                  </a:lnTo>
                  <a:lnTo>
                    <a:pt x="0" y="294467"/>
                  </a:lnTo>
                  <a:lnTo>
                    <a:pt x="112822" y="294467"/>
                  </a:lnTo>
                  <a:lnTo>
                    <a:pt x="133793" y="292885"/>
                  </a:lnTo>
                  <a:lnTo>
                    <a:pt x="183468" y="269136"/>
                  </a:lnTo>
                  <a:lnTo>
                    <a:pt x="203251" y="240644"/>
                  </a:lnTo>
                  <a:lnTo>
                    <a:pt x="57991" y="240644"/>
                  </a:lnTo>
                  <a:lnTo>
                    <a:pt x="57991" y="165708"/>
                  </a:lnTo>
                  <a:lnTo>
                    <a:pt x="203531" y="165708"/>
                  </a:lnTo>
                  <a:lnTo>
                    <a:pt x="195312" y="150843"/>
                  </a:lnTo>
                  <a:lnTo>
                    <a:pt x="183468" y="137206"/>
                  </a:lnTo>
                  <a:lnTo>
                    <a:pt x="133347" y="113459"/>
                  </a:lnTo>
                  <a:lnTo>
                    <a:pt x="57991" y="111875"/>
                  </a:lnTo>
                  <a:lnTo>
                    <a:pt x="57991" y="55937"/>
                  </a:lnTo>
                  <a:lnTo>
                    <a:pt x="185571" y="55937"/>
                  </a:lnTo>
                  <a:lnTo>
                    <a:pt x="185571" y="0"/>
                  </a:lnTo>
                  <a:close/>
                </a:path>
                <a:path w="211454" h="294639" extrusionOk="0">
                  <a:moveTo>
                    <a:pt x="203531" y="165708"/>
                  </a:moveTo>
                  <a:lnTo>
                    <a:pt x="112822" y="165708"/>
                  </a:lnTo>
                  <a:lnTo>
                    <a:pt x="121124" y="166301"/>
                  </a:lnTo>
                  <a:lnTo>
                    <a:pt x="128635" y="168080"/>
                  </a:lnTo>
                  <a:lnTo>
                    <a:pt x="152883" y="202647"/>
                  </a:lnTo>
                  <a:lnTo>
                    <a:pt x="152109" y="210941"/>
                  </a:lnTo>
                  <a:lnTo>
                    <a:pt x="121124" y="240033"/>
                  </a:lnTo>
                  <a:lnTo>
                    <a:pt x="112822" y="240644"/>
                  </a:lnTo>
                  <a:lnTo>
                    <a:pt x="203251" y="240644"/>
                  </a:lnTo>
                  <a:lnTo>
                    <a:pt x="203893" y="239456"/>
                  </a:lnTo>
                  <a:lnTo>
                    <a:pt x="209114" y="221794"/>
                  </a:lnTo>
                  <a:lnTo>
                    <a:pt x="210876" y="202647"/>
                  </a:lnTo>
                  <a:lnTo>
                    <a:pt x="209114" y="183664"/>
                  </a:lnTo>
                  <a:lnTo>
                    <a:pt x="203893" y="166363"/>
                  </a:lnTo>
                  <a:lnTo>
                    <a:pt x="203531" y="1657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9341339" y="3967809"/>
              <a:ext cx="403832" cy="223759"/>
            </a:xfrm>
            <a:prstGeom prst="rect">
              <a:avLst/>
            </a:prstGeom>
            <a:blipFill rotWithShape="1">
              <a:blip r:embed="rId1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9" name="Google Shape;369;p5"/>
          <p:cNvGrpSpPr/>
          <p:nvPr/>
        </p:nvGrpSpPr>
        <p:grpSpPr>
          <a:xfrm>
            <a:off x="7346111" y="2975066"/>
            <a:ext cx="487161" cy="226536"/>
            <a:chOff x="9885408" y="3966752"/>
            <a:chExt cx="649548" cy="302047"/>
          </a:xfrm>
        </p:grpSpPr>
        <p:sp>
          <p:nvSpPr>
            <p:cNvPr id="370" name="Google Shape;370;p5"/>
            <p:cNvSpPr/>
            <p:nvPr/>
          </p:nvSpPr>
          <p:spPr>
            <a:xfrm>
              <a:off x="9885408" y="3974142"/>
              <a:ext cx="143438" cy="210037"/>
            </a:xfrm>
            <a:prstGeom prst="rect">
              <a:avLst/>
            </a:prstGeom>
            <a:blipFill rotWithShape="1">
              <a:blip r:embed="rId1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10058323" y="3967809"/>
              <a:ext cx="226060" cy="300990"/>
            </a:xfrm>
            <a:custGeom>
              <a:avLst/>
              <a:gdLst/>
              <a:ahLst/>
              <a:cxnLst/>
              <a:rect l="l" t="t" r="r" b="b"/>
              <a:pathLst>
                <a:path w="226059" h="300989" extrusionOk="0">
                  <a:moveTo>
                    <a:pt x="53761" y="6332"/>
                  </a:moveTo>
                  <a:lnTo>
                    <a:pt x="0" y="6332"/>
                  </a:lnTo>
                  <a:lnTo>
                    <a:pt x="0" y="300809"/>
                  </a:lnTo>
                  <a:lnTo>
                    <a:pt x="53761" y="300809"/>
                  </a:lnTo>
                  <a:lnTo>
                    <a:pt x="53761" y="192095"/>
                  </a:lnTo>
                  <a:lnTo>
                    <a:pt x="193863" y="192096"/>
                  </a:lnTo>
                  <a:lnTo>
                    <a:pt x="195070" y="191039"/>
                  </a:lnTo>
                  <a:lnTo>
                    <a:pt x="208304" y="174220"/>
                  </a:lnTo>
                  <a:lnTo>
                    <a:pt x="209949" y="170983"/>
                  </a:lnTo>
                  <a:lnTo>
                    <a:pt x="112801" y="170983"/>
                  </a:lnTo>
                  <a:lnTo>
                    <a:pt x="100610" y="169829"/>
                  </a:lnTo>
                  <a:lnTo>
                    <a:pt x="63560" y="145409"/>
                  </a:lnTo>
                  <a:lnTo>
                    <a:pt x="53761" y="110827"/>
                  </a:lnTo>
                  <a:lnTo>
                    <a:pt x="54915" y="98591"/>
                  </a:lnTo>
                  <a:lnTo>
                    <a:pt x="79776" y="61071"/>
                  </a:lnTo>
                  <a:lnTo>
                    <a:pt x="112801" y="51718"/>
                  </a:lnTo>
                  <a:lnTo>
                    <a:pt x="209409" y="51718"/>
                  </a:lnTo>
                  <a:lnTo>
                    <a:pt x="208304" y="49543"/>
                  </a:lnTo>
                  <a:lnTo>
                    <a:pt x="195070" y="32720"/>
                  </a:lnTo>
                  <a:lnTo>
                    <a:pt x="193914" y="31663"/>
                  </a:lnTo>
                  <a:lnTo>
                    <a:pt x="53761" y="31663"/>
                  </a:lnTo>
                  <a:lnTo>
                    <a:pt x="53761" y="6332"/>
                  </a:lnTo>
                  <a:close/>
                </a:path>
                <a:path w="226059" h="300989" extrusionOk="0">
                  <a:moveTo>
                    <a:pt x="193863" y="192096"/>
                  </a:moveTo>
                  <a:lnTo>
                    <a:pt x="53761" y="192095"/>
                  </a:lnTo>
                  <a:lnTo>
                    <a:pt x="67452" y="205339"/>
                  </a:lnTo>
                  <a:lnTo>
                    <a:pt x="83314" y="214920"/>
                  </a:lnTo>
                  <a:lnTo>
                    <a:pt x="101534" y="220740"/>
                  </a:lnTo>
                  <a:lnTo>
                    <a:pt x="122304" y="222702"/>
                  </a:lnTo>
                  <a:lnTo>
                    <a:pt x="142879" y="220724"/>
                  </a:lnTo>
                  <a:lnTo>
                    <a:pt x="161854" y="214787"/>
                  </a:lnTo>
                  <a:lnTo>
                    <a:pt x="179246" y="204893"/>
                  </a:lnTo>
                  <a:lnTo>
                    <a:pt x="193863" y="192096"/>
                  </a:lnTo>
                  <a:close/>
                </a:path>
                <a:path w="226059" h="300989" extrusionOk="0">
                  <a:moveTo>
                    <a:pt x="209409" y="51718"/>
                  </a:moveTo>
                  <a:lnTo>
                    <a:pt x="112801" y="51718"/>
                  </a:lnTo>
                  <a:lnTo>
                    <a:pt x="125042" y="52724"/>
                  </a:lnTo>
                  <a:lnTo>
                    <a:pt x="136294" y="55808"/>
                  </a:lnTo>
                  <a:lnTo>
                    <a:pt x="167761" y="87344"/>
                  </a:lnTo>
                  <a:lnTo>
                    <a:pt x="171841" y="110827"/>
                  </a:lnTo>
                  <a:lnTo>
                    <a:pt x="170836" y="123525"/>
                  </a:lnTo>
                  <a:lnTo>
                    <a:pt x="145912" y="161635"/>
                  </a:lnTo>
                  <a:lnTo>
                    <a:pt x="112801" y="170983"/>
                  </a:lnTo>
                  <a:lnTo>
                    <a:pt x="209949" y="170983"/>
                  </a:lnTo>
                  <a:lnTo>
                    <a:pt x="217859" y="155421"/>
                  </a:lnTo>
                  <a:lnTo>
                    <a:pt x="223653" y="134642"/>
                  </a:lnTo>
                  <a:lnTo>
                    <a:pt x="225602" y="111884"/>
                  </a:lnTo>
                  <a:lnTo>
                    <a:pt x="223653" y="89125"/>
                  </a:lnTo>
                  <a:lnTo>
                    <a:pt x="217859" y="68345"/>
                  </a:lnTo>
                  <a:lnTo>
                    <a:pt x="209409" y="51718"/>
                  </a:lnTo>
                  <a:close/>
                </a:path>
                <a:path w="226059" h="300989" extrusionOk="0">
                  <a:moveTo>
                    <a:pt x="122304" y="0"/>
                  </a:moveTo>
                  <a:lnTo>
                    <a:pt x="101484" y="1996"/>
                  </a:lnTo>
                  <a:lnTo>
                    <a:pt x="83314" y="7918"/>
                  </a:lnTo>
                  <a:lnTo>
                    <a:pt x="67452" y="17813"/>
                  </a:lnTo>
                  <a:lnTo>
                    <a:pt x="53761" y="31663"/>
                  </a:lnTo>
                  <a:lnTo>
                    <a:pt x="193914" y="31663"/>
                  </a:lnTo>
                  <a:lnTo>
                    <a:pt x="179246" y="18259"/>
                  </a:lnTo>
                  <a:lnTo>
                    <a:pt x="161854" y="8050"/>
                  </a:lnTo>
                  <a:lnTo>
                    <a:pt x="142879" y="1996"/>
                  </a:lnTo>
                  <a:lnTo>
                    <a:pt x="122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10310322" y="3966752"/>
              <a:ext cx="224634" cy="222702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3" name="Google Shape;373;p5"/>
          <p:cNvSpPr/>
          <p:nvPr/>
        </p:nvSpPr>
        <p:spPr>
          <a:xfrm>
            <a:off x="7872010" y="2980608"/>
            <a:ext cx="143136" cy="158321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8052299" y="2980608"/>
            <a:ext cx="143928" cy="158321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8234171" y="2980608"/>
            <a:ext cx="165735" cy="200502"/>
          </a:xfrm>
          <a:custGeom>
            <a:avLst/>
            <a:gdLst/>
            <a:ahLst/>
            <a:cxnLst/>
            <a:rect l="l" t="t" r="r" b="b"/>
            <a:pathLst>
              <a:path w="220979" h="267335" extrusionOk="0">
                <a:moveTo>
                  <a:pt x="184512" y="0"/>
                </a:moveTo>
                <a:lnTo>
                  <a:pt x="130751" y="0"/>
                </a:lnTo>
                <a:lnTo>
                  <a:pt x="130751" y="159375"/>
                </a:lnTo>
                <a:lnTo>
                  <a:pt x="53761" y="159375"/>
                </a:lnTo>
                <a:lnTo>
                  <a:pt x="53761" y="0"/>
                </a:lnTo>
                <a:lnTo>
                  <a:pt x="0" y="0"/>
                </a:lnTo>
                <a:lnTo>
                  <a:pt x="0" y="211094"/>
                </a:lnTo>
                <a:lnTo>
                  <a:pt x="167618" y="211094"/>
                </a:lnTo>
                <a:lnTo>
                  <a:pt x="167618" y="267031"/>
                </a:lnTo>
                <a:lnTo>
                  <a:pt x="220411" y="267031"/>
                </a:lnTo>
                <a:lnTo>
                  <a:pt x="220411" y="159375"/>
                </a:lnTo>
                <a:lnTo>
                  <a:pt x="184512" y="159375"/>
                </a:lnTo>
                <a:lnTo>
                  <a:pt x="1845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7177310" y="3275694"/>
            <a:ext cx="1098394" cy="200275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7" name="Google Shape;377;p5"/>
          <p:cNvGrpSpPr/>
          <p:nvPr/>
        </p:nvGrpSpPr>
        <p:grpSpPr>
          <a:xfrm>
            <a:off x="7045082" y="1763751"/>
            <a:ext cx="1362063" cy="1363431"/>
            <a:chOff x="9285237" y="2339240"/>
            <a:chExt cx="1816083" cy="1817908"/>
          </a:xfrm>
        </p:grpSpPr>
        <p:sp>
          <p:nvSpPr>
            <p:cNvPr id="378" name="Google Shape;378;p5"/>
            <p:cNvSpPr/>
            <p:nvPr/>
          </p:nvSpPr>
          <p:spPr>
            <a:xfrm>
              <a:off x="9285237" y="2339240"/>
              <a:ext cx="1816083" cy="1817908"/>
            </a:xfrm>
            <a:prstGeom prst="rect">
              <a:avLst/>
            </a:prstGeom>
            <a:blipFill rotWithShape="1">
              <a:blip r:embed="rId2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9433058" y="2497777"/>
              <a:ext cx="1509883" cy="1500832"/>
            </a:xfrm>
            <a:prstGeom prst="rect">
              <a:avLst/>
            </a:prstGeom>
            <a:blipFill rotWithShape="1">
              <a:blip r:embed="rId2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9949727" y="3007365"/>
              <a:ext cx="480059" cy="481330"/>
            </a:xfrm>
            <a:custGeom>
              <a:avLst/>
              <a:gdLst/>
              <a:ahLst/>
              <a:cxnLst/>
              <a:rect l="l" t="t" r="r" b="b"/>
              <a:pathLst>
                <a:path w="480059" h="481329" extrusionOk="0">
                  <a:moveTo>
                    <a:pt x="334198" y="0"/>
                  </a:moveTo>
                  <a:lnTo>
                    <a:pt x="239346" y="62270"/>
                  </a:lnTo>
                  <a:lnTo>
                    <a:pt x="144406" y="0"/>
                  </a:lnTo>
                  <a:lnTo>
                    <a:pt x="144406" y="145591"/>
                  </a:lnTo>
                  <a:lnTo>
                    <a:pt x="0" y="145591"/>
                  </a:lnTo>
                  <a:lnTo>
                    <a:pt x="61169" y="240626"/>
                  </a:lnTo>
                  <a:lnTo>
                    <a:pt x="0" y="335573"/>
                  </a:lnTo>
                  <a:lnTo>
                    <a:pt x="144406" y="335573"/>
                  </a:lnTo>
                  <a:lnTo>
                    <a:pt x="144406" y="481252"/>
                  </a:lnTo>
                  <a:lnTo>
                    <a:pt x="239346" y="418982"/>
                  </a:lnTo>
                  <a:lnTo>
                    <a:pt x="334198" y="481252"/>
                  </a:lnTo>
                  <a:lnTo>
                    <a:pt x="334198" y="335573"/>
                  </a:lnTo>
                  <a:lnTo>
                    <a:pt x="479731" y="335573"/>
                  </a:lnTo>
                  <a:lnTo>
                    <a:pt x="417523" y="240626"/>
                  </a:lnTo>
                  <a:lnTo>
                    <a:pt x="479731" y="145591"/>
                  </a:lnTo>
                  <a:lnTo>
                    <a:pt x="334198" y="145591"/>
                  </a:lnTo>
                  <a:lnTo>
                    <a:pt x="334198" y="0"/>
                  </a:lnTo>
                  <a:close/>
                </a:path>
              </a:pathLst>
            </a:custGeom>
            <a:solidFill>
              <a:srgbClr val="53BBB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1" name="Google Shape;381;p5"/>
          <p:cNvGrpSpPr/>
          <p:nvPr/>
        </p:nvGrpSpPr>
        <p:grpSpPr>
          <a:xfrm>
            <a:off x="1174494" y="2112490"/>
            <a:ext cx="556093" cy="550034"/>
            <a:chOff x="1656584" y="2816651"/>
            <a:chExt cx="741457" cy="733378"/>
          </a:xfrm>
        </p:grpSpPr>
        <p:sp>
          <p:nvSpPr>
            <p:cNvPr id="382" name="Google Shape;382;p5"/>
            <p:cNvSpPr/>
            <p:nvPr/>
          </p:nvSpPr>
          <p:spPr>
            <a:xfrm>
              <a:off x="1878695" y="2870045"/>
              <a:ext cx="297815" cy="221615"/>
            </a:xfrm>
            <a:custGeom>
              <a:avLst/>
              <a:gdLst/>
              <a:ahLst/>
              <a:cxnLst/>
              <a:rect l="l" t="t" r="r" b="b"/>
              <a:pathLst>
                <a:path w="297814" h="221614" extrusionOk="0">
                  <a:moveTo>
                    <a:pt x="278080" y="0"/>
                  </a:moveTo>
                  <a:lnTo>
                    <a:pt x="273394" y="4043"/>
                  </a:lnTo>
                  <a:lnTo>
                    <a:pt x="148182" y="112550"/>
                  </a:lnTo>
                  <a:lnTo>
                    <a:pt x="18285" y="0"/>
                  </a:lnTo>
                  <a:lnTo>
                    <a:pt x="1725" y="44768"/>
                  </a:lnTo>
                  <a:lnTo>
                    <a:pt x="0" y="90800"/>
                  </a:lnTo>
                  <a:lnTo>
                    <a:pt x="12197" y="134769"/>
                  </a:lnTo>
                  <a:lnTo>
                    <a:pt x="37408" y="173345"/>
                  </a:lnTo>
                  <a:lnTo>
                    <a:pt x="74723" y="203200"/>
                  </a:lnTo>
                  <a:lnTo>
                    <a:pt x="119521" y="219737"/>
                  </a:lnTo>
                  <a:lnTo>
                    <a:pt x="165588" y="221457"/>
                  </a:lnTo>
                  <a:lnTo>
                    <a:pt x="209591" y="209270"/>
                  </a:lnTo>
                  <a:lnTo>
                    <a:pt x="248199" y="184085"/>
                  </a:lnTo>
                  <a:lnTo>
                    <a:pt x="278080" y="146810"/>
                  </a:lnTo>
                  <a:lnTo>
                    <a:pt x="292576" y="111063"/>
                  </a:lnTo>
                  <a:lnTo>
                    <a:pt x="297407" y="73405"/>
                  </a:lnTo>
                  <a:lnTo>
                    <a:pt x="292576" y="35746"/>
                  </a:lnTo>
                  <a:lnTo>
                    <a:pt x="278080" y="0"/>
                  </a:lnTo>
                  <a:close/>
                </a:path>
              </a:pathLst>
            </a:custGeom>
            <a:solidFill>
              <a:srgbClr val="E83E3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1976403" y="2816651"/>
              <a:ext cx="101376" cy="101272"/>
            </a:xfrm>
            <a:prstGeom prst="rect">
              <a:avLst/>
            </a:prstGeom>
            <a:blipFill rotWithShape="1">
              <a:blip r:embed="rId2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1709597" y="3034145"/>
              <a:ext cx="222250" cy="297180"/>
            </a:xfrm>
            <a:custGeom>
              <a:avLst/>
              <a:gdLst/>
              <a:ahLst/>
              <a:cxnLst/>
              <a:rect l="l" t="t" r="r" b="b"/>
              <a:pathLst>
                <a:path w="222250" h="297179" extrusionOk="0">
                  <a:moveTo>
                    <a:pt x="73458" y="0"/>
                  </a:moveTo>
                  <a:lnTo>
                    <a:pt x="35769" y="4827"/>
                  </a:lnTo>
                  <a:lnTo>
                    <a:pt x="0" y="19311"/>
                  </a:lnTo>
                  <a:lnTo>
                    <a:pt x="4046" y="23992"/>
                  </a:lnTo>
                  <a:lnTo>
                    <a:pt x="112433" y="149097"/>
                  </a:lnTo>
                  <a:lnTo>
                    <a:pt x="0" y="278866"/>
                  </a:lnTo>
                  <a:lnTo>
                    <a:pt x="44797" y="295412"/>
                  </a:lnTo>
                  <a:lnTo>
                    <a:pt x="90864" y="297137"/>
                  </a:lnTo>
                  <a:lnTo>
                    <a:pt x="134867" y="284953"/>
                  </a:lnTo>
                  <a:lnTo>
                    <a:pt x="173475" y="259768"/>
                  </a:lnTo>
                  <a:lnTo>
                    <a:pt x="203356" y="222494"/>
                  </a:lnTo>
                  <a:lnTo>
                    <a:pt x="219997" y="177732"/>
                  </a:lnTo>
                  <a:lnTo>
                    <a:pt x="221733" y="131702"/>
                  </a:lnTo>
                  <a:lnTo>
                    <a:pt x="209505" y="87734"/>
                  </a:lnTo>
                  <a:lnTo>
                    <a:pt x="184253" y="49159"/>
                  </a:lnTo>
                  <a:lnTo>
                    <a:pt x="146917" y="19311"/>
                  </a:lnTo>
                  <a:lnTo>
                    <a:pt x="111148" y="4827"/>
                  </a:lnTo>
                  <a:lnTo>
                    <a:pt x="73458" y="0"/>
                  </a:lnTo>
                  <a:close/>
                </a:path>
              </a:pathLst>
            </a:custGeom>
            <a:solidFill>
              <a:srgbClr val="F7A61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656584" y="3133254"/>
              <a:ext cx="100045" cy="99977"/>
            </a:xfrm>
            <a:prstGeom prst="rect">
              <a:avLst/>
            </a:prstGeom>
            <a:blipFill rotWithShape="1">
              <a:blip r:embed="rId2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2122730" y="3035185"/>
              <a:ext cx="222250" cy="297180"/>
            </a:xfrm>
            <a:custGeom>
              <a:avLst/>
              <a:gdLst/>
              <a:ahLst/>
              <a:cxnLst/>
              <a:rect l="l" t="t" r="r" b="b"/>
              <a:pathLst>
                <a:path w="222250" h="297179" extrusionOk="0">
                  <a:moveTo>
                    <a:pt x="130777" y="0"/>
                  </a:moveTo>
                  <a:lnTo>
                    <a:pt x="86774" y="12184"/>
                  </a:lnTo>
                  <a:lnTo>
                    <a:pt x="48166" y="37368"/>
                  </a:lnTo>
                  <a:lnTo>
                    <a:pt x="18285" y="74643"/>
                  </a:lnTo>
                  <a:lnTo>
                    <a:pt x="1725" y="119411"/>
                  </a:lnTo>
                  <a:lnTo>
                    <a:pt x="0" y="165443"/>
                  </a:lnTo>
                  <a:lnTo>
                    <a:pt x="12197" y="209408"/>
                  </a:lnTo>
                  <a:lnTo>
                    <a:pt x="37408" y="247979"/>
                  </a:lnTo>
                  <a:lnTo>
                    <a:pt x="74723" y="277826"/>
                  </a:lnTo>
                  <a:lnTo>
                    <a:pt x="110493" y="292309"/>
                  </a:lnTo>
                  <a:lnTo>
                    <a:pt x="148182" y="297137"/>
                  </a:lnTo>
                  <a:lnTo>
                    <a:pt x="185872" y="292309"/>
                  </a:lnTo>
                  <a:lnTo>
                    <a:pt x="221641" y="277826"/>
                  </a:lnTo>
                  <a:lnTo>
                    <a:pt x="217595" y="273162"/>
                  </a:lnTo>
                  <a:lnTo>
                    <a:pt x="109208" y="148057"/>
                  </a:lnTo>
                  <a:lnTo>
                    <a:pt x="221641" y="18270"/>
                  </a:lnTo>
                  <a:lnTo>
                    <a:pt x="176843" y="1725"/>
                  </a:lnTo>
                  <a:lnTo>
                    <a:pt x="130777" y="0"/>
                  </a:lnTo>
                  <a:close/>
                </a:path>
              </a:pathLst>
            </a:custGeom>
            <a:solidFill>
              <a:srgbClr val="1E479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2296683" y="3132598"/>
              <a:ext cx="101358" cy="101272"/>
            </a:xfrm>
            <a:prstGeom prst="rect">
              <a:avLst/>
            </a:prstGeom>
            <a:blipFill rotWithShape="1">
              <a:blip r:embed="rId2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1877653" y="3274969"/>
              <a:ext cx="297815" cy="221615"/>
            </a:xfrm>
            <a:custGeom>
              <a:avLst/>
              <a:gdLst/>
              <a:ahLst/>
              <a:cxnLst/>
              <a:rect l="l" t="t" r="r" b="b"/>
              <a:pathLst>
                <a:path w="297814" h="221614" extrusionOk="0">
                  <a:moveTo>
                    <a:pt x="131819" y="0"/>
                  </a:moveTo>
                  <a:lnTo>
                    <a:pt x="87816" y="12184"/>
                  </a:lnTo>
                  <a:lnTo>
                    <a:pt x="49208" y="37368"/>
                  </a:lnTo>
                  <a:lnTo>
                    <a:pt x="19327" y="74643"/>
                  </a:lnTo>
                  <a:lnTo>
                    <a:pt x="4831" y="110390"/>
                  </a:lnTo>
                  <a:lnTo>
                    <a:pt x="0" y="148048"/>
                  </a:lnTo>
                  <a:lnTo>
                    <a:pt x="4831" y="185707"/>
                  </a:lnTo>
                  <a:lnTo>
                    <a:pt x="19327" y="221453"/>
                  </a:lnTo>
                  <a:lnTo>
                    <a:pt x="24013" y="217410"/>
                  </a:lnTo>
                  <a:lnTo>
                    <a:pt x="149225" y="109116"/>
                  </a:lnTo>
                  <a:lnTo>
                    <a:pt x="279122" y="221453"/>
                  </a:lnTo>
                  <a:lnTo>
                    <a:pt x="295682" y="176692"/>
                  </a:lnTo>
                  <a:lnTo>
                    <a:pt x="297407" y="130661"/>
                  </a:lnTo>
                  <a:lnTo>
                    <a:pt x="285210" y="86693"/>
                  </a:lnTo>
                  <a:lnTo>
                    <a:pt x="259999" y="48119"/>
                  </a:lnTo>
                  <a:lnTo>
                    <a:pt x="222684" y="18270"/>
                  </a:lnTo>
                  <a:lnTo>
                    <a:pt x="177886" y="1725"/>
                  </a:lnTo>
                  <a:lnTo>
                    <a:pt x="131819" y="0"/>
                  </a:lnTo>
                  <a:close/>
                </a:path>
              </a:pathLst>
            </a:custGeom>
            <a:solidFill>
              <a:srgbClr val="18B3A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1976403" y="3448757"/>
              <a:ext cx="101376" cy="101272"/>
            </a:xfrm>
            <a:prstGeom prst="rect">
              <a:avLst/>
            </a:prstGeom>
            <a:blipFill rotWithShape="1">
              <a:blip r:embed="rId2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0" name="Google Shape;390;p5"/>
          <p:cNvGrpSpPr/>
          <p:nvPr/>
        </p:nvGrpSpPr>
        <p:grpSpPr>
          <a:xfrm>
            <a:off x="499235" y="3199329"/>
            <a:ext cx="767876" cy="113456"/>
            <a:chOff x="756240" y="4265770"/>
            <a:chExt cx="1023834" cy="151274"/>
          </a:xfrm>
        </p:grpSpPr>
        <p:sp>
          <p:nvSpPr>
            <p:cNvPr id="391" name="Google Shape;391;p5"/>
            <p:cNvSpPr/>
            <p:nvPr/>
          </p:nvSpPr>
          <p:spPr>
            <a:xfrm>
              <a:off x="756240" y="4271728"/>
              <a:ext cx="393087" cy="145316"/>
            </a:xfrm>
            <a:prstGeom prst="rect">
              <a:avLst/>
            </a:prstGeom>
            <a:blipFill rotWithShape="1">
              <a:blip r:embed="rId2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174034" y="4302153"/>
              <a:ext cx="75819" cy="88510"/>
            </a:xfrm>
            <a:prstGeom prst="rect">
              <a:avLst/>
            </a:prstGeom>
            <a:blipFill rotWithShape="1">
              <a:blip r:embed="rId3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1275392" y="4300450"/>
              <a:ext cx="167807" cy="91700"/>
            </a:xfrm>
            <a:prstGeom prst="rect">
              <a:avLst/>
            </a:prstGeom>
            <a:blipFill rotWithShape="1">
              <a:blip r:embed="rId31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1464284" y="4302153"/>
              <a:ext cx="79422" cy="88510"/>
            </a:xfrm>
            <a:prstGeom prst="rect">
              <a:avLst/>
            </a:prstGeom>
            <a:blipFill rotWithShape="1">
              <a:blip r:embed="rId3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1566921" y="4302153"/>
              <a:ext cx="109025" cy="88722"/>
            </a:xfrm>
            <a:prstGeom prst="rect">
              <a:avLst/>
            </a:prstGeom>
            <a:blipFill rotWithShape="1">
              <a:blip r:embed="rId3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1704273" y="4265770"/>
              <a:ext cx="75801" cy="124892"/>
            </a:xfrm>
            <a:prstGeom prst="rect">
              <a:avLst/>
            </a:prstGeom>
            <a:blipFill rotWithShape="1">
              <a:blip r:embed="rId3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7" name="Google Shape;397;p5"/>
          <p:cNvGrpSpPr/>
          <p:nvPr/>
        </p:nvGrpSpPr>
        <p:grpSpPr>
          <a:xfrm>
            <a:off x="1319331" y="3199329"/>
            <a:ext cx="274858" cy="119040"/>
            <a:chOff x="1849700" y="4265770"/>
            <a:chExt cx="366477" cy="158720"/>
          </a:xfrm>
        </p:grpSpPr>
        <p:sp>
          <p:nvSpPr>
            <p:cNvPr id="398" name="Google Shape;398;p5"/>
            <p:cNvSpPr/>
            <p:nvPr/>
          </p:nvSpPr>
          <p:spPr>
            <a:xfrm>
              <a:off x="1849700" y="4300237"/>
              <a:ext cx="268314" cy="124253"/>
            </a:xfrm>
            <a:prstGeom prst="rect">
              <a:avLst/>
            </a:prstGeom>
            <a:blipFill rotWithShape="1">
              <a:blip r:embed="rId3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2140376" y="4265770"/>
              <a:ext cx="75801" cy="124892"/>
            </a:xfrm>
            <a:prstGeom prst="rect">
              <a:avLst/>
            </a:prstGeom>
            <a:blipFill rotWithShape="1">
              <a:blip r:embed="rId3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0" name="Google Shape;400;p5"/>
          <p:cNvGrpSpPr/>
          <p:nvPr/>
        </p:nvGrpSpPr>
        <p:grpSpPr>
          <a:xfrm>
            <a:off x="1638754" y="3199329"/>
            <a:ext cx="748675" cy="119040"/>
            <a:chOff x="2275598" y="4265770"/>
            <a:chExt cx="998233" cy="158720"/>
          </a:xfrm>
        </p:grpSpPr>
        <p:sp>
          <p:nvSpPr>
            <p:cNvPr id="401" name="Google Shape;401;p5"/>
            <p:cNvSpPr/>
            <p:nvPr/>
          </p:nvSpPr>
          <p:spPr>
            <a:xfrm>
              <a:off x="2275598" y="4265770"/>
              <a:ext cx="953936" cy="158720"/>
            </a:xfrm>
            <a:prstGeom prst="rect">
              <a:avLst/>
            </a:prstGeom>
            <a:blipFill rotWithShape="1">
              <a:blip r:embed="rId3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3256686" y="4271517"/>
              <a:ext cx="17145" cy="119380"/>
            </a:xfrm>
            <a:custGeom>
              <a:avLst/>
              <a:gdLst/>
              <a:ahLst/>
              <a:cxnLst/>
              <a:rect l="l" t="t" r="r" b="b"/>
              <a:pathLst>
                <a:path w="17145" h="119379" extrusionOk="0">
                  <a:moveTo>
                    <a:pt x="17030" y="102552"/>
                  </a:moveTo>
                  <a:lnTo>
                    <a:pt x="0" y="102552"/>
                  </a:lnTo>
                  <a:lnTo>
                    <a:pt x="0" y="119151"/>
                  </a:lnTo>
                  <a:lnTo>
                    <a:pt x="17030" y="119151"/>
                  </a:lnTo>
                  <a:lnTo>
                    <a:pt x="17030" y="102552"/>
                  </a:lnTo>
                  <a:close/>
                </a:path>
                <a:path w="17145" h="119379" extrusionOk="0">
                  <a:moveTo>
                    <a:pt x="17030" y="0"/>
                  </a:moveTo>
                  <a:lnTo>
                    <a:pt x="0" y="0"/>
                  </a:lnTo>
                  <a:lnTo>
                    <a:pt x="0" y="79997"/>
                  </a:lnTo>
                  <a:lnTo>
                    <a:pt x="17030" y="79997"/>
                  </a:lnTo>
                  <a:lnTo>
                    <a:pt x="1703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3" name="Google Shape;403;p5"/>
          <p:cNvSpPr/>
          <p:nvPr/>
        </p:nvSpPr>
        <p:spPr>
          <a:xfrm>
            <a:off x="401809" y="2922319"/>
            <a:ext cx="615315" cy="151448"/>
          </a:xfrm>
          <a:custGeom>
            <a:avLst/>
            <a:gdLst/>
            <a:ahLst/>
            <a:cxnLst/>
            <a:rect l="l" t="t" r="r" b="b"/>
            <a:pathLst>
              <a:path w="820419" h="201929" extrusionOk="0">
                <a:moveTo>
                  <a:pt x="158648" y="3721"/>
                </a:moveTo>
                <a:lnTo>
                  <a:pt x="115417" y="3721"/>
                </a:lnTo>
                <a:lnTo>
                  <a:pt x="115417" y="83693"/>
                </a:lnTo>
                <a:lnTo>
                  <a:pt x="43230" y="83693"/>
                </a:lnTo>
                <a:lnTo>
                  <a:pt x="43230" y="3721"/>
                </a:lnTo>
                <a:lnTo>
                  <a:pt x="0" y="3721"/>
                </a:lnTo>
                <a:lnTo>
                  <a:pt x="0" y="83693"/>
                </a:lnTo>
                <a:lnTo>
                  <a:pt x="0" y="121780"/>
                </a:lnTo>
                <a:lnTo>
                  <a:pt x="0" y="201764"/>
                </a:lnTo>
                <a:lnTo>
                  <a:pt x="43230" y="201764"/>
                </a:lnTo>
                <a:lnTo>
                  <a:pt x="43230" y="121780"/>
                </a:lnTo>
                <a:lnTo>
                  <a:pt x="115417" y="121780"/>
                </a:lnTo>
                <a:lnTo>
                  <a:pt x="115417" y="201764"/>
                </a:lnTo>
                <a:lnTo>
                  <a:pt x="158648" y="201764"/>
                </a:lnTo>
                <a:lnTo>
                  <a:pt x="158648" y="121780"/>
                </a:lnTo>
                <a:lnTo>
                  <a:pt x="158648" y="83693"/>
                </a:lnTo>
                <a:lnTo>
                  <a:pt x="158648" y="3721"/>
                </a:lnTo>
                <a:close/>
              </a:path>
              <a:path w="820419" h="201929" extrusionOk="0">
                <a:moveTo>
                  <a:pt x="374789" y="201485"/>
                </a:moveTo>
                <a:lnTo>
                  <a:pt x="360108" y="171488"/>
                </a:lnTo>
                <a:lnTo>
                  <a:pt x="342925" y="136372"/>
                </a:lnTo>
                <a:lnTo>
                  <a:pt x="322516" y="94678"/>
                </a:lnTo>
                <a:lnTo>
                  <a:pt x="295986" y="40487"/>
                </a:lnTo>
                <a:lnTo>
                  <a:pt x="295986" y="136372"/>
                </a:lnTo>
                <a:lnTo>
                  <a:pt x="256184" y="136372"/>
                </a:lnTo>
                <a:lnTo>
                  <a:pt x="276174" y="94678"/>
                </a:lnTo>
                <a:lnTo>
                  <a:pt x="295986" y="136372"/>
                </a:lnTo>
                <a:lnTo>
                  <a:pt x="295986" y="40487"/>
                </a:lnTo>
                <a:lnTo>
                  <a:pt x="276174" y="0"/>
                </a:lnTo>
                <a:lnTo>
                  <a:pt x="177584" y="201485"/>
                </a:lnTo>
                <a:lnTo>
                  <a:pt x="224447" y="201485"/>
                </a:lnTo>
                <a:lnTo>
                  <a:pt x="239141" y="171488"/>
                </a:lnTo>
                <a:lnTo>
                  <a:pt x="313029" y="171488"/>
                </a:lnTo>
                <a:lnTo>
                  <a:pt x="327723" y="201485"/>
                </a:lnTo>
                <a:lnTo>
                  <a:pt x="374789" y="201485"/>
                </a:lnTo>
                <a:close/>
              </a:path>
              <a:path w="820419" h="201929" extrusionOk="0">
                <a:moveTo>
                  <a:pt x="609244" y="3721"/>
                </a:moveTo>
                <a:lnTo>
                  <a:pt x="566000" y="3721"/>
                </a:lnTo>
                <a:lnTo>
                  <a:pt x="566000" y="162407"/>
                </a:lnTo>
                <a:lnTo>
                  <a:pt x="522452" y="162407"/>
                </a:lnTo>
                <a:lnTo>
                  <a:pt x="522452" y="3721"/>
                </a:lnTo>
                <a:lnTo>
                  <a:pt x="479234" y="3721"/>
                </a:lnTo>
                <a:lnTo>
                  <a:pt x="479234" y="162407"/>
                </a:lnTo>
                <a:lnTo>
                  <a:pt x="435470" y="162407"/>
                </a:lnTo>
                <a:lnTo>
                  <a:pt x="435470" y="3721"/>
                </a:lnTo>
                <a:lnTo>
                  <a:pt x="392252" y="3721"/>
                </a:lnTo>
                <a:lnTo>
                  <a:pt x="392252" y="162407"/>
                </a:lnTo>
                <a:lnTo>
                  <a:pt x="392252" y="201764"/>
                </a:lnTo>
                <a:lnTo>
                  <a:pt x="609244" y="201764"/>
                </a:lnTo>
                <a:lnTo>
                  <a:pt x="609244" y="162407"/>
                </a:lnTo>
                <a:lnTo>
                  <a:pt x="609244" y="3721"/>
                </a:lnTo>
                <a:close/>
              </a:path>
              <a:path w="820419" h="201929" extrusionOk="0">
                <a:moveTo>
                  <a:pt x="820267" y="201485"/>
                </a:moveTo>
                <a:lnTo>
                  <a:pt x="805586" y="171488"/>
                </a:lnTo>
                <a:lnTo>
                  <a:pt x="788403" y="136372"/>
                </a:lnTo>
                <a:lnTo>
                  <a:pt x="767994" y="94678"/>
                </a:lnTo>
                <a:lnTo>
                  <a:pt x="741476" y="40474"/>
                </a:lnTo>
                <a:lnTo>
                  <a:pt x="741476" y="136372"/>
                </a:lnTo>
                <a:lnTo>
                  <a:pt x="701865" y="136372"/>
                </a:lnTo>
                <a:lnTo>
                  <a:pt x="721880" y="94678"/>
                </a:lnTo>
                <a:lnTo>
                  <a:pt x="741476" y="136372"/>
                </a:lnTo>
                <a:lnTo>
                  <a:pt x="741476" y="40474"/>
                </a:lnTo>
                <a:lnTo>
                  <a:pt x="721677" y="0"/>
                </a:lnTo>
                <a:lnTo>
                  <a:pt x="622871" y="201485"/>
                </a:lnTo>
                <a:lnTo>
                  <a:pt x="669709" y="201485"/>
                </a:lnTo>
                <a:lnTo>
                  <a:pt x="684403" y="171488"/>
                </a:lnTo>
                <a:lnTo>
                  <a:pt x="758494" y="171488"/>
                </a:lnTo>
                <a:lnTo>
                  <a:pt x="773188" y="201485"/>
                </a:lnTo>
                <a:lnTo>
                  <a:pt x="820267" y="201485"/>
                </a:ln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4" name="Google Shape;404;p5"/>
          <p:cNvGrpSpPr/>
          <p:nvPr/>
        </p:nvGrpSpPr>
        <p:grpSpPr>
          <a:xfrm>
            <a:off x="1091433" y="2922159"/>
            <a:ext cx="1434753" cy="170029"/>
            <a:chOff x="1545836" y="3896210"/>
            <a:chExt cx="1913003" cy="226705"/>
          </a:xfrm>
        </p:grpSpPr>
        <p:sp>
          <p:nvSpPr>
            <p:cNvPr id="405" name="Google Shape;405;p5"/>
            <p:cNvSpPr/>
            <p:nvPr/>
          </p:nvSpPr>
          <p:spPr>
            <a:xfrm>
              <a:off x="1545836" y="3896210"/>
              <a:ext cx="173557" cy="205736"/>
            </a:xfrm>
            <a:prstGeom prst="rect">
              <a:avLst/>
            </a:prstGeom>
            <a:blipFill rotWithShape="1">
              <a:blip r:embed="rId3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746415" y="3900144"/>
              <a:ext cx="158750" cy="198120"/>
            </a:xfrm>
            <a:custGeom>
              <a:avLst/>
              <a:gdLst/>
              <a:ahLst/>
              <a:cxnLst/>
              <a:rect l="l" t="t" r="r" b="b"/>
              <a:pathLst>
                <a:path w="158750" h="198120" extrusionOk="0">
                  <a:moveTo>
                    <a:pt x="158648" y="0"/>
                  </a:moveTo>
                  <a:lnTo>
                    <a:pt x="115417" y="0"/>
                  </a:lnTo>
                  <a:lnTo>
                    <a:pt x="115417" y="79971"/>
                  </a:lnTo>
                  <a:lnTo>
                    <a:pt x="43243" y="79971"/>
                  </a:lnTo>
                  <a:lnTo>
                    <a:pt x="43243" y="0"/>
                  </a:lnTo>
                  <a:lnTo>
                    <a:pt x="0" y="0"/>
                  </a:lnTo>
                  <a:lnTo>
                    <a:pt x="0" y="79971"/>
                  </a:lnTo>
                  <a:lnTo>
                    <a:pt x="0" y="118059"/>
                  </a:lnTo>
                  <a:lnTo>
                    <a:pt x="0" y="198043"/>
                  </a:lnTo>
                  <a:lnTo>
                    <a:pt x="43243" y="198043"/>
                  </a:lnTo>
                  <a:lnTo>
                    <a:pt x="43243" y="118059"/>
                  </a:lnTo>
                  <a:lnTo>
                    <a:pt x="115417" y="118059"/>
                  </a:lnTo>
                  <a:lnTo>
                    <a:pt x="115417" y="198043"/>
                  </a:lnTo>
                  <a:lnTo>
                    <a:pt x="158648" y="198043"/>
                  </a:lnTo>
                  <a:lnTo>
                    <a:pt x="158648" y="118059"/>
                  </a:lnTo>
                  <a:lnTo>
                    <a:pt x="158648" y="79971"/>
                  </a:lnTo>
                  <a:lnTo>
                    <a:pt x="158648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1931908" y="3896210"/>
              <a:ext cx="173752" cy="205736"/>
            </a:xfrm>
            <a:prstGeom prst="rect">
              <a:avLst/>
            </a:prstGeom>
            <a:blipFill rotWithShape="1">
              <a:blip r:embed="rId3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2132495" y="3896220"/>
              <a:ext cx="944244" cy="226695"/>
            </a:xfrm>
            <a:custGeom>
              <a:avLst/>
              <a:gdLst/>
              <a:ahLst/>
              <a:cxnLst/>
              <a:rect l="l" t="t" r="r" b="b"/>
              <a:pathLst>
                <a:path w="944244" h="226695" extrusionOk="0">
                  <a:moveTo>
                    <a:pt x="180797" y="162610"/>
                  </a:moveTo>
                  <a:lnTo>
                    <a:pt x="158216" y="162610"/>
                  </a:lnTo>
                  <a:lnTo>
                    <a:pt x="158216" y="3924"/>
                  </a:lnTo>
                  <a:lnTo>
                    <a:pt x="114769" y="3924"/>
                  </a:lnTo>
                  <a:lnTo>
                    <a:pt x="114769" y="162610"/>
                  </a:lnTo>
                  <a:lnTo>
                    <a:pt x="43446" y="162610"/>
                  </a:lnTo>
                  <a:lnTo>
                    <a:pt x="43446" y="3924"/>
                  </a:lnTo>
                  <a:lnTo>
                    <a:pt x="0" y="3924"/>
                  </a:lnTo>
                  <a:lnTo>
                    <a:pt x="0" y="162610"/>
                  </a:lnTo>
                  <a:lnTo>
                    <a:pt x="0" y="201968"/>
                  </a:lnTo>
                  <a:lnTo>
                    <a:pt x="138836" y="201968"/>
                  </a:lnTo>
                  <a:lnTo>
                    <a:pt x="138836" y="226085"/>
                  </a:lnTo>
                  <a:lnTo>
                    <a:pt x="180797" y="226085"/>
                  </a:lnTo>
                  <a:lnTo>
                    <a:pt x="180797" y="201968"/>
                  </a:lnTo>
                  <a:lnTo>
                    <a:pt x="180797" y="162610"/>
                  </a:lnTo>
                  <a:close/>
                </a:path>
                <a:path w="944244" h="226695" extrusionOk="0">
                  <a:moveTo>
                    <a:pt x="375043" y="0"/>
                  </a:moveTo>
                  <a:lnTo>
                    <a:pt x="244881" y="113182"/>
                  </a:lnTo>
                  <a:lnTo>
                    <a:pt x="244881" y="3619"/>
                  </a:lnTo>
                  <a:lnTo>
                    <a:pt x="201218" y="3619"/>
                  </a:lnTo>
                  <a:lnTo>
                    <a:pt x="201218" y="205727"/>
                  </a:lnTo>
                  <a:lnTo>
                    <a:pt x="331558" y="92329"/>
                  </a:lnTo>
                  <a:lnTo>
                    <a:pt x="331558" y="201904"/>
                  </a:lnTo>
                  <a:lnTo>
                    <a:pt x="375043" y="201904"/>
                  </a:lnTo>
                  <a:lnTo>
                    <a:pt x="375043" y="0"/>
                  </a:lnTo>
                  <a:close/>
                </a:path>
                <a:path w="944244" h="226695" extrusionOk="0">
                  <a:moveTo>
                    <a:pt x="590867" y="201688"/>
                  </a:moveTo>
                  <a:lnTo>
                    <a:pt x="576199" y="171691"/>
                  </a:lnTo>
                  <a:lnTo>
                    <a:pt x="559028" y="136575"/>
                  </a:lnTo>
                  <a:lnTo>
                    <a:pt x="538645" y="94881"/>
                  </a:lnTo>
                  <a:lnTo>
                    <a:pt x="512064" y="40513"/>
                  </a:lnTo>
                  <a:lnTo>
                    <a:pt x="512064" y="136575"/>
                  </a:lnTo>
                  <a:lnTo>
                    <a:pt x="472478" y="136575"/>
                  </a:lnTo>
                  <a:lnTo>
                    <a:pt x="492531" y="94881"/>
                  </a:lnTo>
                  <a:lnTo>
                    <a:pt x="512064" y="136575"/>
                  </a:lnTo>
                  <a:lnTo>
                    <a:pt x="512064" y="40513"/>
                  </a:lnTo>
                  <a:lnTo>
                    <a:pt x="492366" y="203"/>
                  </a:lnTo>
                  <a:lnTo>
                    <a:pt x="393509" y="201688"/>
                  </a:lnTo>
                  <a:lnTo>
                    <a:pt x="440359" y="201688"/>
                  </a:lnTo>
                  <a:lnTo>
                    <a:pt x="455091" y="171691"/>
                  </a:lnTo>
                  <a:lnTo>
                    <a:pt x="529094" y="171691"/>
                  </a:lnTo>
                  <a:lnTo>
                    <a:pt x="543826" y="201688"/>
                  </a:lnTo>
                  <a:lnTo>
                    <a:pt x="590867" y="201688"/>
                  </a:lnTo>
                  <a:close/>
                </a:path>
                <a:path w="944244" h="226695" extrusionOk="0">
                  <a:moveTo>
                    <a:pt x="751484" y="3924"/>
                  </a:moveTo>
                  <a:lnTo>
                    <a:pt x="601510" y="3924"/>
                  </a:lnTo>
                  <a:lnTo>
                    <a:pt x="601510" y="43281"/>
                  </a:lnTo>
                  <a:lnTo>
                    <a:pt x="654748" y="43281"/>
                  </a:lnTo>
                  <a:lnTo>
                    <a:pt x="654748" y="201968"/>
                  </a:lnTo>
                  <a:lnTo>
                    <a:pt x="698411" y="201968"/>
                  </a:lnTo>
                  <a:lnTo>
                    <a:pt x="698411" y="43281"/>
                  </a:lnTo>
                  <a:lnTo>
                    <a:pt x="751484" y="43281"/>
                  </a:lnTo>
                  <a:lnTo>
                    <a:pt x="751484" y="3924"/>
                  </a:lnTo>
                  <a:close/>
                </a:path>
                <a:path w="944244" h="226695" extrusionOk="0">
                  <a:moveTo>
                    <a:pt x="944041" y="0"/>
                  </a:moveTo>
                  <a:lnTo>
                    <a:pt x="813600" y="113182"/>
                  </a:lnTo>
                  <a:lnTo>
                    <a:pt x="813600" y="3619"/>
                  </a:lnTo>
                  <a:lnTo>
                    <a:pt x="770293" y="3619"/>
                  </a:lnTo>
                  <a:lnTo>
                    <a:pt x="770293" y="205727"/>
                  </a:lnTo>
                  <a:lnTo>
                    <a:pt x="900569" y="92329"/>
                  </a:lnTo>
                  <a:lnTo>
                    <a:pt x="900569" y="201904"/>
                  </a:lnTo>
                  <a:lnTo>
                    <a:pt x="944041" y="201904"/>
                  </a:lnTo>
                  <a:lnTo>
                    <a:pt x="944041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3103525" y="3896423"/>
              <a:ext cx="355314" cy="201480"/>
            </a:xfrm>
            <a:prstGeom prst="rect">
              <a:avLst/>
            </a:prstGeom>
            <a:blipFill rotWithShape="1">
              <a:blip r:embed="rId4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0" name="Google Shape;410;p5"/>
          <p:cNvSpPr txBox="1"/>
          <p:nvPr/>
        </p:nvSpPr>
        <p:spPr>
          <a:xfrm>
            <a:off x="1010291" y="1149357"/>
            <a:ext cx="986190" cy="64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138" rIns="0" bIns="0" anchor="ctr" anchorCtr="0">
            <a:spAutoFit/>
          </a:bodyPr>
          <a:lstStyle/>
          <a:p>
            <a:pPr marL="9525" marR="228600" algn="ctr">
              <a:lnSpc>
                <a:spcPct val="160714"/>
              </a:lnSpc>
              <a:buClr>
                <a:srgbClr val="41338A"/>
              </a:buClr>
              <a:buSzPts val="2800"/>
            </a:pPr>
            <a:r>
              <a:rPr lang="ru-RU" sz="2400" b="1" dirty="0">
                <a:solidFill>
                  <a:srgbClr val="41338A"/>
                </a:solidFill>
                <a:ea typeface="Montserrat"/>
                <a:cs typeface="Montserrat"/>
                <a:sym typeface="Montserrat"/>
              </a:rPr>
              <a:t>2019</a:t>
            </a:r>
            <a:endParaRPr sz="2400" b="1" dirty="0">
              <a:solidFill>
                <a:schemeClr val="lt1"/>
              </a:solidFill>
              <a:ea typeface="Montserrat"/>
              <a:cs typeface="Montserrat"/>
              <a:sym typeface="Montserrat"/>
            </a:endParaRPr>
          </a:p>
        </p:txBody>
      </p:sp>
      <p:sp>
        <p:nvSpPr>
          <p:cNvPr id="411" name="Google Shape;411;p5"/>
          <p:cNvSpPr txBox="1"/>
          <p:nvPr/>
        </p:nvSpPr>
        <p:spPr>
          <a:xfrm>
            <a:off x="4114337" y="1130939"/>
            <a:ext cx="986190" cy="64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138" rIns="0" bIns="0" anchor="ctr" anchorCtr="0">
            <a:spAutoFit/>
          </a:bodyPr>
          <a:lstStyle/>
          <a:p>
            <a:pPr marL="9525" marR="228600" algn="ctr">
              <a:lnSpc>
                <a:spcPct val="160714"/>
              </a:lnSpc>
              <a:buClr>
                <a:srgbClr val="41338A"/>
              </a:buClr>
              <a:buSzPts val="2800"/>
            </a:pPr>
            <a:r>
              <a:rPr lang="ru-RU" sz="2400" b="1" dirty="0">
                <a:solidFill>
                  <a:srgbClr val="41338A"/>
                </a:solidFill>
                <a:ea typeface="Montserrat"/>
                <a:cs typeface="Montserrat"/>
                <a:sym typeface="Montserrat"/>
              </a:rPr>
              <a:t>2020</a:t>
            </a:r>
            <a:endParaRPr sz="2400" b="1" dirty="0">
              <a:solidFill>
                <a:schemeClr val="lt1"/>
              </a:solidFill>
              <a:ea typeface="Montserrat"/>
              <a:cs typeface="Montserrat"/>
              <a:sym typeface="Montserrat"/>
            </a:endParaRPr>
          </a:p>
        </p:txBody>
      </p:sp>
      <p:sp>
        <p:nvSpPr>
          <p:cNvPr id="412" name="Google Shape;412;p5"/>
          <p:cNvSpPr txBox="1"/>
          <p:nvPr/>
        </p:nvSpPr>
        <p:spPr>
          <a:xfrm>
            <a:off x="7234676" y="1120028"/>
            <a:ext cx="986190" cy="64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138" rIns="0" bIns="0" anchor="ctr" anchorCtr="0">
            <a:spAutoFit/>
          </a:bodyPr>
          <a:lstStyle/>
          <a:p>
            <a:pPr marL="9525" marR="228600" algn="ctr">
              <a:lnSpc>
                <a:spcPct val="160714"/>
              </a:lnSpc>
              <a:buClr>
                <a:srgbClr val="41338A"/>
              </a:buClr>
              <a:buSzPts val="2800"/>
            </a:pPr>
            <a:r>
              <a:rPr lang="ru-RU" sz="2400" b="1" dirty="0">
                <a:solidFill>
                  <a:srgbClr val="41338A"/>
                </a:solidFill>
                <a:ea typeface="Montserrat"/>
                <a:cs typeface="Montserrat"/>
                <a:sym typeface="Montserrat"/>
              </a:rPr>
              <a:t>2022</a:t>
            </a:r>
            <a:endParaRPr sz="2400" b="1" dirty="0">
              <a:solidFill>
                <a:schemeClr val="lt1"/>
              </a:solidFill>
              <a:ea typeface="Montserrat"/>
              <a:cs typeface="Montserrat"/>
              <a:sym typeface="Montserra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57264" y="3181110"/>
            <a:ext cx="1610602" cy="353943"/>
          </a:xfrm>
          <a:prstGeom prst="rect">
            <a:avLst/>
          </a:prstGeom>
          <a:noFill/>
        </p:spPr>
        <p:txBody>
          <a:bodyPr wrap="none" lIns="45720" tIns="22860" rIns="45720" bIns="22860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молодежное инициативное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</a:rPr>
              <a:t>бюджетирование</a:t>
            </a:r>
          </a:p>
        </p:txBody>
      </p:sp>
      <p:sp>
        <p:nvSpPr>
          <p:cNvPr id="89" name="Google Shape;322;p5"/>
          <p:cNvSpPr/>
          <p:nvPr/>
        </p:nvSpPr>
        <p:spPr>
          <a:xfrm>
            <a:off x="3859105" y="4068833"/>
            <a:ext cx="114482" cy="11466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" name="Google Shape;323;p5"/>
          <p:cNvGrpSpPr/>
          <p:nvPr/>
        </p:nvGrpSpPr>
        <p:grpSpPr>
          <a:xfrm>
            <a:off x="3761961" y="4068833"/>
            <a:ext cx="571500" cy="655383"/>
            <a:chOff x="1586364" y="5336187"/>
            <a:chExt cx="762000" cy="873844"/>
          </a:xfrm>
        </p:grpSpPr>
        <p:sp>
          <p:nvSpPr>
            <p:cNvPr id="91" name="Google Shape;324;p5"/>
            <p:cNvSpPr/>
            <p:nvPr/>
          </p:nvSpPr>
          <p:spPr>
            <a:xfrm>
              <a:off x="2064787" y="5336187"/>
              <a:ext cx="152642" cy="15288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325;p5"/>
            <p:cNvSpPr/>
            <p:nvPr/>
          </p:nvSpPr>
          <p:spPr>
            <a:xfrm>
              <a:off x="1586364" y="5511531"/>
              <a:ext cx="762000" cy="698500"/>
            </a:xfrm>
            <a:custGeom>
              <a:avLst/>
              <a:gdLst/>
              <a:ahLst/>
              <a:cxnLst/>
              <a:rect l="l" t="t" r="r" b="b"/>
              <a:pathLst>
                <a:path w="762000" h="698500" extrusionOk="0">
                  <a:moveTo>
                    <a:pt x="570076" y="17"/>
                  </a:moveTo>
                  <a:lnTo>
                    <a:pt x="509973" y="4914"/>
                  </a:lnTo>
                  <a:lnTo>
                    <a:pt x="454981" y="28737"/>
                  </a:lnTo>
                  <a:lnTo>
                    <a:pt x="420636" y="57271"/>
                  </a:lnTo>
                  <a:lnTo>
                    <a:pt x="380295" y="189424"/>
                  </a:lnTo>
                  <a:lnTo>
                    <a:pt x="347586" y="69284"/>
                  </a:lnTo>
                  <a:lnTo>
                    <a:pt x="305200" y="29830"/>
                  </a:lnTo>
                  <a:lnTo>
                    <a:pt x="250617" y="5375"/>
                  </a:lnTo>
                  <a:lnTo>
                    <a:pt x="190513" y="0"/>
                  </a:lnTo>
                  <a:lnTo>
                    <a:pt x="161075" y="4914"/>
                  </a:lnTo>
                  <a:lnTo>
                    <a:pt x="106083" y="28737"/>
                  </a:lnTo>
                  <a:lnTo>
                    <a:pt x="71738" y="57271"/>
                  </a:lnTo>
                  <a:lnTo>
                    <a:pt x="868" y="305195"/>
                  </a:lnTo>
                  <a:lnTo>
                    <a:pt x="0" y="318437"/>
                  </a:lnTo>
                  <a:lnTo>
                    <a:pt x="3730" y="330861"/>
                  </a:lnTo>
                  <a:lnTo>
                    <a:pt x="11754" y="340827"/>
                  </a:lnTo>
                  <a:lnTo>
                    <a:pt x="23765" y="346698"/>
                  </a:lnTo>
                  <a:lnTo>
                    <a:pt x="25945" y="348882"/>
                  </a:lnTo>
                  <a:lnTo>
                    <a:pt x="63016" y="324854"/>
                  </a:lnTo>
                  <a:lnTo>
                    <a:pt x="118621" y="115156"/>
                  </a:lnTo>
                  <a:lnTo>
                    <a:pt x="118621" y="698377"/>
                  </a:lnTo>
                  <a:lnTo>
                    <a:pt x="184040" y="698377"/>
                  </a:lnTo>
                  <a:lnTo>
                    <a:pt x="184040" y="359804"/>
                  </a:lnTo>
                  <a:lnTo>
                    <a:pt x="227652" y="359804"/>
                  </a:lnTo>
                  <a:lnTo>
                    <a:pt x="227652" y="698377"/>
                  </a:lnTo>
                  <a:lnTo>
                    <a:pt x="293070" y="698377"/>
                  </a:lnTo>
                  <a:lnTo>
                    <a:pt x="293070" y="115156"/>
                  </a:lnTo>
                  <a:lnTo>
                    <a:pt x="348676" y="323762"/>
                  </a:lnTo>
                  <a:lnTo>
                    <a:pt x="353463" y="333506"/>
                  </a:lnTo>
                  <a:lnTo>
                    <a:pt x="360806" y="341100"/>
                  </a:lnTo>
                  <a:lnTo>
                    <a:pt x="369988" y="346032"/>
                  </a:lnTo>
                  <a:lnTo>
                    <a:pt x="385746" y="347790"/>
                  </a:lnTo>
                  <a:lnTo>
                    <a:pt x="395934" y="343472"/>
                  </a:lnTo>
                  <a:lnTo>
                    <a:pt x="401828" y="338916"/>
                  </a:lnTo>
                  <a:lnTo>
                    <a:pt x="406496" y="333335"/>
                  </a:lnTo>
                  <a:lnTo>
                    <a:pt x="409733" y="327038"/>
                  </a:lnTo>
                  <a:lnTo>
                    <a:pt x="467519" y="115156"/>
                  </a:lnTo>
                  <a:lnTo>
                    <a:pt x="467519" y="203622"/>
                  </a:lnTo>
                  <a:lnTo>
                    <a:pt x="405372" y="436256"/>
                  </a:lnTo>
                  <a:lnTo>
                    <a:pt x="467519" y="436256"/>
                  </a:lnTo>
                  <a:lnTo>
                    <a:pt x="467519" y="698377"/>
                  </a:lnTo>
                  <a:lnTo>
                    <a:pt x="532938" y="698377"/>
                  </a:lnTo>
                  <a:lnTo>
                    <a:pt x="532938" y="436256"/>
                  </a:lnTo>
                  <a:lnTo>
                    <a:pt x="576550" y="436256"/>
                  </a:lnTo>
                  <a:lnTo>
                    <a:pt x="576550" y="698377"/>
                  </a:lnTo>
                  <a:lnTo>
                    <a:pt x="641968" y="698377"/>
                  </a:lnTo>
                  <a:lnTo>
                    <a:pt x="641968" y="436256"/>
                  </a:lnTo>
                  <a:lnTo>
                    <a:pt x="704116" y="436256"/>
                  </a:lnTo>
                  <a:lnTo>
                    <a:pt x="641968" y="203622"/>
                  </a:lnTo>
                  <a:lnTo>
                    <a:pt x="641968" y="115156"/>
                  </a:lnTo>
                  <a:lnTo>
                    <a:pt x="697574" y="323762"/>
                  </a:lnTo>
                  <a:lnTo>
                    <a:pt x="702361" y="333506"/>
                  </a:lnTo>
                  <a:lnTo>
                    <a:pt x="709704" y="341100"/>
                  </a:lnTo>
                  <a:lnTo>
                    <a:pt x="718886" y="346032"/>
                  </a:lnTo>
                  <a:lnTo>
                    <a:pt x="734644" y="347790"/>
                  </a:lnTo>
                  <a:lnTo>
                    <a:pt x="749469" y="340998"/>
                  </a:lnTo>
                  <a:lnTo>
                    <a:pt x="757550" y="331407"/>
                  </a:lnTo>
                  <a:lnTo>
                    <a:pt x="761543" y="319359"/>
                  </a:lnTo>
                  <a:lnTo>
                    <a:pt x="760830" y="306287"/>
                  </a:lnTo>
                  <a:lnTo>
                    <a:pt x="696484" y="69284"/>
                  </a:lnTo>
                  <a:lnTo>
                    <a:pt x="654098" y="29830"/>
                  </a:lnTo>
                  <a:lnTo>
                    <a:pt x="599515" y="5375"/>
                  </a:lnTo>
                  <a:lnTo>
                    <a:pt x="570076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780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eeyb\OneDrive\Рабочий стол\ДЛЯ НИФИ\9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42" y="1268756"/>
            <a:ext cx="3317864" cy="359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73427"/>
            <a:ext cx="4455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5A9E"/>
                </a:solidFill>
              </a:rPr>
              <a:t>ДИНАМИКА УЧАСТИЯ ГРАЖДАН</a:t>
            </a:r>
            <a:endParaRPr lang="ru-RU" sz="2400" b="1" dirty="0">
              <a:solidFill>
                <a:srgbClr val="005A9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58663" y="4236917"/>
            <a:ext cx="89479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5A9E"/>
                </a:solidFill>
              </a:rPr>
              <a:t>48,8</a:t>
            </a:r>
          </a:p>
          <a:p>
            <a:pPr algn="ctr">
              <a:spcAft>
                <a:spcPts val="0"/>
              </a:spcAft>
            </a:pPr>
            <a:r>
              <a:rPr lang="ru-RU" sz="1100" b="1" dirty="0" smtClean="0">
                <a:solidFill>
                  <a:srgbClr val="005A9E"/>
                </a:solidFill>
                <a:latin typeface="Times New Roman"/>
                <a:ea typeface="Times New Roman"/>
              </a:rPr>
              <a:t>ТЫС.ЧЕЛ.</a:t>
            </a:r>
            <a:endParaRPr lang="ru-RU" sz="1100" b="1" dirty="0">
              <a:solidFill>
                <a:srgbClr val="005A9E"/>
              </a:solidFill>
              <a:latin typeface="Times New Roman"/>
              <a:ea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87639" y="3542856"/>
            <a:ext cx="8595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5A9E"/>
                </a:solidFill>
              </a:rPr>
              <a:t>79,5</a:t>
            </a:r>
          </a:p>
          <a:p>
            <a:pPr algn="ctr">
              <a:spcAft>
                <a:spcPts val="0"/>
              </a:spcAft>
            </a:pPr>
            <a:r>
              <a:rPr lang="ru-RU" sz="1100" b="1" dirty="0">
                <a:solidFill>
                  <a:srgbClr val="005A9E"/>
                </a:solidFill>
                <a:latin typeface="Times New Roman"/>
                <a:ea typeface="Times New Roman"/>
              </a:rPr>
              <a:t>ТЫС.ЧЕЛ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2437365"/>
            <a:ext cx="8595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5A9E"/>
                </a:solidFill>
              </a:rPr>
              <a:t>86,8</a:t>
            </a:r>
          </a:p>
          <a:p>
            <a:pPr algn="ctr">
              <a:spcAft>
                <a:spcPts val="0"/>
              </a:spcAft>
            </a:pPr>
            <a:r>
              <a:rPr lang="ru-RU" sz="1100" b="1" dirty="0">
                <a:solidFill>
                  <a:srgbClr val="005A9E"/>
                </a:solidFill>
                <a:latin typeface="Times New Roman"/>
                <a:ea typeface="Times New Roman"/>
              </a:rPr>
              <a:t>ТЫС.ЧЕЛ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02939" y="3924122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5A9E"/>
                </a:solidFill>
              </a:rPr>
              <a:t>2021</a:t>
            </a:r>
            <a:endParaRPr lang="ru-RU" sz="1200" b="1" dirty="0">
              <a:solidFill>
                <a:srgbClr val="005A9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58663" y="354285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5A9E"/>
                </a:solidFill>
              </a:rPr>
              <a:t>2022</a:t>
            </a:r>
            <a:endParaRPr lang="ru-RU" sz="1200" b="1" dirty="0">
              <a:solidFill>
                <a:srgbClr val="005A9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3307" y="261433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5A9E"/>
                </a:solidFill>
              </a:rPr>
              <a:t>2023</a:t>
            </a:r>
            <a:endParaRPr lang="ru-RU" sz="1200" b="1" dirty="0">
              <a:solidFill>
                <a:srgbClr val="005A9E"/>
              </a:solidFill>
            </a:endParaRPr>
          </a:p>
        </p:txBody>
      </p:sp>
      <p:pic>
        <p:nvPicPr>
          <p:cNvPr id="16" name="Picture 14" descr="C:\Users\ceeyb\OneDrive\Рабочий стол\ДЛЯ НИФИ\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1" t="9642" r="16182" b="9642"/>
          <a:stretch/>
        </p:blipFill>
        <p:spPr bwMode="auto">
          <a:xfrm>
            <a:off x="4788024" y="0"/>
            <a:ext cx="4211782" cy="5143500"/>
          </a:xfrm>
          <a:prstGeom prst="chevron">
            <a:avLst>
              <a:gd name="adj" fmla="val 3026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56176" y="1632925"/>
            <a:ext cx="2307106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215,1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ТЫС.ЧЕЛ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20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C:\Users\ceeyb\OneDrive\Рабочий стол\ДЛЯ НИФИ\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7" r="50835"/>
          <a:stretch/>
        </p:blipFill>
        <p:spPr bwMode="auto">
          <a:xfrm>
            <a:off x="1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9875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6402" y="108669"/>
            <a:ext cx="5829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ДОСТИЖЕНИЯ НА ФЕДЕРАЛЬНОМ УРОВНЕ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402" y="650750"/>
            <a:ext cx="1189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</a:rPr>
              <a:t>2021  год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71206" y="666894"/>
            <a:ext cx="1131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</a:rPr>
              <a:t>2022 год</a:t>
            </a:r>
            <a:endParaRPr lang="ru-RU" sz="2000" dirty="0">
              <a:solidFill>
                <a:srgbClr val="FFC000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987824" y="987574"/>
            <a:ext cx="0" cy="41559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75947" y="1268163"/>
            <a:ext cx="2711877" cy="2675524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49000"/>
                  <a:lumMod val="44000"/>
                  <a:lumOff val="56000"/>
                </a:schemeClr>
              </a:gs>
              <a:gs pos="46000">
                <a:schemeClr val="accent6">
                  <a:lumMod val="20000"/>
                  <a:lumOff val="80000"/>
                  <a:alpha val="26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77854" y="1283778"/>
            <a:ext cx="256786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Проект МИБ </a:t>
            </a:r>
            <a:r>
              <a:rPr lang="ru-RU" b="1" dirty="0" smtClean="0">
                <a:solidFill>
                  <a:schemeClr val="bg1"/>
                </a:solidFill>
              </a:rPr>
              <a:t>«Атмосфера</a:t>
            </a:r>
            <a:r>
              <a:rPr lang="ru-RU" b="1" dirty="0">
                <a:solidFill>
                  <a:schemeClr val="bg1"/>
                </a:solidFill>
              </a:rPr>
              <a:t>» </a:t>
            </a:r>
            <a:r>
              <a:rPr lang="ru-RU" dirty="0" smtClean="0">
                <a:solidFill>
                  <a:schemeClr val="bg1"/>
                </a:solidFill>
              </a:rPr>
              <a:t>отмечен </a:t>
            </a:r>
            <a:r>
              <a:rPr lang="ru-RU" dirty="0">
                <a:solidFill>
                  <a:schemeClr val="bg1"/>
                </a:solidFill>
              </a:rPr>
              <a:t>в докладе Центра инициативного бюджетирования НИФИ  Минфина России </a:t>
            </a:r>
            <a:r>
              <a:rPr lang="ru-RU" b="1" dirty="0">
                <a:solidFill>
                  <a:schemeClr val="bg1"/>
                </a:solidFill>
              </a:rPr>
              <a:t>в числе лучших практик инициативного </a:t>
            </a:r>
            <a:r>
              <a:rPr lang="ru-RU" b="1" dirty="0" smtClean="0">
                <a:solidFill>
                  <a:schemeClr val="bg1"/>
                </a:solidFill>
              </a:rPr>
              <a:t>бюджетирования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00244" y="2715765"/>
            <a:ext cx="2955932" cy="2232249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49000"/>
                  <a:lumMod val="44000"/>
                  <a:lumOff val="56000"/>
                </a:schemeClr>
              </a:gs>
              <a:gs pos="46000">
                <a:schemeClr val="accent6">
                  <a:lumMod val="20000"/>
                  <a:lumOff val="80000"/>
                  <a:alpha val="26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200244" y="1253001"/>
            <a:ext cx="2955932" cy="1281473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49000"/>
                  <a:lumMod val="44000"/>
                  <a:lumOff val="56000"/>
                </a:schemeClr>
              </a:gs>
              <a:gs pos="46000">
                <a:schemeClr val="accent6">
                  <a:lumMod val="20000"/>
                  <a:lumOff val="80000"/>
                  <a:alpha val="26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486066" y="1249648"/>
            <a:ext cx="2546826" cy="1538126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49000"/>
                  <a:lumMod val="44000"/>
                  <a:lumOff val="56000"/>
                </a:schemeClr>
              </a:gs>
              <a:gs pos="46000">
                <a:schemeClr val="accent6">
                  <a:lumMod val="20000"/>
                  <a:lumOff val="80000"/>
                  <a:alpha val="26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486066" y="2939360"/>
            <a:ext cx="2546826" cy="2008654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49000"/>
                  <a:lumMod val="44000"/>
                  <a:lumOff val="56000"/>
                </a:schemeClr>
              </a:gs>
              <a:gs pos="46000">
                <a:schemeClr val="accent6">
                  <a:lumMod val="20000"/>
                  <a:lumOff val="80000"/>
                  <a:alpha val="26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00244" y="1253001"/>
            <a:ext cx="31719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Практика </a:t>
            </a:r>
            <a:r>
              <a:rPr lang="ru-RU" sz="1600" b="1" dirty="0" smtClean="0">
                <a:solidFill>
                  <a:schemeClr val="bg1"/>
                </a:solidFill>
              </a:rPr>
              <a:t>МИБ «Атмосфера» </a:t>
            </a:r>
            <a:r>
              <a:rPr lang="ru-RU" sz="1600" dirty="0">
                <a:solidFill>
                  <a:schemeClr val="bg1"/>
                </a:solidFill>
              </a:rPr>
              <a:t>рекомендована к тиражированию на территории всей </a:t>
            </a:r>
            <a:r>
              <a:rPr lang="ru-RU" sz="1600" dirty="0" smtClean="0">
                <a:solidFill>
                  <a:schemeClr val="bg1"/>
                </a:solidFill>
              </a:rPr>
              <a:t>РФ размещена на портале </a:t>
            </a:r>
            <a:r>
              <a:rPr lang="ru-RU" sz="1600" b="1" dirty="0" smtClean="0">
                <a:solidFill>
                  <a:schemeClr val="bg1"/>
                </a:solidFill>
              </a:rPr>
              <a:t>АСИ </a:t>
            </a:r>
            <a:r>
              <a:rPr lang="ru-RU" sz="1600" b="1" dirty="0">
                <a:solidFill>
                  <a:schemeClr val="bg1"/>
                </a:solidFill>
              </a:rPr>
              <a:t>«</a:t>
            </a:r>
            <a:r>
              <a:rPr lang="ru-RU" sz="1600" b="1" dirty="0" err="1">
                <a:solidFill>
                  <a:schemeClr val="bg1"/>
                </a:solidFill>
              </a:rPr>
              <a:t>Смартека</a:t>
            </a:r>
            <a:r>
              <a:rPr lang="ru-RU" sz="1600" b="1" dirty="0" smtClean="0">
                <a:solidFill>
                  <a:schemeClr val="bg1"/>
                </a:solidFill>
              </a:rPr>
              <a:t>»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133" y="1218114"/>
            <a:ext cx="26606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</a:rPr>
              <a:t>Проект </a:t>
            </a:r>
            <a:r>
              <a:rPr lang="ru-RU" sz="1600" b="1" dirty="0">
                <a:solidFill>
                  <a:schemeClr val="bg1"/>
                </a:solidFill>
              </a:rPr>
              <a:t>МИБ «Атмосфера»</a:t>
            </a:r>
            <a:r>
              <a:rPr lang="ru-RU" sz="1600" dirty="0">
                <a:solidFill>
                  <a:schemeClr val="bg1"/>
                </a:solidFill>
              </a:rPr>
              <a:t> включен в </a:t>
            </a:r>
            <a:r>
              <a:rPr lang="ru-RU" sz="1600" dirty="0" smtClean="0">
                <a:solidFill>
                  <a:schemeClr val="bg1"/>
                </a:solidFill>
              </a:rPr>
              <a:t>Методические </a:t>
            </a:r>
            <a:r>
              <a:rPr lang="ru-RU" sz="1600" dirty="0">
                <a:solidFill>
                  <a:schemeClr val="bg1"/>
                </a:solidFill>
              </a:rPr>
              <a:t>рекомендации по вовлечению молодежи в социально-экономическое развитие своего региона.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89768" y="2939360"/>
            <a:ext cx="260375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</a:rPr>
              <a:t>5 проектов МИБ «Атмосфера» прошли во второй тур Всероссийского конкурса проектов инициативного бюджетирования среди более 1000 проектов со всей России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27356" y="2721302"/>
            <a:ext cx="31177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</a:rPr>
              <a:t>В докладе Центра инициативного бюджетирования НИФИ  Минфина России </a:t>
            </a:r>
            <a:r>
              <a:rPr lang="ru-RU" sz="1600" b="1" dirty="0">
                <a:solidFill>
                  <a:schemeClr val="bg1"/>
                </a:solidFill>
              </a:rPr>
              <a:t>в числе лучших практик инициативного бюджетирования отмечена Удмуртская Республика </a:t>
            </a:r>
            <a:r>
              <a:rPr lang="ru-RU" sz="1600" dirty="0">
                <a:solidFill>
                  <a:schemeClr val="bg1"/>
                </a:solidFill>
              </a:rPr>
              <a:t>с проектированием новой практики инициативного </a:t>
            </a:r>
            <a:r>
              <a:rPr lang="ru-RU" sz="1600" dirty="0" smtClean="0">
                <a:solidFill>
                  <a:schemeClr val="bg1"/>
                </a:solidFill>
              </a:rPr>
              <a:t>бюджетирования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7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C:\Users\ceeyb\OneDrive\Рабочий стол\ДЛЯ НИФИ\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7" r="50835"/>
          <a:stretch/>
        </p:blipFill>
        <p:spPr bwMode="auto">
          <a:xfrm>
            <a:off x="1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8616" y="277036"/>
            <a:ext cx="1131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</a:rPr>
              <a:t>2023 </a:t>
            </a:r>
            <a:r>
              <a:rPr lang="ru-RU" sz="2000" b="1" dirty="0">
                <a:solidFill>
                  <a:srgbClr val="FFC000"/>
                </a:solidFill>
              </a:rPr>
              <a:t>год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657" y="905005"/>
            <a:ext cx="4392488" cy="3005519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49000"/>
                  <a:lumMod val="44000"/>
                  <a:lumOff val="56000"/>
                </a:schemeClr>
              </a:gs>
              <a:gs pos="46000">
                <a:schemeClr val="accent6">
                  <a:lumMod val="20000"/>
                  <a:lumOff val="80000"/>
                  <a:alpha val="26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87032" y="913157"/>
            <a:ext cx="3707069" cy="4012335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49000"/>
                  <a:lumMod val="44000"/>
                  <a:lumOff val="56000"/>
                </a:schemeClr>
              </a:gs>
              <a:gs pos="46000">
                <a:schemeClr val="accent6">
                  <a:lumMod val="20000"/>
                  <a:lumOff val="80000"/>
                  <a:alpha val="26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2696" y="891582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По итогам </a:t>
            </a:r>
            <a:r>
              <a:rPr lang="ru-RU" sz="1600" dirty="0">
                <a:solidFill>
                  <a:schemeClr val="bg1"/>
                </a:solidFill>
              </a:rPr>
              <a:t>круглого стола </a:t>
            </a:r>
            <a:r>
              <a:rPr lang="ru-RU" sz="1600" b="1" dirty="0">
                <a:solidFill>
                  <a:srgbClr val="FFC000"/>
                </a:solidFill>
              </a:rPr>
              <a:t>Комитета Государственной Думы РФ по региональной политике и местному самоуправлению</a:t>
            </a:r>
            <a:r>
              <a:rPr lang="ru-RU" sz="1600" dirty="0">
                <a:solidFill>
                  <a:schemeClr val="bg1"/>
                </a:solidFill>
              </a:rPr>
              <a:t> отмечены в Рекомендациях Круглого </a:t>
            </a:r>
            <a:r>
              <a:rPr lang="ru-RU" sz="1600" dirty="0" smtClean="0">
                <a:solidFill>
                  <a:schemeClr val="bg1"/>
                </a:solidFill>
              </a:rPr>
              <a:t>стола: </a:t>
            </a:r>
            <a:endParaRPr lang="ru-RU" sz="1600" dirty="0">
              <a:solidFill>
                <a:schemeClr val="bg1"/>
              </a:solidFill>
            </a:endParaRPr>
          </a:p>
          <a:p>
            <a:pPr algn="just"/>
            <a:r>
              <a:rPr lang="ru-RU" sz="1600" dirty="0">
                <a:solidFill>
                  <a:schemeClr val="bg1"/>
                </a:solidFill>
              </a:rPr>
              <a:t>1)  в числе субъектов РФ с максимальными поступлениями инициативных платежей граждан в 2021 году - Удмуртия на 5 месте в </a:t>
            </a:r>
            <a:r>
              <a:rPr lang="ru-RU" sz="1600" dirty="0" smtClean="0">
                <a:solidFill>
                  <a:schemeClr val="bg1"/>
                </a:solidFill>
              </a:rPr>
              <a:t>России;</a:t>
            </a:r>
            <a:endParaRPr lang="ru-RU" sz="1600" dirty="0">
              <a:solidFill>
                <a:schemeClr val="bg1"/>
              </a:solidFill>
            </a:endParaRPr>
          </a:p>
          <a:p>
            <a:pPr algn="just"/>
            <a:r>
              <a:rPr lang="ru-RU" sz="1600" dirty="0">
                <a:solidFill>
                  <a:schemeClr val="bg1"/>
                </a:solidFill>
              </a:rPr>
              <a:t>2)  практика МИБ «Атмосфера» по вовлечению молодежи и широкий информационный охват;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</a:rPr>
              <a:t>3)  практика «Без границ» по вовлечению новой целевой группы населения – людей с инвалидностью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7497" y="4163950"/>
            <a:ext cx="4579840" cy="866643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49000"/>
                  <a:lumMod val="44000"/>
                  <a:lumOff val="56000"/>
                </a:schemeClr>
              </a:gs>
              <a:gs pos="46000">
                <a:schemeClr val="accent6">
                  <a:lumMod val="20000"/>
                  <a:lumOff val="80000"/>
                  <a:alpha val="26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87032" y="903387"/>
            <a:ext cx="36724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C000"/>
                </a:solidFill>
              </a:rPr>
              <a:t>Три </a:t>
            </a:r>
            <a:r>
              <a:rPr lang="ru-RU" sz="1600" b="1" dirty="0">
                <a:solidFill>
                  <a:srgbClr val="FFC000"/>
                </a:solidFill>
              </a:rPr>
              <a:t>проекта </a:t>
            </a:r>
            <a:r>
              <a:rPr lang="ru-RU" sz="1600" dirty="0">
                <a:solidFill>
                  <a:schemeClr val="bg1"/>
                </a:solidFill>
              </a:rPr>
              <a:t>из Удмуртии вошли в число </a:t>
            </a:r>
            <a:r>
              <a:rPr lang="ru-RU" sz="1600" b="1" dirty="0">
                <a:solidFill>
                  <a:srgbClr val="FFC000"/>
                </a:solidFill>
              </a:rPr>
              <a:t>12-ти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rgbClr val="FFC000"/>
                </a:solidFill>
              </a:rPr>
              <a:t>лучших практик инициативного бюджетирования</a:t>
            </a:r>
            <a:r>
              <a:rPr lang="ru-RU" sz="1600" dirty="0">
                <a:solidFill>
                  <a:schemeClr val="bg1"/>
                </a:solidFill>
              </a:rPr>
              <a:t>, отмеченных в сборнике «105 успешных практик в сфере укрепления общественного здоровья», выпущенным Национальным центром укрепления общественного здоровья и Общероссийской общественной организацией «Лига здоровья нации». Это проекты: молодежный проект города Сарапула «Гонка отважных», и два проекта-победителя в конкурсе «Наша инициатива»: «Спортивный парк «Союзники</a:t>
            </a:r>
            <a:r>
              <a:rPr lang="ru-RU" sz="1600" dirty="0" smtClean="0">
                <a:solidFill>
                  <a:schemeClr val="bg1"/>
                </a:solidFill>
              </a:rPr>
              <a:t>» </a:t>
            </a:r>
            <a:r>
              <a:rPr lang="ru-RU" sz="1600" dirty="0">
                <a:solidFill>
                  <a:schemeClr val="bg1"/>
                </a:solidFill>
              </a:rPr>
              <a:t>и «</a:t>
            </a:r>
            <a:r>
              <a:rPr lang="ru-RU" sz="1600" dirty="0" err="1" smtClean="0">
                <a:solidFill>
                  <a:schemeClr val="bg1"/>
                </a:solidFill>
              </a:rPr>
              <a:t>Вавожпарк</a:t>
            </a:r>
            <a:r>
              <a:rPr lang="ru-RU" sz="1600" dirty="0" smtClean="0">
                <a:solidFill>
                  <a:schemeClr val="bg1"/>
                </a:solidFill>
              </a:rPr>
              <a:t>»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657" y="415052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Практика </a:t>
            </a:r>
            <a:r>
              <a:rPr lang="ru-RU" sz="1600" b="1" dirty="0">
                <a:solidFill>
                  <a:srgbClr val="FFC000"/>
                </a:solidFill>
              </a:rPr>
              <a:t>«Без границ» </a:t>
            </a:r>
            <a:r>
              <a:rPr lang="ru-RU" sz="1600" dirty="0">
                <a:solidFill>
                  <a:schemeClr val="bg1"/>
                </a:solidFill>
              </a:rPr>
              <a:t>рекомендована к тиражированию на территории всей РФ и размещена на портале - </a:t>
            </a:r>
            <a:r>
              <a:rPr lang="ru-RU" sz="1600" b="1" dirty="0">
                <a:solidFill>
                  <a:srgbClr val="FFC000"/>
                </a:solidFill>
              </a:rPr>
              <a:t>АСИ «</a:t>
            </a:r>
            <a:r>
              <a:rPr lang="ru-RU" sz="1600" b="1" dirty="0" err="1">
                <a:solidFill>
                  <a:srgbClr val="FFC000"/>
                </a:solidFill>
              </a:rPr>
              <a:t>Смартека</a:t>
            </a:r>
            <a:r>
              <a:rPr lang="ru-RU" sz="1600" b="1" dirty="0">
                <a:solidFill>
                  <a:srgbClr val="FFC00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6412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:\Users\ceeyb\OneDrive\Рабочий стол\ДЛЯ НИФИ\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1" t="9642" r="16182" b="9642"/>
          <a:stretch/>
        </p:blipFill>
        <p:spPr bwMode="auto">
          <a:xfrm>
            <a:off x="5307847" y="-12552"/>
            <a:ext cx="3851920" cy="515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32885" y="1199634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IV Всероссийская конференция по инициативному бюджетированию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32885" y="2283718"/>
            <a:ext cx="36111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III место в номинации «Лучший проект школьного и молодёжного инициативного бюджетирования</a:t>
            </a:r>
          </a:p>
        </p:txBody>
      </p:sp>
      <p:pic>
        <p:nvPicPr>
          <p:cNvPr id="1026" name="Picture 2" descr="C:\Users\ceeyb\OneDrive\Рабочий стол\ДЛЯ НИФИ\eo4AojD4NJ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72" y="1216774"/>
            <a:ext cx="5295296" cy="35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11510"/>
            <a:ext cx="5295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5A9E"/>
                </a:solidFill>
              </a:rPr>
              <a:t>Районный </a:t>
            </a:r>
            <a:r>
              <a:rPr lang="ru-RU" dirty="0" err="1" smtClean="0">
                <a:solidFill>
                  <a:srgbClr val="005A9E"/>
                </a:solidFill>
              </a:rPr>
              <a:t>медиаклуб</a:t>
            </a:r>
            <a:r>
              <a:rPr lang="ru-RU" dirty="0" smtClean="0">
                <a:solidFill>
                  <a:srgbClr val="005A9E"/>
                </a:solidFill>
              </a:rPr>
              <a:t> для школьников и молодежи </a:t>
            </a:r>
          </a:p>
          <a:p>
            <a:pPr algn="ctr"/>
            <a:r>
              <a:rPr lang="ru-RU" dirty="0" smtClean="0">
                <a:solidFill>
                  <a:srgbClr val="005A9E"/>
                </a:solidFill>
              </a:rPr>
              <a:t>«</a:t>
            </a:r>
            <a:r>
              <a:rPr lang="ru-RU" dirty="0" err="1" smtClean="0">
                <a:solidFill>
                  <a:srgbClr val="005A9E"/>
                </a:solidFill>
              </a:rPr>
              <a:t>Коммьюнити</a:t>
            </a:r>
            <a:r>
              <a:rPr lang="ru-RU" dirty="0" smtClean="0">
                <a:solidFill>
                  <a:srgbClr val="005A9E"/>
                </a:solidFill>
              </a:rPr>
              <a:t>» из п. </a:t>
            </a:r>
            <a:r>
              <a:rPr lang="ru-RU" dirty="0" err="1" smtClean="0">
                <a:solidFill>
                  <a:srgbClr val="005A9E"/>
                </a:solidFill>
              </a:rPr>
              <a:t>Ува</a:t>
            </a:r>
            <a:r>
              <a:rPr lang="ru-RU" dirty="0" smtClean="0">
                <a:solidFill>
                  <a:srgbClr val="005A9E"/>
                </a:solidFill>
              </a:rPr>
              <a:t> Удмуртской Республики</a:t>
            </a:r>
            <a:endParaRPr lang="ru-RU" dirty="0">
              <a:solidFill>
                <a:srgbClr val="005A9E"/>
              </a:solidFill>
            </a:endParaRPr>
          </a:p>
        </p:txBody>
      </p:sp>
      <p:pic>
        <p:nvPicPr>
          <p:cNvPr id="1027" name="Picture 3" descr="C:\Users\ceeyb\Downloads\free-icon-trophy-cup-118654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750" y="3575786"/>
            <a:ext cx="1259162" cy="125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74306" y="451834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3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215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eeyb\OneDrive\Рабочий стол\ДЛЯ НИФИ\h5iKBIGTHn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" t="12127" r="6886"/>
          <a:stretch/>
        </p:blipFill>
        <p:spPr bwMode="auto">
          <a:xfrm>
            <a:off x="0" y="1168140"/>
            <a:ext cx="6256307" cy="399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ceeyb\OneDrive\Рабочий стол\ДЛЯ НИФИ\po5LRCWCMK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1"/>
          <a:stretch/>
        </p:blipFill>
        <p:spPr bwMode="auto">
          <a:xfrm>
            <a:off x="19372" y="1168140"/>
            <a:ext cx="6290935" cy="398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ceeyb\OneDrive\Рабочий стол\ДЛЯ НИФИ\oU5dd3otc-U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60" b="5964"/>
          <a:stretch/>
        </p:blipFill>
        <p:spPr bwMode="auto">
          <a:xfrm>
            <a:off x="0" y="1168140"/>
            <a:ext cx="6310307" cy="402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eeyb\OneDrive\Рабочий стол\ДЛЯ НИФИ\17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3"/>
          <a:stretch/>
        </p:blipFill>
        <p:spPr bwMode="auto">
          <a:xfrm>
            <a:off x="4499992" y="-35752"/>
            <a:ext cx="4658817" cy="431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ceeyb\OneDrive\Рабочий стол\ДЛЯ НИФИ\17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6" t="82419" r="52236" b="-1543"/>
          <a:stretch/>
        </p:blipFill>
        <p:spPr bwMode="auto">
          <a:xfrm>
            <a:off x="-574069" y="3505604"/>
            <a:ext cx="3921933" cy="251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065" y="230052"/>
            <a:ext cx="7291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5A9E"/>
                </a:solidFill>
              </a:rPr>
              <a:t>ИНКЛЮЗИВНЫЙ ТЕАТР «КОРИДОР»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305040"/>
            <a:ext cx="27363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Театральное искусство в реабилитации людей с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инвалидностью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6216" y="1168140"/>
            <a:ext cx="250818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Стоимость проекта 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1 123 </a:t>
            </a:r>
            <a:r>
              <a:rPr lang="ru-RU" sz="1600" b="1" dirty="0" err="1" smtClean="0">
                <a:solidFill>
                  <a:schemeClr val="bg1"/>
                </a:solidFill>
              </a:rPr>
              <a:t>тыс</a:t>
            </a:r>
            <a:r>
              <a:rPr lang="ru-RU" sz="1600" b="1" dirty="0" smtClean="0">
                <a:solidFill>
                  <a:schemeClr val="bg1"/>
                </a:solidFill>
              </a:rPr>
              <a:t> руб.</a:t>
            </a:r>
          </a:p>
          <a:p>
            <a:endParaRPr lang="ru-RU" sz="1600" b="1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Региональный бюджет  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954 </a:t>
            </a:r>
            <a:r>
              <a:rPr lang="ru-RU" sz="1600" b="1" dirty="0" err="1" smtClean="0">
                <a:solidFill>
                  <a:schemeClr val="bg1"/>
                </a:solidFill>
              </a:rPr>
              <a:t>тыс.руб</a:t>
            </a:r>
            <a:r>
              <a:rPr lang="ru-RU" sz="1600" b="1" dirty="0" smtClean="0">
                <a:solidFill>
                  <a:schemeClr val="bg1"/>
                </a:solidFill>
              </a:rPr>
              <a:t>.</a:t>
            </a:r>
          </a:p>
          <a:p>
            <a:endParaRPr lang="ru-RU" sz="1600" b="1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Муниципальный бюджет 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169 тыс. руб.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82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eeyb\OneDrive\Рабочий стол\ДЛЯ НИФИ\3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9" t="14391" r="4062"/>
          <a:stretch/>
        </p:blipFill>
        <p:spPr bwMode="auto">
          <a:xfrm rot="5400000">
            <a:off x="1975298" y="-2048163"/>
            <a:ext cx="5143499" cy="923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23414" y="1638269"/>
            <a:ext cx="341522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В 2022-2023 годах на территории села реализованы проекты </a:t>
            </a:r>
            <a:r>
              <a:rPr lang="ru-RU" sz="1400" b="1" dirty="0" smtClean="0">
                <a:solidFill>
                  <a:schemeClr val="bg1"/>
                </a:solidFill>
              </a:rPr>
              <a:t>МИБ «Атмосфера»</a:t>
            </a:r>
            <a:r>
              <a:rPr lang="ru-RU" sz="1400" dirty="0" smtClean="0">
                <a:solidFill>
                  <a:schemeClr val="bg1"/>
                </a:solidFill>
              </a:rPr>
              <a:t>:</a:t>
            </a:r>
          </a:p>
          <a:p>
            <a:pPr lvl="0" algn="just"/>
            <a:r>
              <a:rPr lang="ru-RU" sz="1400" dirty="0">
                <a:solidFill>
                  <a:schemeClr val="bg1"/>
                </a:solidFill>
              </a:rPr>
              <a:t>«Показ военно- патриотического спектакля «Ляльки</a:t>
            </a:r>
            <a:r>
              <a:rPr lang="ru-RU" sz="1400" dirty="0" smtClean="0">
                <a:solidFill>
                  <a:schemeClr val="bg1"/>
                </a:solidFill>
              </a:rPr>
              <a:t>».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</a:rPr>
              <a:t>Создано пространство для молодежи </a:t>
            </a:r>
            <a:r>
              <a:rPr lang="ru-RU" sz="1400" dirty="0" err="1">
                <a:solidFill>
                  <a:schemeClr val="bg1"/>
                </a:solidFill>
              </a:rPr>
              <a:t>коворкинг</a:t>
            </a:r>
            <a:r>
              <a:rPr lang="ru-RU" sz="1400" dirty="0">
                <a:solidFill>
                  <a:schemeClr val="bg1"/>
                </a:solidFill>
              </a:rPr>
              <a:t> зона «</a:t>
            </a:r>
            <a:r>
              <a:rPr lang="en-US" sz="1400" dirty="0">
                <a:solidFill>
                  <a:schemeClr val="bg1"/>
                </a:solidFill>
              </a:rPr>
              <a:t>Clever</a:t>
            </a:r>
            <a:r>
              <a:rPr lang="ru-RU" sz="1400" dirty="0">
                <a:solidFill>
                  <a:schemeClr val="bg1"/>
                </a:solidFill>
              </a:rPr>
              <a:t>».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23414" y="3820061"/>
            <a:ext cx="34328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 smtClean="0">
                <a:solidFill>
                  <a:schemeClr val="bg1"/>
                </a:solidFill>
              </a:rPr>
              <a:t>«Без границ» </a:t>
            </a:r>
            <a:r>
              <a:rPr lang="ru-RU" sz="1400" dirty="0" smtClean="0">
                <a:solidFill>
                  <a:schemeClr val="bg1"/>
                </a:solidFill>
              </a:rPr>
              <a:t>проект предусматривает создание в селе Кама многофункционального творческого центра «Исток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49470" y="604335"/>
            <a:ext cx="34592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5A9E"/>
                </a:solidFill>
              </a:rPr>
              <a:t>СЕЛО КАМА</a:t>
            </a:r>
          </a:p>
          <a:p>
            <a:r>
              <a:rPr lang="ru-RU" sz="2400" b="1" dirty="0" smtClean="0">
                <a:solidFill>
                  <a:srgbClr val="005A9E"/>
                </a:solidFill>
              </a:rPr>
              <a:t>КАМБАРСКОГО РАЙОНА</a:t>
            </a:r>
            <a:endParaRPr lang="ru-RU" sz="2400" b="1" dirty="0">
              <a:solidFill>
                <a:srgbClr val="005A9E"/>
              </a:solidFill>
            </a:endParaRPr>
          </a:p>
        </p:txBody>
      </p:sp>
      <p:pic>
        <p:nvPicPr>
          <p:cNvPr id="1026" name="Picture 2" descr="C:\Users\ceeyb\OneDrive\Рабочий стол\ДЛЯ НИФИ\2131-6-1697558684-39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34"/>
          <a:stretch/>
        </p:blipFill>
        <p:spPr bwMode="auto">
          <a:xfrm>
            <a:off x="-49470" y="1659110"/>
            <a:ext cx="5595798" cy="348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ceeyb\OneDrive\Рабочий стол\ДЛЯ НИФИ\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7" r="50835"/>
          <a:stretch/>
        </p:blipFill>
        <p:spPr bwMode="auto">
          <a:xfrm rot="10800000">
            <a:off x="-72863" y="4774169"/>
            <a:ext cx="3809534" cy="36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40066" y="4774168"/>
            <a:ext cx="3674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"Экстрим по - </a:t>
            </a:r>
            <a:r>
              <a:rPr lang="ru-RU" dirty="0" err="1">
                <a:solidFill>
                  <a:schemeClr val="bg1"/>
                </a:solidFill>
              </a:rPr>
              <a:t>камски</a:t>
            </a:r>
            <a:r>
              <a:rPr lang="ru-RU" dirty="0">
                <a:solidFill>
                  <a:schemeClr val="bg1"/>
                </a:solidFill>
              </a:rPr>
              <a:t> (памп - трек)"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93666" y="417342"/>
            <a:ext cx="231628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>
                <a:solidFill>
                  <a:schemeClr val="bg1"/>
                </a:solidFill>
              </a:rPr>
              <a:t>Сумма привлеченных средств из разных источников по проектной деятельности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88739" y="378871"/>
            <a:ext cx="16049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6 млн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5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499</Words>
  <Application>Microsoft Office PowerPoint</Application>
  <PresentationFormat>Экран (16:9)</PresentationFormat>
  <Paragraphs>88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ИНИЦИАТИВНОЕ БЮДЖЕТИРОВАНИЕ В  УДМУРТСКОЙ РЕСПУБЛИКЕ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Sedova</dc:creator>
  <cp:lastModifiedBy>ceey.berdnikov@yandex.ru</cp:lastModifiedBy>
  <cp:revision>48</cp:revision>
  <dcterms:created xsi:type="dcterms:W3CDTF">2024-03-04T06:33:46Z</dcterms:created>
  <dcterms:modified xsi:type="dcterms:W3CDTF">2024-03-13T08:18:27Z</dcterms:modified>
</cp:coreProperties>
</file>