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83" r:id="rId3"/>
    <p:sldId id="260" r:id="rId4"/>
    <p:sldId id="284" r:id="rId5"/>
    <p:sldId id="285" r:id="rId6"/>
    <p:sldId id="266" r:id="rId7"/>
    <p:sldId id="278" r:id="rId8"/>
    <p:sldId id="280" r:id="rId9"/>
    <p:sldId id="279" r:id="rId10"/>
    <p:sldId id="267" r:id="rId11"/>
    <p:sldId id="281" r:id="rId12"/>
    <p:sldId id="282" r:id="rId13"/>
    <p:sldId id="26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C46"/>
    <a:srgbClr val="00BB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81"/>
    <p:restoredTop sz="94582"/>
  </p:normalViewPr>
  <p:slideViewPr>
    <p:cSldViewPr snapToGrid="0" snapToObjects="1">
      <p:cViewPr varScale="1">
        <p:scale>
          <a:sx n="152" d="100"/>
          <a:sy n="152" d="100"/>
        </p:scale>
        <p:origin x="18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6B2D9-4B99-CD49-B965-4B0D3ED7BF11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B61EE-02BF-4046-95AD-700A39A6EF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88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8B61EE-02BF-4046-95AD-700A39A6EF2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302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B61AD9-F5F1-ED88-27BF-C5E78654F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6F92B6F-E1E5-8B7C-3EE3-ACFFE88210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9A89A61-A43C-44E5-860E-4170BCAAB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2010-AF13-C542-8C87-5479634CED8E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0BF7A1D-56CC-FFF6-2DAD-7AADCC59D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2DFA044-0C5C-1C20-FE1B-6C7153ED8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C2AA-E08E-D548-A721-0187C8B85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251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D00809-6A41-ECC8-17D9-FB52AD593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EC30BA5-1B85-319B-BDBE-2BB2B0385A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8210AE3-83AE-1115-7650-8056F88BD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2010-AF13-C542-8C87-5479634CED8E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02F8A1F-2532-833F-B558-837BF5901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A938FE2-F932-F72E-BD7D-B52A3ACA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C2AA-E08E-D548-A721-0187C8B85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083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882ED85-6CE6-A39B-99BF-F02D6DC465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EC32E3F-C0DB-706F-6F1D-EBDA84346B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3AA07BD-1139-F3D9-32B7-4DB72A76E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2010-AF13-C542-8C87-5479634CED8E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4E498DF-065C-2D5C-7CA3-C1D1131CD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14E63C0-D879-27E7-9091-C7CE51614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C2AA-E08E-D548-A721-0187C8B85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04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AF4604-89F7-FA93-F745-09B83E3DF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1FD3474-6F98-E0A3-D810-8942BCC5A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203C4DF-578D-23CF-C019-6199CC319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2010-AF13-C542-8C87-5479634CED8E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2505940-88FE-31AF-ABB8-E3A764765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C3B58A8-1B2F-DFF1-82AB-0C39D03E1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C2AA-E08E-D548-A721-0187C8B85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388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A3D436-1222-CB3C-C901-F855798A8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35F4210-1A9B-6232-356C-BE64F7AB1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37D3915-D0CF-5AEB-5B67-254097C32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2010-AF13-C542-8C87-5479634CED8E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845FA76-6124-393C-3755-9BF7EE5F7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62D5D9B-59B3-74F4-20F2-09A0E8F91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C2AA-E08E-D548-A721-0187C8B85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454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B2F37BC-FA5D-A58E-BB1E-92206FAD9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AB591B3-CD67-3860-BD33-F7D19572AA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2D43932-3FDE-5E02-DB87-E4A69DC22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1861E46-541B-BBF2-3C76-83E8FD8AA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2010-AF13-C542-8C87-5479634CED8E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2D1A271-AA15-1856-ED18-6F01E5124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CA45F16-405B-A7BD-6D22-BCE201CFF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C2AA-E08E-D548-A721-0187C8B85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882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997BE2-0617-4B56-DE5C-E924CF530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66E55C6-FD2A-FA1F-4997-07E0E5940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4838471-98E9-D105-1248-1DC4BE81E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11C9302-0EDB-FCAC-8588-49C974F50C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5AE7767-104E-777B-AD4B-BBBAE20323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E2BE46FE-11D0-27E7-F0AD-7081A8887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2010-AF13-C542-8C87-5479634CED8E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ACD0F3C6-EB68-6142-F308-97505BEEB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40E8EA2D-6834-9C4F-EFD6-A1302F208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C2AA-E08E-D548-A721-0187C8B85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17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ADE15EC-1BFD-02BD-2ABA-67EB26B9F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0DDB1AE-8CE0-7223-6251-A954184C8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2010-AF13-C542-8C87-5479634CED8E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A0E4E76-C916-DF48-713A-1C931297D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DD8A753-BD91-E4B8-D9E7-29BBD7741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C2AA-E08E-D548-A721-0187C8B85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37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F9F2CA9E-27C6-36B5-A9D8-C902C663E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2010-AF13-C542-8C87-5479634CED8E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10B057E4-0687-BD20-1D30-D16FB61F1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EAD5BF3-10C5-1384-4F50-D58B92450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C2AA-E08E-D548-A721-0187C8B85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256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D363F7-E813-8AEF-A3DF-3DC56FA89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DE9D330-5412-6CD4-277C-9DDF964EC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BAE1B1A-EF0C-B8FC-785E-28F75B6EB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86CE531-25C0-F414-CA5E-3043E0DF5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2010-AF13-C542-8C87-5479634CED8E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92CFE1E-9FE4-03BC-3FA0-56F0E9786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A66F122-A980-2F55-C901-878B71CE6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C2AA-E08E-D548-A721-0187C8B85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01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D5921F-02BB-3855-08FF-4121A128D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BBE1E27D-3369-DA56-9237-A22DA7145A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A4A3C51-755E-7433-A6B0-86C4F09C7F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39625C3-8DA7-EF15-F781-BE0BCA180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2010-AF13-C542-8C87-5479634CED8E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06E8F34-3684-2E69-0D26-AC5A62BF8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249DFE7-56CA-3D29-1872-215E35341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C2AA-E08E-D548-A721-0187C8B85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914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56BFD5-0D19-E597-D26F-91F302E27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3FA226C-705D-5187-267B-BBC87282F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120EA76-29DF-6990-3952-F625FA12C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32010-AF13-C542-8C87-5479634CED8E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D2C1463-FEBF-799C-BEA2-C9BEEBE9CB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E29FBF9-F75C-E83E-F582-2F3B1C6E6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6C2AA-E08E-D548-A721-0187C8B85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535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vk.com/nifiru" TargetMode="External"/><Relationship Id="rId13" Type="http://schemas.openxmlformats.org/officeDocument/2006/relationships/image" Target="../media/image2.pn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12" Type="http://schemas.openxmlformats.org/officeDocument/2006/relationships/hyperlink" Target="http://www.nifi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acebook.com/pages/%D0%9D%D0%98%D0%A4%D0%98-%D0%9C%D0%B8%D0%BD%D1%84%D0%B8%D0%BD%D0%B0-%D0%A0%D0%BE%D1%81%D1%81%D0%B8%D0%B8/341554669295295?ref=hl" TargetMode="External"/><Relationship Id="rId11" Type="http://schemas.openxmlformats.org/officeDocument/2006/relationships/hyperlink" Target="mailto:mail@nifi.ru" TargetMode="External"/><Relationship Id="rId5" Type="http://schemas.openxmlformats.org/officeDocument/2006/relationships/image" Target="../media/image15.png"/><Relationship Id="rId10" Type="http://schemas.openxmlformats.org/officeDocument/2006/relationships/image" Target="../media/image18.png"/><Relationship Id="rId4" Type="http://schemas.openxmlformats.org/officeDocument/2006/relationships/hyperlink" Target="https://www.youtube.com/channel/UCqUNsyxdinkinWIgYtD5E0A" TargetMode="External"/><Relationship Id="rId9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4" descr="Рисунок 4">
            <a:extLst>
              <a:ext uri="{FF2B5EF4-FFF2-40B4-BE49-F238E27FC236}">
                <a16:creationId xmlns:a16="http://schemas.microsoft.com/office/drawing/2014/main" xmlns="" id="{026495C1-93B9-1FAA-3730-C384C3A337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2000"/>
          </a:blip>
          <a:srcRect r="1533" b="3605"/>
          <a:stretch/>
        </p:blipFill>
        <p:spPr>
          <a:xfrm>
            <a:off x="2600811" y="3764280"/>
            <a:ext cx="9591189" cy="310567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37B5E4-DBE4-1D35-DBB9-20397D37EF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656" y="2979762"/>
            <a:ext cx="11170743" cy="2158589"/>
          </a:xfrm>
          <a:noFill/>
        </p:spPr>
        <p:txBody>
          <a:bodyPr wrap="square" lIns="0" tIns="0" anchor="t" anchorCtr="0">
            <a:noAutofit/>
          </a:bodyPr>
          <a:lstStyle/>
          <a:p>
            <a:pPr algn="l"/>
            <a:r>
              <a:rPr lang="ru-RU" sz="3600" b="1" i="0" u="none" strike="noStrike" dirty="0">
                <a:solidFill>
                  <a:srgbClr val="000000"/>
                </a:solidFill>
                <a:effectLst/>
                <a:latin typeface="PT Serif" panose="020A0603040505020204" pitchFamily="18" charset="0"/>
              </a:rPr>
              <a:t>Рекомендации по работе с методикой мониторинга </a:t>
            </a:r>
            <a:endParaRPr lang="ru-RU" sz="3600" dirty="0">
              <a:latin typeface="PT Serif" panose="020A0603040505020204" pitchFamily="18" charset="0"/>
              <a:cs typeface="Noto Sans Myanmar ExtBd" panose="020B0502040504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76FA9929-ECEC-E579-41DC-08DD9FB014FE}"/>
              </a:ext>
            </a:extLst>
          </p:cNvPr>
          <p:cNvSpPr txBox="1">
            <a:spLocks/>
          </p:cNvSpPr>
          <p:nvPr/>
        </p:nvSpPr>
        <p:spPr>
          <a:xfrm>
            <a:off x="665658" y="3802344"/>
            <a:ext cx="10185721" cy="1324539"/>
          </a:xfrm>
          <a:prstGeom prst="rect">
            <a:avLst/>
          </a:prstGeom>
          <a:noFill/>
        </p:spPr>
        <p:txBody>
          <a:bodyPr vert="horz" wrap="square" lIns="0" tIns="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3600" dirty="0">
              <a:latin typeface="Helvetica Neue Thin" panose="020B0403020202020204" pitchFamily="34" charset="0"/>
              <a:ea typeface="Helvetica Neue Thin" panose="020B0403020202020204" pitchFamily="34" charset="0"/>
              <a:cs typeface="Noto Sans Myanmar ExtBd" panose="020B0502040504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87B304D5-891E-5CD7-5F10-6D90E84D95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657" y="434718"/>
            <a:ext cx="1681557" cy="761126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C4DD074A-F016-1367-A454-A548D8B6E3B7}"/>
              </a:ext>
            </a:extLst>
          </p:cNvPr>
          <p:cNvSpPr txBox="1">
            <a:spLocks/>
          </p:cNvSpPr>
          <p:nvPr/>
        </p:nvSpPr>
        <p:spPr>
          <a:xfrm>
            <a:off x="665657" y="5389269"/>
            <a:ext cx="10185721" cy="354607"/>
          </a:xfrm>
          <a:prstGeom prst="rect">
            <a:avLst/>
          </a:prstGeom>
          <a:noFill/>
        </p:spPr>
        <p:txBody>
          <a:bodyPr vert="horz" wrap="square" lIns="0" tIns="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err="1">
                <a:latin typeface="PT Serif" panose="020A0603040505020204" pitchFamily="18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Паксиваткина</a:t>
            </a:r>
            <a:r>
              <a:rPr lang="ru-RU" sz="2000" b="1" dirty="0">
                <a:latin typeface="PT Serif" panose="020A0603040505020204" pitchFamily="18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 Валерия 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FBCB20FE-A123-BBAF-4BA6-699185AF11BB}"/>
              </a:ext>
            </a:extLst>
          </p:cNvPr>
          <p:cNvSpPr txBox="1">
            <a:spLocks/>
          </p:cNvSpPr>
          <p:nvPr/>
        </p:nvSpPr>
        <p:spPr>
          <a:xfrm>
            <a:off x="665658" y="5628719"/>
            <a:ext cx="10185721" cy="656171"/>
          </a:xfrm>
          <a:prstGeom prst="rect">
            <a:avLst/>
          </a:prstGeom>
          <a:noFill/>
        </p:spPr>
        <p:txBody>
          <a:bodyPr vert="horz" wrap="square" lIns="0" tIns="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dirty="0">
                <a:latin typeface="PT Serif" panose="020A0603040505020204" pitchFamily="18" charset="0"/>
                <a:ea typeface="Helvetica Neue Thin" panose="020B0403020202020204" pitchFamily="34" charset="0"/>
                <a:cs typeface="Noto Sans Myanmar ExtBd" panose="020B0502040504020204" pitchFamily="34" charset="0"/>
              </a:rPr>
              <a:t>Центр инициативного бюджетирования НИФИ Минфина России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6B0AC06B-EBE4-FA40-A070-2005A4E6D266}"/>
              </a:ext>
            </a:extLst>
          </p:cNvPr>
          <p:cNvSpPr txBox="1">
            <a:spLocks/>
          </p:cNvSpPr>
          <p:nvPr/>
        </p:nvSpPr>
        <p:spPr>
          <a:xfrm>
            <a:off x="665656" y="1690340"/>
            <a:ext cx="10185721" cy="656171"/>
          </a:xfrm>
          <a:prstGeom prst="rect">
            <a:avLst/>
          </a:prstGeom>
          <a:noFill/>
        </p:spPr>
        <p:txBody>
          <a:bodyPr vert="horz" wrap="square" lIns="0" tIns="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dirty="0" err="1">
                <a:latin typeface="PT Serif" panose="020A0603040505020204" pitchFamily="18" charset="77"/>
              </a:rPr>
              <a:t>В</a:t>
            </a:r>
            <a:r>
              <a:rPr lang="ru-RU" sz="2000" b="0" i="0" u="none" strike="noStrike" dirty="0" err="1">
                <a:effectLst/>
                <a:latin typeface="PT Serif" panose="020A0603040505020204" pitchFamily="18" charset="77"/>
              </a:rPr>
              <a:t>ебинар</a:t>
            </a:r>
            <a:r>
              <a:rPr lang="ru-RU" sz="2000" dirty="0">
                <a:latin typeface="PT Serif" panose="020A0603040505020204" pitchFamily="18" charset="77"/>
              </a:rPr>
              <a:t> </a:t>
            </a:r>
            <a:r>
              <a:rPr lang="ru-RU" sz="2000" b="0" i="0" u="none" strike="noStrike" dirty="0">
                <a:effectLst/>
                <a:latin typeface="PT Serif" panose="020A0603040505020204" pitchFamily="18" charset="77"/>
              </a:rPr>
              <a:t>«Изменение методики сбора данных при проведении мониторинга лучших практик инициативного бюджетирования» 14 марта 2024 года</a:t>
            </a:r>
            <a:endParaRPr lang="ru-RU" sz="5400" dirty="0">
              <a:latin typeface="PT Serif" panose="020A0603040505020204" pitchFamily="18" charset="77"/>
              <a:ea typeface="Helvetica Neue Thin" panose="020B0403020202020204" pitchFamily="34" charset="0"/>
              <a:cs typeface="Noto Sans Myanmar ExtBd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400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DBC4B302-2CF8-0385-5539-0CABA1862200}"/>
              </a:ext>
            </a:extLst>
          </p:cNvPr>
          <p:cNvCxnSpPr/>
          <p:nvPr/>
        </p:nvCxnSpPr>
        <p:spPr>
          <a:xfrm>
            <a:off x="0" y="520861"/>
            <a:ext cx="12192000" cy="0"/>
          </a:xfrm>
          <a:prstGeom prst="line">
            <a:avLst/>
          </a:prstGeom>
          <a:ln>
            <a:solidFill>
              <a:schemeClr val="accent3">
                <a:alpha val="50077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A7878E12-6E18-0292-FA91-0847506DC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39" y="84744"/>
            <a:ext cx="831200" cy="376227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01053ADF-17AC-F902-DFE4-6A3F74B94D5C}"/>
              </a:ext>
            </a:extLst>
          </p:cNvPr>
          <p:cNvSpPr txBox="1">
            <a:spLocks/>
          </p:cNvSpPr>
          <p:nvPr/>
        </p:nvSpPr>
        <p:spPr>
          <a:xfrm>
            <a:off x="9736665" y="6588307"/>
            <a:ext cx="2377883" cy="223441"/>
          </a:xfrm>
          <a:prstGeom prst="rect">
            <a:avLst/>
          </a:prstGeom>
          <a:noFill/>
        </p:spPr>
        <p:txBody>
          <a:bodyPr vert="horz" wrap="square" lIns="0" tIns="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dirty="0">
                <a:latin typeface="PT Serif" panose="020A0603040505020204" pitchFamily="18" charset="0"/>
                <a:ea typeface="Helvetica Neue Thin" panose="020B0403020202020204" pitchFamily="34" charset="0"/>
                <a:cs typeface="Noto Sans Myanmar ExtBd" panose="020B0502040504020204" pitchFamily="34" charset="0"/>
              </a:rPr>
              <a:t>10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9D8176B-C1CA-014B-8B9E-ED0AEC6A9222}"/>
              </a:ext>
            </a:extLst>
          </p:cNvPr>
          <p:cNvSpPr txBox="1"/>
          <p:nvPr/>
        </p:nvSpPr>
        <p:spPr>
          <a:xfrm>
            <a:off x="876139" y="490643"/>
            <a:ext cx="9037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PT Serif" panose="020A0603040505020204" pitchFamily="18" charset="77"/>
                <a:ea typeface="HELVETICA NEUE THIN" panose="020B0403020202020204" pitchFamily="34" charset="0"/>
              </a:rPr>
              <a:t>Новации в параметрах анкет (1) </a:t>
            </a:r>
            <a:endParaRPr lang="x-none" sz="3600" b="1" dirty="0">
              <a:latin typeface="PT Serif" panose="020A0603040505020204" pitchFamily="18" charset="77"/>
              <a:ea typeface="HELVETICA NEUE THIN" panose="020B0403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8E4F51D-FA4D-E148-93CA-57B2A13AA9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139" y="3546310"/>
            <a:ext cx="10520312" cy="147468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91E145F-30BB-7A4E-B6AD-4EAB1BDCCCB6}"/>
              </a:ext>
            </a:extLst>
          </p:cNvPr>
          <p:cNvSpPr txBox="1"/>
          <p:nvPr/>
        </p:nvSpPr>
        <p:spPr>
          <a:xfrm>
            <a:off x="876139" y="1348187"/>
            <a:ext cx="104393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PT Serif" panose="020A0603040505020204" pitchFamily="18" charset="77"/>
              </a:rPr>
              <a:t>Разделение «проектов школьного инициативного бюджетирования» и «проектов молодежного и студенческого инициативного бюджетирования» в типологии проектов </a:t>
            </a:r>
          </a:p>
          <a:p>
            <a:endParaRPr lang="ru-RU" dirty="0">
              <a:latin typeface="PT Serif" panose="020A0603040505020204" pitchFamily="18" charset="77"/>
            </a:endParaRPr>
          </a:p>
          <a:p>
            <a:r>
              <a:rPr lang="ru-RU" dirty="0">
                <a:latin typeface="PT Serif" panose="020A0603040505020204" pitchFamily="18" charset="77"/>
              </a:rPr>
              <a:t>(Параметр </a:t>
            </a:r>
            <a:r>
              <a:rPr lang="ru-RU" b="0" i="0" dirty="0">
                <a:effectLst/>
                <a:latin typeface="PT Serif" panose="020A0603040505020204" pitchFamily="18" charset="77"/>
              </a:rPr>
              <a:t>10. Типология проектов ИБ, инициативных проектов, финансовое обеспечение которых осуществлялось в отчетном году) </a:t>
            </a:r>
            <a:endParaRPr lang="x-none" dirty="0">
              <a:latin typeface="PT Serif" panose="020A0603040505020204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70330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DBC4B302-2CF8-0385-5539-0CABA1862200}"/>
              </a:ext>
            </a:extLst>
          </p:cNvPr>
          <p:cNvCxnSpPr/>
          <p:nvPr/>
        </p:nvCxnSpPr>
        <p:spPr>
          <a:xfrm>
            <a:off x="0" y="520861"/>
            <a:ext cx="12192000" cy="0"/>
          </a:xfrm>
          <a:prstGeom prst="line">
            <a:avLst/>
          </a:prstGeom>
          <a:ln>
            <a:solidFill>
              <a:schemeClr val="accent3">
                <a:alpha val="50077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A7878E12-6E18-0292-FA91-0847506DC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39" y="84744"/>
            <a:ext cx="831200" cy="376227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01053ADF-17AC-F902-DFE4-6A3F74B94D5C}"/>
              </a:ext>
            </a:extLst>
          </p:cNvPr>
          <p:cNvSpPr txBox="1">
            <a:spLocks/>
          </p:cNvSpPr>
          <p:nvPr/>
        </p:nvSpPr>
        <p:spPr>
          <a:xfrm>
            <a:off x="9736665" y="6588307"/>
            <a:ext cx="2377883" cy="223441"/>
          </a:xfrm>
          <a:prstGeom prst="rect">
            <a:avLst/>
          </a:prstGeom>
          <a:noFill/>
        </p:spPr>
        <p:txBody>
          <a:bodyPr vert="horz" wrap="square" lIns="0" tIns="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dirty="0">
                <a:latin typeface="PT Serif" panose="020A0603040505020204" pitchFamily="18" charset="0"/>
                <a:ea typeface="Helvetica Neue Thin" panose="020B0403020202020204" pitchFamily="34" charset="0"/>
                <a:cs typeface="Noto Sans Myanmar ExtBd" panose="020B0502040504020204" pitchFamily="34" charset="0"/>
              </a:rPr>
              <a:t>11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9D8176B-C1CA-014B-8B9E-ED0AEC6A9222}"/>
              </a:ext>
            </a:extLst>
          </p:cNvPr>
          <p:cNvSpPr txBox="1"/>
          <p:nvPr/>
        </p:nvSpPr>
        <p:spPr>
          <a:xfrm>
            <a:off x="876139" y="490643"/>
            <a:ext cx="9037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PT Serif" panose="020A0603040505020204" pitchFamily="18" charset="77"/>
                <a:ea typeface="HELVETICA NEUE THIN" panose="020B0403020202020204" pitchFamily="34" charset="0"/>
              </a:rPr>
              <a:t>Новации в параметрах анкет (2) </a:t>
            </a:r>
            <a:endParaRPr lang="x-none" sz="3600" b="1" dirty="0">
              <a:latin typeface="PT Serif" panose="020A0603040505020204" pitchFamily="18" charset="77"/>
              <a:ea typeface="HELVETICA NEUE THIN" panose="020B0403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91E145F-30BB-7A4E-B6AD-4EAB1BDCCCB6}"/>
              </a:ext>
            </a:extLst>
          </p:cNvPr>
          <p:cNvSpPr txBox="1"/>
          <p:nvPr/>
        </p:nvSpPr>
        <p:spPr>
          <a:xfrm>
            <a:off x="876139" y="1267658"/>
            <a:ext cx="10743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PT Serif" panose="020A0603040505020204" pitchFamily="18" charset="77"/>
              </a:rPr>
              <a:t>Появление отдельной детальной типологии проектов школьного инициативного бюджетирования </a:t>
            </a:r>
          </a:p>
        </p:txBody>
      </p:sp>
      <p:graphicFrame>
        <p:nvGraphicFramePr>
          <p:cNvPr id="7" name="Table 10">
            <a:extLst>
              <a:ext uri="{FF2B5EF4-FFF2-40B4-BE49-F238E27FC236}">
                <a16:creationId xmlns:a16="http://schemas.microsoft.com/office/drawing/2014/main" xmlns="" id="{6A026DF9-4B1E-8F4A-8132-86F994FD1C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498639"/>
              </p:ext>
            </p:extLst>
          </p:nvPr>
        </p:nvGraphicFramePr>
        <p:xfrm>
          <a:off x="876139" y="2230111"/>
          <a:ext cx="10631921" cy="4358196"/>
        </p:xfrm>
        <a:graphic>
          <a:graphicData uri="http://schemas.openxmlformats.org/drawingml/2006/table">
            <a:tbl>
              <a:tblPr lastRow="1">
                <a:tableStyleId>{93296810-A885-4BE3-A3E7-6D5BEEA58F35}</a:tableStyleId>
              </a:tblPr>
              <a:tblGrid>
                <a:gridCol w="838476">
                  <a:extLst>
                    <a:ext uri="{9D8B030D-6E8A-4147-A177-3AD203B41FA5}">
                      <a16:colId xmlns:a16="http://schemas.microsoft.com/office/drawing/2014/main" xmlns="" val="3790409404"/>
                    </a:ext>
                  </a:extLst>
                </a:gridCol>
                <a:gridCol w="9793445">
                  <a:extLst>
                    <a:ext uri="{9D8B030D-6E8A-4147-A177-3AD203B41FA5}">
                      <a16:colId xmlns:a16="http://schemas.microsoft.com/office/drawing/2014/main" xmlns="" val="3167020559"/>
                    </a:ext>
                  </a:extLst>
                </a:gridCol>
              </a:tblGrid>
              <a:tr h="264062">
                <a:tc>
                  <a:txBody>
                    <a:bodyPr/>
                    <a:lstStyle/>
                    <a:p>
                      <a:r>
                        <a:rPr lang="ru-RU" sz="1100" b="0" i="0" dirty="0">
                          <a:effectLst/>
                          <a:latin typeface="PT Serif" panose="020A0603040505020204" pitchFamily="18" charset="77"/>
                        </a:rPr>
                        <a:t>10.20.1. </a:t>
                      </a:r>
                      <a:endParaRPr lang="x-none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dirty="0">
                          <a:effectLst/>
                          <a:latin typeface="PT Serif" panose="020A0603040505020204" pitchFamily="18" charset="77"/>
                        </a:rPr>
                        <a:t>Организация пространства для отдыха</a:t>
                      </a:r>
                      <a:endParaRPr lang="x-none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19958248"/>
                  </a:ext>
                </a:extLst>
              </a:tr>
              <a:tr h="2738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dirty="0">
                          <a:effectLst/>
                          <a:latin typeface="PT Serif" panose="020A0603040505020204" pitchFamily="18" charset="77"/>
                        </a:rPr>
                        <a:t>10.20.2. </a:t>
                      </a:r>
                      <a:endParaRPr lang="x-none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dirty="0">
                          <a:effectLst/>
                          <a:latin typeface="PT Serif" panose="020A0603040505020204" pitchFamily="18" charset="77"/>
                        </a:rPr>
                        <a:t>Проекты для коммуникации внутри школьного сообщества (радио, </a:t>
                      </a:r>
                      <a:r>
                        <a:rPr lang="ru-RU" sz="1100" b="0" i="0" dirty="0" err="1">
                          <a:effectLst/>
                          <a:latin typeface="PT Serif" panose="020A0603040505020204" pitchFamily="18" charset="77"/>
                        </a:rPr>
                        <a:t>видеоблоги</a:t>
                      </a:r>
                      <a:r>
                        <a:rPr lang="ru-RU" sz="1100" b="0" i="0" dirty="0">
                          <a:effectLst/>
                          <a:latin typeface="PT Serif" panose="020A0603040505020204" pitchFamily="18" charset="77"/>
                        </a:rPr>
                        <a:t>, интернет-проекты, мобильные приложения и др.)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45867446"/>
                  </a:ext>
                </a:extLst>
              </a:tr>
              <a:tr h="262717">
                <a:tc>
                  <a:txBody>
                    <a:bodyPr/>
                    <a:lstStyle/>
                    <a:p>
                      <a:r>
                        <a:rPr lang="ru-RU" sz="1100" b="0" i="0" dirty="0">
                          <a:effectLst/>
                          <a:latin typeface="PT Serif" panose="020A0603040505020204" pitchFamily="18" charset="77"/>
                        </a:rPr>
                        <a:t>10.20.3. </a:t>
                      </a:r>
                      <a:endParaRPr lang="x-none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i="0" dirty="0">
                          <a:effectLst/>
                          <a:latin typeface="PT Serif" panose="020A0603040505020204" pitchFamily="18" charset="77"/>
                        </a:rPr>
                        <a:t>Проекты в области дополнительного образования</a:t>
                      </a:r>
                      <a:endParaRPr lang="x-none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66119363"/>
                  </a:ext>
                </a:extLst>
              </a:tr>
              <a:tr h="2807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T Serif" panose="020A0603040505020204" pitchFamily="18" charset="77"/>
                          <a:ea typeface="+mn-ea"/>
                          <a:cs typeface="+mn-cs"/>
                        </a:rPr>
                        <a:t>10.20.4.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T Serif" panose="020A0603040505020204" pitchFamily="18" charset="77"/>
                          <a:ea typeface="+mn-ea"/>
                          <a:cs typeface="+mn-cs"/>
                        </a:rPr>
                        <a:t>Улучшение актового зала</a:t>
                      </a:r>
                      <a:endParaRPr lang="x-none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39107335"/>
                  </a:ext>
                </a:extLst>
              </a:tr>
              <a:tr h="2696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T Serif" panose="020A0603040505020204" pitchFamily="18" charset="77"/>
                          <a:ea typeface="+mn-ea"/>
                          <a:cs typeface="+mn-cs"/>
                        </a:rPr>
                        <a:t>10.20.5.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T Serif" panose="020A0603040505020204" pitchFamily="18" charset="77"/>
                          <a:ea typeface="+mn-ea"/>
                          <a:cs typeface="+mn-cs"/>
                        </a:rPr>
                        <a:t>Улучшение библиотеки</a:t>
                      </a:r>
                      <a:endParaRPr lang="x-none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1872587"/>
                  </a:ext>
                </a:extLst>
              </a:tr>
              <a:tr h="280770">
                <a:tc>
                  <a:txBody>
                    <a:bodyPr/>
                    <a:lstStyle/>
                    <a:p>
                      <a:pPr algn="l"/>
                      <a:r>
                        <a:rPr lang="ru-RU" sz="1100" b="0" i="0" dirty="0">
                          <a:effectLst/>
                          <a:latin typeface="PT Serif" panose="020A0603040505020204" pitchFamily="18" charset="77"/>
                        </a:rPr>
                        <a:t>10.20.6.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i="0" dirty="0">
                          <a:effectLst/>
                          <a:latin typeface="PT Serif" panose="020A0603040505020204" pitchFamily="18" charset="77"/>
                        </a:rPr>
                        <a:t>Улучшение кабинетов</a:t>
                      </a:r>
                      <a:endParaRPr lang="x-none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77317319"/>
                  </a:ext>
                </a:extLst>
              </a:tr>
              <a:tr h="2696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dirty="0">
                          <a:effectLst/>
                          <a:latin typeface="PT Serif" panose="020A0603040505020204" pitchFamily="18" charset="77"/>
                        </a:rPr>
                        <a:t>10.20.7. </a:t>
                      </a:r>
                      <a:endParaRPr lang="x-none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dirty="0">
                          <a:effectLst/>
                          <a:latin typeface="PT Serif" panose="020A0603040505020204" pitchFamily="18" charset="77"/>
                        </a:rPr>
                        <a:t>Улучшение спортивного зала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31764487"/>
                  </a:ext>
                </a:extLst>
              </a:tr>
              <a:tr h="2436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dirty="0">
                          <a:effectLst/>
                          <a:latin typeface="PT Serif" panose="020A0603040505020204" pitchFamily="18" charset="77"/>
                        </a:rPr>
                        <a:t>10.20.8. </a:t>
                      </a:r>
                      <a:endParaRPr lang="x-none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dirty="0">
                          <a:effectLst/>
                          <a:latin typeface="PT Serif" panose="020A0603040505020204" pitchFamily="18" charset="77"/>
                        </a:rPr>
                        <a:t>Улучшение пришкольной территории (обустройство </a:t>
                      </a:r>
                      <a:r>
                        <a:rPr lang="ru-RU" sz="1100" b="0" i="0" dirty="0" err="1">
                          <a:effectLst/>
                          <a:latin typeface="PT Serif" panose="020A0603040505020204" pitchFamily="18" charset="77"/>
                        </a:rPr>
                        <a:t>велопарковок</a:t>
                      </a:r>
                      <a:r>
                        <a:rPr lang="ru-RU" sz="1100" b="0" i="0" dirty="0">
                          <a:effectLst/>
                          <a:latin typeface="PT Serif" panose="020A0603040505020204" pitchFamily="18" charset="77"/>
                        </a:rPr>
                        <a:t>, скамеек и др.)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39495136"/>
                  </a:ext>
                </a:extLst>
              </a:tr>
              <a:tr h="252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dirty="0">
                          <a:effectLst/>
                          <a:latin typeface="PT Serif" panose="020A0603040505020204" pitchFamily="18" charset="77"/>
                        </a:rPr>
                        <a:t>10.20.9. </a:t>
                      </a:r>
                      <a:endParaRPr lang="x-none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dirty="0">
                          <a:effectLst/>
                          <a:latin typeface="PT Serif" panose="020A0603040505020204" pitchFamily="18" charset="77"/>
                        </a:rPr>
                        <a:t>Приобретение учебного оборудования (компьютеры, проекторы, интерактивные учебные доски и др.).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29206527"/>
                  </a:ext>
                </a:extLst>
              </a:tr>
              <a:tr h="2230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dirty="0">
                          <a:effectLst/>
                          <a:latin typeface="PT Serif" panose="020A0603040505020204" pitchFamily="18" charset="77"/>
                        </a:rPr>
                        <a:t>10.20.10. </a:t>
                      </a:r>
                      <a:endParaRPr lang="x-none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dirty="0">
                          <a:effectLst/>
                          <a:latin typeface="PT Serif" panose="020A0603040505020204" pitchFamily="18" charset="77"/>
                        </a:rPr>
                        <a:t>Приобретение оборудования для улучшения школьной инфраструктуры (шкафчики, питьевые фонтаны и др.)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53680848"/>
                  </a:ext>
                </a:extLst>
              </a:tr>
              <a:tr h="3456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dirty="0">
                          <a:effectLst/>
                          <a:latin typeface="PT Serif" panose="020A0603040505020204" pitchFamily="18" charset="77"/>
                        </a:rPr>
                        <a:t>10.20.11.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i="0" dirty="0">
                          <a:effectLst/>
                          <a:latin typeface="PT Serif" panose="020A0603040505020204" pitchFamily="18" charset="77"/>
                        </a:rPr>
                        <a:t>Обустройство рабочих пространств на территории школы (столовая, мастерские и </a:t>
                      </a:r>
                      <a:r>
                        <a:rPr lang="ru-RU" sz="1100" b="0" i="0" dirty="0" err="1">
                          <a:effectLst/>
                          <a:latin typeface="PT Serif" panose="020A0603040505020204" pitchFamily="18" charset="77"/>
                        </a:rPr>
                        <a:t>др</a:t>
                      </a:r>
                      <a:r>
                        <a:rPr lang="ru-RU" sz="1100" b="0" i="0" dirty="0">
                          <a:effectLst/>
                          <a:latin typeface="PT Serif" panose="020A0603040505020204" pitchFamily="18" charset="77"/>
                        </a:rPr>
                        <a:t>)</a:t>
                      </a:r>
                      <a:endParaRPr lang="x-none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83141164"/>
                  </a:ext>
                </a:extLst>
              </a:tr>
              <a:tr h="2693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dirty="0">
                          <a:effectLst/>
                          <a:latin typeface="PT Serif" panose="020A0603040505020204" pitchFamily="18" charset="77"/>
                        </a:rPr>
                        <a:t>10.20.12.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i="0" dirty="0">
                          <a:effectLst/>
                          <a:latin typeface="PT Serif" panose="020A0603040505020204" pitchFamily="18" charset="77"/>
                        </a:rPr>
                        <a:t>Проекты патриотического воспитания</a:t>
                      </a:r>
                      <a:endParaRPr lang="x-none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05157735"/>
                  </a:ext>
                </a:extLst>
              </a:tr>
              <a:tr h="2787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dirty="0">
                          <a:effectLst/>
                          <a:latin typeface="PT Serif" panose="020A0603040505020204" pitchFamily="18" charset="77"/>
                        </a:rPr>
                        <a:t>10.20.13. </a:t>
                      </a:r>
                      <a:endParaRPr lang="x-none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dirty="0">
                          <a:effectLst/>
                          <a:latin typeface="PT Serif" panose="020A0603040505020204" pitchFamily="18" charset="77"/>
                        </a:rPr>
                        <a:t>Событийные проекты (проведение праздников, организация походов, экскурсий и др.)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63903728"/>
                  </a:ext>
                </a:extLst>
              </a:tr>
              <a:tr h="2676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dirty="0">
                          <a:effectLst/>
                          <a:latin typeface="PT Serif" panose="020A0603040505020204" pitchFamily="18" charset="77"/>
                        </a:rPr>
                        <a:t>10.20.14.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i="0" dirty="0">
                          <a:effectLst/>
                          <a:latin typeface="PT Serif" panose="020A0603040505020204" pitchFamily="18" charset="77"/>
                        </a:rPr>
                        <a:t>Проекты, направленные на обеспечение безопасности</a:t>
                      </a:r>
                      <a:endParaRPr lang="x-none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177886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100" b="0" i="0" dirty="0">
                          <a:effectLst/>
                          <a:latin typeface="PT Serif" panose="020A0603040505020204" pitchFamily="18" charset="77"/>
                        </a:rPr>
                        <a:t>10.20.15.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i="0" dirty="0">
                          <a:effectLst/>
                          <a:latin typeface="PT Serif" panose="020A0603040505020204" pitchFamily="18" charset="77"/>
                        </a:rPr>
                        <a:t>Другое</a:t>
                      </a:r>
                      <a:endParaRPr lang="x-none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76770604"/>
                  </a:ext>
                </a:extLst>
              </a:tr>
              <a:tr h="1840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>
                          <a:solidFill>
                            <a:schemeClr val="tx1"/>
                          </a:solidFill>
                          <a:effectLst/>
                          <a:latin typeface="PT Serif" panose="020A0603040505020204" pitchFamily="18" charset="77"/>
                        </a:rPr>
                        <a:t>10.20.16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8C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i="0" dirty="0">
                          <a:solidFill>
                            <a:schemeClr val="tx1"/>
                          </a:solidFill>
                          <a:effectLst/>
                          <a:latin typeface="PT Serif" panose="020A0603040505020204" pitchFamily="18" charset="77"/>
                        </a:rPr>
                        <a:t>Итого </a:t>
                      </a:r>
                      <a:endParaRPr lang="x-non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8C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6676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851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DBC4B302-2CF8-0385-5539-0CABA1862200}"/>
              </a:ext>
            </a:extLst>
          </p:cNvPr>
          <p:cNvCxnSpPr/>
          <p:nvPr/>
        </p:nvCxnSpPr>
        <p:spPr>
          <a:xfrm>
            <a:off x="0" y="520861"/>
            <a:ext cx="12192000" cy="0"/>
          </a:xfrm>
          <a:prstGeom prst="line">
            <a:avLst/>
          </a:prstGeom>
          <a:ln>
            <a:solidFill>
              <a:schemeClr val="accent3">
                <a:alpha val="50077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A7878E12-6E18-0292-FA91-0847506DC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39" y="84744"/>
            <a:ext cx="831200" cy="376227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01053ADF-17AC-F902-DFE4-6A3F74B94D5C}"/>
              </a:ext>
            </a:extLst>
          </p:cNvPr>
          <p:cNvSpPr txBox="1">
            <a:spLocks/>
          </p:cNvSpPr>
          <p:nvPr/>
        </p:nvSpPr>
        <p:spPr>
          <a:xfrm>
            <a:off x="9736665" y="6588307"/>
            <a:ext cx="2377883" cy="223441"/>
          </a:xfrm>
          <a:prstGeom prst="rect">
            <a:avLst/>
          </a:prstGeom>
          <a:noFill/>
        </p:spPr>
        <p:txBody>
          <a:bodyPr vert="horz" wrap="square" lIns="0" tIns="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dirty="0">
                <a:latin typeface="PT Serif" panose="020A0603040505020204" pitchFamily="18" charset="0"/>
                <a:ea typeface="Helvetica Neue Thin" panose="020B0403020202020204" pitchFamily="34" charset="0"/>
                <a:cs typeface="Noto Sans Myanmar ExtBd" panose="020B0502040504020204" pitchFamily="34" charset="0"/>
              </a:rPr>
              <a:t>12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9D8176B-C1CA-014B-8B9E-ED0AEC6A9222}"/>
              </a:ext>
            </a:extLst>
          </p:cNvPr>
          <p:cNvSpPr txBox="1"/>
          <p:nvPr/>
        </p:nvSpPr>
        <p:spPr>
          <a:xfrm>
            <a:off x="876139" y="490643"/>
            <a:ext cx="9037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PT Serif" panose="020A0603040505020204" pitchFamily="18" charset="77"/>
                <a:ea typeface="HELVETICA NEUE THIN" panose="020B0403020202020204" pitchFamily="34" charset="0"/>
              </a:rPr>
              <a:t>Технические рекомендации</a:t>
            </a:r>
            <a:endParaRPr lang="x-none" sz="3600" b="1" dirty="0">
              <a:latin typeface="PT Serif" panose="020A0603040505020204" pitchFamily="18" charset="77"/>
              <a:ea typeface="HELVETICA NEUE THIN" panose="020B0403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77A2FBC-82B5-8745-952C-CFC904758785}"/>
              </a:ext>
            </a:extLst>
          </p:cNvPr>
          <p:cNvSpPr txBox="1"/>
          <p:nvPr/>
        </p:nvSpPr>
        <p:spPr>
          <a:xfrm>
            <a:off x="876139" y="1295973"/>
            <a:ext cx="11315861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600" b="1" i="0" u="none" strike="noStrike" dirty="0">
                <a:effectLst/>
                <a:latin typeface="PT Serif" panose="020A0603040505020204" pitchFamily="18" charset="77"/>
              </a:rPr>
              <a:t>1 </a:t>
            </a:r>
            <a:r>
              <a:rPr lang="ru-RU" sz="1600" b="1" i="0" u="none" strike="noStrike" dirty="0">
                <a:effectLst/>
                <a:latin typeface="PT Serif" panose="020A0603040505020204" pitchFamily="18" charset="77"/>
              </a:rPr>
              <a:t>Условия, необходимые для функционирования ЛК</a:t>
            </a:r>
            <a:endParaRPr lang="ru-RU" sz="1600" b="0" i="0" u="none" strike="noStrike" dirty="0">
              <a:effectLst/>
              <a:latin typeface="PT Serif" panose="020A0603040505020204" pitchFamily="18" charset="77"/>
            </a:endParaRPr>
          </a:p>
          <a:p>
            <a:pPr algn="l"/>
            <a:endParaRPr lang="ru-RU" sz="1600" b="0" i="0" u="none" strike="noStrike" dirty="0">
              <a:effectLst/>
              <a:latin typeface="PT Serif" panose="020A0603040505020204" pitchFamily="18" charset="77"/>
            </a:endParaRPr>
          </a:p>
          <a:p>
            <a:pPr algn="l"/>
            <a:r>
              <a:rPr lang="ru-RU" sz="1600" i="0" u="none" strike="noStrike" dirty="0">
                <a:effectLst/>
                <a:latin typeface="PT Serif" panose="020A0603040505020204" pitchFamily="18" charset="77"/>
              </a:rPr>
              <a:t>Для эксплуатации требуется ПК с характеристиками, которые соответствуют рекомендуемым требованиям операционной системы </a:t>
            </a:r>
            <a:r>
              <a:rPr lang="en-GB" sz="1600" i="0" u="none" strike="noStrike" dirty="0">
                <a:effectLst/>
                <a:latin typeface="PT Serif" panose="020A0603040505020204" pitchFamily="18" charset="77"/>
              </a:rPr>
              <a:t>Windows 7 (</a:t>
            </a:r>
            <a:r>
              <a:rPr lang="ru-RU" sz="1600" i="0" u="none" strike="noStrike" dirty="0">
                <a:effectLst/>
                <a:latin typeface="PT Serif" panose="020A0603040505020204" pitchFamily="18" charset="77"/>
              </a:rPr>
              <a:t>или более поздние), либо </a:t>
            </a:r>
            <a:r>
              <a:rPr lang="en-GB" sz="1600" i="0" u="none" strike="noStrike" dirty="0">
                <a:effectLst/>
                <a:latin typeface="PT Serif" panose="020A0603040505020204" pitchFamily="18" charset="77"/>
              </a:rPr>
              <a:t>MacOS X 10 (</a:t>
            </a:r>
            <a:r>
              <a:rPr lang="ru-RU" sz="1600" i="0" u="none" strike="noStrike" dirty="0">
                <a:effectLst/>
                <a:latin typeface="PT Serif" panose="020A0603040505020204" pitchFamily="18" charset="77"/>
              </a:rPr>
              <a:t>или более поздние)</a:t>
            </a:r>
          </a:p>
          <a:p>
            <a:pPr algn="l"/>
            <a:r>
              <a:rPr lang="ru-RU" sz="1600" i="0" u="none" strike="noStrike" dirty="0">
                <a:effectLst/>
                <a:latin typeface="PT Serif" panose="020A0603040505020204" pitchFamily="18" charset="77"/>
              </a:rPr>
              <a:t>Программное обеспечение, требуемое для функционирования системы  браузеры:</a:t>
            </a:r>
          </a:p>
          <a:p>
            <a:pPr algn="l"/>
            <a:r>
              <a:rPr lang="ru-RU" sz="1600" i="0" u="none" strike="noStrike" dirty="0">
                <a:effectLst/>
                <a:latin typeface="PT Serif" panose="020A0603040505020204" pitchFamily="18" charset="77"/>
              </a:rPr>
              <a:t>●  </a:t>
            </a:r>
            <a:r>
              <a:rPr lang="en-GB" sz="1600" i="0" u="none" strike="noStrike" dirty="0">
                <a:effectLst/>
                <a:latin typeface="PT Serif" panose="020A0603040505020204" pitchFamily="18" charset="77"/>
              </a:rPr>
              <a:t>Safari 14 </a:t>
            </a:r>
            <a:r>
              <a:rPr lang="ru-RU" sz="1600" i="0" u="none" strike="noStrike" dirty="0">
                <a:effectLst/>
                <a:latin typeface="PT Serif" panose="020A0603040505020204" pitchFamily="18" charset="77"/>
              </a:rPr>
              <a:t>или более поздние; </a:t>
            </a:r>
          </a:p>
          <a:p>
            <a:pPr algn="l"/>
            <a:r>
              <a:rPr lang="ru-RU" sz="1600" i="0" u="none" strike="noStrike" dirty="0">
                <a:effectLst/>
                <a:latin typeface="PT Serif" panose="020A0603040505020204" pitchFamily="18" charset="77"/>
              </a:rPr>
              <a:t>●  </a:t>
            </a:r>
            <a:r>
              <a:rPr lang="en-GB" sz="1600" i="0" u="none" strike="noStrike" dirty="0">
                <a:effectLst/>
                <a:latin typeface="PT Serif" panose="020A0603040505020204" pitchFamily="18" charset="77"/>
              </a:rPr>
              <a:t>Google Chrome 90 </a:t>
            </a:r>
            <a:r>
              <a:rPr lang="ru-RU" sz="1600" i="0" u="none" strike="noStrike" dirty="0">
                <a:effectLst/>
                <a:latin typeface="PT Serif" panose="020A0603040505020204" pitchFamily="18" charset="77"/>
              </a:rPr>
              <a:t>или более поздние; </a:t>
            </a:r>
          </a:p>
          <a:p>
            <a:pPr algn="l"/>
            <a:r>
              <a:rPr lang="ru-RU" sz="1600" i="0" u="none" strike="noStrike" dirty="0">
                <a:effectLst/>
                <a:latin typeface="PT Serif" panose="020A0603040505020204" pitchFamily="18" charset="77"/>
              </a:rPr>
              <a:t>●  </a:t>
            </a:r>
            <a:r>
              <a:rPr lang="en-GB" sz="1600" i="0" u="none" strike="noStrike" dirty="0">
                <a:effectLst/>
                <a:latin typeface="PT Serif" panose="020A0603040505020204" pitchFamily="18" charset="77"/>
              </a:rPr>
              <a:t>Mozilla Firefox 91 </a:t>
            </a:r>
            <a:r>
              <a:rPr lang="ru-RU" sz="1600" i="0" u="none" strike="noStrike" dirty="0">
                <a:effectLst/>
                <a:latin typeface="PT Serif" panose="020A0603040505020204" pitchFamily="18" charset="77"/>
              </a:rPr>
              <a:t>или более поздние; </a:t>
            </a:r>
          </a:p>
          <a:p>
            <a:pPr algn="l"/>
            <a:r>
              <a:rPr lang="ru-RU" sz="1600" i="0" u="none" strike="noStrike" dirty="0">
                <a:effectLst/>
                <a:latin typeface="PT Serif" panose="020A0603040505020204" pitchFamily="18" charset="77"/>
              </a:rPr>
              <a:t>●  </a:t>
            </a:r>
            <a:r>
              <a:rPr lang="en-GB" sz="1600" i="0" u="none" strike="noStrike" dirty="0">
                <a:effectLst/>
                <a:latin typeface="PT Serif" panose="020A0603040505020204" pitchFamily="18" charset="77"/>
              </a:rPr>
              <a:t>Opera 78 </a:t>
            </a:r>
            <a:r>
              <a:rPr lang="ru-RU" sz="1600" i="0" u="none" strike="noStrike" dirty="0">
                <a:effectLst/>
                <a:latin typeface="PT Serif" panose="020A0603040505020204" pitchFamily="18" charset="77"/>
              </a:rPr>
              <a:t>или более поздние; </a:t>
            </a:r>
          </a:p>
          <a:p>
            <a:pPr algn="l"/>
            <a:r>
              <a:rPr lang="ru-RU" sz="1600" i="0" u="none" strike="noStrike" dirty="0">
                <a:effectLst/>
                <a:latin typeface="PT Serif" panose="020A0603040505020204" pitchFamily="18" charset="77"/>
              </a:rPr>
              <a:t>●  Минимальное рекомендуемое разрешение экрана: 1600</a:t>
            </a:r>
            <a:r>
              <a:rPr lang="en-GB" sz="1600" i="0" u="none" strike="noStrike" dirty="0">
                <a:effectLst/>
                <a:latin typeface="PT Serif" panose="020A0603040505020204" pitchFamily="18" charset="77"/>
              </a:rPr>
              <a:t>x900</a:t>
            </a:r>
          </a:p>
          <a:p>
            <a:pPr algn="l"/>
            <a:endParaRPr lang="en-GB" sz="1600" dirty="0">
              <a:latin typeface="PT Serif" panose="020A0603040505020204" pitchFamily="18" charset="77"/>
            </a:endParaRPr>
          </a:p>
          <a:p>
            <a:r>
              <a:rPr lang="en-US" sz="1600" b="1" dirty="0">
                <a:latin typeface="PT Serif" panose="020A0603040505020204" pitchFamily="18" charset="77"/>
              </a:rPr>
              <a:t>2 </a:t>
            </a:r>
            <a:r>
              <a:rPr lang="ru-RU" sz="1600" b="1" dirty="0">
                <a:latin typeface="PT Serif" panose="020A0603040505020204" pitchFamily="18" charset="77"/>
              </a:rPr>
              <a:t>Документы, прилагаемые к анкетам, должны иметь формат </a:t>
            </a:r>
            <a:r>
              <a:rPr lang="en-US" sz="1600" b="1" dirty="0">
                <a:latin typeface="PT Serif" panose="020A0603040505020204" pitchFamily="18" charset="77"/>
              </a:rPr>
              <a:t>word, pdf </a:t>
            </a:r>
            <a:r>
              <a:rPr lang="ru-RU" sz="1600" b="1" dirty="0">
                <a:latin typeface="PT Serif" panose="020A0603040505020204" pitchFamily="18" charset="77"/>
              </a:rPr>
              <a:t>или </a:t>
            </a:r>
            <a:r>
              <a:rPr lang="en-US" sz="1600" b="1" dirty="0">
                <a:latin typeface="PT Serif" panose="020A0603040505020204" pitchFamily="18" charset="77"/>
              </a:rPr>
              <a:t>jpeg </a:t>
            </a:r>
            <a:r>
              <a:rPr lang="ru-RU" sz="1600" b="1" dirty="0">
                <a:latin typeface="PT Serif" panose="020A0603040505020204" pitchFamily="18" charset="77"/>
              </a:rPr>
              <a:t>и не превышать размер в 100 Мб</a:t>
            </a:r>
          </a:p>
          <a:p>
            <a:endParaRPr lang="ru-RU" sz="1600" b="1" i="0" u="none" strike="noStrike" dirty="0">
              <a:effectLst/>
              <a:latin typeface="PT Serif" panose="020A0603040505020204" pitchFamily="18" charset="77"/>
            </a:endParaRPr>
          </a:p>
          <a:p>
            <a:r>
              <a:rPr lang="ru-RU" sz="1600" b="1" dirty="0">
                <a:latin typeface="PT Serif" panose="020A0603040505020204" pitchFamily="18" charset="77"/>
              </a:rPr>
              <a:t>3 Не рекомендуется копировать и вставлять данные в анкеты. Необходимо вносить данные вручную</a:t>
            </a:r>
          </a:p>
          <a:p>
            <a:endParaRPr lang="ru-RU" sz="1600" b="1" i="0" u="none" strike="noStrike" dirty="0">
              <a:effectLst/>
              <a:latin typeface="PT Serif" panose="020A0603040505020204" pitchFamily="18" charset="77"/>
            </a:endParaRPr>
          </a:p>
          <a:p>
            <a:r>
              <a:rPr lang="ru-RU" sz="1600" b="1" dirty="0">
                <a:latin typeface="PT Serif" panose="020A0603040505020204" pitchFamily="18" charset="77"/>
              </a:rPr>
              <a:t>4 Ссылки, которые прикрепляются к анкете должны быть полными, то есть начинаться с </a:t>
            </a:r>
            <a:r>
              <a:rPr lang="en-US" sz="1600" b="1" dirty="0">
                <a:latin typeface="PT Serif" panose="020A0603040505020204" pitchFamily="18" charset="77"/>
              </a:rPr>
              <a:t>https:// </a:t>
            </a:r>
            <a:endParaRPr lang="ru-RU" sz="1600" b="0" i="0" u="none" strike="noStrike" dirty="0">
              <a:effectLst/>
              <a:latin typeface="PT Serif" panose="020A0603040505020204" pitchFamily="18" charset="77"/>
            </a:endParaRPr>
          </a:p>
          <a:p>
            <a:pPr algn="l"/>
            <a:endParaRPr lang="en-GB" i="0" u="none" strike="noStrike" dirty="0">
              <a:effectLst/>
              <a:latin typeface="PT Serif" panose="020A0603040505020204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2655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4" descr="Рисунок 4">
            <a:extLst>
              <a:ext uri="{FF2B5EF4-FFF2-40B4-BE49-F238E27FC236}">
                <a16:creationId xmlns:a16="http://schemas.microsoft.com/office/drawing/2014/main" xmlns="" id="{026495C1-93B9-1FAA-3730-C384C3A337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2000"/>
          </a:blip>
          <a:srcRect r="1533" b="3605"/>
          <a:stretch/>
        </p:blipFill>
        <p:spPr>
          <a:xfrm>
            <a:off x="2600811" y="3764280"/>
            <a:ext cx="9591189" cy="3105673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7050FB25-7AB4-69A0-DA4D-EBC74FA91D12}"/>
              </a:ext>
            </a:extLst>
          </p:cNvPr>
          <p:cNvSpPr txBox="1">
            <a:spLocks/>
          </p:cNvSpPr>
          <p:nvPr/>
        </p:nvSpPr>
        <p:spPr>
          <a:xfrm>
            <a:off x="1026020" y="1920314"/>
            <a:ext cx="7971246" cy="687162"/>
          </a:xfrm>
          <a:prstGeom prst="rect">
            <a:avLst/>
          </a:prstGeom>
          <a:noFill/>
        </p:spPr>
        <p:txBody>
          <a:bodyPr vert="horz" wrap="square" lIns="0" tIns="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800" dirty="0">
                <a:latin typeface="PT Serif" panose="020A0603040505020204" pitchFamily="18" charset="0"/>
                <a:ea typeface="Helvetica Neue Thin" panose="020B0403020202020204" pitchFamily="34" charset="0"/>
                <a:cs typeface="Noto Sans Myanmar ExtBd" panose="020B0502040504020204" pitchFamily="34" charset="0"/>
              </a:rPr>
              <a:t>Научно-исследовательский финансовый институт Минфина России</a:t>
            </a:r>
          </a:p>
        </p:txBody>
      </p:sp>
      <p:pic>
        <p:nvPicPr>
          <p:cNvPr id="10" name="Рисунок 1" descr="Рисунок 1">
            <a:extLst>
              <a:ext uri="{FF2B5EF4-FFF2-40B4-BE49-F238E27FC236}">
                <a16:creationId xmlns:a16="http://schemas.microsoft.com/office/drawing/2014/main" xmlns="" id="{8AC0D6C0-0906-8B4B-9140-4E249292CDD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5827" t="54606" r="73001" b="28626"/>
          <a:stretch>
            <a:fillRect/>
          </a:stretch>
        </p:blipFill>
        <p:spPr>
          <a:xfrm>
            <a:off x="1026020" y="3726162"/>
            <a:ext cx="568406" cy="521039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Рисунок 6" descr="Рисунок 6">
            <a:hlinkClick r:id="rId4"/>
            <a:extLst>
              <a:ext uri="{FF2B5EF4-FFF2-40B4-BE49-F238E27FC236}">
                <a16:creationId xmlns:a16="http://schemas.microsoft.com/office/drawing/2014/main" xmlns="" id="{E26F5F01-6914-AA4A-813E-39219E4BEF65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52047" r="33704" b="75557"/>
          <a:stretch>
            <a:fillRect/>
          </a:stretch>
        </p:blipFill>
        <p:spPr>
          <a:xfrm>
            <a:off x="1891009" y="5747364"/>
            <a:ext cx="329495" cy="37657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Рисунок 7" descr="Рисунок 7">
            <a:hlinkClick r:id="rId6"/>
            <a:extLst>
              <a:ext uri="{FF2B5EF4-FFF2-40B4-BE49-F238E27FC236}">
                <a16:creationId xmlns:a16="http://schemas.microsoft.com/office/drawing/2014/main" xmlns="" id="{CE439A25-4846-7545-BE0A-C213FC524002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l="17171" t="68859" r="77014" b="18228"/>
          <a:stretch>
            <a:fillRect/>
          </a:stretch>
        </p:blipFill>
        <p:spPr>
          <a:xfrm>
            <a:off x="1530969" y="5758838"/>
            <a:ext cx="253458" cy="34850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Рисунок 8" descr="Рисунок 8">
            <a:hlinkClick r:id="rId8"/>
            <a:extLst>
              <a:ext uri="{FF2B5EF4-FFF2-40B4-BE49-F238E27FC236}">
                <a16:creationId xmlns:a16="http://schemas.microsoft.com/office/drawing/2014/main" xmlns="" id="{F248B6C9-346C-904B-A7CE-396CA77CA0C5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l="45818" t="20593" r="44732" b="70016"/>
          <a:stretch>
            <a:fillRect/>
          </a:stretch>
        </p:blipFill>
        <p:spPr>
          <a:xfrm>
            <a:off x="1026021" y="5847883"/>
            <a:ext cx="431517" cy="2655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Рисунок 10" descr="Рисунок 10">
            <a:extLst>
              <a:ext uri="{FF2B5EF4-FFF2-40B4-BE49-F238E27FC236}">
                <a16:creationId xmlns:a16="http://schemas.microsoft.com/office/drawing/2014/main" xmlns="" id="{23CF9AB1-76B2-4F48-A5CA-3BC72302637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5827" t="77469" r="73001" b="4241"/>
          <a:stretch>
            <a:fillRect/>
          </a:stretch>
        </p:blipFill>
        <p:spPr>
          <a:xfrm>
            <a:off x="969143" y="4127898"/>
            <a:ext cx="682162" cy="6821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Рисунок 11" descr="Рисунок 11">
            <a:extLst>
              <a:ext uri="{FF2B5EF4-FFF2-40B4-BE49-F238E27FC236}">
                <a16:creationId xmlns:a16="http://schemas.microsoft.com/office/drawing/2014/main" xmlns="" id="{1B6093D9-69AA-0F4D-A3A1-05C1241BC92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40232" y="4818208"/>
            <a:ext cx="539986" cy="5399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Рисунок 12" descr="Рисунок 12">
            <a:extLst>
              <a:ext uri="{FF2B5EF4-FFF2-40B4-BE49-F238E27FC236}">
                <a16:creationId xmlns:a16="http://schemas.microsoft.com/office/drawing/2014/main" xmlns="" id="{5CA88B16-E0EF-834D-AAD8-5BA2F42948D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97074" y="3081864"/>
            <a:ext cx="426305" cy="347136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Текст 5">
            <a:extLst>
              <a:ext uri="{FF2B5EF4-FFF2-40B4-BE49-F238E27FC236}">
                <a16:creationId xmlns:a16="http://schemas.microsoft.com/office/drawing/2014/main" xmlns="" id="{66FD3A17-154F-6E45-82AC-027833E3B56C}"/>
              </a:ext>
            </a:extLst>
          </p:cNvPr>
          <p:cNvSpPr txBox="1">
            <a:spLocks/>
          </p:cNvSpPr>
          <p:nvPr/>
        </p:nvSpPr>
        <p:spPr>
          <a:xfrm>
            <a:off x="1708182" y="3011470"/>
            <a:ext cx="7441732" cy="2809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lang="ru-RU" sz="1800" dirty="0">
                <a:solidFill>
                  <a:srgbClr val="000000"/>
                </a:solidFill>
                <a:latin typeface="PT Serif" panose="020A0603040505020204" pitchFamily="18" charset="0"/>
                <a:ea typeface="Cambria" panose="02040503050406030204" pitchFamily="18" charset="0"/>
              </a:rPr>
              <a:t>127006, г. Москва, </a:t>
            </a:r>
          </a:p>
          <a:p>
            <a:pPr algn="l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lang="ru-RU" sz="1800" dirty="0" err="1">
                <a:solidFill>
                  <a:srgbClr val="000000"/>
                </a:solidFill>
                <a:latin typeface="PT Serif" panose="020A0603040505020204" pitchFamily="18" charset="0"/>
                <a:ea typeface="Cambria" panose="02040503050406030204" pitchFamily="18" charset="0"/>
              </a:rPr>
              <a:t>Настасьинский</a:t>
            </a:r>
            <a:r>
              <a:rPr lang="ru-RU" sz="1800" dirty="0">
                <a:solidFill>
                  <a:srgbClr val="000000"/>
                </a:solidFill>
                <a:latin typeface="PT Serif" panose="020A0603040505020204" pitchFamily="18" charset="0"/>
                <a:ea typeface="Cambria" panose="02040503050406030204" pitchFamily="18" charset="0"/>
              </a:rPr>
              <a:t> пер., д. 3, стр. 2</a:t>
            </a:r>
          </a:p>
          <a:p>
            <a:pPr algn="l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endParaRPr lang="ru-RU" sz="1800" dirty="0">
              <a:solidFill>
                <a:srgbClr val="000000"/>
              </a:solidFill>
              <a:latin typeface="PT Serif" panose="020A0603040505020204" pitchFamily="18" charset="0"/>
              <a:ea typeface="Cambria" panose="02040503050406030204" pitchFamily="18" charset="0"/>
            </a:endParaRPr>
          </a:p>
          <a:p>
            <a:pPr algn="l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lang="ru-RU" sz="1800" dirty="0">
                <a:solidFill>
                  <a:srgbClr val="000000"/>
                </a:solidFill>
                <a:latin typeface="PT Serif" panose="020A0603040505020204" pitchFamily="18" charset="0"/>
                <a:ea typeface="Cambria" panose="02040503050406030204" pitchFamily="18" charset="0"/>
              </a:rPr>
              <a:t>+7 (495) 699-37-07</a:t>
            </a:r>
          </a:p>
          <a:p>
            <a:pPr algn="l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endParaRPr lang="ru-RU" sz="1800" u="sng" dirty="0">
              <a:solidFill>
                <a:srgbClr val="002060"/>
              </a:solidFill>
              <a:uFill>
                <a:solidFill>
                  <a:srgbClr val="0000FF"/>
                </a:solidFill>
              </a:uFill>
              <a:latin typeface="PT Serif" panose="020A0603040505020204" pitchFamily="18" charset="0"/>
              <a:ea typeface="Cambria" panose="02040503050406030204" pitchFamily="18" charset="0"/>
              <a:hlinkClick r:id="rId11"/>
            </a:endParaRPr>
          </a:p>
          <a:p>
            <a:pPr algn="l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lang="en-US" sz="1800" u="sng" dirty="0">
                <a:solidFill>
                  <a:srgbClr val="002060"/>
                </a:solidFill>
                <a:uFill>
                  <a:solidFill>
                    <a:srgbClr val="0000FF"/>
                  </a:solidFill>
                </a:uFill>
                <a:latin typeface="PT Serif" panose="020A0603040505020204" pitchFamily="18" charset="0"/>
                <a:ea typeface="Cambria" panose="02040503050406030204" pitchFamily="18" charset="0"/>
                <a:hlinkClick r:id="rId11"/>
              </a:rPr>
              <a:t>paksivatkina@nifi.ru</a:t>
            </a:r>
            <a:endParaRPr lang="en" sz="1800" u="sng" dirty="0">
              <a:solidFill>
                <a:srgbClr val="002060"/>
              </a:solidFill>
              <a:uFill>
                <a:solidFill>
                  <a:srgbClr val="0000FF"/>
                </a:solidFill>
              </a:uFill>
              <a:latin typeface="PT Serif" panose="020A0603040505020204" pitchFamily="18" charset="0"/>
              <a:ea typeface="Cambria" panose="02040503050406030204" pitchFamily="18" charset="0"/>
              <a:hlinkClick r:id="rId11"/>
            </a:endParaRPr>
          </a:p>
          <a:p>
            <a:pPr algn="l">
              <a:spcBef>
                <a:spcPts val="0"/>
              </a:spcBef>
              <a:defRPr sz="1800" u="sng">
                <a:solidFill>
                  <a:srgbClr val="003C1C"/>
                </a:solidFill>
                <a:uFill>
                  <a:solidFill>
                    <a:srgbClr val="003C1C"/>
                  </a:solidFill>
                </a:uFill>
              </a:defRPr>
            </a:pPr>
            <a:endParaRPr lang="en" sz="1800" u="sng" dirty="0">
              <a:solidFill>
                <a:srgbClr val="002060"/>
              </a:solidFill>
              <a:uFill>
                <a:solidFill>
                  <a:srgbClr val="0000FF"/>
                </a:solidFill>
              </a:uFill>
              <a:latin typeface="PT Serif" panose="020A0603040505020204" pitchFamily="18" charset="0"/>
              <a:ea typeface="Cambria" panose="02040503050406030204" pitchFamily="18" charset="0"/>
              <a:hlinkClick r:id="rId12"/>
            </a:endParaRPr>
          </a:p>
          <a:p>
            <a:pPr algn="l">
              <a:spcBef>
                <a:spcPts val="0"/>
              </a:spcBef>
              <a:defRPr sz="1800" u="sng">
                <a:solidFill>
                  <a:srgbClr val="003C1C"/>
                </a:solidFill>
                <a:uFill>
                  <a:solidFill>
                    <a:srgbClr val="003C1C"/>
                  </a:solidFill>
                </a:uFill>
              </a:defRPr>
            </a:pPr>
            <a:endParaRPr lang="en" sz="1800" u="sng" dirty="0">
              <a:solidFill>
                <a:srgbClr val="002060"/>
              </a:solidFill>
              <a:uFill>
                <a:solidFill>
                  <a:srgbClr val="0000FF"/>
                </a:solidFill>
              </a:uFill>
              <a:latin typeface="PT Serif" panose="020A0603040505020204" pitchFamily="18" charset="0"/>
              <a:ea typeface="Cambria" panose="02040503050406030204" pitchFamily="18" charset="0"/>
              <a:hlinkClick r:id="rId12"/>
            </a:endParaRPr>
          </a:p>
          <a:p>
            <a:pPr algn="l">
              <a:spcBef>
                <a:spcPts val="0"/>
              </a:spcBef>
              <a:defRPr sz="1800" u="sng">
                <a:solidFill>
                  <a:srgbClr val="003C1C"/>
                </a:solidFill>
                <a:uFill>
                  <a:solidFill>
                    <a:srgbClr val="003C1C"/>
                  </a:solidFill>
                </a:uFill>
              </a:defRPr>
            </a:pPr>
            <a:r>
              <a:rPr lang="en" sz="1800" u="sng" dirty="0">
                <a:solidFill>
                  <a:srgbClr val="002060"/>
                </a:solidFill>
                <a:uFill>
                  <a:solidFill>
                    <a:srgbClr val="0000FF"/>
                  </a:solidFill>
                </a:uFill>
                <a:latin typeface="PT Serif" panose="020A0603040505020204" pitchFamily="18" charset="0"/>
                <a:ea typeface="Cambria" panose="02040503050406030204" pitchFamily="18" charset="0"/>
                <a:hlinkClick r:id="rId12"/>
              </a:rPr>
              <a:t>www.nifi.ru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60CD51A9-2A54-1D42-9AFF-C21F3412802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971496" y="434718"/>
            <a:ext cx="1681557" cy="76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423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DBC4B302-2CF8-0385-5539-0CABA1862200}"/>
              </a:ext>
            </a:extLst>
          </p:cNvPr>
          <p:cNvCxnSpPr/>
          <p:nvPr/>
        </p:nvCxnSpPr>
        <p:spPr>
          <a:xfrm>
            <a:off x="0" y="520861"/>
            <a:ext cx="12192000" cy="0"/>
          </a:xfrm>
          <a:prstGeom prst="line">
            <a:avLst/>
          </a:prstGeom>
          <a:ln>
            <a:solidFill>
              <a:schemeClr val="accent3">
                <a:alpha val="50077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A7878E12-6E18-0292-FA91-0847506DC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39" y="84744"/>
            <a:ext cx="831200" cy="376227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01053ADF-17AC-F902-DFE4-6A3F74B94D5C}"/>
              </a:ext>
            </a:extLst>
          </p:cNvPr>
          <p:cNvSpPr txBox="1">
            <a:spLocks/>
          </p:cNvSpPr>
          <p:nvPr/>
        </p:nvSpPr>
        <p:spPr>
          <a:xfrm>
            <a:off x="9736665" y="6588307"/>
            <a:ext cx="2377883" cy="223441"/>
          </a:xfrm>
          <a:prstGeom prst="rect">
            <a:avLst/>
          </a:prstGeom>
          <a:noFill/>
        </p:spPr>
        <p:txBody>
          <a:bodyPr vert="horz" wrap="square" lIns="0" tIns="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dirty="0">
                <a:latin typeface="PT Serif" panose="020A0603040505020204" pitchFamily="18" charset="0"/>
                <a:ea typeface="Helvetica Neue Thin" panose="020B0403020202020204" pitchFamily="34" charset="0"/>
                <a:cs typeface="Noto Sans Myanmar ExtBd" panose="020B0502040504020204" pitchFamily="34" charset="0"/>
              </a:rPr>
              <a:t>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F2682E5-46B2-E34E-AC5D-231CE1064222}"/>
              </a:ext>
            </a:extLst>
          </p:cNvPr>
          <p:cNvSpPr txBox="1"/>
          <p:nvPr/>
        </p:nvSpPr>
        <p:spPr>
          <a:xfrm>
            <a:off x="876139" y="490643"/>
            <a:ext cx="9476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PT Serif" panose="020A0603040505020204" pitchFamily="18" charset="77"/>
                <a:ea typeface="HELVETICA NEUE THIN" panose="020B0403020202020204" pitchFamily="34" charset="0"/>
              </a:rPr>
              <a:t>Структура мониторинга</a:t>
            </a:r>
            <a:endParaRPr lang="x-none" sz="3600" b="1" dirty="0">
              <a:latin typeface="PT Serif" panose="020A0603040505020204" pitchFamily="18" charset="77"/>
              <a:ea typeface="HELVETICA NEUE THIN" panose="020B0403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C4A5CD6-9783-D848-8F6C-82890B46E2DD}"/>
              </a:ext>
            </a:extLst>
          </p:cNvPr>
          <p:cNvSpPr txBox="1"/>
          <p:nvPr/>
        </p:nvSpPr>
        <p:spPr>
          <a:xfrm>
            <a:off x="876138" y="2490993"/>
            <a:ext cx="11315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PT Serif" panose="020A0603040505020204" pitchFamily="18" charset="77"/>
              </a:rPr>
              <a:t>5 разделов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49E4F46E-020C-0A40-99D3-1C2B46A219A0}"/>
              </a:ext>
            </a:extLst>
          </p:cNvPr>
          <p:cNvSpPr txBox="1"/>
          <p:nvPr/>
        </p:nvSpPr>
        <p:spPr>
          <a:xfrm>
            <a:off x="978247" y="5649727"/>
            <a:ext cx="7034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latin typeface="PT Serif" panose="020A0603040505020204" pitchFamily="18" charset="77"/>
              </a:rPr>
              <a:t>22 содержательных параметра  </a:t>
            </a:r>
            <a:endParaRPr lang="x-none" sz="3600" dirty="0">
              <a:latin typeface="PT Serif" panose="020A0603040505020204" pitchFamily="18" charset="7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84098895-75F5-264C-9A2F-11709868E9B9}"/>
              </a:ext>
            </a:extLst>
          </p:cNvPr>
          <p:cNvSpPr txBox="1"/>
          <p:nvPr/>
        </p:nvSpPr>
        <p:spPr>
          <a:xfrm>
            <a:off x="876138" y="1494146"/>
            <a:ext cx="85466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PT Serif" panose="020A0603040505020204" pitchFamily="18" charset="77"/>
              </a:rPr>
              <a:t>2 уровня практик</a:t>
            </a:r>
          </a:p>
          <a:p>
            <a:r>
              <a:rPr lang="ru-RU" dirty="0">
                <a:latin typeface="PT Serif" panose="020A0603040505020204" pitchFamily="18" charset="77"/>
              </a:rPr>
              <a:t>региональный (Приложение 1)  и муниципальный (Приложение 2) </a:t>
            </a:r>
            <a:endParaRPr lang="x-none" dirty="0">
              <a:latin typeface="PT Serif" panose="020A0603040505020204" pitchFamily="18" charset="77"/>
            </a:endParaRPr>
          </a:p>
        </p:txBody>
      </p: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xmlns="" id="{00454717-7AD4-E942-B96E-64F6EFBF1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738508"/>
              </p:ext>
            </p:extLst>
          </p:nvPr>
        </p:nvGraphicFramePr>
        <p:xfrm>
          <a:off x="978247" y="3268991"/>
          <a:ext cx="10210453" cy="2237232"/>
        </p:xfrm>
        <a:graphic>
          <a:graphicData uri="http://schemas.openxmlformats.org/drawingml/2006/table">
            <a:tbl>
              <a:tblPr firstCol="1">
                <a:tableStyleId>{2A488322-F2BA-4B5B-9748-0D474271808F}</a:tableStyleId>
              </a:tblPr>
              <a:tblGrid>
                <a:gridCol w="3224062">
                  <a:extLst>
                    <a:ext uri="{9D8B030D-6E8A-4147-A177-3AD203B41FA5}">
                      <a16:colId xmlns:a16="http://schemas.microsoft.com/office/drawing/2014/main" xmlns="" val="1055306410"/>
                    </a:ext>
                  </a:extLst>
                </a:gridCol>
                <a:gridCol w="6986391">
                  <a:extLst>
                    <a:ext uri="{9D8B030D-6E8A-4147-A177-3AD203B41FA5}">
                      <a16:colId xmlns:a16="http://schemas.microsoft.com/office/drawing/2014/main" xmlns="" val="2006938286"/>
                    </a:ext>
                  </a:extLst>
                </a:gridCol>
              </a:tblGrid>
              <a:tr h="429768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PT Serif" panose="020A0603040505020204" pitchFamily="18" charset="77"/>
                        </a:rPr>
                        <a:t>1. данные по практике </a:t>
                      </a:r>
                      <a:endParaRPr lang="x-none" sz="1400" b="0" i="0" dirty="0">
                        <a:solidFill>
                          <a:schemeClr val="tx1"/>
                        </a:solidFill>
                        <a:latin typeface="PT Serif" panose="020A0603040505020204" pitchFamily="18" charset="77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PT Serif" panose="020A0603040505020204" pitchFamily="18" charset="77"/>
                        </a:rPr>
                        <a:t>наименование практики, период реализации, НПА, администрирование</a:t>
                      </a:r>
                      <a:endParaRPr lang="x-none" sz="1400" b="0" i="0" dirty="0">
                        <a:solidFill>
                          <a:schemeClr val="tx1"/>
                        </a:solidFill>
                        <a:latin typeface="PT Serif" panose="020A0603040505020204" pitchFamily="18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25947185"/>
                  </a:ext>
                </a:extLst>
              </a:tr>
              <a:tr h="429768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PT Serif" panose="020A0603040505020204" pitchFamily="18" charset="77"/>
                        </a:rPr>
                        <a:t>2. финансирование практики </a:t>
                      </a:r>
                      <a:endParaRPr lang="x-none" sz="1400" b="0" i="0" dirty="0">
                        <a:solidFill>
                          <a:schemeClr val="tx1"/>
                        </a:solidFill>
                        <a:latin typeface="PT Serif" panose="020A0603040505020204" pitchFamily="18" charset="77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PT Serif" panose="020A0603040505020204" pitchFamily="18" charset="77"/>
                        </a:rPr>
                        <a:t>ГРБС, форма предоставления средств, объемы и структура финансирования</a:t>
                      </a:r>
                      <a:endParaRPr lang="x-none" sz="1400" b="0" i="0" dirty="0">
                        <a:solidFill>
                          <a:schemeClr val="tx1"/>
                        </a:solidFill>
                        <a:latin typeface="PT Serif" panose="020A0603040505020204" pitchFamily="18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67244718"/>
                  </a:ext>
                </a:extLst>
              </a:tr>
              <a:tr h="429768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PT Serif" panose="020A0603040505020204" pitchFamily="18" charset="77"/>
                        </a:rPr>
                        <a:t>3. данные по проектам практики </a:t>
                      </a:r>
                      <a:endParaRPr lang="x-none" sz="1400" b="0" i="0" dirty="0">
                        <a:solidFill>
                          <a:schemeClr val="tx1"/>
                        </a:solidFill>
                        <a:latin typeface="PT Serif" panose="020A0603040505020204" pitchFamily="18" charset="77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PT Serif" panose="020A0603040505020204" pitchFamily="18" charset="77"/>
                        </a:rPr>
                        <a:t>динамика отбора проектов, типология,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latin typeface="PT Serif" panose="020A0603040505020204" pitchFamily="18" charset="77"/>
                        </a:rPr>
                        <a:t>благополучатели</a:t>
                      </a:r>
                      <a:endParaRPr lang="x-none" sz="1400" b="0" i="0" dirty="0">
                        <a:solidFill>
                          <a:schemeClr val="tx1"/>
                        </a:solidFill>
                        <a:latin typeface="PT Serif" panose="020A0603040505020204" pitchFamily="18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98219611"/>
                  </a:ext>
                </a:extLst>
              </a:tr>
              <a:tr h="429768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PT Serif" panose="020A0603040505020204" pitchFamily="18" charset="77"/>
                        </a:rPr>
                        <a:t>4. процедуры практики </a:t>
                      </a:r>
                      <a:endParaRPr lang="x-none" sz="1400" b="0" i="0" dirty="0">
                        <a:solidFill>
                          <a:schemeClr val="tx1"/>
                        </a:solidFill>
                        <a:latin typeface="PT Serif" panose="020A0603040505020204" pitchFamily="18" charset="77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PT Serif" panose="020A0603040505020204" pitchFamily="18" charset="77"/>
                        </a:rPr>
                        <a:t>организация сопровождения практики, процедуры сбора и отбора проектный заявок</a:t>
                      </a:r>
                      <a:endParaRPr lang="x-none" sz="1400" b="0" i="0" dirty="0">
                        <a:solidFill>
                          <a:schemeClr val="tx1"/>
                        </a:solidFill>
                        <a:latin typeface="PT Serif" panose="020A0603040505020204" pitchFamily="18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213608482"/>
                  </a:ext>
                </a:extLst>
              </a:tr>
              <a:tr h="429768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PT Serif" panose="020A0603040505020204" pitchFamily="18" charset="77"/>
                        </a:rPr>
                        <a:t>5. дополнительно</a:t>
                      </a:r>
                      <a:endParaRPr lang="x-none" sz="1400" b="0" i="0" dirty="0">
                        <a:solidFill>
                          <a:schemeClr val="tx1"/>
                        </a:solidFill>
                        <a:latin typeface="PT Serif" panose="020A0603040505020204" pitchFamily="18" charset="77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4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PT Serif" panose="020A0603040505020204" pitchFamily="18" charset="77"/>
                        </a:rPr>
                        <a:t>информационное и интернет – сопровождение практики, контакты</a:t>
                      </a:r>
                      <a:endParaRPr lang="x-none" sz="1400" b="0" i="0" dirty="0">
                        <a:solidFill>
                          <a:schemeClr val="tx1"/>
                        </a:solidFill>
                        <a:latin typeface="PT Serif" panose="020A0603040505020204" pitchFamily="18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0535993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DB610E4-66AA-B047-ACCB-BD172FCBF9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7100" y="2417476"/>
            <a:ext cx="77216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869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DBC4B302-2CF8-0385-5539-0CABA1862200}"/>
              </a:ext>
            </a:extLst>
          </p:cNvPr>
          <p:cNvCxnSpPr/>
          <p:nvPr/>
        </p:nvCxnSpPr>
        <p:spPr>
          <a:xfrm>
            <a:off x="0" y="520861"/>
            <a:ext cx="12192000" cy="0"/>
          </a:xfrm>
          <a:prstGeom prst="line">
            <a:avLst/>
          </a:prstGeom>
          <a:ln>
            <a:solidFill>
              <a:schemeClr val="accent3">
                <a:alpha val="50077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A7878E12-6E18-0292-FA91-0847506DC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39" y="84744"/>
            <a:ext cx="831200" cy="376227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01053ADF-17AC-F902-DFE4-6A3F74B94D5C}"/>
              </a:ext>
            </a:extLst>
          </p:cNvPr>
          <p:cNvSpPr txBox="1">
            <a:spLocks/>
          </p:cNvSpPr>
          <p:nvPr/>
        </p:nvSpPr>
        <p:spPr>
          <a:xfrm>
            <a:off x="9736665" y="6588307"/>
            <a:ext cx="2377883" cy="223441"/>
          </a:xfrm>
          <a:prstGeom prst="rect">
            <a:avLst/>
          </a:prstGeom>
          <a:noFill/>
        </p:spPr>
        <p:txBody>
          <a:bodyPr vert="horz" wrap="square" lIns="0" tIns="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dirty="0">
                <a:latin typeface="PT Serif" panose="020A0603040505020204" pitchFamily="18" charset="0"/>
                <a:ea typeface="Helvetica Neue Thin" panose="020B0403020202020204" pitchFamily="34" charset="0"/>
                <a:cs typeface="Noto Sans Myanmar ExtBd" panose="020B0502040504020204" pitchFamily="34" charset="0"/>
              </a:rPr>
              <a:t>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F2682E5-46B2-E34E-AC5D-231CE1064222}"/>
              </a:ext>
            </a:extLst>
          </p:cNvPr>
          <p:cNvSpPr txBox="1"/>
          <p:nvPr/>
        </p:nvSpPr>
        <p:spPr>
          <a:xfrm>
            <a:off x="876139" y="490643"/>
            <a:ext cx="10312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PT Serif" panose="020A0603040505020204" pitchFamily="18" charset="77"/>
                <a:ea typeface="HELVETICA NEUE THIN" panose="020B0403020202020204" pitchFamily="34" charset="0"/>
              </a:rPr>
              <a:t>Рекомендации по заполнению анкет</a:t>
            </a:r>
            <a:endParaRPr lang="x-none" sz="3600" b="1" dirty="0">
              <a:latin typeface="PT Serif" panose="020A0603040505020204" pitchFamily="18" charset="77"/>
              <a:ea typeface="HELVETICA NEUE THIN" panose="020B0403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49E4F46E-020C-0A40-99D3-1C2B46A219A0}"/>
              </a:ext>
            </a:extLst>
          </p:cNvPr>
          <p:cNvSpPr txBox="1"/>
          <p:nvPr/>
        </p:nvSpPr>
        <p:spPr>
          <a:xfrm>
            <a:off x="876139" y="1297394"/>
            <a:ext cx="1087136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PT Serif" panose="020A0603040505020204" pitchFamily="18" charset="77"/>
              </a:rPr>
              <a:t>Раздел «Финансирование инициативного бюджетирования» </a:t>
            </a:r>
          </a:p>
          <a:p>
            <a:pPr marL="742950" indent="-742950" algn="just">
              <a:buFont typeface="+mj-lt"/>
              <a:buAutoNum type="arabicPeriod"/>
            </a:pPr>
            <a:endParaRPr lang="ru-RU" i="0" dirty="0">
              <a:effectLst/>
              <a:latin typeface="PT Serif" panose="020A0603040505020204" pitchFamily="18" charset="77"/>
            </a:endParaRPr>
          </a:p>
          <a:p>
            <a:pPr algn="just"/>
            <a:r>
              <a:rPr lang="ru-RU" sz="1600" b="0" i="0" dirty="0">
                <a:effectLst/>
                <a:latin typeface="PT Serif" panose="020A0603040505020204" pitchFamily="18" charset="77"/>
              </a:rPr>
              <a:t>7.</a:t>
            </a:r>
            <a:r>
              <a:rPr lang="en-GB" sz="1600" b="0" i="0" dirty="0">
                <a:effectLst/>
                <a:latin typeface="PT Serif" panose="020A0603040505020204" pitchFamily="18" charset="77"/>
              </a:rPr>
              <a:t>C.1. </a:t>
            </a:r>
            <a:r>
              <a:rPr lang="ru-RU" sz="1600" b="0" i="0" dirty="0">
                <a:effectLst/>
                <a:latin typeface="PT Serif" panose="020A0603040505020204" pitchFamily="18" charset="77"/>
              </a:rPr>
              <a:t>Объем средств софинансирования со стороны граждан на финансовое обеспечение проектов 7.</a:t>
            </a:r>
            <a:r>
              <a:rPr lang="en-GB" sz="1600" b="0" i="0" dirty="0">
                <a:effectLst/>
                <a:latin typeface="PT Serif" panose="020A0603040505020204" pitchFamily="18" charset="77"/>
              </a:rPr>
              <a:t>D.1. </a:t>
            </a:r>
            <a:r>
              <a:rPr lang="ru-RU" sz="1600" b="0" i="0" dirty="0">
                <a:effectLst/>
                <a:latin typeface="PT Serif" panose="020A0603040505020204" pitchFamily="18" charset="77"/>
              </a:rPr>
              <a:t>Объем средств софинансирования со стороны юридических лиц и индивидуальных предпринимателей на финансовое обеспечение проектов</a:t>
            </a:r>
            <a:endParaRPr lang="ru-RU" sz="1600" dirty="0">
              <a:latin typeface="PT Serif" panose="020A0603040505020204" pitchFamily="18" charset="77"/>
            </a:endParaRPr>
          </a:p>
          <a:p>
            <a:pPr algn="just"/>
            <a:endParaRPr lang="ru-RU" sz="1600" b="0" i="0" dirty="0">
              <a:effectLst/>
              <a:latin typeface="PT Serif" panose="020A0603040505020204" pitchFamily="18" charset="77"/>
            </a:endParaRPr>
          </a:p>
          <a:p>
            <a:pPr algn="just"/>
            <a:r>
              <a:rPr lang="ru-RU" sz="1600" b="0" i="0" dirty="0">
                <a:effectLst/>
                <a:latin typeface="PT Serif" panose="020A0603040505020204" pitchFamily="18" charset="77"/>
              </a:rPr>
              <a:t>7.</a:t>
            </a:r>
            <a:r>
              <a:rPr lang="en-GB" sz="1600" b="0" i="0" dirty="0">
                <a:effectLst/>
                <a:latin typeface="PT Serif" panose="020A0603040505020204" pitchFamily="18" charset="77"/>
              </a:rPr>
              <a:t>E.1. </a:t>
            </a:r>
            <a:r>
              <a:rPr lang="ru-RU" sz="1600" b="0" i="0" dirty="0">
                <a:effectLst/>
                <a:latin typeface="PT Serif" panose="020A0603040505020204" pitchFamily="18" charset="77"/>
              </a:rPr>
              <a:t>Объем инициативных платежей со стороны граждан, юридических лиц и индивидуальных предпринимателей, поступивших в бюджеты муниципальных образований, реализующих проекты инициативного бюджетирования на территории субъекта РФ (в соответствии с кодами по виду доходов бюджетов 000 1 17 15000 00 0000 150 "Инициативные платежи")</a:t>
            </a:r>
            <a:endParaRPr lang="ru-RU" sz="1600" b="0" i="0" dirty="0">
              <a:solidFill>
                <a:srgbClr val="3E3E3C"/>
              </a:solidFill>
              <a:effectLst/>
              <a:latin typeface="PT Serif" panose="020A0603040505020204" pitchFamily="18" charset="77"/>
            </a:endParaRPr>
          </a:p>
          <a:p>
            <a:endParaRPr lang="x-none" dirty="0">
              <a:latin typeface="PT Serif" panose="020A0603040505020204" pitchFamily="18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8DBC13D-DBE6-7B40-8875-D01AF2290465}"/>
              </a:ext>
            </a:extLst>
          </p:cNvPr>
          <p:cNvSpPr txBox="1"/>
          <p:nvPr/>
        </p:nvSpPr>
        <p:spPr>
          <a:xfrm>
            <a:off x="876139" y="4211749"/>
            <a:ext cx="11160125" cy="21253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600"/>
              </a:spcAft>
            </a:pPr>
            <a:r>
              <a:rPr lang="ru-RU" sz="1800" dirty="0">
                <a:effectLst/>
                <a:latin typeface="Helvetica Neue Thin" panose="020B0403020202020204" pitchFamily="34" charset="0"/>
                <a:ea typeface="Helvetica Neue Thin" panose="020B0403020202020204" pitchFamily="34" charset="0"/>
                <a:cs typeface="Times New Roman" panose="02020603050405020304" pitchFamily="18" charset="0"/>
              </a:rPr>
              <a:t>Не следует дублировать данные</a:t>
            </a:r>
            <a:r>
              <a:rPr lang="ru-RU" dirty="0">
                <a:latin typeface="Helvetica Neue Thin" panose="020B0403020202020204" pitchFamily="34" charset="0"/>
                <a:ea typeface="Helvetica Neue Thin" panose="020B0403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Helvetica Neue Thin" panose="020B0403020202020204" pitchFamily="34" charset="0"/>
                <a:ea typeface="Helvetica Neue Thin" panose="020B0403020202020204" pitchFamily="34" charset="0"/>
                <a:cs typeface="Times New Roman" panose="02020603050405020304" pitchFamily="18" charset="0"/>
              </a:rPr>
              <a:t>параметров 7.</a:t>
            </a:r>
            <a:r>
              <a:rPr lang="en-US" sz="1800" dirty="0">
                <a:effectLst/>
                <a:latin typeface="Helvetica Neue Thin" panose="020B0403020202020204" pitchFamily="34" charset="0"/>
                <a:ea typeface="Helvetica Neue Thin" panose="020B0403020202020204" pitchFamily="34" charset="0"/>
                <a:cs typeface="Times New Roman" panose="02020603050405020304" pitchFamily="18" charset="0"/>
              </a:rPr>
              <a:t>C</a:t>
            </a:r>
            <a:r>
              <a:rPr lang="ru-RU" sz="1800" dirty="0">
                <a:effectLst/>
                <a:latin typeface="Helvetica Neue Thin" panose="020B0403020202020204" pitchFamily="34" charset="0"/>
                <a:ea typeface="Helvetica Neue Thin" panose="020B0403020202020204" pitchFamily="34" charset="0"/>
                <a:cs typeface="Times New Roman" panose="02020603050405020304" pitchFamily="18" charset="0"/>
              </a:rPr>
              <a:t>. «Средства софинансирования со стороны граждан» и 7.</a:t>
            </a:r>
            <a:r>
              <a:rPr lang="en-US" sz="1800" dirty="0">
                <a:effectLst/>
                <a:latin typeface="Helvetica Neue Thin" panose="020B0403020202020204" pitchFamily="34" charset="0"/>
                <a:ea typeface="Helvetica Neue Thin" panose="020B0403020202020204" pitchFamily="34" charset="0"/>
                <a:cs typeface="Times New Roman" panose="02020603050405020304" pitchFamily="18" charset="0"/>
              </a:rPr>
              <a:t>D</a:t>
            </a:r>
            <a:r>
              <a:rPr lang="ru-RU" sz="1800" dirty="0">
                <a:effectLst/>
                <a:latin typeface="Helvetica Neue Thin" panose="020B0403020202020204" pitchFamily="34" charset="0"/>
                <a:ea typeface="Helvetica Neue Thin" panose="020B0403020202020204" pitchFamily="34" charset="0"/>
                <a:cs typeface="Times New Roman" panose="02020603050405020304" pitchFamily="18" charset="0"/>
              </a:rPr>
              <a:t>. «Средства софинансирования со стороны юридических лиц и индивидуальных предпринимателей», в ячейках параметра 7.Е. «Инициативные платежи граждан и юридических лиц». Данные формы софинансирования проектов инициативного бюджетирования являются взаимоисключающими, а не взаимодополняющими</a:t>
            </a:r>
            <a:r>
              <a:rPr lang="ru-RU" dirty="0">
                <a:latin typeface="Helvetica Neue Thin" panose="020B0403020202020204" pitchFamily="34" charset="0"/>
                <a:ea typeface="Helvetica Neue Thin" panose="020B0403020202020204" pitchFamily="34" charset="0"/>
                <a:cs typeface="Times New Roman" panose="02020603050405020304" pitchFamily="18" charset="0"/>
              </a:rPr>
              <a:t> </a:t>
            </a:r>
            <a:endParaRPr lang="x-none" sz="1400" dirty="0">
              <a:effectLst/>
              <a:latin typeface="Helvetica Neue Thin" panose="020B0403020202020204" pitchFamily="34" charset="0"/>
              <a:ea typeface="Helvetica Neue Thin" panose="020B04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670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DBC4B302-2CF8-0385-5539-0CABA1862200}"/>
              </a:ext>
            </a:extLst>
          </p:cNvPr>
          <p:cNvCxnSpPr/>
          <p:nvPr/>
        </p:nvCxnSpPr>
        <p:spPr>
          <a:xfrm>
            <a:off x="0" y="520861"/>
            <a:ext cx="12192000" cy="0"/>
          </a:xfrm>
          <a:prstGeom prst="line">
            <a:avLst/>
          </a:prstGeom>
          <a:ln>
            <a:solidFill>
              <a:schemeClr val="accent3">
                <a:alpha val="50077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A7878E12-6E18-0292-FA91-0847506DC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39" y="84744"/>
            <a:ext cx="831200" cy="376227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01053ADF-17AC-F902-DFE4-6A3F74B94D5C}"/>
              </a:ext>
            </a:extLst>
          </p:cNvPr>
          <p:cNvSpPr txBox="1">
            <a:spLocks/>
          </p:cNvSpPr>
          <p:nvPr/>
        </p:nvSpPr>
        <p:spPr>
          <a:xfrm>
            <a:off x="9736665" y="6588307"/>
            <a:ext cx="2377883" cy="223441"/>
          </a:xfrm>
          <a:prstGeom prst="rect">
            <a:avLst/>
          </a:prstGeom>
          <a:noFill/>
        </p:spPr>
        <p:txBody>
          <a:bodyPr vert="horz" wrap="square" lIns="0" tIns="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dirty="0">
                <a:latin typeface="PT Serif" panose="020A0603040505020204" pitchFamily="18" charset="0"/>
                <a:ea typeface="Helvetica Neue Thin" panose="020B0403020202020204" pitchFamily="34" charset="0"/>
                <a:cs typeface="Noto Sans Myanmar ExtBd" panose="020B0502040504020204" pitchFamily="34" charset="0"/>
              </a:rPr>
              <a:t>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F2682E5-46B2-E34E-AC5D-231CE1064222}"/>
              </a:ext>
            </a:extLst>
          </p:cNvPr>
          <p:cNvSpPr txBox="1"/>
          <p:nvPr/>
        </p:nvSpPr>
        <p:spPr>
          <a:xfrm>
            <a:off x="876139" y="490643"/>
            <a:ext cx="10312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PT Serif" panose="020A0603040505020204" pitchFamily="18" charset="77"/>
                <a:ea typeface="HELVETICA NEUE THIN" panose="020B0403020202020204" pitchFamily="34" charset="0"/>
              </a:rPr>
              <a:t>Рекомендации по заполнению анкет</a:t>
            </a:r>
            <a:endParaRPr lang="x-none" sz="3600" b="1" dirty="0">
              <a:latin typeface="PT Serif" panose="020A0603040505020204" pitchFamily="18" charset="77"/>
              <a:ea typeface="HELVETICA NEUE THIN" panose="020B0403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49E4F46E-020C-0A40-99D3-1C2B46A219A0}"/>
              </a:ext>
            </a:extLst>
          </p:cNvPr>
          <p:cNvSpPr txBox="1"/>
          <p:nvPr/>
        </p:nvSpPr>
        <p:spPr>
          <a:xfrm>
            <a:off x="876139" y="1297394"/>
            <a:ext cx="1087136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PT Serif" panose="020A0603040505020204" pitchFamily="18" charset="77"/>
              </a:rPr>
              <a:t>Раздел «</a:t>
            </a:r>
            <a:r>
              <a:rPr lang="ru-RU" b="1" dirty="0" err="1">
                <a:latin typeface="PT Serif" panose="020A0603040505020204" pitchFamily="18" charset="77"/>
              </a:rPr>
              <a:t>Благополучатели</a:t>
            </a:r>
            <a:r>
              <a:rPr lang="ru-RU" b="1" dirty="0">
                <a:latin typeface="PT Serif" panose="020A0603040505020204" pitchFamily="18" charset="77"/>
              </a:rPr>
              <a:t> проектов инициативного бюджетирования» </a:t>
            </a:r>
          </a:p>
          <a:p>
            <a:pPr marL="742950" indent="-742950" algn="just">
              <a:buFont typeface="+mj-lt"/>
              <a:buAutoNum type="arabicPeriod"/>
            </a:pPr>
            <a:endParaRPr lang="ru-RU" i="0" dirty="0">
              <a:effectLst/>
              <a:latin typeface="PT Serif" panose="020A0603040505020204" pitchFamily="18" charset="77"/>
            </a:endParaRPr>
          </a:p>
          <a:p>
            <a:pPr algn="just"/>
            <a:r>
              <a:rPr lang="ru-RU" sz="1600" b="0" i="0" dirty="0">
                <a:effectLst/>
                <a:latin typeface="PT Serif" panose="020A0603040505020204" pitchFamily="18" charset="77"/>
                <a:ea typeface="Helvetica Neue" panose="02000503000000020004" pitchFamily="2" charset="0"/>
                <a:cs typeface="Helvetica Neue" panose="02000503000000020004" pitchFamily="2" charset="0"/>
              </a:rPr>
              <a:t>11.1. Количество граждан, на удовлетворение потребностей которых направлены проекты, профинансированные в отчетном году (</a:t>
            </a:r>
            <a:r>
              <a:rPr lang="en-US" sz="1600" dirty="0">
                <a:latin typeface="PT Serif" panose="020A0603040505020204" pitchFamily="18" charset="77"/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%)</a:t>
            </a:r>
            <a:endParaRPr lang="ru-RU" sz="1600" b="0" i="0" dirty="0">
              <a:effectLst/>
              <a:latin typeface="PT Serif" panose="020A0603040505020204" pitchFamily="18" charset="77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just"/>
            <a:endParaRPr lang="ru-RU" sz="1600" b="0" i="0" dirty="0">
              <a:effectLst/>
              <a:latin typeface="PT Serif" panose="020A0603040505020204" pitchFamily="18" charset="77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just"/>
            <a:r>
              <a:rPr lang="ru-RU" sz="1600" b="0" i="0" dirty="0">
                <a:effectLst/>
                <a:latin typeface="PT Serif" panose="020A0603040505020204" pitchFamily="18" charset="77"/>
                <a:ea typeface="Helvetica Neue" panose="02000503000000020004" pitchFamily="2" charset="0"/>
                <a:cs typeface="Helvetica Neue" panose="02000503000000020004" pitchFamily="2" charset="0"/>
              </a:rPr>
              <a:t>11.2. Описание методики подсчета </a:t>
            </a:r>
            <a:r>
              <a:rPr lang="ru-RU" sz="1600" b="0" i="0" dirty="0" err="1">
                <a:effectLst/>
                <a:latin typeface="PT Serif" panose="020A0603040505020204" pitchFamily="18" charset="77"/>
                <a:ea typeface="Helvetica Neue" panose="02000503000000020004" pitchFamily="2" charset="0"/>
                <a:cs typeface="Helvetica Neue" panose="02000503000000020004" pitchFamily="2" charset="0"/>
              </a:rPr>
              <a:t>благополучателей</a:t>
            </a:r>
            <a:r>
              <a:rPr lang="ru-RU" sz="1600" b="0" i="0" dirty="0">
                <a:effectLst/>
                <a:latin typeface="PT Serif" panose="020A0603040505020204" pitchFamily="18" charset="77"/>
                <a:ea typeface="Helvetica Neue" panose="02000503000000020004" pitchFamily="2" charset="0"/>
                <a:cs typeface="Helvetica Neue" panose="02000503000000020004" pitchFamily="2" charset="0"/>
              </a:rPr>
              <a:t> или ссылка на неё (без методики подсчета </a:t>
            </a:r>
            <a:r>
              <a:rPr lang="ru-RU" sz="1600" b="0" i="0" dirty="0" err="1">
                <a:effectLst/>
                <a:latin typeface="PT Serif" panose="020A0603040505020204" pitchFamily="18" charset="77"/>
                <a:ea typeface="Helvetica Neue" panose="02000503000000020004" pitchFamily="2" charset="0"/>
                <a:cs typeface="Helvetica Neue" panose="02000503000000020004" pitchFamily="2" charset="0"/>
              </a:rPr>
              <a:t>благополучателей</a:t>
            </a:r>
            <a:r>
              <a:rPr lang="ru-RU" sz="1600" b="0" i="0" dirty="0">
                <a:effectLst/>
                <a:latin typeface="PT Serif" panose="020A0603040505020204" pitchFamily="18" charset="77"/>
                <a:ea typeface="Helvetica Neue" panose="02000503000000020004" pitchFamily="2" charset="0"/>
                <a:cs typeface="Helvetica Neue" panose="02000503000000020004" pitchFamily="2" charset="0"/>
              </a:rPr>
              <a:t> показатель не будет учитываться)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9B87E21-62F3-8B49-9FED-89B87149D3E1}"/>
              </a:ext>
            </a:extLst>
          </p:cNvPr>
          <p:cNvSpPr txBox="1"/>
          <p:nvPr/>
        </p:nvSpPr>
        <p:spPr>
          <a:xfrm>
            <a:off x="876139" y="3320495"/>
            <a:ext cx="10706261" cy="17004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600"/>
              </a:spcAft>
            </a:pPr>
            <a:r>
              <a:rPr lang="ru-RU" dirty="0"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rPr>
              <a:t>Показатель доли </a:t>
            </a:r>
            <a:r>
              <a:rPr lang="ru-RU" dirty="0" err="1"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rPr>
              <a:t>благополучателей</a:t>
            </a:r>
            <a:r>
              <a:rPr lang="ru-RU" dirty="0"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rPr>
              <a:t> в одной практике ИБ не может превышать 100</a:t>
            </a:r>
            <a:r>
              <a:rPr lang="en-US" dirty="0"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rPr>
              <a:t>%</a:t>
            </a:r>
            <a:r>
              <a:rPr lang="ru-RU" dirty="0"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rPr>
              <a:t> от численности населения (региона или МО). В цифровой версии мониторинга установлен ограничитель в данном пункте. Важно предоставлять методики подсчета </a:t>
            </a:r>
            <a:r>
              <a:rPr lang="ru-RU" dirty="0" err="1"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rPr>
              <a:t>благополучателей</a:t>
            </a:r>
            <a:r>
              <a:rPr lang="ru-RU" dirty="0"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rPr>
              <a:t> для возможности </a:t>
            </a:r>
            <a:r>
              <a:rPr lang="ru-RU" dirty="0" err="1"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rPr>
              <a:t>валидации</a:t>
            </a:r>
            <a:r>
              <a:rPr lang="ru-RU" dirty="0"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rPr>
              <a:t> данных </a:t>
            </a:r>
            <a:endParaRPr lang="x-none" dirty="0">
              <a:effectLst/>
              <a:latin typeface="Helvetica Neue Thin" panose="020B0403020202020204" pitchFamily="34" charset="0"/>
              <a:ea typeface="Helvetica Neue Thin" panose="020B0403020202020204" pitchFamily="34" charset="0"/>
              <a:cs typeface="Helvetica Neue" panose="02000503000000020004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EA3DBC8-8157-ED43-9A46-D8F582D06D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590"/>
          <a:stretch/>
        </p:blipFill>
        <p:spPr>
          <a:xfrm>
            <a:off x="876139" y="5108691"/>
            <a:ext cx="10706261" cy="166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253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DBC4B302-2CF8-0385-5539-0CABA1862200}"/>
              </a:ext>
            </a:extLst>
          </p:cNvPr>
          <p:cNvCxnSpPr/>
          <p:nvPr/>
        </p:nvCxnSpPr>
        <p:spPr>
          <a:xfrm>
            <a:off x="0" y="520861"/>
            <a:ext cx="12192000" cy="0"/>
          </a:xfrm>
          <a:prstGeom prst="line">
            <a:avLst/>
          </a:prstGeom>
          <a:ln>
            <a:solidFill>
              <a:schemeClr val="accent3">
                <a:alpha val="50077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A7878E12-6E18-0292-FA91-0847506DC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39" y="84744"/>
            <a:ext cx="831200" cy="376227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01053ADF-17AC-F902-DFE4-6A3F74B94D5C}"/>
              </a:ext>
            </a:extLst>
          </p:cNvPr>
          <p:cNvSpPr txBox="1">
            <a:spLocks/>
          </p:cNvSpPr>
          <p:nvPr/>
        </p:nvSpPr>
        <p:spPr>
          <a:xfrm>
            <a:off x="9736665" y="6588307"/>
            <a:ext cx="2377883" cy="223441"/>
          </a:xfrm>
          <a:prstGeom prst="rect">
            <a:avLst/>
          </a:prstGeom>
          <a:noFill/>
        </p:spPr>
        <p:txBody>
          <a:bodyPr vert="horz" wrap="square" lIns="0" tIns="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dirty="0">
                <a:latin typeface="PT Serif" panose="020A0603040505020204" pitchFamily="18" charset="0"/>
                <a:ea typeface="Helvetica Neue Thin" panose="020B0403020202020204" pitchFamily="34" charset="0"/>
                <a:cs typeface="Noto Sans Myanmar ExtBd" panose="020B0502040504020204" pitchFamily="34" charset="0"/>
              </a:rPr>
              <a:t>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F2682E5-46B2-E34E-AC5D-231CE1064222}"/>
              </a:ext>
            </a:extLst>
          </p:cNvPr>
          <p:cNvSpPr txBox="1"/>
          <p:nvPr/>
        </p:nvSpPr>
        <p:spPr>
          <a:xfrm>
            <a:off x="876139" y="490643"/>
            <a:ext cx="10312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PT Serif" panose="020A0603040505020204" pitchFamily="18" charset="77"/>
                <a:ea typeface="HELVETICA NEUE THIN" panose="020B0403020202020204" pitchFamily="34" charset="0"/>
              </a:rPr>
              <a:t>Рекомендации по заполнению анкет</a:t>
            </a:r>
            <a:endParaRPr lang="x-none" sz="3600" b="1" dirty="0">
              <a:latin typeface="PT Serif" panose="020A0603040505020204" pitchFamily="18" charset="77"/>
              <a:ea typeface="HELVETICA NEUE THIN" panose="020B0403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49E4F46E-020C-0A40-99D3-1C2B46A219A0}"/>
              </a:ext>
            </a:extLst>
          </p:cNvPr>
          <p:cNvSpPr txBox="1"/>
          <p:nvPr/>
        </p:nvSpPr>
        <p:spPr>
          <a:xfrm>
            <a:off x="876139" y="1297394"/>
            <a:ext cx="1116012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b="1" i="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Раздел «Процедуры практики»</a:t>
            </a:r>
          </a:p>
          <a:p>
            <a:pPr algn="l"/>
            <a:endParaRPr lang="ru-RU" b="1" i="0" dirty="0"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/>
            <a:r>
              <a:rPr lang="ru-RU" sz="1600" b="0" i="0" dirty="0">
                <a:effectLst/>
                <a:latin typeface="PT Serif" panose="020A0603040505020204" pitchFamily="18" charset="77"/>
                <a:ea typeface="Helvetica Neue" panose="02000503000000020004" pitchFamily="2" charset="0"/>
                <a:cs typeface="Helvetica Neue" panose="02000503000000020004" pitchFamily="2" charset="0"/>
              </a:rPr>
              <a:t>13. Процедуры сбора и выдвижения проектных идей от граждан и количество граждан, принявших в них участие</a:t>
            </a:r>
          </a:p>
          <a:p>
            <a:pPr algn="l"/>
            <a:endParaRPr lang="ru-RU" sz="1600" b="0" i="0" dirty="0">
              <a:effectLst/>
              <a:latin typeface="PT Serif" panose="020A0603040505020204" pitchFamily="18" charset="77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/>
            <a:endParaRPr lang="ru-RU" sz="1600" dirty="0">
              <a:latin typeface="PT Serif" panose="020A0603040505020204" pitchFamily="18" charset="77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/>
            <a:endParaRPr lang="ru-RU" sz="1600" b="0" i="0" dirty="0">
              <a:effectLst/>
              <a:latin typeface="PT Serif" panose="020A0603040505020204" pitchFamily="18" charset="77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/>
            <a:endParaRPr lang="ru-RU" sz="1600" dirty="0">
              <a:latin typeface="PT Serif" panose="020A0603040505020204" pitchFamily="18" charset="77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/>
            <a:endParaRPr lang="ru-RU" sz="1600" b="0" i="0" dirty="0">
              <a:effectLst/>
              <a:latin typeface="PT Serif" panose="020A0603040505020204" pitchFamily="18" charset="77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/>
            <a:endParaRPr lang="ru-RU" sz="1600" dirty="0">
              <a:latin typeface="PT Serif" panose="020A0603040505020204" pitchFamily="18" charset="77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/>
            <a:endParaRPr lang="ru-RU" sz="1600" b="0" i="0" dirty="0">
              <a:effectLst/>
              <a:latin typeface="PT Serif" panose="020A0603040505020204" pitchFamily="18" charset="77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ru-RU" sz="1600" b="0" i="0" dirty="0">
              <a:effectLst/>
              <a:latin typeface="PT Serif" panose="020A0603040505020204" pitchFamily="18" charset="77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ru-RU" sz="1600" b="0" i="0" dirty="0">
                <a:effectLst/>
                <a:latin typeface="PT Serif" panose="020A0603040505020204" pitchFamily="18" charset="77"/>
                <a:ea typeface="Helvetica Neue" panose="02000503000000020004" pitchFamily="2" charset="0"/>
                <a:cs typeface="Helvetica Neue" panose="02000503000000020004" pitchFamily="2" charset="0"/>
              </a:rPr>
              <a:t>14. Процедуры конкурсного отбора проектных заявок и количество граждан, принявших в них участие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9B87E21-62F3-8B49-9FED-89B87149D3E1}"/>
              </a:ext>
            </a:extLst>
          </p:cNvPr>
          <p:cNvSpPr txBox="1"/>
          <p:nvPr/>
        </p:nvSpPr>
        <p:spPr>
          <a:xfrm>
            <a:off x="876139" y="2450882"/>
            <a:ext cx="11160125" cy="12940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600"/>
              </a:spcAft>
            </a:pPr>
            <a:r>
              <a:rPr lang="ru-RU" dirty="0"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rPr>
              <a:t>К</a:t>
            </a:r>
            <a:r>
              <a:rPr lang="ru-RU" sz="1800" dirty="0">
                <a:effectLst/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rPr>
              <a:t>акие каналы подачи проектных идей населения используются в рамках практики ИБ? какое количество граждан ими воспользовалось? каким образом было зафиксировано реальное участие граждан</a:t>
            </a:r>
            <a:r>
              <a:rPr lang="ru-RU" dirty="0">
                <a:effectLst/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rPr>
              <a:t> ?</a:t>
            </a:r>
            <a:endParaRPr lang="x-none" dirty="0">
              <a:effectLst/>
              <a:latin typeface="Helvetica Neue Thin" panose="020B0403020202020204" pitchFamily="34" charset="0"/>
              <a:ea typeface="Helvetica Neue Thin" panose="020B0403020202020204" pitchFamily="34" charset="0"/>
              <a:cs typeface="Helvetica Neue" panose="02000503000000020004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FD32EC8-2746-CB44-8189-844B019015B5}"/>
              </a:ext>
            </a:extLst>
          </p:cNvPr>
          <p:cNvSpPr txBox="1"/>
          <p:nvPr/>
        </p:nvSpPr>
        <p:spPr>
          <a:xfrm>
            <a:off x="876138" y="4651388"/>
            <a:ext cx="11160125" cy="17854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600"/>
              </a:spcAft>
            </a:pPr>
            <a:r>
              <a:rPr lang="ru-RU" dirty="0">
                <a:latin typeface="Helvetica Neue Thin" panose="020B0403020202020204" pitchFamily="34" charset="0"/>
                <a:ea typeface="Helvetica Neue Thin" panose="020B0403020202020204" pitchFamily="34" charset="0"/>
              </a:rPr>
              <a:t>К</a:t>
            </a:r>
            <a:r>
              <a:rPr lang="ru-RU" sz="1800" dirty="0">
                <a:effectLst/>
                <a:latin typeface="Helvetica Neue Thin" panose="020B0403020202020204" pitchFamily="34" charset="0"/>
                <a:ea typeface="Helvetica Neue Thin" panose="020B0403020202020204" pitchFamily="34" charset="0"/>
              </a:rPr>
              <a:t>ак именно в практике ИБ выбираются победившие проектные заявки? как участвуют в процедурах конкурсного отбора граждане</a:t>
            </a:r>
            <a:r>
              <a:rPr lang="ru-RU" dirty="0">
                <a:effectLst/>
                <a:latin typeface="Helvetica Neue Thin" panose="020B0403020202020204" pitchFamily="34" charset="0"/>
                <a:ea typeface="Helvetica Neue Thin" panose="020B0403020202020204" pitchFamily="34" charset="0"/>
              </a:rPr>
              <a:t>? </a:t>
            </a:r>
          </a:p>
          <a:p>
            <a:pPr indent="450215" algn="just">
              <a:lnSpc>
                <a:spcPct val="150000"/>
              </a:lnSpc>
              <a:spcAft>
                <a:spcPts val="600"/>
              </a:spcAft>
            </a:pPr>
            <a:r>
              <a:rPr lang="ru-RU" sz="1800" dirty="0">
                <a:effectLst/>
                <a:latin typeface="Helvetica Neue Thin" panose="020B0403020202020204" pitchFamily="34" charset="0"/>
                <a:ea typeface="Helvetica Neue Thin" panose="020B0403020202020204" pitchFamily="34" charset="0"/>
              </a:rPr>
              <a:t>Важно указать способ фиксации участия граждан в процедурах: протокол, подписные листы, фото- и видео-фиксация, отчеты консультантов, независимые наблюдатели, интернет-технологии </a:t>
            </a:r>
            <a:endParaRPr lang="x-none" dirty="0">
              <a:effectLst/>
              <a:latin typeface="Helvetica Neue Thin" panose="020B0403020202020204" pitchFamily="34" charset="0"/>
              <a:ea typeface="Helvetica Neue Thin" panose="020B0403020202020204" pitchFamily="34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755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DBC4B302-2CF8-0385-5539-0CABA1862200}"/>
              </a:ext>
            </a:extLst>
          </p:cNvPr>
          <p:cNvCxnSpPr/>
          <p:nvPr/>
        </p:nvCxnSpPr>
        <p:spPr>
          <a:xfrm>
            <a:off x="0" y="520861"/>
            <a:ext cx="12192000" cy="0"/>
          </a:xfrm>
          <a:prstGeom prst="line">
            <a:avLst/>
          </a:prstGeom>
          <a:ln>
            <a:solidFill>
              <a:schemeClr val="accent3">
                <a:alpha val="50077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A7878E12-6E18-0292-FA91-0847506DC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39" y="84744"/>
            <a:ext cx="831200" cy="376227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01053ADF-17AC-F902-DFE4-6A3F74B94D5C}"/>
              </a:ext>
            </a:extLst>
          </p:cNvPr>
          <p:cNvSpPr txBox="1">
            <a:spLocks/>
          </p:cNvSpPr>
          <p:nvPr/>
        </p:nvSpPr>
        <p:spPr>
          <a:xfrm>
            <a:off x="9736665" y="6588307"/>
            <a:ext cx="2377883" cy="223441"/>
          </a:xfrm>
          <a:prstGeom prst="rect">
            <a:avLst/>
          </a:prstGeom>
          <a:noFill/>
        </p:spPr>
        <p:txBody>
          <a:bodyPr vert="horz" wrap="square" lIns="0" tIns="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dirty="0">
                <a:latin typeface="PT Serif" panose="020A0603040505020204" pitchFamily="18" charset="0"/>
                <a:ea typeface="Helvetica Neue Thin" panose="020B0403020202020204" pitchFamily="34" charset="0"/>
                <a:cs typeface="Noto Sans Myanmar ExtBd" panose="020B0502040504020204" pitchFamily="34" charset="0"/>
              </a:rPr>
              <a:t>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F892C0A-5809-6C43-8513-18C12E69B79E}"/>
              </a:ext>
            </a:extLst>
          </p:cNvPr>
          <p:cNvSpPr txBox="1"/>
          <p:nvPr/>
        </p:nvSpPr>
        <p:spPr>
          <a:xfrm>
            <a:off x="876139" y="490643"/>
            <a:ext cx="10888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PT Serif" panose="020A0603040505020204" pitchFamily="18" charset="77"/>
                <a:ea typeface="HELVETICA NEUE THIN" panose="020B0403020202020204" pitchFamily="34" charset="0"/>
              </a:rPr>
              <a:t>Преимущества цифрового мониторинга (1)</a:t>
            </a:r>
            <a:endParaRPr lang="x-none" sz="3600" b="1" dirty="0">
              <a:latin typeface="PT Serif" panose="020A0603040505020204" pitchFamily="18" charset="77"/>
              <a:ea typeface="HELVETICA NEUE THIN" panose="020B0403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13D0CF1-DDE3-9944-BF44-661CCB15F1CC}"/>
              </a:ext>
            </a:extLst>
          </p:cNvPr>
          <p:cNvSpPr txBox="1"/>
          <p:nvPr/>
        </p:nvSpPr>
        <p:spPr>
          <a:xfrm>
            <a:off x="876139" y="1482955"/>
            <a:ext cx="8769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PT Serif" panose="020A0603040505020204" pitchFamily="18" charset="77"/>
              </a:rPr>
              <a:t>1. Возможность редактирования анкеты до момента окончательной отправки  </a:t>
            </a:r>
            <a:endParaRPr lang="x-none" dirty="0">
              <a:latin typeface="PT Serif" panose="020A0603040505020204" pitchFamily="18" charset="77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609A74FF-8AD5-0A4D-89C5-38BAE8D125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139" y="1927285"/>
            <a:ext cx="3584348" cy="76031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877E543-727B-8C47-B372-F87A3BCF9624}"/>
              </a:ext>
            </a:extLst>
          </p:cNvPr>
          <p:cNvSpPr txBox="1"/>
          <p:nvPr/>
        </p:nvSpPr>
        <p:spPr>
          <a:xfrm>
            <a:off x="876139" y="2947265"/>
            <a:ext cx="10752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PT Serif" panose="020A0603040505020204" pitchFamily="18" charset="77"/>
              </a:rPr>
              <a:t>2. Невозможность отправки анкеты, если обязательные поля не заполнены. Система покажет, какие разделы и поля необходимо заполнить </a:t>
            </a:r>
            <a:endParaRPr lang="x-none" dirty="0">
              <a:latin typeface="PT Serif" panose="020A0603040505020204" pitchFamily="18" charset="77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31161CCC-8A42-4245-82F7-C15F96954F8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160" t="8989" r="7099"/>
          <a:stretch/>
        </p:blipFill>
        <p:spPr>
          <a:xfrm>
            <a:off x="876139" y="3825736"/>
            <a:ext cx="4055165" cy="283612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53B17213-E948-0647-B8F3-BDC3565293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4774" y="3853260"/>
            <a:ext cx="5248404" cy="25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557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DBC4B302-2CF8-0385-5539-0CABA1862200}"/>
              </a:ext>
            </a:extLst>
          </p:cNvPr>
          <p:cNvCxnSpPr/>
          <p:nvPr/>
        </p:nvCxnSpPr>
        <p:spPr>
          <a:xfrm>
            <a:off x="0" y="520861"/>
            <a:ext cx="12192000" cy="0"/>
          </a:xfrm>
          <a:prstGeom prst="line">
            <a:avLst/>
          </a:prstGeom>
          <a:ln>
            <a:solidFill>
              <a:schemeClr val="accent3">
                <a:alpha val="50077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A7878E12-6E18-0292-FA91-0847506DC5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939" y="84744"/>
            <a:ext cx="831200" cy="376227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01053ADF-17AC-F902-DFE4-6A3F74B94D5C}"/>
              </a:ext>
            </a:extLst>
          </p:cNvPr>
          <p:cNvSpPr txBox="1">
            <a:spLocks/>
          </p:cNvSpPr>
          <p:nvPr/>
        </p:nvSpPr>
        <p:spPr>
          <a:xfrm>
            <a:off x="9736665" y="6588307"/>
            <a:ext cx="2377883" cy="223441"/>
          </a:xfrm>
          <a:prstGeom prst="rect">
            <a:avLst/>
          </a:prstGeom>
          <a:noFill/>
        </p:spPr>
        <p:txBody>
          <a:bodyPr vert="horz" wrap="square" lIns="0" tIns="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dirty="0">
                <a:latin typeface="PT Serif" panose="020A0603040505020204" pitchFamily="18" charset="0"/>
                <a:ea typeface="Helvetica Neue Thin" panose="020B0403020202020204" pitchFamily="34" charset="0"/>
                <a:cs typeface="Noto Sans Myanmar ExtBd" panose="020B0502040504020204" pitchFamily="34" charset="0"/>
              </a:rPr>
              <a:t>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F892C0A-5809-6C43-8513-18C12E69B79E}"/>
              </a:ext>
            </a:extLst>
          </p:cNvPr>
          <p:cNvSpPr txBox="1"/>
          <p:nvPr/>
        </p:nvSpPr>
        <p:spPr>
          <a:xfrm>
            <a:off x="876139" y="490643"/>
            <a:ext cx="10709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PT Serif" panose="020A0603040505020204" pitchFamily="18" charset="77"/>
                <a:ea typeface="HELVETICA NEUE THIN" panose="020B0403020202020204" pitchFamily="34" charset="0"/>
              </a:rPr>
              <a:t>Преимущества цифрового мониторинга (2)</a:t>
            </a:r>
            <a:endParaRPr lang="x-none" sz="3600" b="1" dirty="0">
              <a:latin typeface="PT Serif" panose="020A0603040505020204" pitchFamily="18" charset="77"/>
              <a:ea typeface="HELVETICA NEUE THIN" panose="020B0403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E2FE625-3F54-AD4B-B5BF-9B59D8C392F1}"/>
              </a:ext>
            </a:extLst>
          </p:cNvPr>
          <p:cNvSpPr txBox="1"/>
          <p:nvPr/>
        </p:nvSpPr>
        <p:spPr>
          <a:xfrm>
            <a:off x="876139" y="1371348"/>
            <a:ext cx="10174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PT Serif" panose="020A0603040505020204" pitchFamily="18" charset="77"/>
              </a:rPr>
              <a:t>3. Автоматический расчет сумм и процентов в разделе финансирования. Минимизация ошибок </a:t>
            </a:r>
          </a:p>
          <a:p>
            <a:r>
              <a:rPr lang="ru-RU" dirty="0">
                <a:latin typeface="PT Serif" panose="020A0603040505020204" pitchFamily="18" charset="77"/>
              </a:rPr>
              <a:t>(Параметр  </a:t>
            </a:r>
            <a:r>
              <a:rPr lang="ru-RU" b="0" i="0" dirty="0">
                <a:effectLst/>
                <a:latin typeface="PT Serif" panose="020A0603040505020204" pitchFamily="18" charset="77"/>
              </a:rPr>
              <a:t>7. Общая стоимость проектов ИБ, инициативных проектов в отчетном году)</a:t>
            </a:r>
          </a:p>
          <a:p>
            <a:r>
              <a:rPr lang="ru-RU" dirty="0">
                <a:latin typeface="PT Serif" panose="020A0603040505020204" pitchFamily="18" charset="77"/>
              </a:rPr>
              <a:t>  </a:t>
            </a:r>
            <a:endParaRPr lang="x-none" dirty="0">
              <a:latin typeface="PT Serif" panose="020A0603040505020204" pitchFamily="18" charset="77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23B349A-06BD-9849-809D-30CA6366C02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" b="41882"/>
          <a:stretch/>
        </p:blipFill>
        <p:spPr>
          <a:xfrm>
            <a:off x="876139" y="2734940"/>
            <a:ext cx="10174720" cy="23161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B3B4760-FBC7-EA46-94D3-8375ABC5E6F8}"/>
              </a:ext>
            </a:extLst>
          </p:cNvPr>
          <p:cNvSpPr txBox="1"/>
          <p:nvPr/>
        </p:nvSpPr>
        <p:spPr>
          <a:xfrm>
            <a:off x="8723404" y="3166765"/>
            <a:ext cx="20265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err="1">
                <a:solidFill>
                  <a:srgbClr val="008C46"/>
                </a:solidFill>
                <a:latin typeface="PT Serif" panose="020A0603040505020204" pitchFamily="18" charset="77"/>
              </a:rPr>
              <a:t>автосумма</a:t>
            </a:r>
            <a:r>
              <a:rPr lang="ru-RU" sz="1100" dirty="0">
                <a:solidFill>
                  <a:srgbClr val="008C46"/>
                </a:solidFill>
                <a:latin typeface="PT Serif" panose="020A0603040505020204" pitchFamily="18" charset="77"/>
              </a:rPr>
              <a:t> всех источников</a:t>
            </a:r>
            <a:endParaRPr lang="x-none" sz="1100" dirty="0">
              <a:solidFill>
                <a:srgbClr val="008C46"/>
              </a:solidFill>
              <a:latin typeface="PT Serif" panose="020A0603040505020204" pitchFamily="18" charset="7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72A9E80-1517-8844-8A91-9A52FC473E99}"/>
              </a:ext>
            </a:extLst>
          </p:cNvPr>
          <p:cNvSpPr txBox="1"/>
          <p:nvPr/>
        </p:nvSpPr>
        <p:spPr>
          <a:xfrm>
            <a:off x="8826799" y="4135650"/>
            <a:ext cx="18197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srgbClr val="008C46"/>
                </a:solidFill>
                <a:latin typeface="PT Serif" panose="020A0603040505020204" pitchFamily="18" charset="77"/>
              </a:rPr>
              <a:t>вводится пользователем</a:t>
            </a:r>
            <a:endParaRPr lang="x-none" sz="1100" dirty="0">
              <a:solidFill>
                <a:srgbClr val="008C46"/>
              </a:solidFill>
              <a:latin typeface="PT Serif" panose="020A0603040505020204" pitchFamily="18" charset="7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1E1507D-4041-AE42-BDA9-733E9334DF37}"/>
              </a:ext>
            </a:extLst>
          </p:cNvPr>
          <p:cNvSpPr txBox="1"/>
          <p:nvPr/>
        </p:nvSpPr>
        <p:spPr>
          <a:xfrm>
            <a:off x="8116667" y="4949398"/>
            <a:ext cx="3239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err="1">
                <a:solidFill>
                  <a:srgbClr val="008C46"/>
                </a:solidFill>
                <a:latin typeface="PT Serif" panose="020A0603040505020204" pitchFamily="18" charset="77"/>
              </a:rPr>
              <a:t>авторасчет</a:t>
            </a:r>
            <a:r>
              <a:rPr lang="ru-RU" sz="1100" dirty="0">
                <a:solidFill>
                  <a:srgbClr val="008C46"/>
                </a:solidFill>
                <a:latin typeface="PT Serif" panose="020A0603040505020204" pitchFamily="18" charset="77"/>
              </a:rPr>
              <a:t> доли на основе введенных данных</a:t>
            </a:r>
            <a:endParaRPr lang="x-none" sz="1100" dirty="0">
              <a:solidFill>
                <a:srgbClr val="008C46"/>
              </a:solidFill>
              <a:latin typeface="PT Serif" panose="020A0603040505020204" pitchFamily="18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E4DC9EE-B135-A645-8F82-1253A94580E5}"/>
              </a:ext>
            </a:extLst>
          </p:cNvPr>
          <p:cNvSpPr txBox="1"/>
          <p:nvPr/>
        </p:nvSpPr>
        <p:spPr>
          <a:xfrm>
            <a:off x="867634" y="5667166"/>
            <a:ext cx="10014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/>
              <a:t>! Для корректных расчетов в качестве десятичного разделителя следует использовать точку  </a:t>
            </a:r>
            <a:endParaRPr lang="x-none" i="1" dirty="0"/>
          </a:p>
        </p:txBody>
      </p:sp>
    </p:spTree>
    <p:extLst>
      <p:ext uri="{BB962C8B-B14F-4D97-AF65-F5344CB8AC3E}">
        <p14:creationId xmlns:p14="http://schemas.microsoft.com/office/powerpoint/2010/main" val="3835952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DBC4B302-2CF8-0385-5539-0CABA1862200}"/>
              </a:ext>
            </a:extLst>
          </p:cNvPr>
          <p:cNvCxnSpPr/>
          <p:nvPr/>
        </p:nvCxnSpPr>
        <p:spPr>
          <a:xfrm>
            <a:off x="0" y="520861"/>
            <a:ext cx="12192000" cy="0"/>
          </a:xfrm>
          <a:prstGeom prst="line">
            <a:avLst/>
          </a:prstGeom>
          <a:ln>
            <a:solidFill>
              <a:schemeClr val="accent3">
                <a:alpha val="50077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A7878E12-6E18-0292-FA91-0847506DC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39" y="84744"/>
            <a:ext cx="831200" cy="376227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01053ADF-17AC-F902-DFE4-6A3F74B94D5C}"/>
              </a:ext>
            </a:extLst>
          </p:cNvPr>
          <p:cNvSpPr txBox="1">
            <a:spLocks/>
          </p:cNvSpPr>
          <p:nvPr/>
        </p:nvSpPr>
        <p:spPr>
          <a:xfrm>
            <a:off x="9736665" y="6588307"/>
            <a:ext cx="2377883" cy="223441"/>
          </a:xfrm>
          <a:prstGeom prst="rect">
            <a:avLst/>
          </a:prstGeom>
          <a:noFill/>
        </p:spPr>
        <p:txBody>
          <a:bodyPr vert="horz" wrap="square" lIns="0" tIns="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dirty="0">
                <a:latin typeface="PT Serif" panose="020A0603040505020204" pitchFamily="18" charset="0"/>
                <a:ea typeface="Helvetica Neue Thin" panose="020B0403020202020204" pitchFamily="34" charset="0"/>
                <a:cs typeface="Noto Sans Myanmar ExtBd" panose="020B0502040504020204" pitchFamily="34" charset="0"/>
              </a:rPr>
              <a:t>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F892C0A-5809-6C43-8513-18C12E69B79E}"/>
              </a:ext>
            </a:extLst>
          </p:cNvPr>
          <p:cNvSpPr txBox="1"/>
          <p:nvPr/>
        </p:nvSpPr>
        <p:spPr>
          <a:xfrm>
            <a:off x="876138" y="490643"/>
            <a:ext cx="10665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PT Serif" panose="020A0603040505020204" pitchFamily="18" charset="77"/>
                <a:ea typeface="HELVETICA NEUE THIN" panose="020B0403020202020204" pitchFamily="34" charset="0"/>
              </a:rPr>
              <a:t>Преимущества цифрового мониторинга (3)</a:t>
            </a:r>
            <a:endParaRPr lang="x-none" sz="3600" b="1" dirty="0">
              <a:latin typeface="PT Serif" panose="020A0603040505020204" pitchFamily="18" charset="77"/>
              <a:ea typeface="HELVETICA NEUE THIN" panose="020B0403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E2FE625-3F54-AD4B-B5BF-9B59D8C392F1}"/>
              </a:ext>
            </a:extLst>
          </p:cNvPr>
          <p:cNvSpPr txBox="1"/>
          <p:nvPr/>
        </p:nvSpPr>
        <p:spPr>
          <a:xfrm>
            <a:off x="819150" y="1196864"/>
            <a:ext cx="105537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PT Serif" panose="020A0603040505020204" pitchFamily="18" charset="77"/>
              </a:rPr>
              <a:t>4. Автоматический расчет суммы всех реализованных проектов в отчетном периоде </a:t>
            </a:r>
          </a:p>
          <a:p>
            <a:endParaRPr lang="ru-RU" dirty="0">
              <a:latin typeface="PT Serif" panose="020A0603040505020204" pitchFamily="18" charset="77"/>
            </a:endParaRPr>
          </a:p>
          <a:p>
            <a:r>
              <a:rPr lang="ru-RU" dirty="0">
                <a:latin typeface="PT Serif" panose="020A0603040505020204" pitchFamily="18" charset="77"/>
              </a:rPr>
              <a:t>(Параметр </a:t>
            </a:r>
            <a:r>
              <a:rPr lang="ru-RU" b="0" i="0" dirty="0">
                <a:effectLst/>
                <a:latin typeface="PT Serif" panose="020A0603040505020204" pitchFamily="18" charset="77"/>
              </a:rPr>
              <a:t>10. Типология проектов ИБ, инициативных проектов, финансовое обеспечение которых осуществлялось в отчетном году) </a:t>
            </a:r>
          </a:p>
          <a:p>
            <a:endParaRPr lang="x-none" dirty="0">
              <a:latin typeface="PT Serif" panose="020A0603040505020204" pitchFamily="18" charset="77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9ABE1FA-F50F-D648-8C9D-19437084C2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150" y="2397193"/>
            <a:ext cx="105537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699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DBC4B302-2CF8-0385-5539-0CABA1862200}"/>
              </a:ext>
            </a:extLst>
          </p:cNvPr>
          <p:cNvCxnSpPr/>
          <p:nvPr/>
        </p:nvCxnSpPr>
        <p:spPr>
          <a:xfrm>
            <a:off x="0" y="520861"/>
            <a:ext cx="12192000" cy="0"/>
          </a:xfrm>
          <a:prstGeom prst="line">
            <a:avLst/>
          </a:prstGeom>
          <a:ln>
            <a:solidFill>
              <a:schemeClr val="accent3">
                <a:alpha val="50077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A7878E12-6E18-0292-FA91-0847506DC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39" y="84744"/>
            <a:ext cx="831200" cy="376227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01053ADF-17AC-F902-DFE4-6A3F74B94D5C}"/>
              </a:ext>
            </a:extLst>
          </p:cNvPr>
          <p:cNvSpPr txBox="1">
            <a:spLocks/>
          </p:cNvSpPr>
          <p:nvPr/>
        </p:nvSpPr>
        <p:spPr>
          <a:xfrm>
            <a:off x="9736665" y="6588307"/>
            <a:ext cx="2377883" cy="223441"/>
          </a:xfrm>
          <a:prstGeom prst="rect">
            <a:avLst/>
          </a:prstGeom>
          <a:noFill/>
        </p:spPr>
        <p:txBody>
          <a:bodyPr vert="horz" wrap="square" lIns="0" tIns="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dirty="0">
                <a:latin typeface="PT Serif" panose="020A0603040505020204" pitchFamily="18" charset="0"/>
                <a:ea typeface="Helvetica Neue Thin" panose="020B0403020202020204" pitchFamily="34" charset="0"/>
                <a:cs typeface="Noto Sans Myanmar ExtBd" panose="020B0502040504020204" pitchFamily="34" charset="0"/>
              </a:rPr>
              <a:t>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F892C0A-5809-6C43-8513-18C12E69B79E}"/>
              </a:ext>
            </a:extLst>
          </p:cNvPr>
          <p:cNvSpPr txBox="1"/>
          <p:nvPr/>
        </p:nvSpPr>
        <p:spPr>
          <a:xfrm>
            <a:off x="876138" y="490643"/>
            <a:ext cx="10680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PT Serif" panose="020A0603040505020204" pitchFamily="18" charset="77"/>
                <a:ea typeface="HELVETICA NEUE THIN" panose="020B0403020202020204" pitchFamily="34" charset="0"/>
              </a:rPr>
              <a:t>Преимущества цифрового мониторинга (4)</a:t>
            </a:r>
            <a:endParaRPr lang="x-none" sz="3600" b="1" dirty="0">
              <a:latin typeface="PT Serif" panose="020A0603040505020204" pitchFamily="18" charset="77"/>
              <a:ea typeface="HELVETICA NEUE THIN" panose="020B0403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A1534F57-DA37-C64F-805F-1C900BBA0ACF}"/>
              </a:ext>
            </a:extLst>
          </p:cNvPr>
          <p:cNvSpPr txBox="1"/>
          <p:nvPr/>
        </p:nvSpPr>
        <p:spPr>
          <a:xfrm>
            <a:off x="876139" y="1431033"/>
            <a:ext cx="11044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PT Serif" panose="020A0603040505020204" pitchFamily="18" charset="77"/>
              </a:rPr>
              <a:t>5. Автопроверка и </a:t>
            </a:r>
            <a:r>
              <a:rPr lang="ru-RU" dirty="0" err="1">
                <a:latin typeface="PT Serif" panose="020A0603040505020204" pitchFamily="18" charset="77"/>
              </a:rPr>
              <a:t>валидация</a:t>
            </a:r>
            <a:r>
              <a:rPr lang="ru-RU" dirty="0">
                <a:latin typeface="PT Serif" panose="020A0603040505020204" pitchFamily="18" charset="77"/>
              </a:rPr>
              <a:t> типа данных. Выдача ошибки, в случае ввода некорректного значения</a:t>
            </a:r>
            <a:endParaRPr lang="x-none" dirty="0">
              <a:latin typeface="PT Serif" panose="020A0603040505020204" pitchFamily="18" charset="77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E3D3614-F682-3D4B-A556-6FDE8B1A44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450" y="2476500"/>
            <a:ext cx="10680700" cy="9525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780B8AC2-65F9-874C-8A7D-A0B552C44A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450" y="3503703"/>
            <a:ext cx="10655300" cy="10033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CA656A94-2135-B444-B6B2-059E2B56050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5555"/>
          <a:stretch/>
        </p:blipFill>
        <p:spPr>
          <a:xfrm>
            <a:off x="679450" y="4681892"/>
            <a:ext cx="10668000" cy="165524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83C717F2-4884-7C40-9DE7-77C1AB275F92}"/>
              </a:ext>
            </a:extLst>
          </p:cNvPr>
          <p:cNvSpPr txBox="1"/>
          <p:nvPr/>
        </p:nvSpPr>
        <p:spPr>
          <a:xfrm>
            <a:off x="876139" y="2092266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PT Serif" panose="020A0603040505020204" pitchFamily="18" charset="77"/>
              </a:rPr>
              <a:t>Примеры:</a:t>
            </a:r>
            <a:endParaRPr lang="x-none" dirty="0">
              <a:latin typeface="PT Serif" panose="020A0603040505020204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298652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2278</TotalTime>
  <Words>856</Words>
  <Application>Microsoft Office PowerPoint</Application>
  <PresentationFormat>Широкоэкранный</PresentationFormat>
  <Paragraphs>143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6" baseType="lpstr">
      <vt:lpstr>Arial</vt:lpstr>
      <vt:lpstr>Calibri</vt:lpstr>
      <vt:lpstr>Calibri Light</vt:lpstr>
      <vt:lpstr>Cambria</vt:lpstr>
      <vt:lpstr>Helvetica Neue</vt:lpstr>
      <vt:lpstr>Helvetica Neue Medium</vt:lpstr>
      <vt:lpstr>HELVETICA NEUE THIN</vt:lpstr>
      <vt:lpstr>HELVETICA NEUE THIN</vt:lpstr>
      <vt:lpstr>Noto Sans Myanmar ExtBd</vt:lpstr>
      <vt:lpstr>PT Serif</vt:lpstr>
      <vt:lpstr>Times New Roman</vt:lpstr>
      <vt:lpstr>Wingdings</vt:lpstr>
      <vt:lpstr>Тема Office</vt:lpstr>
      <vt:lpstr>Рекомендации по работе с методикой мониторинга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Цифровизация инициативного бюджетирования</dc:title>
  <dc:creator>Эдуард Титов</dc:creator>
  <cp:lastModifiedBy>Дмитриева Арина Алексеевна</cp:lastModifiedBy>
  <cp:revision>41</cp:revision>
  <dcterms:created xsi:type="dcterms:W3CDTF">2022-05-26T11:54:44Z</dcterms:created>
  <dcterms:modified xsi:type="dcterms:W3CDTF">2024-03-14T06:06:57Z</dcterms:modified>
</cp:coreProperties>
</file>