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drawings/drawing3.xml" ContentType="application/vnd.openxmlformats-officedocument.drawingml.chartshapes+xml"/>
  <Override PartName="/ppt/charts/chart7.xml" ContentType="application/vnd.openxmlformats-officedocument.drawingml.chart+xml"/>
  <Override PartName="/ppt/drawings/drawing4.xml" ContentType="application/vnd.openxmlformats-officedocument.drawingml.chartshapes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  <Override PartName="/ppt/charts/style6.xml" ContentType="application/vnd.ms-office.chartstyle+xml"/>
  <Override PartName="/ppt/charts/colors6.xml" ContentType="application/vnd.ms-office.chartcolorstyle+xml"/>
  <Override PartName="/ppt/charts/style7.xml" ContentType="application/vnd.ms-office.chartstyle+xml"/>
  <Override PartName="/ppt/charts/colors7.xml" ContentType="application/vnd.ms-office.chartcolorstyle+xml"/>
  <Override PartName="/ppt/charts/style8.xml" ContentType="application/vnd.ms-office.chartstyle+xml"/>
  <Override PartName="/ppt/charts/colors8.xml" ContentType="application/vnd.ms-office.chartcolorstyle+xml"/>
  <Override PartName="/ppt/charts/style9.xml" ContentType="application/vnd.ms-office.chartstyle+xml"/>
  <Override PartName="/ppt/charts/colors9.xml" ContentType="application/vnd.ms-office.chartcolorstyle+xml"/>
  <Override PartName="/ppt/charts/style10.xml" ContentType="application/vnd.ms-office.chartstyle+xml"/>
  <Override PartName="/ppt/charts/colors10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57" r:id="rId3"/>
    <p:sldId id="307" r:id="rId4"/>
    <p:sldId id="321" r:id="rId5"/>
    <p:sldId id="311" r:id="rId6"/>
    <p:sldId id="313" r:id="rId7"/>
    <p:sldId id="320" r:id="rId8"/>
    <p:sldId id="314" r:id="rId9"/>
    <p:sldId id="312" r:id="rId10"/>
    <p:sldId id="309" r:id="rId11"/>
    <p:sldId id="310" r:id="rId12"/>
    <p:sldId id="315" r:id="rId13"/>
    <p:sldId id="322" r:id="rId14"/>
    <p:sldId id="287" r:id="rId15"/>
    <p:sldId id="291" r:id="rId16"/>
    <p:sldId id="317" r:id="rId17"/>
    <p:sldId id="305" r:id="rId18"/>
    <p:sldId id="293" r:id="rId19"/>
    <p:sldId id="294" r:id="rId20"/>
    <p:sldId id="296" r:id="rId21"/>
    <p:sldId id="297" r:id="rId22"/>
    <p:sldId id="299" r:id="rId23"/>
    <p:sldId id="300" r:id="rId24"/>
    <p:sldId id="301" r:id="rId25"/>
    <p:sldId id="302" r:id="rId26"/>
    <p:sldId id="303" r:id="rId27"/>
    <p:sldId id="323" r:id="rId28"/>
    <p:sldId id="319" r:id="rId29"/>
    <p:sldId id="324" r:id="rId30"/>
    <p:sldId id="274" r:id="rId31"/>
    <p:sldId id="306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8DAE958-F870-4BB2-B3AF-826B44E8BB6A}">
          <p14:sldIdLst>
            <p14:sldId id="256"/>
            <p14:sldId id="257"/>
            <p14:sldId id="307"/>
            <p14:sldId id="321"/>
            <p14:sldId id="311"/>
            <p14:sldId id="313"/>
            <p14:sldId id="320"/>
            <p14:sldId id="314"/>
            <p14:sldId id="312"/>
            <p14:sldId id="309"/>
            <p14:sldId id="310"/>
            <p14:sldId id="315"/>
            <p14:sldId id="322"/>
          </p14:sldIdLst>
        </p14:section>
        <p14:section name="Untitled Section" id="{C9C37707-320D-43D2-BA06-C026A219AE5C}">
          <p14:sldIdLst>
            <p14:sldId id="287"/>
            <p14:sldId id="291"/>
            <p14:sldId id="317"/>
            <p14:sldId id="305"/>
            <p14:sldId id="293"/>
            <p14:sldId id="294"/>
            <p14:sldId id="296"/>
            <p14:sldId id="297"/>
            <p14:sldId id="299"/>
            <p14:sldId id="300"/>
            <p14:sldId id="301"/>
            <p14:sldId id="302"/>
            <p14:sldId id="303"/>
            <p14:sldId id="323"/>
            <p14:sldId id="319"/>
            <p14:sldId id="324"/>
            <p14:sldId id="274"/>
            <p14:sldId id="306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CC3300"/>
    <a:srgbClr val="FCEBDF"/>
    <a:srgbClr val="DEF8F7"/>
    <a:srgbClr val="64696B"/>
    <a:srgbClr val="00CC99"/>
    <a:srgbClr val="FF99CC"/>
    <a:srgbClr val="006600"/>
    <a:srgbClr val="00CC66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84" autoAdjust="0"/>
    <p:restoredTop sz="94660"/>
  </p:normalViewPr>
  <p:slideViewPr>
    <p:cSldViewPr snapToGrid="0">
      <p:cViewPr varScale="1">
        <p:scale>
          <a:sx n="85" d="100"/>
          <a:sy n="85" d="100"/>
        </p:scale>
        <p:origin x="-736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B370757\OneDrive%20-%20WBG\1_LISP\15_MinFin\1_LISP%20RAS%20MoF\17_%20Impact%20Evaluation\2)%20&#1053;&#1072;&#1094;%20&#1086;&#1073;&#1089;&#1083;&#1077;&#1076;&#1086;&#1074;&#1072;&#1085;&#1080;&#1077;\&#1055;&#1055;&#1052;&#1048;_&#1088;&#1072;&#1089;&#1087;&#1088;&#1077;&#1076;&#1077;&#1083;&#1077;&#1085;&#1080;&#1103;%20(&#1089;%20&#1075;&#1088;&#1072;&#1092;&#1080;&#1082;&#1072;&#1084;&#1080;).xlsx" TargetMode="External"/><Relationship Id="rId2" Type="http://schemas.microsoft.com/office/2011/relationships/chartStyle" Target="style10.xml"/><Relationship Id="rId3" Type="http://schemas.microsoft.com/office/2011/relationships/chartColorStyle" Target="colors10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B370757\OneDrive%20-%20WBG\1_LISP\15_MinFin\1_LISP%20RAS%20MoF\17_%20Impact%20Evaluation\2)%20&#1053;&#1072;&#1094;%20&#1086;&#1073;&#1089;&#1083;&#1077;&#1076;&#1086;&#1074;&#1072;&#1085;&#1080;&#1077;\&#1055;&#1055;&#1052;&#1048;_&#1088;&#1072;&#1089;&#1087;&#1088;&#1077;&#1076;&#1077;&#1083;&#1077;&#1085;&#1080;&#1103;%20(&#1089;%20&#1075;&#1088;&#1072;&#1092;&#1080;&#1082;&#1072;&#1084;&#1080;).xlsx" TargetMode="External"/><Relationship Id="rId2" Type="http://schemas.microsoft.com/office/2011/relationships/chartStyle" Target="style2.xml"/><Relationship Id="rId3" Type="http://schemas.microsoft.com/office/2011/relationships/chartColorStyle" Target="colors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B370757\OneDrive%20-%20WBG\1_LISP\15_MinFin\1_LISP%20RAS%20MoF\17_%20Impact%20Evaluation\2)%20&#1053;&#1072;&#1094;%20&#1086;&#1073;&#1089;&#1083;&#1077;&#1076;&#1086;&#1074;&#1072;&#1085;&#1080;&#1077;\&#1055;&#1055;&#1052;&#1048;_&#1088;&#1072;&#1089;&#1087;&#1088;&#1077;&#1076;&#1077;&#1083;&#1077;&#1085;&#1080;&#1103;%20(&#1089;%20&#1075;&#1088;&#1072;&#1092;&#1080;&#1082;&#1072;&#1084;&#1080;).xlsx" TargetMode="External"/><Relationship Id="rId2" Type="http://schemas.microsoft.com/office/2011/relationships/chartStyle" Target="style3.xml"/><Relationship Id="rId3" Type="http://schemas.microsoft.com/office/2011/relationships/chartColorStyle" Target="colors3.xm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4" Type="http://schemas.microsoft.com/office/2011/relationships/chartColorStyle" Target="colors4.xml"/><Relationship Id="rId1" Type="http://schemas.openxmlformats.org/officeDocument/2006/relationships/oleObject" Target="file:///C:\Users\WB370757\OneDrive%20-%20WBG\1_LISP\15_MinFin\1_LISP%20RAS%20MoF\17_%20Impact%20Evaluation\2)%20&#1053;&#1072;&#1094;%20&#1086;&#1073;&#1089;&#1083;&#1077;&#1076;&#1086;&#1074;&#1072;&#1085;&#1080;&#1077;\&#1055;&#1055;&#1052;&#1048;_&#1088;&#1072;&#1089;&#1087;&#1088;&#1077;&#1076;&#1077;&#1083;&#1077;&#1085;&#1080;&#1103;%20(&#1089;%20&#1075;&#1088;&#1072;&#1092;&#1080;&#1082;&#1072;&#1084;&#1080;).xlsx" TargetMode="External"/><Relationship Id="rId2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4" Type="http://schemas.microsoft.com/office/2011/relationships/chartColorStyle" Target="colors5.xml"/><Relationship Id="rId1" Type="http://schemas.openxmlformats.org/officeDocument/2006/relationships/oleObject" Target="file:///C:\Users\WB370757\OneDrive%20-%20WBG\1_LISP\15_MinFin\1_LISP%20RAS%20MoF\17_%20Impact%20Evaluation\2)%20&#1053;&#1072;&#1094;%20&#1086;&#1073;&#1089;&#1083;&#1077;&#1076;&#1086;&#1074;&#1072;&#1085;&#1080;&#1077;\&#1055;&#1055;&#1052;&#1048;_&#1088;&#1072;&#1089;&#1087;&#1088;&#1077;&#1076;&#1077;&#1083;&#1077;&#1085;&#1080;&#1103;%20(&#1089;%20&#1075;&#1088;&#1072;&#1092;&#1080;&#1082;&#1072;&#1084;&#1080;).xlsx" TargetMode="External"/><Relationship Id="rId2" Type="http://schemas.openxmlformats.org/officeDocument/2006/relationships/chartUserShapes" Target="../drawings/drawing2.xm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4" Type="http://schemas.microsoft.com/office/2011/relationships/chartColorStyle" Target="colors6.xml"/><Relationship Id="rId1" Type="http://schemas.openxmlformats.org/officeDocument/2006/relationships/oleObject" Target="file:///C:\Users\WB370757\OneDrive%20-%20WBG\1_LISP\15_MinFin\1_LISP%20RAS%20MoF\17_%20Impact%20Evaluation\2)%20&#1053;&#1072;&#1094;%20&#1086;&#1073;&#1089;&#1083;&#1077;&#1076;&#1086;&#1074;&#1072;&#1085;&#1080;&#1077;\&#1055;&#1055;&#1052;&#1048;_&#1088;&#1072;&#1089;&#1087;&#1088;&#1077;&#1076;&#1077;&#1083;&#1077;&#1085;&#1080;&#1103;%20(&#1089;%20&#1075;&#1088;&#1072;&#1092;&#1080;&#1082;&#1072;&#1084;&#1080;).xlsx" TargetMode="External"/><Relationship Id="rId2" Type="http://schemas.openxmlformats.org/officeDocument/2006/relationships/chartUserShapes" Target="../drawings/drawing3.xm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4" Type="http://schemas.microsoft.com/office/2011/relationships/chartColorStyle" Target="colors7.xml"/><Relationship Id="rId1" Type="http://schemas.openxmlformats.org/officeDocument/2006/relationships/oleObject" Target="file:///C:\Users\WB370757\OneDrive%20-%20WBG\1_LISP\15_MinFin\1_LISP%20RAS%20MoF\17_%20Impact%20Evaluation\2)%20&#1053;&#1072;&#1094;%20&#1086;&#1073;&#1089;&#1083;&#1077;&#1076;&#1086;&#1074;&#1072;&#1085;&#1080;&#1077;\&#1055;&#1055;&#1052;&#1048;_&#1088;&#1072;&#1089;&#1087;&#1088;&#1077;&#1076;&#1077;&#1083;&#1077;&#1085;&#1080;&#1103;%20(&#1089;%20&#1075;&#1088;&#1072;&#1092;&#1080;&#1082;&#1072;&#1084;&#1080;).xlsx" TargetMode="External"/><Relationship Id="rId2" Type="http://schemas.openxmlformats.org/officeDocument/2006/relationships/chartUserShapes" Target="../drawings/drawing4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B370757\OneDrive%20-%20WBG\1_LISP\15_MinFin\1_LISP%20RAS%20MoF\17_%20Impact%20Evaluation\2)%20&#1053;&#1072;&#1094;%20&#1086;&#1073;&#1089;&#1083;&#1077;&#1076;&#1086;&#1074;&#1072;&#1085;&#1080;&#1077;\&#1055;&#1055;&#1052;&#1048;_&#1088;&#1072;&#1089;&#1087;&#1088;&#1077;&#1076;&#1077;&#1083;&#1077;&#1085;&#1080;&#1103;%20(&#1089;%20&#1075;&#1088;&#1072;&#1092;&#1080;&#1082;&#1072;&#1084;&#1080;).xlsx" TargetMode="External"/><Relationship Id="rId2" Type="http://schemas.microsoft.com/office/2011/relationships/chartStyle" Target="style8.xml"/><Relationship Id="rId3" Type="http://schemas.microsoft.com/office/2011/relationships/chartColorStyle" Target="colors8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B370757\OneDrive%20-%20WBG\1_LISP\15_MinFin\1_LISP%20RAS%20MoF\17_%20Impact%20Evaluation\2)%20&#1053;&#1072;&#1094;%20&#1086;&#1073;&#1089;&#1083;&#1077;&#1076;&#1086;&#1074;&#1072;&#1085;&#1080;&#1077;\&#1055;&#1055;&#1052;&#1048;_&#1088;&#1072;&#1089;&#1087;&#1088;&#1077;&#1076;&#1077;&#1083;&#1077;&#1085;&#1080;&#1103;%20(&#1089;%20&#1075;&#1088;&#1072;&#1092;&#1080;&#1082;&#1072;&#1084;&#1080;).xlsx" TargetMode="External"/><Relationship Id="rId2" Type="http://schemas.microsoft.com/office/2011/relationships/chartStyle" Target="style9.xml"/><Relationship Id="rId3" Type="http://schemas.microsoft.com/office/2011/relationships/chartColorStyle" Target="colors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8829818590878"/>
          <c:y val="0.0916289391130757"/>
          <c:w val="0.935770669291339"/>
          <c:h val="0.77869188123204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76000"/>
                  </a:schemeClr>
                </a:gs>
                <a:gs pos="75000">
                  <a:schemeClr val="accent1">
                    <a:shade val="76000"/>
                    <a:lumMod val="60000"/>
                    <a:lumOff val="40000"/>
                  </a:schemeClr>
                </a:gs>
                <a:gs pos="51000">
                  <a:schemeClr val="accent1">
                    <a:shade val="76000"/>
                    <a:alpha val="75000"/>
                  </a:schemeClr>
                </a:gs>
                <a:gs pos="100000">
                  <a:schemeClr val="accent1">
                    <a:shade val="76000"/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0223085757326962"/>
                  <c:y val="0.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6FE-4132-BC78-712803E3B176}"/>
                </c:ext>
              </c:extLst>
            </c:dLbl>
            <c:dLbl>
              <c:idx val="1"/>
              <c:layout>
                <c:manualLayout>
                  <c:x val="0.0266255486240879"/>
                  <c:y val="0.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6FE-4132-BC78-712803E3B176}"/>
                </c:ext>
              </c:extLst>
            </c:dLbl>
            <c:dLbl>
              <c:idx val="2"/>
              <c:layout>
                <c:manualLayout>
                  <c:x val="0.0574229765682665"/>
                  <c:y val="0.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6FE-4132-BC78-712803E3B176}"/>
                </c:ext>
              </c:extLst>
            </c:dLbl>
            <c:dLbl>
              <c:idx val="3"/>
              <c:layout>
                <c:manualLayout>
                  <c:x val="0.23321156715461"/>
                  <c:y val="0.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6FE-4132-BC78-712803E3B176}"/>
                </c:ext>
              </c:extLst>
            </c:dLbl>
            <c:dLbl>
              <c:idx val="4"/>
              <c:layout>
                <c:manualLayout>
                  <c:x val="0.259619651079823"/>
                  <c:y val="-0.0020959751994972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6FE-4132-BC78-712803E3B1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C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до 2007</c:v>
                </c:pt>
                <c:pt idx="1">
                  <c:v>2010</c:v>
                </c:pt>
                <c:pt idx="2">
                  <c:v>2015</c:v>
                </c:pt>
                <c:pt idx="3">
                  <c:v>2016</c:v>
                </c:pt>
                <c:pt idx="4">
                  <c:v>2018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0.0</c:v>
                </c:pt>
                <c:pt idx="1">
                  <c:v>2.0</c:v>
                </c:pt>
                <c:pt idx="2">
                  <c:v>8.0</c:v>
                </c:pt>
                <c:pt idx="3">
                  <c:v>26.0</c:v>
                </c:pt>
                <c:pt idx="4">
                  <c:v>50.0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46FE-4132-BC78-712803E3B176}"/>
            </c:ext>
          </c:extLst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tint val="77000"/>
                  </a:schemeClr>
                </a:gs>
                <a:gs pos="75000">
                  <a:schemeClr val="accent1">
                    <a:tint val="77000"/>
                    <a:lumMod val="60000"/>
                    <a:lumOff val="40000"/>
                  </a:schemeClr>
                </a:gs>
                <a:gs pos="51000">
                  <a:schemeClr val="accent1">
                    <a:tint val="77000"/>
                    <a:alpha val="75000"/>
                  </a:schemeClr>
                </a:gs>
                <a:gs pos="100000">
                  <a:schemeClr val="accent1">
                    <a:tint val="77000"/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до 2007</c:v>
                </c:pt>
                <c:pt idx="1">
                  <c:v>2010</c:v>
                </c:pt>
                <c:pt idx="2">
                  <c:v>2015</c:v>
                </c:pt>
                <c:pt idx="3">
                  <c:v>2016</c:v>
                </c:pt>
                <c:pt idx="4">
                  <c:v>2018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85.0</c:v>
                </c:pt>
                <c:pt idx="1">
                  <c:v>83.0</c:v>
                </c:pt>
                <c:pt idx="2">
                  <c:v>77.0</c:v>
                </c:pt>
                <c:pt idx="3">
                  <c:v>59.0</c:v>
                </c:pt>
                <c:pt idx="4">
                  <c:v>35.0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46FE-4132-BC78-712803E3B1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8"/>
        <c:overlap val="100"/>
        <c:axId val="2100606440"/>
        <c:axId val="2100602792"/>
      </c:barChart>
      <c:catAx>
        <c:axId val="210060644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100602792"/>
        <c:crosses val="autoZero"/>
        <c:auto val="1"/>
        <c:lblAlgn val="ctr"/>
        <c:lblOffset val="100"/>
        <c:noMultiLvlLbl val="0"/>
      </c:catAx>
      <c:valAx>
        <c:axId val="2100602792"/>
        <c:scaling>
          <c:orientation val="minMax"/>
          <c:max val="85.0"/>
        </c:scaling>
        <c:delete val="0"/>
        <c:axPos val="t"/>
        <c:numFmt formatCode="General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100606440"/>
        <c:crossesAt val="1.0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b="1" i="0" u="none" strike="noStrike" kern="1200" spc="0" baseline="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Готов</a:t>
            </a:r>
            <a:r>
              <a:rPr lang="ru-RU" sz="2400" b="1" i="0" u="none" strike="noStrike" kern="1200" spc="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вкладывать личные деньги в общественный проект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'с графиками (RUS)'!$A$139</c:f>
              <c:strCache>
                <c:ptCount val="1"/>
                <c:pt idx="0">
                  <c:v>Готов вкладывать деньги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972313B1-0754-474C-A05A-F5F4B9BD0DEC}" type="VALUE">
                      <a:rPr lang="en-US" sz="16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C89-494D-A130-B075E42E0A93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8B4E3ABD-C4D6-4049-BADD-D9FAF772DE8A}" type="VALUE">
                      <a:rPr lang="en-US" sz="16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AC89-494D-A130-B075E42E0A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'с графиками (RUS)'!$G$138:$H$138</c:f>
              <c:strCache>
                <c:ptCount val="2"/>
                <c:pt idx="0">
                  <c:v>Контрольная группа</c:v>
                </c:pt>
                <c:pt idx="1">
                  <c:v>Экспериментальная группа</c:v>
                </c:pt>
              </c:strCache>
            </c:strRef>
          </c:cat>
          <c:val>
            <c:numRef>
              <c:f>'с графиками (RUS)'!$G$139:$H$139</c:f>
              <c:numCache>
                <c:formatCode>0%</c:formatCode>
                <c:ptCount val="2"/>
                <c:pt idx="0">
                  <c:v>0.152</c:v>
                </c:pt>
                <c:pt idx="1">
                  <c:v>0.292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C89-494D-A130-B075E42E0A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01359192"/>
        <c:axId val="2101362616"/>
      </c:barChart>
      <c:catAx>
        <c:axId val="2101359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8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01362616"/>
        <c:crosses val="autoZero"/>
        <c:auto val="1"/>
        <c:lblAlgn val="ctr"/>
        <c:lblOffset val="100"/>
        <c:noMultiLvlLbl val="0"/>
      </c:catAx>
      <c:valAx>
        <c:axId val="2101362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01359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Качество</a:t>
            </a:r>
            <a:r>
              <a:rPr lang="ru-RU" sz="2400" b="1" baseline="0" dirty="0">
                <a:solidFill>
                  <a:schemeClr val="accent1">
                    <a:lumMod val="75000"/>
                  </a:schemeClr>
                </a:solidFill>
              </a:rPr>
              <a:t> жизни в поселении </a:t>
            </a:r>
            <a:r>
              <a:rPr lang="ru-RU" sz="2400" b="1" baseline="0" dirty="0">
                <a:solidFill>
                  <a:srgbClr val="C00000"/>
                </a:solidFill>
              </a:rPr>
              <a:t>улучшилось</a:t>
            </a:r>
            <a:r>
              <a:rPr lang="ru-RU" sz="2400" b="1" baseline="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ctr"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b="1" baseline="0" dirty="0">
                <a:solidFill>
                  <a:schemeClr val="accent1">
                    <a:lumMod val="75000"/>
                  </a:schemeClr>
                </a:solidFill>
              </a:rPr>
              <a:t>за последние три года 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c:rich>
      </c:tx>
      <c:layout>
        <c:manualLayout>
          <c:xMode val="edge"/>
          <c:yMode val="edge"/>
          <c:x val="0.161228742045285"/>
          <c:y val="0.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743672848607299"/>
          <c:y val="0.1142941579212"/>
          <c:w val="0.92563271513927"/>
          <c:h val="0.80351503578420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F3DB1B37-284F-4D15-B47A-405745FA20C6}" type="VALUE">
                      <a:rPr lang="en-US" sz="16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BDFB-47EF-AEA0-A53354D5A6DF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8C2644D4-603D-4785-A5C9-78A568D38CD2}" type="VALUE">
                      <a:rPr lang="en-US" sz="1600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DFB-47EF-AEA0-A53354D5A6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'с графиками (RUS)'!$P$14:$Q$14</c:f>
              <c:strCache>
                <c:ptCount val="2"/>
                <c:pt idx="0">
                  <c:v>Контрольная группа</c:v>
                </c:pt>
                <c:pt idx="1">
                  <c:v>Экспериментальная группа</c:v>
                </c:pt>
              </c:strCache>
            </c:strRef>
          </c:cat>
          <c:val>
            <c:numRef>
              <c:f>'с графиками (RUS)'!$P$15:$Q$15</c:f>
              <c:numCache>
                <c:formatCode>0%</c:formatCode>
                <c:ptCount val="2"/>
                <c:pt idx="0">
                  <c:v>0.207739307535642</c:v>
                </c:pt>
                <c:pt idx="1">
                  <c:v>0.341237113402062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DFB-47EF-AEA0-A53354D5A6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9618200"/>
        <c:axId val="2099614856"/>
      </c:barChart>
      <c:catAx>
        <c:axId val="2099618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8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99614856"/>
        <c:crosses val="autoZero"/>
        <c:auto val="1"/>
        <c:lblAlgn val="ctr"/>
        <c:lblOffset val="100"/>
        <c:noMultiLvlLbl val="0"/>
      </c:catAx>
      <c:valAx>
        <c:axId val="2099614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99618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2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2400" b="1" i="0" u="none" strike="noStrike" kern="1200" spc="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Совершенно </a:t>
            </a:r>
            <a:r>
              <a:rPr lang="ru-RU" sz="2400" b="1" i="0" u="sng" strike="noStrike" kern="1200" spc="0" baseline="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не</a:t>
            </a:r>
            <a:r>
              <a:rPr lang="ru-RU" sz="2400" b="1" i="0" u="none" strike="noStrike" kern="1200" spc="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считаю себя ответственным</a:t>
            </a:r>
            <a:r>
              <a:rPr lang="en-US" sz="2400" b="1" i="0" u="none" strike="noStrike" kern="1200" spc="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400" b="1" i="0" u="none" strike="noStrike" kern="1200" spc="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за то, что происходит в населенном пункте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'с графиками (RUS)'!$J$86</c:f>
              <c:strCache>
                <c:ptCount val="1"/>
                <c:pt idx="0">
                  <c:v>Совершенно не считаю себя ответственным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98B0A21D-B809-4243-B699-0F66130883AE}" type="VALUE">
                      <a:rPr lang="en-US" sz="16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A1E-40DE-BAC2-23FBFF2E98A3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'с графиками (RUS)'!$P$85:$Q$85</c:f>
              <c:strCache>
                <c:ptCount val="2"/>
                <c:pt idx="0">
                  <c:v>Контрольная группа</c:v>
                </c:pt>
                <c:pt idx="1">
                  <c:v>Экспериментальная группа</c:v>
                </c:pt>
              </c:strCache>
            </c:strRef>
          </c:cat>
          <c:val>
            <c:numRef>
              <c:f>'с графиками (RUS)'!$P$86:$Q$86</c:f>
              <c:numCache>
                <c:formatCode>0%</c:formatCode>
                <c:ptCount val="2"/>
                <c:pt idx="0">
                  <c:v>0.420168067226891</c:v>
                </c:pt>
                <c:pt idx="1">
                  <c:v>0.307853403141361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A1E-40DE-BAC2-23FBFF2E98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83572328"/>
        <c:axId val="2086624008"/>
      </c:barChart>
      <c:catAx>
        <c:axId val="2083572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8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86624008"/>
        <c:crosses val="autoZero"/>
        <c:auto val="1"/>
        <c:lblAlgn val="ctr"/>
        <c:lblOffset val="100"/>
        <c:noMultiLvlLbl val="0"/>
      </c:catAx>
      <c:valAx>
        <c:axId val="2086624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83572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2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i="0" u="none" strike="noStrike" kern="1200" spc="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Оценка состояния дорог, улиц в  населенном пункте - </a:t>
            </a:r>
            <a:r>
              <a:rPr lang="ru-RU" sz="1400" b="0" i="0" u="none" strike="noStrike" kern="1200" spc="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очень хорошо или хорошо</a:t>
            </a:r>
          </a:p>
        </c:rich>
      </c:tx>
      <c:layout>
        <c:manualLayout>
          <c:xMode val="edge"/>
          <c:yMode val="edge"/>
          <c:x val="0.099147421397508"/>
          <c:y val="0.014141447134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09210392343198"/>
          <c:y val="0.325196408529742"/>
          <c:w val="0.851278113403928"/>
          <c:h val="0.443612414609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'с графиками (RUS)'!$J$42</c:f>
              <c:strCache>
                <c:ptCount val="1"/>
                <c:pt idx="0">
                  <c:v>Хорошо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AB002BDA-5ACB-48C8-B92D-1C997A52D71D}" type="VALUE">
                      <a:rPr lang="en-US" sz="1400" b="1" i="0" u="none" strike="noStrike" kern="1200" spc="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14E-4F3F-8017-E0DD4E33D342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5665247B-77BC-4D8A-855E-C37900D0D731}" type="VALUE">
                      <a:rPr lang="en-US" sz="1400" b="1" i="0" u="none" strike="noStrike" kern="1200" spc="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14E-4F3F-8017-E0DD4E33D3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'с графиками (RUS)'!$P$38:$Q$38</c:f>
              <c:strCache>
                <c:ptCount val="2"/>
                <c:pt idx="0">
                  <c:v>Контрольная группа</c:v>
                </c:pt>
                <c:pt idx="1">
                  <c:v>Экспериментальная группа</c:v>
                </c:pt>
              </c:strCache>
            </c:strRef>
          </c:cat>
          <c:val>
            <c:numRef>
              <c:f>'с графиками (RUS)'!$P$42:$Q$42</c:f>
              <c:numCache>
                <c:formatCode>0%</c:formatCode>
                <c:ptCount val="2"/>
                <c:pt idx="0">
                  <c:v>0.164989939637827</c:v>
                </c:pt>
                <c:pt idx="1">
                  <c:v>0.186304128902316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14E-4F3F-8017-E0DD4E33D342}"/>
            </c:ext>
          </c:extLst>
        </c:ser>
        <c:ser>
          <c:idx val="1"/>
          <c:order val="1"/>
          <c:tx>
            <c:strRef>
              <c:f>'с графиками (RUS)'!$J$43</c:f>
              <c:strCache>
                <c:ptCount val="1"/>
                <c:pt idx="0">
                  <c:v>Очень хорошо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DD68466F-4590-418A-9CAF-04145C9F9B17}" type="VALUE">
                      <a:rPr lang="en-US" sz="1400" b="1" i="0" u="none" strike="noStrike" kern="1200" spc="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314E-4F3F-8017-E0DD4E33D342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B3BD5F15-45EB-42DA-A2F0-CCC33EA17E61}" type="VALUE">
                      <a:rPr lang="en-US" sz="1400" b="1" i="0" u="none" strike="noStrike" kern="1200" spc="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314E-4F3F-8017-E0DD4E33D3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'с графиками (RUS)'!$P$38:$Q$38</c:f>
              <c:strCache>
                <c:ptCount val="2"/>
                <c:pt idx="0">
                  <c:v>Контрольная группа</c:v>
                </c:pt>
                <c:pt idx="1">
                  <c:v>Экспериментальная группа</c:v>
                </c:pt>
              </c:strCache>
            </c:strRef>
          </c:cat>
          <c:val>
            <c:numRef>
              <c:f>'с графиками (RUS)'!$P$43:$Q$43</c:f>
              <c:numCache>
                <c:formatCode>0%</c:formatCode>
                <c:ptCount val="2"/>
                <c:pt idx="0">
                  <c:v>0.0422535211267606</c:v>
                </c:pt>
                <c:pt idx="1">
                  <c:v>0.0896273917421954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14E-4F3F-8017-E0DD4E33D3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2102312264"/>
        <c:axId val="2102315704"/>
      </c:barChart>
      <c:catAx>
        <c:axId val="2102312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02315704"/>
        <c:crosses val="autoZero"/>
        <c:auto val="1"/>
        <c:lblAlgn val="ctr"/>
        <c:lblOffset val="100"/>
        <c:noMultiLvlLbl val="0"/>
      </c:catAx>
      <c:valAx>
        <c:axId val="2102315704"/>
        <c:scaling>
          <c:orientation val="minMax"/>
          <c:min val="0.1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02312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181488852997051"/>
          <c:y val="0.905302411692044"/>
          <c:w val="0.668386783347605"/>
          <c:h val="0.09469763249290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2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i="0" u="none" strike="noStrike" kern="1200" spc="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Оценка водоснабжения в населенном пункте </a:t>
            </a:r>
            <a:r>
              <a:rPr lang="ru-RU" sz="1400" b="0" i="0" u="none" strike="noStrike" kern="1200" spc="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- очень хорошо или хорошо</a:t>
            </a:r>
          </a:p>
        </c:rich>
      </c:tx>
      <c:layout>
        <c:manualLayout>
          <c:xMode val="edge"/>
          <c:yMode val="edge"/>
          <c:x val="0.10260797202859"/>
          <c:y val="0.0186311598813914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0561843832021"/>
          <c:y val="0.269079685746352"/>
          <c:w val="0.851278113403928"/>
          <c:h val="0.4997291373931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'с графиками (RUS)'!$J$55</c:f>
              <c:strCache>
                <c:ptCount val="1"/>
                <c:pt idx="0">
                  <c:v>Хорошо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2DF8D7C2-6F27-4197-A56B-8F3BC84DB2DD}" type="VALUE">
                      <a:rPr lang="en-US" sz="1400" b="1" i="0" u="none" strike="noStrike" kern="1200" spc="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E99-41B6-8229-D7BF4AAD8215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4AF2061E-6B9F-49F4-8836-3A0B4AE23B5D}" type="VALUE">
                      <a:rPr lang="en-US" sz="1400" b="1" i="0" u="none" strike="noStrike" kern="1200" spc="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E99-41B6-8229-D7BF4AAD82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'с графиками (RUS)'!$P$51:$Q$51</c:f>
              <c:strCache>
                <c:ptCount val="2"/>
                <c:pt idx="0">
                  <c:v>Контрольная группа</c:v>
                </c:pt>
                <c:pt idx="1">
                  <c:v>Экспериментальная группа</c:v>
                </c:pt>
              </c:strCache>
            </c:strRef>
          </c:cat>
          <c:val>
            <c:numRef>
              <c:f>'с графиками (RUS)'!$P$55:$Q$55</c:f>
              <c:numCache>
                <c:formatCode>0%</c:formatCode>
                <c:ptCount val="2"/>
                <c:pt idx="0">
                  <c:v>0.295546558704453</c:v>
                </c:pt>
                <c:pt idx="1">
                  <c:v>0.326424870466321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E99-41B6-8229-D7BF4AAD8215}"/>
            </c:ext>
          </c:extLst>
        </c:ser>
        <c:ser>
          <c:idx val="1"/>
          <c:order val="1"/>
          <c:tx>
            <c:strRef>
              <c:f>'с графиками (RUS)'!$J$56</c:f>
              <c:strCache>
                <c:ptCount val="1"/>
                <c:pt idx="0">
                  <c:v>Очень хорошо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4056C158-EF6C-4A88-A6F0-54EF6DF01302}" type="VALUE">
                      <a:rPr lang="en-US" sz="1400" b="1" i="0" u="none" strike="noStrike" kern="1200" spc="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6E99-41B6-8229-D7BF4AAD8215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83EE7C14-17EA-4F67-AA2B-49FAF5A14E0E}" type="VALUE">
                      <a:rPr lang="en-US" sz="1400" b="1" i="0" u="none" strike="noStrike" kern="1200" spc="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6E99-41B6-8229-D7BF4AAD82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'с графиками (RUS)'!$P$51:$Q$51</c:f>
              <c:strCache>
                <c:ptCount val="2"/>
                <c:pt idx="0">
                  <c:v>Контрольная группа</c:v>
                </c:pt>
                <c:pt idx="1">
                  <c:v>Экспериментальная группа</c:v>
                </c:pt>
              </c:strCache>
            </c:strRef>
          </c:cat>
          <c:val>
            <c:numRef>
              <c:f>'с графиками (RUS)'!$P$56:$Q$56</c:f>
              <c:numCache>
                <c:formatCode>0%</c:formatCode>
                <c:ptCount val="2"/>
                <c:pt idx="0">
                  <c:v>0.226720647773279</c:v>
                </c:pt>
                <c:pt idx="1">
                  <c:v>0.276683937823834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E99-41B6-8229-D7BF4AAD82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2102827624"/>
        <c:axId val="2102831064"/>
      </c:barChart>
      <c:catAx>
        <c:axId val="2102827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02831064"/>
        <c:crosses val="autoZero"/>
        <c:auto val="1"/>
        <c:lblAlgn val="ctr"/>
        <c:lblOffset val="100"/>
        <c:noMultiLvlLbl val="0"/>
      </c:catAx>
      <c:valAx>
        <c:axId val="2102831064"/>
        <c:scaling>
          <c:orientation val="minMax"/>
          <c:min val="0.1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02827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9340005385909"/>
          <c:y val="0.895986782145627"/>
          <c:w val="0.685771045881766"/>
          <c:h val="0.09469763249290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2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i="0" u="none" strike="noStrike" kern="1200" spc="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Оценка состояния  учреждений   культуры в населенном пункте </a:t>
            </a:r>
            <a:r>
              <a:rPr lang="ru-RU" sz="1400" b="0" i="0" u="none" strike="noStrike" kern="1200" spc="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- очень хорошо или хорошо</a:t>
            </a:r>
          </a:p>
        </c:rich>
      </c:tx>
      <c:layout>
        <c:manualLayout>
          <c:xMode val="edge"/>
          <c:yMode val="edge"/>
          <c:x val="0.111776505429241"/>
          <c:y val="0.0208699262824525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13873307971335"/>
          <c:y val="0.230955184340275"/>
          <c:w val="0.844928190156006"/>
          <c:h val="0.5729652660239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'с графиками (RUS)'!$J$68</c:f>
              <c:strCache>
                <c:ptCount val="1"/>
                <c:pt idx="0">
                  <c:v>Хорошо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66A38F63-5E0C-4875-AA17-8EFCFB20C184}" type="VALUE">
                      <a:rPr lang="en-US" sz="1400" b="1" i="0" u="none" strike="noStrike" kern="1200" spc="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65C-484B-9701-AA4A724EA39F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7FE6B2FC-3832-4914-9E36-FEA62292C312}" type="VALUE">
                      <a:rPr lang="en-US" sz="1400" b="1" i="0" u="none" strike="noStrike" kern="1200" spc="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65C-484B-9701-AA4A724EA3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'с графиками (RUS)'!$P$64:$Q$64</c:f>
              <c:strCache>
                <c:ptCount val="2"/>
                <c:pt idx="0">
                  <c:v>Контрольная группа</c:v>
                </c:pt>
                <c:pt idx="1">
                  <c:v>Экспериментальная группа</c:v>
                </c:pt>
              </c:strCache>
            </c:strRef>
          </c:cat>
          <c:val>
            <c:numRef>
              <c:f>'с графиками (RUS)'!$P$68:$Q$68</c:f>
              <c:numCache>
                <c:formatCode>0%</c:formatCode>
                <c:ptCount val="2"/>
                <c:pt idx="0">
                  <c:v>0.138952164009112</c:v>
                </c:pt>
                <c:pt idx="1">
                  <c:v>0.265168539325843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65C-484B-9701-AA4A724EA39F}"/>
            </c:ext>
          </c:extLst>
        </c:ser>
        <c:ser>
          <c:idx val="1"/>
          <c:order val="1"/>
          <c:tx>
            <c:strRef>
              <c:f>'с графиками (RUS)'!$J$69</c:f>
              <c:strCache>
                <c:ptCount val="1"/>
                <c:pt idx="0">
                  <c:v>Очень хорошо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F9BDF559-5B44-41AD-879C-C8967220F2C4}" type="VALUE">
                      <a:rPr lang="en-US" sz="1400" b="1" i="0" u="none" strike="noStrike" kern="1200" spc="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465C-484B-9701-AA4A724EA39F}"/>
                </c:ext>
              </c:extLst>
            </c:dLbl>
            <c:dLbl>
              <c:idx val="1"/>
              <c:layout>
                <c:manualLayout>
                  <c:x val="0.00566556693700046"/>
                  <c:y val="-3.91722294096724E-17"/>
                </c:manualLayout>
              </c:layout>
              <c:tx>
                <c:rich>
                  <a:bodyPr/>
                  <a:lstStyle/>
                  <a:p>
                    <a:fld id="{7143FD8B-B8EE-429C-9461-94A9C73A8280}" type="VALUE">
                      <a:rPr lang="en-US" sz="1400" b="1" i="0" u="none" strike="noStrike" kern="1200" spc="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465C-484B-9701-AA4A724EA3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'с графиками (RUS)'!$P$64:$Q$64</c:f>
              <c:strCache>
                <c:ptCount val="2"/>
                <c:pt idx="0">
                  <c:v>Контрольная группа</c:v>
                </c:pt>
                <c:pt idx="1">
                  <c:v>Экспериментальная группа</c:v>
                </c:pt>
              </c:strCache>
            </c:strRef>
          </c:cat>
          <c:val>
            <c:numRef>
              <c:f>'с графиками (RUS)'!$P$69:$Q$69</c:f>
              <c:numCache>
                <c:formatCode>0%</c:formatCode>
                <c:ptCount val="2"/>
                <c:pt idx="0">
                  <c:v>0.0592255125284738</c:v>
                </c:pt>
                <c:pt idx="1">
                  <c:v>0.184269662921348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65C-484B-9701-AA4A724EA3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2101741256"/>
        <c:axId val="2101737800"/>
      </c:barChart>
      <c:catAx>
        <c:axId val="2101741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01737800"/>
        <c:crosses val="autoZero"/>
        <c:auto val="1"/>
        <c:lblAlgn val="ctr"/>
        <c:lblOffset val="100"/>
        <c:noMultiLvlLbl val="0"/>
      </c:catAx>
      <c:valAx>
        <c:axId val="2101737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01741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7532547455257"/>
          <c:y val="0.889238274441398"/>
          <c:w val="0.670429956305988"/>
          <c:h val="0.09794157510858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2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i="0" u="none" strike="noStrike" kern="1200" spc="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Оценка</a:t>
            </a:r>
            <a:r>
              <a:rPr lang="en-US" sz="1400" b="1" i="0" u="none" strike="noStrike" kern="1200" spc="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400" b="1" i="0" u="none" strike="noStrike" kern="1200" spc="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состояния  объектов  физкультуры и спорта в населенном пункте </a:t>
            </a:r>
            <a:r>
              <a:rPr lang="ru-RU" sz="1400" b="0" i="0" u="none" strike="noStrike" kern="1200" spc="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- очень хорошо или хорошо</a:t>
            </a:r>
          </a:p>
        </c:rich>
      </c:tx>
      <c:layout>
        <c:manualLayout>
          <c:xMode val="edge"/>
          <c:yMode val="edge"/>
          <c:x val="0.102640093375425"/>
          <c:y val="0.0124843945068664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2059974358044"/>
          <c:y val="0.232967754030746"/>
          <c:w val="0.840997798662264"/>
          <c:h val="0.55980202474690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'с графиками (RUS)'!$J$79</c:f>
              <c:strCache>
                <c:ptCount val="1"/>
                <c:pt idx="0">
                  <c:v>Хорошо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0DB02A51-D8CE-42BD-A59D-DFD243CA7CC5}" type="VALUE">
                      <a:rPr lang="en-US" sz="1400" b="1" i="0" u="none" strike="noStrike" kern="1200" spc="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C81-4689-BC31-9680C4A1E41B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A875BB63-C550-41F5-A29C-5035110B84EA}" type="VALUE">
                      <a:rPr lang="en-US" sz="1400" b="1" i="0" u="none" strike="noStrike" kern="1200" spc="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C81-4689-BC31-9680C4A1E4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'с графиками (RUS)'!$P$75:$Q$75</c:f>
              <c:strCache>
                <c:ptCount val="2"/>
                <c:pt idx="0">
                  <c:v>Контрольная группа</c:v>
                </c:pt>
                <c:pt idx="1">
                  <c:v>Экспериментальная группа</c:v>
                </c:pt>
              </c:strCache>
            </c:strRef>
          </c:cat>
          <c:val>
            <c:numRef>
              <c:f>'с графиками (RUS)'!$P$79:$Q$79</c:f>
              <c:numCache>
                <c:formatCode>0%</c:formatCode>
                <c:ptCount val="2"/>
                <c:pt idx="0">
                  <c:v>0.141304347826087</c:v>
                </c:pt>
                <c:pt idx="1">
                  <c:v>0.232893157262905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C81-4689-BC31-9680C4A1E41B}"/>
            </c:ext>
          </c:extLst>
        </c:ser>
        <c:ser>
          <c:idx val="1"/>
          <c:order val="1"/>
          <c:tx>
            <c:strRef>
              <c:f>'с графиками (RUS)'!$J$80</c:f>
              <c:strCache>
                <c:ptCount val="1"/>
                <c:pt idx="0">
                  <c:v>Очень хорошо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5B886EA1-30C2-4E4E-8CF0-FB3409BFB9CD}" type="VALUE">
                      <a:rPr lang="en-US" sz="1400" b="1" i="0" u="none" strike="noStrike" kern="1200" spc="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DC81-4689-BC31-9680C4A1E41B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77B1F552-0891-4FB4-AFBF-3DCA88F30329}" type="VALUE">
                      <a:rPr lang="en-US" sz="1400" b="1" i="0" u="none" strike="noStrike" kern="1200" spc="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C81-4689-BC31-9680C4A1E4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'с графиками (RUS)'!$P$75:$Q$75</c:f>
              <c:strCache>
                <c:ptCount val="2"/>
                <c:pt idx="0">
                  <c:v>Контрольная группа</c:v>
                </c:pt>
                <c:pt idx="1">
                  <c:v>Экспериментальная группа</c:v>
                </c:pt>
              </c:strCache>
            </c:strRef>
          </c:cat>
          <c:val>
            <c:numRef>
              <c:f>'с графиками (RUS)'!$P$80:$Q$80</c:f>
              <c:numCache>
                <c:formatCode>0%</c:formatCode>
                <c:ptCount val="2"/>
                <c:pt idx="0">
                  <c:v>0.0679347826086956</c:v>
                </c:pt>
                <c:pt idx="1">
                  <c:v>0.205282112845138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C81-4689-BC31-9680C4A1E4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2031551064"/>
        <c:axId val="2031554488"/>
      </c:barChart>
      <c:catAx>
        <c:axId val="2031551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31554488"/>
        <c:crosses val="autoZero"/>
        <c:auto val="1"/>
        <c:lblAlgn val="ctr"/>
        <c:lblOffset val="100"/>
        <c:noMultiLvlLbl val="0"/>
      </c:catAx>
      <c:valAx>
        <c:axId val="2031554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31551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7246660409253"/>
          <c:y val="0.890307526398716"/>
          <c:w val="0.692214383871349"/>
          <c:h val="0.1053378159190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2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2400" b="1" i="0" u="none" strike="noStrike" kern="1200" spc="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Администрация поселения </a:t>
            </a:r>
            <a:r>
              <a:rPr lang="ru-RU" sz="2400" b="1" i="0" u="none" strike="noStrike" kern="1200" spc="0" baseline="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учитывает</a:t>
            </a:r>
            <a:r>
              <a:rPr lang="ru-RU" sz="2400" b="1" i="0" u="none" strike="noStrike" kern="1200" spc="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мнение населения в решении местных проблем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'с графиками (RUS)'!$A$146</c:f>
              <c:strCache>
                <c:ptCount val="1"/>
                <c:pt idx="0">
                  <c:v>АДМИНИСТРАЦИЯ ПОСЕЛЕНИЯ учитывает мнение населения в решении местных проблем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393D362F-FDD8-48D7-8756-3A0E6F728860}" type="VALUE">
                      <a:rPr lang="en-US" sz="16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5E9-41EC-BC50-27F25F7DEFFF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F603087E-AB14-49FD-8906-6FB3F0715B83}" type="VALUE">
                      <a:rPr lang="en-US" sz="16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E5E9-41EC-BC50-27F25F7DEF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'с графиками (RUS)'!$G$145:$H$145</c:f>
              <c:strCache>
                <c:ptCount val="2"/>
                <c:pt idx="0">
                  <c:v>Контрольная группа</c:v>
                </c:pt>
                <c:pt idx="1">
                  <c:v>Экспериментальная группа</c:v>
                </c:pt>
              </c:strCache>
            </c:strRef>
          </c:cat>
          <c:val>
            <c:numRef>
              <c:f>'с графиками (RUS)'!$G$146:$H$146</c:f>
              <c:numCache>
                <c:formatCode>0%</c:formatCode>
                <c:ptCount val="2"/>
                <c:pt idx="0">
                  <c:v>0.334</c:v>
                </c:pt>
                <c:pt idx="1">
                  <c:v>0.479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5E9-41EC-BC50-27F25F7DEF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03157176"/>
        <c:axId val="2103160600"/>
      </c:barChart>
      <c:catAx>
        <c:axId val="2103157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8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03160600"/>
        <c:crosses val="autoZero"/>
        <c:auto val="1"/>
        <c:lblAlgn val="ctr"/>
        <c:lblOffset val="100"/>
        <c:noMultiLvlLbl val="0"/>
      </c:catAx>
      <c:valAx>
        <c:axId val="2103160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03157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b="1" i="0" u="none" strike="noStrike" kern="1200" spc="0" baseline="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Доверяю</a:t>
            </a:r>
            <a:r>
              <a:rPr lang="ru-RU" sz="2400" b="1" i="0" u="none" strike="noStrike" kern="1200" spc="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(абсолютно или скорее)</a:t>
            </a:r>
            <a:r>
              <a:rPr lang="en-US" sz="2400" b="1" i="0" u="none" strike="noStrike" kern="1200" spc="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400" b="1" i="0" u="none" strike="noStrike" kern="1200" spc="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главе поселения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'с графиками (RUS)'!$J$128</c:f>
              <c:strCache>
                <c:ptCount val="1"/>
                <c:pt idx="0">
                  <c:v>Абсолютно или скорее доверяю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5825ECFC-4D67-41B4-BFF3-2374C249514F}" type="VALUE">
                      <a:rPr lang="en-US" sz="16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E5C-42A2-8F6E-269FDEDC6B37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30BA3602-9DB1-45BB-9398-925E6A7F872E}" type="VALUE">
                      <a:rPr lang="en-US" sz="16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9E5C-42A2-8F6E-269FDEDC6B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lang="en-US"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'с графиками (RUS)'!$K$127:$L$127</c:f>
              <c:strCache>
                <c:ptCount val="2"/>
                <c:pt idx="0">
                  <c:v>Контрольная группа</c:v>
                </c:pt>
                <c:pt idx="1">
                  <c:v>Экспериментальная группа</c:v>
                </c:pt>
              </c:strCache>
            </c:strRef>
          </c:cat>
          <c:val>
            <c:numRef>
              <c:f>'с графиками (RUS)'!$K$128:$L$128</c:f>
              <c:numCache>
                <c:formatCode>0%</c:formatCode>
                <c:ptCount val="2"/>
                <c:pt idx="0">
                  <c:v>0.594170403587444</c:v>
                </c:pt>
                <c:pt idx="1">
                  <c:v>0.668558456299659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E5C-42A2-8F6E-269FDEDC6B3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103069128"/>
        <c:axId val="2103072376"/>
      </c:barChart>
      <c:catAx>
        <c:axId val="2103069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8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03072376"/>
        <c:crosses val="autoZero"/>
        <c:auto val="1"/>
        <c:lblAlgn val="ctr"/>
        <c:lblOffset val="100"/>
        <c:noMultiLvlLbl val="0"/>
      </c:catAx>
      <c:valAx>
        <c:axId val="2103072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03069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99000">
              <a:schemeClr val="tx1">
                <a:lumMod val="25000"/>
                <a:lumOff val="75000"/>
              </a:schemeClr>
            </a:gs>
            <a:gs pos="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15000"/>
                <a:lumOff val="85000"/>
              </a:schemeClr>
            </a:gs>
            <a:gs pos="0">
              <a:schemeClr val="tx1">
                <a:lumMod val="5000"/>
                <a:lumOff val="9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0.2686</cdr:x>
      <cdr:y>0.46128</cdr:y>
    </cdr:from>
    <cdr:to>
      <cdr:x>0.39791</cdr:x>
      <cdr:y>0.53872</cdr:y>
    </cdr:to>
    <cdr:sp macro="" textlink="">
      <cdr:nvSpPr>
        <cdr:cNvPr id="2" name="TextBox 9">
          <a:extLst xmlns:a="http://schemas.openxmlformats.org/drawingml/2006/main">
            <a:ext uri="{FF2B5EF4-FFF2-40B4-BE49-F238E27FC236}">
              <a16:creationId xmlns:a16="http://schemas.microsoft.com/office/drawing/2014/main" xmlns="" id="{E36438F6-E934-4A5E-B008-72F9ED2F45BF}"/>
            </a:ext>
          </a:extLst>
        </cdr:cNvPr>
        <cdr:cNvSpPr txBox="1"/>
      </cdr:nvSpPr>
      <cdr:spPr>
        <a:xfrm xmlns:a="http://schemas.openxmlformats.org/drawingml/2006/main">
          <a:off x="1204200" y="1242784"/>
          <a:ext cx="579725" cy="208640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/>
            <a:t>21%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0.69087</cdr:x>
      <cdr:y>0.25387</cdr:y>
    </cdr:from>
    <cdr:to>
      <cdr:x>0.82018</cdr:x>
      <cdr:y>0.33131</cdr:y>
    </cdr:to>
    <cdr:sp macro="" textlink="">
      <cdr:nvSpPr>
        <cdr:cNvPr id="3" name="TextBox 9">
          <a:extLst xmlns:a="http://schemas.openxmlformats.org/drawingml/2006/main">
            <a:ext uri="{FF2B5EF4-FFF2-40B4-BE49-F238E27FC236}">
              <a16:creationId xmlns:a16="http://schemas.microsoft.com/office/drawing/2014/main" xmlns="" id="{E36438F6-E934-4A5E-B008-72F9ED2F45BF}"/>
            </a:ext>
          </a:extLst>
        </cdr:cNvPr>
        <cdr:cNvSpPr txBox="1"/>
      </cdr:nvSpPr>
      <cdr:spPr>
        <a:xfrm xmlns:a="http://schemas.openxmlformats.org/drawingml/2006/main">
          <a:off x="3097341" y="683967"/>
          <a:ext cx="579726" cy="208640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/>
            <a:t>28%</a:t>
          </a:r>
          <a:endParaRPr lang="en-US" sz="14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0.25641</cdr:x>
      <cdr:y>0.28775</cdr:y>
    </cdr:from>
    <cdr:to>
      <cdr:x>0.38572</cdr:x>
      <cdr:y>0.36519</cdr:y>
    </cdr:to>
    <cdr:sp macro="" textlink="">
      <cdr:nvSpPr>
        <cdr:cNvPr id="2" name="TextBox 9">
          <a:extLst xmlns:a="http://schemas.openxmlformats.org/drawingml/2006/main">
            <a:ext uri="{FF2B5EF4-FFF2-40B4-BE49-F238E27FC236}">
              <a16:creationId xmlns:a16="http://schemas.microsoft.com/office/drawing/2014/main" xmlns="" id="{E36438F6-E934-4A5E-B008-72F9ED2F45BF}"/>
            </a:ext>
          </a:extLst>
        </cdr:cNvPr>
        <cdr:cNvSpPr txBox="1"/>
      </cdr:nvSpPr>
      <cdr:spPr>
        <a:xfrm xmlns:a="http://schemas.openxmlformats.org/drawingml/2006/main">
          <a:off x="1161639" y="784573"/>
          <a:ext cx="585818" cy="211149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200" b="0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r>
            <a:rPr lang="ru-RU" sz="1400" b="1" kern="1200" dirty="0">
              <a:solidFill>
                <a:schemeClr val="accent1">
                  <a:lumMod val="75000"/>
                </a:schemeClr>
              </a:solidFill>
            </a:rPr>
            <a:t>52%</a:t>
          </a:r>
          <a:endParaRPr lang="en-US" sz="1400" b="1" kern="1200" dirty="0">
            <a:solidFill>
              <a:schemeClr val="accent1">
                <a:lumMod val="7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0.68463</cdr:x>
      <cdr:y>0.21391</cdr:y>
    </cdr:from>
    <cdr:to>
      <cdr:x>0.81394</cdr:x>
      <cdr:y>0.29135</cdr:y>
    </cdr:to>
    <cdr:sp macro="" textlink="">
      <cdr:nvSpPr>
        <cdr:cNvPr id="3" name="TextBox 9">
          <a:extLst xmlns:a="http://schemas.openxmlformats.org/drawingml/2006/main">
            <a:ext uri="{FF2B5EF4-FFF2-40B4-BE49-F238E27FC236}">
              <a16:creationId xmlns:a16="http://schemas.microsoft.com/office/drawing/2014/main" xmlns="" id="{E36438F6-E934-4A5E-B008-72F9ED2F45BF}"/>
            </a:ext>
          </a:extLst>
        </cdr:cNvPr>
        <cdr:cNvSpPr txBox="1"/>
      </cdr:nvSpPr>
      <cdr:spPr>
        <a:xfrm xmlns:a="http://schemas.openxmlformats.org/drawingml/2006/main">
          <a:off x="3101607" y="583250"/>
          <a:ext cx="585818" cy="211150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200" b="0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r>
            <a:rPr lang="ru-RU" sz="1400" b="1" kern="1200" dirty="0">
              <a:solidFill>
                <a:schemeClr val="accent1">
                  <a:lumMod val="75000"/>
                </a:schemeClr>
              </a:solidFill>
            </a:rPr>
            <a:t>60%</a:t>
          </a:r>
          <a:endParaRPr lang="en-US" sz="1400" b="1" kern="1200" dirty="0">
            <a:solidFill>
              <a:schemeClr val="accent1">
                <a:lumMod val="75000"/>
              </a:schemeClr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0.25659</cdr:x>
      <cdr:y>0.44997</cdr:y>
    </cdr:from>
    <cdr:to>
      <cdr:x>0.39869</cdr:x>
      <cdr:y>0.53453</cdr:y>
    </cdr:to>
    <cdr:sp macro="" textlink="">
      <cdr:nvSpPr>
        <cdr:cNvPr id="2" name="TextBox 9">
          <a:extLst xmlns:a="http://schemas.openxmlformats.org/drawingml/2006/main">
            <a:ext uri="{FF2B5EF4-FFF2-40B4-BE49-F238E27FC236}">
              <a16:creationId xmlns:a16="http://schemas.microsoft.com/office/drawing/2014/main" xmlns="" id="{3682C2FE-9A55-4A47-AC40-363381890DC5}"/>
            </a:ext>
          </a:extLst>
        </cdr:cNvPr>
        <cdr:cNvSpPr txBox="1"/>
      </cdr:nvSpPr>
      <cdr:spPr>
        <a:xfrm xmlns:a="http://schemas.openxmlformats.org/drawingml/2006/main">
          <a:off x="1150357" y="1337265"/>
          <a:ext cx="637066" cy="25130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200" b="0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r>
            <a:rPr lang="ru-RU" sz="1400" b="1" kern="1200" dirty="0">
              <a:solidFill>
                <a:schemeClr val="accent1">
                  <a:lumMod val="75000"/>
                </a:schemeClr>
              </a:solidFill>
            </a:rPr>
            <a:t>20%</a:t>
          </a:r>
          <a:endParaRPr lang="en-US" sz="1400" b="1" kern="1200" dirty="0">
            <a:solidFill>
              <a:schemeClr val="accent1">
                <a:lumMod val="7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0.67928</cdr:x>
      <cdr:y>0.18551</cdr:y>
    </cdr:from>
    <cdr:to>
      <cdr:x>0.82138</cdr:x>
      <cdr:y>0.27007</cdr:y>
    </cdr:to>
    <cdr:sp macro="" textlink="">
      <cdr:nvSpPr>
        <cdr:cNvPr id="3" name="TextBox 9">
          <a:extLst xmlns:a="http://schemas.openxmlformats.org/drawingml/2006/main">
            <a:ext uri="{FF2B5EF4-FFF2-40B4-BE49-F238E27FC236}">
              <a16:creationId xmlns:a16="http://schemas.microsoft.com/office/drawing/2014/main" xmlns="" id="{3682C2FE-9A55-4A47-AC40-363381890DC5}"/>
            </a:ext>
          </a:extLst>
        </cdr:cNvPr>
        <cdr:cNvSpPr txBox="1"/>
      </cdr:nvSpPr>
      <cdr:spPr>
        <a:xfrm xmlns:a="http://schemas.openxmlformats.org/drawingml/2006/main">
          <a:off x="3045381" y="551312"/>
          <a:ext cx="637066" cy="25130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200" b="0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r>
            <a:rPr lang="ru-RU" sz="1400" b="1" kern="1200" dirty="0">
              <a:solidFill>
                <a:schemeClr val="accent1">
                  <a:lumMod val="75000"/>
                </a:schemeClr>
              </a:solidFill>
            </a:rPr>
            <a:t>45%</a:t>
          </a:r>
          <a:endParaRPr lang="en-US" sz="1400" b="1" kern="1200" dirty="0">
            <a:solidFill>
              <a:schemeClr val="accent1">
                <a:lumMod val="75000"/>
              </a:schemeClr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0.67924</cdr:x>
      <cdr:y>0.19488</cdr:y>
    </cdr:from>
    <cdr:to>
      <cdr:x>0.82493</cdr:x>
      <cdr:y>0.27754</cdr:y>
    </cdr:to>
    <cdr:sp macro="" textlink="">
      <cdr:nvSpPr>
        <cdr:cNvPr id="2" name="TextBox 9">
          <a:extLst xmlns:a="http://schemas.openxmlformats.org/drawingml/2006/main">
            <a:ext uri="{FF2B5EF4-FFF2-40B4-BE49-F238E27FC236}">
              <a16:creationId xmlns:a16="http://schemas.microsoft.com/office/drawing/2014/main" xmlns="" id="{3682C2FE-9A55-4A47-AC40-363381890DC5}"/>
            </a:ext>
          </a:extLst>
        </cdr:cNvPr>
        <cdr:cNvSpPr txBox="1"/>
      </cdr:nvSpPr>
      <cdr:spPr>
        <a:xfrm xmlns:a="http://schemas.openxmlformats.org/drawingml/2006/main">
          <a:off x="3071936" y="568343"/>
          <a:ext cx="658903" cy="241064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200" b="0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r>
            <a:rPr lang="ru-RU" sz="1400" b="1" kern="1200" dirty="0">
              <a:solidFill>
                <a:schemeClr val="accent1">
                  <a:lumMod val="75000"/>
                </a:schemeClr>
              </a:solidFill>
            </a:rPr>
            <a:t>44%</a:t>
          </a:r>
          <a:endParaRPr lang="en-US" sz="1400" b="1" kern="1200" dirty="0">
            <a:solidFill>
              <a:schemeClr val="accent1">
                <a:lumMod val="7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0.26359</cdr:x>
      <cdr:y>0.45867</cdr:y>
    </cdr:from>
    <cdr:to>
      <cdr:x>0.40928</cdr:x>
      <cdr:y>0.54133</cdr:y>
    </cdr:to>
    <cdr:sp macro="" textlink="">
      <cdr:nvSpPr>
        <cdr:cNvPr id="3" name="TextBox 9">
          <a:extLst xmlns:a="http://schemas.openxmlformats.org/drawingml/2006/main"/>
        </cdr:cNvPr>
        <cdr:cNvSpPr txBox="1"/>
      </cdr:nvSpPr>
      <cdr:spPr>
        <a:xfrm xmlns:a="http://schemas.openxmlformats.org/drawingml/2006/main">
          <a:off x="1192142" y="1337635"/>
          <a:ext cx="658903" cy="241064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200" b="0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r>
            <a:rPr lang="ru-RU" sz="1400" b="1" kern="1200" dirty="0">
              <a:solidFill>
                <a:schemeClr val="accent1">
                  <a:lumMod val="75000"/>
                </a:schemeClr>
              </a:solidFill>
            </a:rPr>
            <a:t>21%</a:t>
          </a:r>
          <a:endParaRPr lang="en-US" sz="1400" b="1" kern="1200" dirty="0">
            <a:solidFill>
              <a:schemeClr val="accent1">
                <a:lumMod val="75000"/>
              </a:schemeClr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8FA3ABD4-85B6-47BD-85AE-81F822BC270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19C264D-7671-440C-90DA-0447D7E431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2290A4-EA73-4B28-8560-E9DA11C702E6}" type="datetimeFigureOut">
              <a:rPr lang="ru-RU" smtClean="0"/>
              <a:t>15.07.18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7AB9CC-A460-4DA0-A71B-8215E28AA83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089963E-CE7F-4B6B-B11E-BDF83F9DCB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467004-A923-49AF-8D96-FD6944F29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02801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5F176-3D8C-4FF2-962B-0F238FDA4735}" type="datetimeFigureOut">
              <a:rPr lang="ru-RU" smtClean="0"/>
              <a:t>15.07.18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3384EE-3BB6-4491-838B-84106399D5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19564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0B6DF-1C45-4EDF-BF52-925DC68270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753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0B6DF-1C45-4EDF-BF52-925DC68270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675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</a:t>
            </a:r>
            <a:r>
              <a:rPr lang="ru-RU" dirty="0"/>
              <a:t>ИВАН</a:t>
            </a:r>
            <a:r>
              <a:rPr lang="en-US" dirty="0"/>
              <a:t>]</a:t>
            </a:r>
            <a:r>
              <a:rPr lang="ru-RU" dirty="0"/>
              <a:t> </a:t>
            </a:r>
            <a:r>
              <a:rPr lang="en-US" sz="1200" dirty="0"/>
              <a:t>[</a:t>
            </a:r>
            <a:r>
              <a:rPr lang="ru-RU" sz="1200" dirty="0"/>
              <a:t>Добавить фотографии с презентаций в Малайзии и Швеции, где-то еще???</a:t>
            </a:r>
            <a:r>
              <a:rPr lang="en-US" sz="1200" dirty="0"/>
              <a:t>]</a:t>
            </a:r>
            <a:r>
              <a:rPr lang="ru-RU" sz="120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0B6DF-1C45-4EDF-BF52-925DC682703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452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36FDE5-7D05-45F1-8100-04ABF4BB0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D3D7C7B-D021-47E5-B187-22E720CD0D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365CA3-DC66-415D-865A-F017B9395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12D9B-3E3A-4963-A09E-6398F477F0E9}" type="datetime1">
              <a:rPr lang="ru-RU" smtClean="0"/>
              <a:t>15.07.18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E89FB3-8BBE-4503-90D3-789FB8F15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9E7F0D-E6AB-4637-A6FE-7297F45EA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0"/>
            <a:ext cx="2743200" cy="365125"/>
          </a:xfrm>
        </p:spPr>
        <p:txBody>
          <a:bodyPr/>
          <a:lstStyle/>
          <a:p>
            <a:fld id="{45E74739-C22E-40D8-89B9-01D93A1274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771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7C153B-9147-47AE-9678-5EDAD7718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193B75D-3F53-463D-949C-B2D3C83F6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A1B76A-4B46-42F5-8086-DB6DFA45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D6C2C-F2F5-4809-B337-61B5EC993747}" type="datetime1">
              <a:rPr lang="ru-RU" smtClean="0"/>
              <a:t>15.07.18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E5DA17-1CBB-4E8A-A26B-8FD359A5B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4DA1AA0-7E59-498F-A190-444B2BE2C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4739-C22E-40D8-89B9-01D93A1274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457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4A81568-01E5-4CA1-BC32-FB19AF68FE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89F998E-C877-4774-84A7-D5381FD152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B605D1C-5478-4BC1-BACA-0C0B0C790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1E6BF-BD51-4C54-BD15-E80F9938EE3B}" type="datetime1">
              <a:rPr lang="ru-RU" smtClean="0"/>
              <a:t>15.07.18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C4B4D95-FE6A-4CE5-AA69-4B9BC4BE5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69783F-BF32-4EBE-859D-A29309242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4739-C22E-40D8-89B9-01D93A1274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348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D0DC21-95CE-404F-9405-225D16512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484196-113A-41B8-977C-E3D3DCEDE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5FD5D6-241C-4B11-95CF-A2C8ECC06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9D4DB-2EA2-4B8D-8B0C-E6704CFE7499}" type="datetime1">
              <a:rPr lang="ru-RU" smtClean="0"/>
              <a:t>15.07.18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13C8A0-F549-4E74-AAB9-A2220C614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508E6B-EE30-41CB-BC21-C19C5CCE5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4739-C22E-40D8-89B9-01D93A1274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953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59D44D-7991-4FD0-A4A5-A68E4CC15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085949-C3ED-49D8-9C5A-64D1ECDF7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DB1F2A-0E56-4A43-A4AE-658B6AE0B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D50BC-141C-4992-95BF-3390FC495AAC}" type="datetime1">
              <a:rPr lang="ru-RU" smtClean="0"/>
              <a:t>15.07.18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9608C8-7E7C-49F0-B345-8DCA01B25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858B14-A458-44CB-AB15-75318FB2D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4739-C22E-40D8-89B9-01D93A1274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447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5C26F5-418D-4E39-94DF-BF929EFAD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B41EA3-52F3-415A-B647-F2E9384327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D2A09D2-68EC-46C7-9948-A10C32678D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ADEF04E-63F0-4390-9A95-0554CF4D9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D403E-1576-4794-9A43-2C27871508B9}" type="datetime1">
              <a:rPr lang="ru-RU" smtClean="0"/>
              <a:t>15.07.18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F97ACE7-89AD-443D-B966-5ECF3B9E6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7434963-6A38-4DAC-A1D7-A93C26601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4739-C22E-40D8-89B9-01D93A1274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75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C98264-02B1-4964-A67E-5C2C527AD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2799E2-149E-42A7-BE0A-D7135E3882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7AFF6B0-92FC-4200-92C8-6C98B8EDDA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A78DC6B-E893-4CC5-99ED-6DF16C3A7B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47E845F-C765-49BF-A878-4F61789F2C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408FD32-89EE-41F3-9730-F4CD00531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63FC-CE0B-43A7-876C-1A565A837DDE}" type="datetime1">
              <a:rPr lang="ru-RU" smtClean="0"/>
              <a:t>15.07.18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BFE48FC-9DAE-4ABD-91C0-153E33B5C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60258FD-68A9-41E0-BAA4-54C5CB4AA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4739-C22E-40D8-89B9-01D93A1274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839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59CE0D-D073-4918-96B2-329D0B8F7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549FC2-7912-4BDB-9794-B2A1AD786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F143B-10F5-481C-BA19-E64158698E51}" type="datetime1">
              <a:rPr lang="ru-RU" smtClean="0"/>
              <a:t>15.07.18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EEE6862-ADCE-452E-8F89-89DFE1F02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88BE37B-37EA-4EDE-A078-2C29DE101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0"/>
            <a:ext cx="2743200" cy="365125"/>
          </a:xfrm>
        </p:spPr>
        <p:txBody>
          <a:bodyPr/>
          <a:lstStyle/>
          <a:p>
            <a:fld id="{45E74739-C22E-40D8-89B9-01D93A1274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633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115740D-F8EC-466F-97A8-9ED9C8E49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553A-0BEB-44E6-B8DF-819ED14AA9DA}" type="datetime1">
              <a:rPr lang="ru-RU" smtClean="0"/>
              <a:t>15.07.18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DF304C9-F969-4467-831C-FA0323F0B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A9862EA-3624-44C4-B4B1-691701150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0"/>
            <a:ext cx="2743200" cy="365125"/>
          </a:xfrm>
        </p:spPr>
        <p:txBody>
          <a:bodyPr/>
          <a:lstStyle/>
          <a:p>
            <a:fld id="{45E74739-C22E-40D8-89B9-01D93A1274B5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0FC8442-3711-40DE-86BA-1ED0F7B0F8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987" y="6311521"/>
            <a:ext cx="2366013" cy="45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889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15DAA9-C689-4BAA-A41E-08D5E8F07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9C746D-072F-4B25-87E2-7D758ECCA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98D0D5C-3AA6-4467-B20F-371D3FCAB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5A4A42-B03E-4B27-A8CB-86CBCEFD4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63A24-72AA-4E83-A0B5-866D14FE4EEF}" type="datetime1">
              <a:rPr lang="ru-RU" smtClean="0"/>
              <a:t>15.07.18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BB40353-9447-4F95-93F3-553BA8789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753AC87-49E2-4B5A-B1F7-368710454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4739-C22E-40D8-89B9-01D93A1274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472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2F827A-92FD-4A5F-A374-11156BD96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1F9B285-9A88-43BB-BCD1-BD2239DCFD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B940F3C-B2F3-4D20-82E2-F66B90CB8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9C3F1C3-8E26-4D93-88A0-2E83E7C64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9D355-F832-48B4-BC71-C579D514FF72}" type="datetime1">
              <a:rPr lang="ru-RU" smtClean="0"/>
              <a:t>15.07.18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6E38AD8-18EE-4EC3-B908-6515B2673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9F454C-B803-40EC-A2EA-379111606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4739-C22E-40D8-89B9-01D93A1274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373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53E58E4-5F47-47FB-BD24-1D9D5BF75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465D98F-CCE7-43E7-8D52-4ABE52D7E3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95CE49-CFF0-4307-8946-411D7A8144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67E74-1DD0-44E5-A1D3-A9D36D12FA1C}" type="datetime1">
              <a:rPr lang="ru-RU" smtClean="0"/>
              <a:t>15.07.18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343B28-D8F6-4CF6-A8FE-4581E373DE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3E7BEA-D380-4F5F-B84E-1E245ED26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74739-C22E-40D8-89B9-01D93A1274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006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7" Type="http://schemas.openxmlformats.org/officeDocument/2006/relationships/image" Target="../media/image31.png"/><Relationship Id="rId8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microsoft.com/office/2007/relationships/hdphoto" Target="../media/hdphoto3.wdp"/><Relationship Id="rId5" Type="http://schemas.openxmlformats.org/officeDocument/2006/relationships/image" Target="../media/image36.png"/><Relationship Id="rId6" Type="http://schemas.microsoft.com/office/2007/relationships/hdphoto" Target="../media/hdphoto4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microsoft.com/office/2007/relationships/hdphoto" Target="../media/hdphoto5.wdp"/><Relationship Id="rId5" Type="http://schemas.openxmlformats.org/officeDocument/2006/relationships/image" Target="../media/image38.png"/><Relationship Id="rId6" Type="http://schemas.microsoft.com/office/2007/relationships/hdphoto" Target="../media/hdphoto6.wdp"/><Relationship Id="rId7" Type="http://schemas.openxmlformats.org/officeDocument/2006/relationships/image" Target="../media/image39.png"/><Relationship Id="rId8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chart" Target="../charts/char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chart" Target="../charts/char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4" Type="http://schemas.openxmlformats.org/officeDocument/2006/relationships/chart" Target="../charts/chart5.xml"/><Relationship Id="rId5" Type="http://schemas.openxmlformats.org/officeDocument/2006/relationships/chart" Target="../charts/chart6.xml"/><Relationship Id="rId6" Type="http://schemas.openxmlformats.org/officeDocument/2006/relationships/chart" Target="../charts/chart7.xm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chart" Target="../charts/char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chart" Target="../charts/char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chart" Target="../charts/char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png"/><Relationship Id="rId5" Type="http://schemas.openxmlformats.org/officeDocument/2006/relationships/image" Target="../media/image46.jpeg"/><Relationship Id="rId6" Type="http://schemas.openxmlformats.org/officeDocument/2006/relationships/image" Target="../media/image47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hyperlink" Target="https://www.oficina.org.pt/hopefordemocracy.html" TargetMode="External"/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344E981-ED21-400B-8221-C6EDFE18F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790" y="2518011"/>
            <a:ext cx="9746420" cy="182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613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0A8B2B8-0389-4AE0-855E-45E17F285E8B}"/>
              </a:ext>
            </a:extLst>
          </p:cNvPr>
          <p:cNvSpPr/>
          <p:nvPr/>
        </p:nvSpPr>
        <p:spPr>
          <a:xfrm>
            <a:off x="1856793" y="3912526"/>
            <a:ext cx="10335207" cy="21037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074" name="Picture 2" descr="aad25077-c437-4384-b713-32b59ff43dc6@prod">
            <a:extLst>
              <a:ext uri="{FF2B5EF4-FFF2-40B4-BE49-F238E27FC236}">
                <a16:creationId xmlns:a16="http://schemas.microsoft.com/office/drawing/2014/main" xmlns="" id="{5F6F9313-B540-4487-875D-279122A470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63" t="2528" r="3648" b="558"/>
          <a:stretch/>
        </p:blipFill>
        <p:spPr bwMode="auto">
          <a:xfrm>
            <a:off x="8371014" y="374160"/>
            <a:ext cx="3528526" cy="293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Image may contain: 12 people, including Anna Sukhova and Lev  Shilov, people smiling, people standing and indoor">
            <a:extLst>
              <a:ext uri="{FF2B5EF4-FFF2-40B4-BE49-F238E27FC236}">
                <a16:creationId xmlns:a16="http://schemas.microsoft.com/office/drawing/2014/main" xmlns="" id="{47390118-D975-4648-A597-14D556EC9A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50"/>
          <a:stretch/>
        </p:blipFill>
        <p:spPr bwMode="auto">
          <a:xfrm>
            <a:off x="4638955" y="321733"/>
            <a:ext cx="3539976" cy="298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0e24da5-56ce-44b4-9eb2-cc8cba67b151@prod">
            <a:extLst>
              <a:ext uri="{FF2B5EF4-FFF2-40B4-BE49-F238E27FC236}">
                <a16:creationId xmlns:a16="http://schemas.microsoft.com/office/drawing/2014/main" xmlns="" id="{FE9B3C04-EB33-4364-A0B7-86ABF4B708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5191" y="3534718"/>
            <a:ext cx="3535590" cy="298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Image may contain: one or more people, people sitting, screen and indoor">
            <a:extLst>
              <a:ext uri="{FF2B5EF4-FFF2-40B4-BE49-F238E27FC236}">
                <a16:creationId xmlns:a16="http://schemas.microsoft.com/office/drawing/2014/main" xmlns="" id="{8E6E6495-C346-47C1-A4C9-452DA8E99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5191" y="374160"/>
            <a:ext cx="4151681" cy="293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068ABE-4216-4AB0-A7F9-349E3D737E3B}"/>
              </a:ext>
            </a:extLst>
          </p:cNvPr>
          <p:cNvSpPr txBox="1"/>
          <p:nvPr/>
        </p:nvSpPr>
        <p:spPr>
          <a:xfrm>
            <a:off x="5031153" y="4206378"/>
            <a:ext cx="4570048" cy="14759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World Urban Forum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2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г</a:t>
            </a:r>
            <a:r>
              <a:rPr lang="en-US" sz="2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. Куала-Лумпур, Малайзия </a:t>
            </a:r>
            <a:endParaRPr lang="ru-RU" sz="26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10-11 февраля 2018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535E522-37BD-4DC9-9009-636928C398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7731" y="4051176"/>
            <a:ext cx="1860240" cy="182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64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D3FC675-68AD-4A5B-95CB-0DB47A2BE6F2}"/>
              </a:ext>
            </a:extLst>
          </p:cNvPr>
          <p:cNvSpPr/>
          <p:nvPr/>
        </p:nvSpPr>
        <p:spPr>
          <a:xfrm>
            <a:off x="1856793" y="4009922"/>
            <a:ext cx="10335207" cy="24990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62" name="Picture 14" descr="Image may contain: Anna Sukhova, sitting and indoor">
            <a:extLst>
              <a:ext uri="{FF2B5EF4-FFF2-40B4-BE49-F238E27FC236}">
                <a16:creationId xmlns:a16="http://schemas.microsoft.com/office/drawing/2014/main" xmlns="" id="{781F9BB0-9527-4BF6-A0B7-704D160C75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1246574" y="10"/>
            <a:ext cx="3913632" cy="228522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may contain: Ivan Shulga, screen and indoor">
            <a:extLst>
              <a:ext uri="{FF2B5EF4-FFF2-40B4-BE49-F238E27FC236}">
                <a16:creationId xmlns:a16="http://schemas.microsoft.com/office/drawing/2014/main" xmlns="" id="{0FBA1608-9293-40BB-909D-EA71B5DC32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20" y="2279205"/>
            <a:ext cx="356461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may contain: 1 person, sitting">
            <a:extLst>
              <a:ext uri="{FF2B5EF4-FFF2-40B4-BE49-F238E27FC236}">
                <a16:creationId xmlns:a16="http://schemas.microsoft.com/office/drawing/2014/main" xmlns="" id="{A6BD1198-0752-403B-887A-905F3E4F5D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11871" y="780500"/>
            <a:ext cx="2852928" cy="2852928"/>
          </a:xfrm>
          <a:custGeom>
            <a:avLst/>
            <a:gdLst>
              <a:gd name="connsiteX0" fmla="*/ 1426464 w 2852928"/>
              <a:gd name="connsiteY0" fmla="*/ 0 h 2852928"/>
              <a:gd name="connsiteX1" fmla="*/ 2852928 w 2852928"/>
              <a:gd name="connsiteY1" fmla="*/ 1426464 h 2852928"/>
              <a:gd name="connsiteX2" fmla="*/ 1426464 w 2852928"/>
              <a:gd name="connsiteY2" fmla="*/ 2852928 h 2852928"/>
              <a:gd name="connsiteX3" fmla="*/ 0 w 2852928"/>
              <a:gd name="connsiteY3" fmla="*/ 1426464 h 2852928"/>
              <a:gd name="connsiteX4" fmla="*/ 1426464 w 2852928"/>
              <a:gd name="connsiteY4" fmla="*/ 0 h 2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may contain: 4 people, including Anna Sukhova, people sitting and indoor">
            <a:extLst>
              <a:ext uri="{FF2B5EF4-FFF2-40B4-BE49-F238E27FC236}">
                <a16:creationId xmlns:a16="http://schemas.microsoft.com/office/drawing/2014/main" xmlns="" id="{79315A45-0697-4B50-AEFA-1A0FF184B6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auto">
          <a:xfrm>
            <a:off x="8918761" y="-4331"/>
            <a:ext cx="3273238" cy="3618965"/>
          </a:xfrm>
          <a:custGeom>
            <a:avLst/>
            <a:gdLst>
              <a:gd name="connsiteX0" fmla="*/ 210437 w 3273238"/>
              <a:gd name="connsiteY0" fmla="*/ 0 h 3618965"/>
              <a:gd name="connsiteX1" fmla="*/ 3273238 w 3273238"/>
              <a:gd name="connsiteY1" fmla="*/ 0 h 3618965"/>
              <a:gd name="connsiteX2" fmla="*/ 3273238 w 3273238"/>
              <a:gd name="connsiteY2" fmla="*/ 3526409 h 3618965"/>
              <a:gd name="connsiteX3" fmla="*/ 3118338 w 3273238"/>
              <a:gd name="connsiteY3" fmla="*/ 3566238 h 3618965"/>
              <a:gd name="connsiteX4" fmla="*/ 2595295 w 3273238"/>
              <a:gd name="connsiteY4" fmla="*/ 3618965 h 3618965"/>
              <a:gd name="connsiteX5" fmla="*/ 0 w 3273238"/>
              <a:gd name="connsiteY5" fmla="*/ 1023670 h 3618965"/>
              <a:gd name="connsiteX6" fmla="*/ 203951 w 3273238"/>
              <a:gd name="connsiteY6" fmla="*/ 13464 h 361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618965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7F0BEEE-2BE7-49B1-8CA5-042FA19619C2}"/>
              </a:ext>
            </a:extLst>
          </p:cNvPr>
          <p:cNvSpPr txBox="1"/>
          <p:nvPr/>
        </p:nvSpPr>
        <p:spPr>
          <a:xfrm>
            <a:off x="4946157" y="5179526"/>
            <a:ext cx="5684695" cy="13612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Международная</a:t>
            </a:r>
            <a:r>
              <a:rPr lang="en-US" sz="26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конференция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Стокгольм</a:t>
            </a:r>
            <a:r>
              <a:rPr lang="en-US" sz="26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, Швеция 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17-18 мая 2018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FA0FFCE-3BBD-487A-A1B3-95DB1FA513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  <a14:imgEffect>
                      <a14:saturation sat="37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5533" y="4182531"/>
            <a:ext cx="5665320" cy="828008"/>
          </a:xfrm>
          <a:prstGeom prst="rect">
            <a:avLst/>
          </a:prstGeom>
          <a:solidFill>
            <a:srgbClr val="F2F2F2"/>
          </a:solidFill>
        </p:spPr>
      </p:pic>
    </p:spTree>
    <p:extLst>
      <p:ext uri="{BB962C8B-B14F-4D97-AF65-F5344CB8AC3E}">
        <p14:creationId xmlns:p14="http://schemas.microsoft.com/office/powerpoint/2010/main" val="1136846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87F8D23-B686-461A-BF13-5A982311307A}"/>
              </a:ext>
            </a:extLst>
          </p:cNvPr>
          <p:cNvSpPr/>
          <p:nvPr/>
        </p:nvSpPr>
        <p:spPr>
          <a:xfrm>
            <a:off x="0" y="4231308"/>
            <a:ext cx="12192000" cy="21037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8D829B-E9E7-4FCE-BF65-FD94025E8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2609" y="4584174"/>
            <a:ext cx="4172513" cy="1254563"/>
          </a:xfrm>
        </p:spPr>
        <p:txBody>
          <a:bodyPr>
            <a:normAutofit fontScale="90000"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>
                <a:solidFill>
                  <a:srgbClr val="002060"/>
                </a:solidFill>
              </a:rPr>
              <a:t>1</a:t>
            </a:r>
            <a:r>
              <a:rPr lang="en-US" sz="2400" b="1" baseline="30000" dirty="0">
                <a:solidFill>
                  <a:srgbClr val="002060"/>
                </a:solidFill>
              </a:rPr>
              <a:t>st</a:t>
            </a:r>
            <a:r>
              <a:rPr lang="en-US" sz="2400" b="1" dirty="0">
                <a:solidFill>
                  <a:srgbClr val="002060"/>
                </a:solidFill>
              </a:rPr>
              <a:t> World Forum Intermediary cities</a:t>
            </a:r>
            <a:br>
              <a:rPr lang="en-US" sz="2400" b="1" dirty="0">
                <a:solidFill>
                  <a:srgbClr val="002060"/>
                </a:solidFill>
              </a:rPr>
            </a:br>
            <a:r>
              <a:rPr lang="ru-RU" sz="2400" dirty="0">
                <a:solidFill>
                  <a:srgbClr val="002060"/>
                </a:solidFill>
              </a:rPr>
              <a:t>г</a:t>
            </a:r>
            <a:r>
              <a:rPr lang="en-US" sz="2400" dirty="0">
                <a:solidFill>
                  <a:srgbClr val="002060"/>
                </a:solidFill>
              </a:rPr>
              <a:t>. </a:t>
            </a:r>
            <a:r>
              <a:rPr lang="ru-RU" sz="2400" dirty="0" err="1">
                <a:solidFill>
                  <a:srgbClr val="002060"/>
                </a:solidFill>
              </a:rPr>
              <a:t>Шефшауэн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Ма</a:t>
            </a:r>
            <a:r>
              <a:rPr lang="ru-RU" sz="2400" dirty="0" err="1">
                <a:solidFill>
                  <a:srgbClr val="002060"/>
                </a:solidFill>
              </a:rPr>
              <a:t>рокко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/>
            </a:r>
            <a:br>
              <a:rPr lang="ru-RU" sz="2400" dirty="0">
                <a:solidFill>
                  <a:srgbClr val="002060"/>
                </a:solidFill>
              </a:rPr>
            </a:br>
            <a:r>
              <a:rPr lang="ru-RU" sz="2400" dirty="0">
                <a:solidFill>
                  <a:srgbClr val="002060"/>
                </a:solidFill>
              </a:rPr>
              <a:t>05</a:t>
            </a:r>
            <a:r>
              <a:rPr lang="en-US" sz="2400" dirty="0">
                <a:solidFill>
                  <a:srgbClr val="002060"/>
                </a:solidFill>
              </a:rPr>
              <a:t>-</a:t>
            </a:r>
            <a:r>
              <a:rPr lang="ru-RU" sz="2400" dirty="0">
                <a:solidFill>
                  <a:srgbClr val="002060"/>
                </a:solidFill>
              </a:rPr>
              <a:t>07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июля</a:t>
            </a:r>
            <a:r>
              <a:rPr lang="en-US" sz="2400" dirty="0">
                <a:solidFill>
                  <a:srgbClr val="002060"/>
                </a:solidFill>
              </a:rPr>
              <a:t> 2018</a:t>
            </a:r>
            <a:r>
              <a:rPr lang="ru-RU" sz="2400" dirty="0">
                <a:solidFill>
                  <a:srgbClr val="002060"/>
                </a:solidFill>
              </a:rPr>
              <a:t> г.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1026" name="Picture 2" descr="World Forum Intermediary Cities">
            <a:extLst>
              <a:ext uri="{FF2B5EF4-FFF2-40B4-BE49-F238E27FC236}">
                <a16:creationId xmlns:a16="http://schemas.microsoft.com/office/drawing/2014/main" xmlns="" id="{961C002A-DE4F-4672-B335-042A59B14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122" y="4212631"/>
            <a:ext cx="3346818" cy="210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6574780-8C52-48FB-9AEA-1D22534E08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597" y="200730"/>
            <a:ext cx="5729357" cy="38195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A4E52F9-3AAC-43C8-B46A-09EFF50E69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30" y="200729"/>
            <a:ext cx="5729358" cy="381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064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F4FD230A-E38D-4A1D-9924-C14E9124E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9753" y="2187019"/>
            <a:ext cx="9634193" cy="252024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ПОЧЕМУ РОССИЙСКИЙ ПБ (ИБ) ИНТЕРЕСЕН МЕЖДУНАРОДНОМУ СООБЩЕСТВУ? </a:t>
            </a:r>
          </a:p>
        </p:txBody>
      </p:sp>
    </p:spTree>
    <p:extLst>
      <p:ext uri="{BB962C8B-B14F-4D97-AF65-F5344CB8AC3E}">
        <p14:creationId xmlns:p14="http://schemas.microsoft.com/office/powerpoint/2010/main" val="429828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37C7F9E-3629-4DCB-BF3C-2517AF2F005B}"/>
              </a:ext>
            </a:extLst>
          </p:cNvPr>
          <p:cNvSpPr/>
          <p:nvPr/>
        </p:nvSpPr>
        <p:spPr>
          <a:xfrm>
            <a:off x="0" y="-27269"/>
            <a:ext cx="12192000" cy="19565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xmlns="" id="{194AA8BB-5DAA-428C-9896-A58686B9E000}"/>
              </a:ext>
            </a:extLst>
          </p:cNvPr>
          <p:cNvSpPr txBox="1">
            <a:spLocks/>
          </p:cNvSpPr>
          <p:nvPr/>
        </p:nvSpPr>
        <p:spPr>
          <a:xfrm>
            <a:off x="690465" y="-384256"/>
            <a:ext cx="11723948" cy="280736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chemeClr val="accent5">
                  <a:lumMod val="50000"/>
                </a:schemeClr>
              </a:buClr>
              <a:buSzPct val="121000"/>
            </a:pP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АКТИВНОЕ МАСШТАБИРОВАНИЕ ПРАКТИК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4C00308-CFDB-4CAF-AA2A-6E7C9CE79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53" y="6526635"/>
            <a:ext cx="1680732" cy="317534"/>
          </a:xfrm>
          <a:prstGeom prst="rect">
            <a:avLst/>
          </a:prstGeom>
        </p:spPr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xmlns="" id="{AD340BA7-E0F5-4F7F-981D-ECFAE0A8DB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5403770"/>
              </p:ext>
            </p:extLst>
          </p:nvPr>
        </p:nvGraphicFramePr>
        <p:xfrm>
          <a:off x="96879" y="1384221"/>
          <a:ext cx="5732207" cy="5459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5D2A0119-2949-4466-8BE3-E194B2716430}"/>
              </a:ext>
            </a:extLst>
          </p:cNvPr>
          <p:cNvSpPr txBox="1">
            <a:spLocks/>
          </p:cNvSpPr>
          <p:nvPr/>
        </p:nvSpPr>
        <p:spPr>
          <a:xfrm>
            <a:off x="5606797" y="1739262"/>
            <a:ext cx="6464888" cy="46160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1588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66688"/>
            <a:r>
              <a:rPr lang="ru-RU" sz="24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2007 г. – начало ПБ в России – старт ППМИ Всемирного банка (ВБ) в Ставропольском крае</a:t>
            </a:r>
            <a:endParaRPr lang="en-US" sz="2400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66688"/>
            <a:endParaRPr lang="en-US" sz="1100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66688"/>
            <a:r>
              <a:rPr lang="ru-RU" sz="24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ППМИ ВБ в Ставропольском крае и Кировской области</a:t>
            </a:r>
          </a:p>
          <a:p>
            <a:pPr marL="166688">
              <a:lnSpc>
                <a:spcPct val="250000"/>
              </a:lnSpc>
            </a:pPr>
            <a:r>
              <a:rPr lang="ru-RU" sz="24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ППМИ ВБ в 8 субъектах РФ, ПБ ЕУ СПб в 3 субъектах</a:t>
            </a:r>
            <a:endParaRPr lang="en-US" sz="2400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66688"/>
            <a:endParaRPr lang="en-US" sz="1050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66688">
              <a:spcBef>
                <a:spcPts val="600"/>
              </a:spcBef>
            </a:pPr>
            <a:r>
              <a:rPr lang="ru-RU" sz="24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Старт проекта Минфина России и Всемирного банка по развитию ИБ</a:t>
            </a:r>
            <a:endParaRPr lang="en-US" sz="2400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66688">
              <a:spcBef>
                <a:spcPts val="600"/>
              </a:spcBef>
            </a:pPr>
            <a:endParaRPr lang="en-US" sz="1050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66688"/>
            <a:r>
              <a:rPr lang="ru-RU" sz="24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Различные практики ИБ</a:t>
            </a:r>
            <a:r>
              <a:rPr lang="en-US" sz="24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; </a:t>
            </a:r>
            <a:r>
              <a:rPr lang="ru-RU" sz="24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ППМИ в 25 субъектах РФ</a:t>
            </a:r>
            <a:endParaRPr lang="en-US" sz="2400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63F0B01A-B30E-4976-900D-BD58B631FA65}"/>
              </a:ext>
            </a:extLst>
          </p:cNvPr>
          <p:cNvCxnSpPr>
            <a:cxnSpLocks/>
          </p:cNvCxnSpPr>
          <p:nvPr/>
        </p:nvCxnSpPr>
        <p:spPr bwMode="auto">
          <a:xfrm>
            <a:off x="0" y="4439097"/>
            <a:ext cx="12203698" cy="0"/>
          </a:xfrm>
          <a:prstGeom prst="line">
            <a:avLst/>
          </a:prstGeom>
          <a:ln w="38100">
            <a:prstDash val="sysDot"/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9DF43125-6345-4B94-8AD6-951C112182AC}"/>
              </a:ext>
            </a:extLst>
          </p:cNvPr>
          <p:cNvCxnSpPr>
            <a:cxnSpLocks/>
          </p:cNvCxnSpPr>
          <p:nvPr/>
        </p:nvCxnSpPr>
        <p:spPr bwMode="auto">
          <a:xfrm>
            <a:off x="0" y="2740926"/>
            <a:ext cx="12203698" cy="0"/>
          </a:xfrm>
          <a:prstGeom prst="line">
            <a:avLst/>
          </a:prstGeom>
          <a:ln w="38100">
            <a:prstDash val="sysDot"/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DD802A49-0323-4FD4-93B6-5DB90CA71F7B}"/>
              </a:ext>
            </a:extLst>
          </p:cNvPr>
          <p:cNvCxnSpPr>
            <a:cxnSpLocks/>
          </p:cNvCxnSpPr>
          <p:nvPr/>
        </p:nvCxnSpPr>
        <p:spPr bwMode="auto">
          <a:xfrm>
            <a:off x="0" y="3571350"/>
            <a:ext cx="12203698" cy="0"/>
          </a:xfrm>
          <a:prstGeom prst="line">
            <a:avLst/>
          </a:prstGeom>
          <a:ln w="38100">
            <a:prstDash val="sysDot"/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2B8BFB85-AE6F-4551-BA22-80638B1DBE36}"/>
              </a:ext>
            </a:extLst>
          </p:cNvPr>
          <p:cNvCxnSpPr>
            <a:cxnSpLocks/>
          </p:cNvCxnSpPr>
          <p:nvPr/>
        </p:nvCxnSpPr>
        <p:spPr bwMode="auto">
          <a:xfrm>
            <a:off x="0" y="5278852"/>
            <a:ext cx="12203698" cy="0"/>
          </a:xfrm>
          <a:prstGeom prst="line">
            <a:avLst/>
          </a:prstGeom>
          <a:ln w="38100">
            <a:prstDash val="sysDot"/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34E0FE2D-ED22-495B-8DB9-44A66C6D10EC}"/>
              </a:ext>
            </a:extLst>
          </p:cNvPr>
          <p:cNvCxnSpPr>
            <a:cxnSpLocks/>
          </p:cNvCxnSpPr>
          <p:nvPr/>
        </p:nvCxnSpPr>
        <p:spPr bwMode="auto">
          <a:xfrm>
            <a:off x="-17821" y="6183922"/>
            <a:ext cx="12203698" cy="0"/>
          </a:xfrm>
          <a:prstGeom prst="line">
            <a:avLst/>
          </a:prstGeom>
          <a:ln w="38100">
            <a:prstDash val="sysDot"/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Title 6">
            <a:extLst>
              <a:ext uri="{FF2B5EF4-FFF2-40B4-BE49-F238E27FC236}">
                <a16:creationId xmlns:a16="http://schemas.microsoft.com/office/drawing/2014/main" xmlns="" id="{AD3024E1-BC03-4E8D-9DE2-1BF464D9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13" y="56839"/>
            <a:ext cx="1178629" cy="1788350"/>
          </a:xfrm>
        </p:spPr>
        <p:txBody>
          <a:bodyPr>
            <a:noAutofit/>
          </a:bodyPr>
          <a:lstStyle/>
          <a:p>
            <a:r>
              <a:rPr lang="en-US" sz="14900" b="1" dirty="0">
                <a:solidFill>
                  <a:srgbClr val="0070C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294" y="6320118"/>
            <a:ext cx="8367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3192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37C7F9E-3629-4DCB-BF3C-2517AF2F005B}"/>
              </a:ext>
            </a:extLst>
          </p:cNvPr>
          <p:cNvSpPr/>
          <p:nvPr/>
        </p:nvSpPr>
        <p:spPr>
          <a:xfrm>
            <a:off x="0" y="1"/>
            <a:ext cx="12192000" cy="1956566"/>
          </a:xfrm>
          <a:prstGeom prst="rect">
            <a:avLst/>
          </a:prstGeom>
          <a:solidFill>
            <a:schemeClr val="accent1">
              <a:lumMod val="40000"/>
              <a:lumOff val="60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xmlns="" id="{194AA8BB-5DAA-428C-9896-A58686B9E000}"/>
              </a:ext>
            </a:extLst>
          </p:cNvPr>
          <p:cNvSpPr txBox="1">
            <a:spLocks/>
          </p:cNvSpPr>
          <p:nvPr/>
        </p:nvSpPr>
        <p:spPr>
          <a:xfrm>
            <a:off x="934512" y="-417095"/>
            <a:ext cx="10299032" cy="280736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ФАКТОРЫ УСПЕХА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4C00308-CFDB-4CAF-AA2A-6E7C9CE79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53" y="6526635"/>
            <a:ext cx="1680732" cy="3175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5B5140D-E8E0-4397-96E8-DAA0F1A22689}"/>
              </a:ext>
            </a:extLst>
          </p:cNvPr>
          <p:cNvSpPr/>
          <p:nvPr/>
        </p:nvSpPr>
        <p:spPr>
          <a:xfrm>
            <a:off x="934512" y="2390274"/>
            <a:ext cx="10618238" cy="4237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rgbClr val="002060"/>
                </a:solidFill>
                <a:latin typeface="+mj-lt"/>
              </a:rPr>
              <a:t>Поддержка на национальном уровне </a:t>
            </a:r>
          </a:p>
          <a:p>
            <a:pPr lvl="1">
              <a:spcBef>
                <a:spcPts val="1000"/>
              </a:spcBef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(Министерство финансов Российской Федерации)</a:t>
            </a:r>
          </a:p>
          <a:p>
            <a:pPr lvl="1" indent="-45720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rgbClr val="002060"/>
                </a:solidFill>
                <a:latin typeface="+mj-lt"/>
              </a:rPr>
              <a:t>Многоуровневая институциональная инфраструктура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(Минфин РФ, Национальный проектный центр ИБ на базе НИФИ, Всемирный банк, региональные проектные центры, регионы, муниципалитеты)</a:t>
            </a:r>
          </a:p>
          <a:p>
            <a:pPr marL="457200" indent="-45720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rgbClr val="002060"/>
                </a:solidFill>
                <a:latin typeface="+mj-lt"/>
              </a:rPr>
              <a:t>Тиражируемые решения</a:t>
            </a:r>
            <a:r>
              <a:rPr lang="ru-RU" sz="3200" dirty="0">
                <a:solidFill>
                  <a:srgbClr val="002060"/>
                </a:solidFill>
                <a:latin typeface="+mj-lt"/>
              </a:rPr>
              <a:t> </a:t>
            </a:r>
          </a:p>
          <a:p>
            <a:pPr lvl="1">
              <a:spcBef>
                <a:spcPts val="1000"/>
              </a:spcBef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(ППМИ, «Твой бюджет», ПОРТ)</a:t>
            </a:r>
          </a:p>
        </p:txBody>
      </p:sp>
    </p:spTree>
    <p:extLst>
      <p:ext uri="{BB962C8B-B14F-4D97-AF65-F5344CB8AC3E}">
        <p14:creationId xmlns:p14="http://schemas.microsoft.com/office/powerpoint/2010/main" val="1991823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37C7F9E-3629-4DCB-BF3C-2517AF2F005B}"/>
              </a:ext>
            </a:extLst>
          </p:cNvPr>
          <p:cNvSpPr/>
          <p:nvPr/>
        </p:nvSpPr>
        <p:spPr>
          <a:xfrm>
            <a:off x="0" y="1"/>
            <a:ext cx="12192000" cy="1835700"/>
          </a:xfrm>
          <a:prstGeom prst="rect">
            <a:avLst/>
          </a:prstGeom>
          <a:solidFill>
            <a:schemeClr val="accent4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xmlns="" id="{194AA8BB-5DAA-428C-9896-A58686B9E000}"/>
              </a:ext>
            </a:extLst>
          </p:cNvPr>
          <p:cNvSpPr txBox="1">
            <a:spLocks/>
          </p:cNvSpPr>
          <p:nvPr/>
        </p:nvSpPr>
        <p:spPr>
          <a:xfrm>
            <a:off x="1070458" y="-433706"/>
            <a:ext cx="10751428" cy="280736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МАСШТАБ РОССИЙСКИХ ПРАКТИК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B774AA47-808C-4214-B2F7-595C3DAE16A3}"/>
              </a:ext>
            </a:extLst>
          </p:cNvPr>
          <p:cNvSpPr txBox="1">
            <a:spLocks/>
          </p:cNvSpPr>
          <p:nvPr/>
        </p:nvSpPr>
        <p:spPr>
          <a:xfrm>
            <a:off x="262843" y="2373663"/>
            <a:ext cx="10719288" cy="429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Ø"/>
            </a:pPr>
            <a:endParaRPr lang="en-US" sz="32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4C00308-CFDB-4CAF-AA2A-6E7C9CE79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767" y="6540466"/>
            <a:ext cx="1680732" cy="3175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3BF2BEB-9ED8-4EF0-94AC-88E083BE839B}"/>
              </a:ext>
            </a:extLst>
          </p:cNvPr>
          <p:cNvSpPr/>
          <p:nvPr/>
        </p:nvSpPr>
        <p:spPr>
          <a:xfrm>
            <a:off x="2928896" y="2257157"/>
            <a:ext cx="97878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ru-RU" sz="3600" b="1" dirty="0">
                <a:solidFill>
                  <a:srgbClr val="002060"/>
                </a:solidFill>
                <a:latin typeface="+mj-lt"/>
              </a:rPr>
              <a:t>Париж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			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56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USD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на человека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ru-RU" sz="3600" b="1" dirty="0">
                <a:solidFill>
                  <a:srgbClr val="C00000"/>
                </a:solidFill>
                <a:latin typeface="+mj-lt"/>
              </a:rPr>
              <a:t>Сахалинская область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+mj-lt"/>
              </a:rPr>
              <a:t>50</a:t>
            </a:r>
            <a:r>
              <a:rPr lang="en-US" sz="32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USD</a:t>
            </a:r>
            <a:r>
              <a:rPr lang="ru-RU" sz="32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ru-RU" sz="3200" dirty="0">
                <a:solidFill>
                  <a:srgbClr val="C00000"/>
                </a:solidFill>
                <a:latin typeface="+mj-lt"/>
              </a:rPr>
              <a:t>на человека</a:t>
            </a:r>
            <a:endParaRPr lang="ru-RU" sz="3600" dirty="0">
              <a:solidFill>
                <a:srgbClr val="C00000"/>
              </a:solidFill>
              <a:latin typeface="+mj-lt"/>
            </a:endParaRP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ru-RU" sz="3600" b="1" dirty="0">
                <a:solidFill>
                  <a:srgbClr val="002060"/>
                </a:solidFill>
                <a:latin typeface="+mj-lt"/>
              </a:rPr>
              <a:t>Мадрид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			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39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USD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на человека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+mj-lt"/>
              </a:rPr>
              <a:t>[</a:t>
            </a:r>
            <a:r>
              <a:rPr lang="ru-RU" sz="3600" b="1" dirty="0">
                <a:solidFill>
                  <a:srgbClr val="002060"/>
                </a:solidFill>
                <a:latin typeface="+mj-lt"/>
              </a:rPr>
              <a:t>…</a:t>
            </a:r>
            <a:r>
              <a:rPr lang="en-US" sz="3600" b="1" dirty="0">
                <a:solidFill>
                  <a:srgbClr val="002060"/>
                </a:solidFill>
                <a:latin typeface="+mj-lt"/>
              </a:rPr>
              <a:t>]</a:t>
            </a:r>
            <a:endParaRPr lang="ru-RU" sz="3600" b="1" dirty="0">
              <a:solidFill>
                <a:srgbClr val="002060"/>
              </a:solidFill>
              <a:latin typeface="+mj-lt"/>
            </a:endParaRP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ru-RU" sz="3600" b="1" dirty="0">
                <a:solidFill>
                  <a:srgbClr val="002060"/>
                </a:solidFill>
                <a:latin typeface="+mj-lt"/>
              </a:rPr>
              <a:t>Лиссабон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			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5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USD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на человека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ru-RU" sz="3600" b="1" dirty="0">
                <a:solidFill>
                  <a:srgbClr val="002060"/>
                </a:solidFill>
                <a:latin typeface="+mj-lt"/>
              </a:rPr>
              <a:t>Нью-Йорк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			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5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USD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на человека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ru-RU" sz="3600" b="1" dirty="0">
                <a:solidFill>
                  <a:srgbClr val="002060"/>
                </a:solidFill>
                <a:latin typeface="+mj-lt"/>
              </a:rPr>
              <a:t>Милан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				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4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USD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на человека</a:t>
            </a: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xmlns="" id="{AE986E86-43A0-479B-8EED-0ADBFB1EC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837" y="139924"/>
            <a:ext cx="1178629" cy="1833013"/>
          </a:xfrm>
        </p:spPr>
        <p:txBody>
          <a:bodyPr>
            <a:noAutofit/>
          </a:bodyPr>
          <a:lstStyle/>
          <a:p>
            <a:r>
              <a:rPr lang="ru-RU" sz="14900" b="1" dirty="0">
                <a:solidFill>
                  <a:srgbClr val="FF33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2</a:t>
            </a:r>
            <a:endParaRPr lang="en-US" sz="14900" b="1" dirty="0">
              <a:solidFill>
                <a:srgbClr val="FF3300"/>
              </a:solidFill>
              <a:latin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E2D3EA7-535A-47C9-8511-13EFC62D79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3045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69203"/>
            <a:ext cx="3823718" cy="25005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D3CE7B3-C75A-4093-AEEA-40C64CF62D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03294"/>
            <a:ext cx="3823718" cy="239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15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37C7F9E-3629-4DCB-BF3C-2517AF2F005B}"/>
              </a:ext>
            </a:extLst>
          </p:cNvPr>
          <p:cNvSpPr/>
          <p:nvPr/>
        </p:nvSpPr>
        <p:spPr>
          <a:xfrm>
            <a:off x="0" y="0"/>
            <a:ext cx="12191999" cy="3386608"/>
          </a:xfrm>
          <a:prstGeom prst="rect">
            <a:avLst/>
          </a:prstGeom>
          <a:solidFill>
            <a:schemeClr val="accent2">
              <a:lumMod val="20000"/>
              <a:lumOff val="8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xmlns="" id="{194AA8BB-5DAA-428C-9896-A58686B9E000}"/>
              </a:ext>
            </a:extLst>
          </p:cNvPr>
          <p:cNvSpPr txBox="1">
            <a:spLocks/>
          </p:cNvSpPr>
          <p:nvPr/>
        </p:nvSpPr>
        <p:spPr>
          <a:xfrm>
            <a:off x="2048116" y="-433706"/>
            <a:ext cx="8750468" cy="280736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4C00308-CFDB-4CAF-AA2A-6E7C9CE79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791" y="6484189"/>
            <a:ext cx="1680732" cy="317534"/>
          </a:xfrm>
          <a:prstGeom prst="rect">
            <a:avLst/>
          </a:prstGeom>
        </p:spPr>
      </p:pic>
      <p:pic>
        <p:nvPicPr>
          <p:cNvPr id="13" name="Объект 3">
            <a:extLst>
              <a:ext uri="{FF2B5EF4-FFF2-40B4-BE49-F238E27FC236}">
                <a16:creationId xmlns:a16="http://schemas.microsoft.com/office/drawing/2014/main" xmlns="" id="{4855D053-9462-4496-AE91-056CFB5621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850"/>
          <a:stretch/>
        </p:blipFill>
        <p:spPr bwMode="auto">
          <a:xfrm>
            <a:off x="4817805" y="3407758"/>
            <a:ext cx="7374194" cy="3034235"/>
          </a:xfrm>
          <a:prstGeom prst="rect">
            <a:avLst/>
          </a:prstGeom>
        </p:spPr>
      </p:pic>
      <p:pic>
        <p:nvPicPr>
          <p:cNvPr id="14" name="Объект 8">
            <a:extLst>
              <a:ext uri="{FF2B5EF4-FFF2-40B4-BE49-F238E27FC236}">
                <a16:creationId xmlns:a16="http://schemas.microsoft.com/office/drawing/2014/main" xmlns="" id="{AE32CC17-254B-499A-A5CA-F76FF0B997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35"/>
            <a:ext cx="5956942" cy="341007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DE1D1B10-7E53-47FF-8E56-A18CA5513AFA}"/>
              </a:ext>
            </a:extLst>
          </p:cNvPr>
          <p:cNvGrpSpPr/>
          <p:nvPr/>
        </p:nvGrpSpPr>
        <p:grpSpPr>
          <a:xfrm>
            <a:off x="-39330" y="3470999"/>
            <a:ext cx="4857136" cy="3069467"/>
            <a:chOff x="-54953" y="1910686"/>
            <a:chExt cx="6776487" cy="424870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2B33914F-8A5A-4215-9E5F-7EC6AF8F0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953" y="1910686"/>
              <a:ext cx="6776487" cy="424870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F2809972-E74B-4E33-92D7-756A049AB061}"/>
                </a:ext>
              </a:extLst>
            </p:cNvPr>
            <p:cNvSpPr txBox="1"/>
            <p:nvPr/>
          </p:nvSpPr>
          <p:spPr>
            <a:xfrm>
              <a:off x="4059893" y="3361749"/>
              <a:ext cx="1409985" cy="894640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</a:rPr>
                <a:t>The Sakha (Yakutia) Republic</a:t>
              </a:r>
              <a:endParaRPr lang="ru-RU" sz="1200" dirty="0">
                <a:solidFill>
                  <a:schemeClr val="tx2"/>
                </a:solidFill>
              </a:endParaRPr>
            </a:p>
          </p:txBody>
        </p:sp>
      </p:grpSp>
      <p:pic>
        <p:nvPicPr>
          <p:cNvPr id="19" name="Picture 2" descr="No automatic alt text available.">
            <a:extLst>
              <a:ext uri="{FF2B5EF4-FFF2-40B4-BE49-F238E27FC236}">
                <a16:creationId xmlns:a16="http://schemas.microsoft.com/office/drawing/2014/main" xmlns="" id="{8A9B0046-0403-4ABE-8C27-EDAF9D6D6D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8799" r="21454" b="9090"/>
          <a:stretch/>
        </p:blipFill>
        <p:spPr bwMode="auto">
          <a:xfrm>
            <a:off x="7925334" y="426534"/>
            <a:ext cx="2436782" cy="24653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xtLst/>
        </p:spPr>
      </p:pic>
    </p:spTree>
    <p:extLst>
      <p:ext uri="{BB962C8B-B14F-4D97-AF65-F5344CB8AC3E}">
        <p14:creationId xmlns:p14="http://schemas.microsoft.com/office/powerpoint/2010/main" val="2259671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37C7F9E-3629-4DCB-BF3C-2517AF2F005B}"/>
              </a:ext>
            </a:extLst>
          </p:cNvPr>
          <p:cNvSpPr/>
          <p:nvPr/>
        </p:nvSpPr>
        <p:spPr>
          <a:xfrm>
            <a:off x="0" y="1"/>
            <a:ext cx="12192000" cy="1835700"/>
          </a:xfrm>
          <a:prstGeom prst="rect">
            <a:avLst/>
          </a:prstGeom>
          <a:solidFill>
            <a:schemeClr val="accent2">
              <a:lumMod val="20000"/>
              <a:lumOff val="8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xmlns="" id="{194AA8BB-5DAA-428C-9896-A58686B9E000}"/>
              </a:ext>
            </a:extLst>
          </p:cNvPr>
          <p:cNvSpPr txBox="1">
            <a:spLocks/>
          </p:cNvSpPr>
          <p:nvPr/>
        </p:nvSpPr>
        <p:spPr>
          <a:xfrm>
            <a:off x="2048116" y="-433706"/>
            <a:ext cx="8750468" cy="280736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ОСОБЕННОСТИ «ДИЗАЙНА» РОССИЙСКИХ ПРАКТИК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B774AA47-808C-4214-B2F7-595C3DAE16A3}"/>
              </a:ext>
            </a:extLst>
          </p:cNvPr>
          <p:cNvSpPr txBox="1">
            <a:spLocks/>
          </p:cNvSpPr>
          <p:nvPr/>
        </p:nvSpPr>
        <p:spPr>
          <a:xfrm>
            <a:off x="269683" y="2070011"/>
            <a:ext cx="6076687" cy="4510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002060"/>
                </a:solidFill>
                <a:latin typeface="+mj-lt"/>
              </a:rPr>
              <a:t>ППМИ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– </a:t>
            </a:r>
          </a:p>
          <a:p>
            <a:pPr lvl="1"/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конкурс между муниципалитетами, софинансирование, участие бизнеса</a:t>
            </a:r>
          </a:p>
          <a:p>
            <a:pPr marL="457200" indent="-457200">
              <a:spcBef>
                <a:spcPts val="2200"/>
              </a:spcBef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002060"/>
                </a:solidFill>
                <a:latin typeface="+mj-lt"/>
              </a:rPr>
              <a:t>«Твой бюджет» ЕУ СПб 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– 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  <a:p>
            <a:pPr lvl="1"/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бюджетные комиссии, образовательный модуль </a:t>
            </a:r>
          </a:p>
          <a:p>
            <a:pPr marL="457200" indent="-457200">
              <a:spcBef>
                <a:spcPts val="2200"/>
              </a:spcBef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ПОРТ</a:t>
            </a:r>
            <a:r>
              <a:rPr lang="ru-RU" sz="28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– </a:t>
            </a:r>
          </a:p>
          <a:p>
            <a:pPr lvl="1"/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крупные проекты, </a:t>
            </a:r>
          </a:p>
          <a:p>
            <a:pPr lvl="1"/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организация голосования с использованием сервиса «Госуслуги»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291B845-D024-4077-B47D-B5D11213C3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2708" y="4209363"/>
            <a:ext cx="2555425" cy="25597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F7D62D7-945E-482E-B7C9-454616E931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4064" y="1835701"/>
            <a:ext cx="2484069" cy="23875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4C00308-CFDB-4CAF-AA2A-6E7C9CE79F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767" y="6540466"/>
            <a:ext cx="1680732" cy="317534"/>
          </a:xfrm>
          <a:prstGeom prst="rect">
            <a:avLst/>
          </a:prstGeom>
        </p:spPr>
      </p:pic>
      <p:sp>
        <p:nvSpPr>
          <p:cNvPr id="15" name="Title 6">
            <a:extLst>
              <a:ext uri="{FF2B5EF4-FFF2-40B4-BE49-F238E27FC236}">
                <a16:creationId xmlns:a16="http://schemas.microsoft.com/office/drawing/2014/main" xmlns="" id="{D48A9E3D-8244-4A9C-ADD2-CC0608094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938" y="131399"/>
            <a:ext cx="1178629" cy="1788350"/>
          </a:xfrm>
        </p:spPr>
        <p:txBody>
          <a:bodyPr>
            <a:noAutofit/>
          </a:bodyPr>
          <a:lstStyle/>
          <a:p>
            <a:r>
              <a:rPr lang="ru-RU" sz="14900" b="1" dirty="0">
                <a:solidFill>
                  <a:srgbClr val="D8575D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3</a:t>
            </a:r>
            <a:endParaRPr lang="en-US" sz="14900" b="1" dirty="0">
              <a:solidFill>
                <a:srgbClr val="D8575D"/>
              </a:solidFill>
              <a:latin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260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37C7F9E-3629-4DCB-BF3C-2517AF2F005B}"/>
              </a:ext>
            </a:extLst>
          </p:cNvPr>
          <p:cNvSpPr/>
          <p:nvPr/>
        </p:nvSpPr>
        <p:spPr>
          <a:xfrm>
            <a:off x="0" y="13790"/>
            <a:ext cx="12192000" cy="1830180"/>
          </a:xfrm>
          <a:prstGeom prst="rect">
            <a:avLst/>
          </a:prstGeom>
          <a:solidFill>
            <a:srgbClr val="D9F1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xmlns="" id="{194AA8BB-5DAA-428C-9896-A58686B9E000}"/>
              </a:ext>
            </a:extLst>
          </p:cNvPr>
          <p:cNvSpPr txBox="1">
            <a:spLocks/>
          </p:cNvSpPr>
          <p:nvPr/>
        </p:nvSpPr>
        <p:spPr>
          <a:xfrm>
            <a:off x="1070458" y="-433706"/>
            <a:ext cx="10299032" cy="280736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СОЦИАЛЬНЫЙ ФОКУС ИБ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4C00308-CFDB-4CAF-AA2A-6E7C9CE79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767" y="6540466"/>
            <a:ext cx="1680732" cy="317534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3BE0F87B-1216-4496-AF28-1F81D90D1AB0}"/>
              </a:ext>
            </a:extLst>
          </p:cNvPr>
          <p:cNvSpPr txBox="1">
            <a:spLocks/>
          </p:cNvSpPr>
          <p:nvPr/>
        </p:nvSpPr>
        <p:spPr>
          <a:xfrm>
            <a:off x="441590" y="1953393"/>
            <a:ext cx="6894528" cy="4904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>
                <a:solidFill>
                  <a:srgbClr val="002060"/>
                </a:solidFill>
                <a:latin typeface="+mj-lt"/>
              </a:rPr>
              <a:t>Около половины проектов </a:t>
            </a:r>
            <a:r>
              <a:rPr lang="ru-RU" sz="2800" b="1" dirty="0">
                <a:solidFill>
                  <a:srgbClr val="002060"/>
                </a:solidFill>
                <a:latin typeface="+mj-lt"/>
              </a:rPr>
              <a:t>ППМИ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– связаны с решением базовых социальных проблем (вода, дороги)</a:t>
            </a:r>
          </a:p>
          <a:p>
            <a:r>
              <a:rPr lang="ru-RU" sz="2800" b="1" dirty="0">
                <a:solidFill>
                  <a:srgbClr val="002060"/>
                </a:solidFill>
                <a:latin typeface="+mj-lt"/>
              </a:rPr>
              <a:t>НО! Социальный потенциал ИБ 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не до конца реализован. В лучших международных практиках уделяется особое внимание: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Вовлечению в проекты ИБ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групп со специальными потребностями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/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ограниченными возможностями </a:t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(Нью-Йорк, Севилья, …)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Решению проблем наиболее 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</a:rPr>
            </a:b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«бедных» сообществ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(Мадрид, Париж и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и др.)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C7A4D60-D74A-4B31-908B-6E9ED517D9CD}"/>
              </a:ext>
            </a:extLst>
          </p:cNvPr>
          <p:cNvSpPr/>
          <p:nvPr/>
        </p:nvSpPr>
        <p:spPr>
          <a:xfrm>
            <a:off x="8501529" y="1849489"/>
            <a:ext cx="3636969" cy="3036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 «Возвращение к социальным приоритетам 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[</a:t>
            </a: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в рамках ПБ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] </a:t>
            </a: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заключается в передаче большей части ресурсов через каналы ПБ тем социальным группам, которые исторически имели меньше. Такая положительная дискриминация по отношению к тем, кто «не имеет», означает открытие каналов и пространства для участия для наиболее уязвимых социальных групп»</a:t>
            </a:r>
            <a:endParaRPr lang="en-US" sz="1600" i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F2CDB68-4741-4966-A6B1-E7323740C23F}"/>
              </a:ext>
            </a:extLst>
          </p:cNvPr>
          <p:cNvSpPr txBox="1"/>
          <p:nvPr/>
        </p:nvSpPr>
        <p:spPr>
          <a:xfrm>
            <a:off x="8422014" y="5093475"/>
            <a:ext cx="362898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Yves Cabannes </a:t>
            </a:r>
          </a:p>
          <a:p>
            <a:pPr algn="r"/>
            <a:r>
              <a:rPr lang="en-US" sz="1600" b="1" dirty="0">
                <a:solidFill>
                  <a:srgbClr val="002060"/>
                </a:solidFill>
              </a:rPr>
              <a:t> “HIGHLIGHTS ON SOME ASIAN AND RUSSIAN PARTICIPATORY BUDGETING PIONEERS “ 2018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CDBD8239-A2BA-455A-AD38-B9FFC390E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98" y="34705"/>
            <a:ext cx="1178629" cy="1788350"/>
          </a:xfrm>
        </p:spPr>
        <p:txBody>
          <a:bodyPr>
            <a:noAutofit/>
          </a:bodyPr>
          <a:lstStyle/>
          <a:p>
            <a:r>
              <a:rPr lang="ru-RU" sz="14900" b="1" dirty="0">
                <a:solidFill>
                  <a:srgbClr val="00CC66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4</a:t>
            </a:r>
            <a:endParaRPr lang="en-US" sz="14900" b="1" dirty="0">
              <a:solidFill>
                <a:srgbClr val="00CC66"/>
              </a:solidFill>
              <a:latin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952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00E60A8-0F09-4D67-AB4E-46EBD57F01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63" t="27367" r="28199" b="22724"/>
          <a:stretch/>
        </p:blipFill>
        <p:spPr>
          <a:xfrm>
            <a:off x="2815987" y="0"/>
            <a:ext cx="9376013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43C5537-E026-41B8-8E38-D5962C725361}"/>
              </a:ext>
            </a:extLst>
          </p:cNvPr>
          <p:cNvSpPr txBox="1"/>
          <p:nvPr/>
        </p:nvSpPr>
        <p:spPr>
          <a:xfrm>
            <a:off x="393799" y="1007645"/>
            <a:ext cx="4194243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cap="all" dirty="0">
                <a:solidFill>
                  <a:srgbClr val="002060"/>
                </a:solidFill>
                <a:latin typeface="+mj-lt"/>
              </a:rPr>
              <a:t>Инициативное бюджетирование в России как явление международного значения</a:t>
            </a:r>
          </a:p>
          <a:p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Сюжеты для информационной кампании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A53AC792-5598-4841-81A0-058B17E13022}"/>
              </a:ext>
            </a:extLst>
          </p:cNvPr>
          <p:cNvSpPr txBox="1">
            <a:spLocks/>
          </p:cNvSpPr>
          <p:nvPr/>
        </p:nvSpPr>
        <p:spPr>
          <a:xfrm>
            <a:off x="796471" y="4643083"/>
            <a:ext cx="6359716" cy="14395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600"/>
              </a:spcBef>
              <a:buNone/>
            </a:pPr>
            <a:r>
              <a:rPr lang="ru-RU" sz="3200" b="1" dirty="0">
                <a:solidFill>
                  <a:srgbClr val="002060"/>
                </a:solidFill>
                <a:latin typeface="+mj-lt"/>
              </a:rPr>
              <a:t>Иван Шульга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2400" dirty="0">
                <a:solidFill>
                  <a:srgbClr val="002060"/>
                </a:solidFill>
                <a:latin typeface="+mj-lt"/>
              </a:rPr>
              <a:t>Руководитель Проекта по развитию инициативного бюджетирования в России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2400" dirty="0">
                <a:solidFill>
                  <a:srgbClr val="002060"/>
                </a:solidFill>
                <a:latin typeface="+mj-lt"/>
              </a:rPr>
              <a:t>Всемирный банк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8182315-A1E1-4DC6-8485-13675BEB290D}"/>
              </a:ext>
            </a:extLst>
          </p:cNvPr>
          <p:cNvSpPr txBox="1"/>
          <p:nvPr/>
        </p:nvSpPr>
        <p:spPr>
          <a:xfrm>
            <a:off x="393799" y="6346562"/>
            <a:ext cx="6914605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+mj-lt"/>
              </a:rPr>
              <a:t>1</a:t>
            </a:r>
            <a:r>
              <a:rPr lang="ru-RU" sz="2000" dirty="0">
                <a:solidFill>
                  <a:srgbClr val="002060"/>
                </a:solidFill>
                <a:latin typeface="+mj-lt"/>
              </a:rPr>
              <a:t>6 июля</a:t>
            </a:r>
            <a:r>
              <a:rPr lang="en-US" sz="2000" dirty="0">
                <a:solidFill>
                  <a:srgbClr val="002060"/>
                </a:solidFill>
                <a:latin typeface="+mj-lt"/>
              </a:rPr>
              <a:t> 201</a:t>
            </a:r>
            <a:r>
              <a:rPr lang="ru-RU" sz="2000" dirty="0">
                <a:solidFill>
                  <a:srgbClr val="002060"/>
                </a:solidFill>
                <a:latin typeface="+mj-lt"/>
              </a:rPr>
              <a:t>8 г.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D652573-DF27-4010-AA09-F4BE6FA4D2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48" y="239504"/>
            <a:ext cx="1835313" cy="35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539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527315E-B070-46F3-9341-7359704FBFDA}"/>
              </a:ext>
            </a:extLst>
          </p:cNvPr>
          <p:cNvSpPr/>
          <p:nvPr/>
        </p:nvSpPr>
        <p:spPr>
          <a:xfrm>
            <a:off x="0" y="1595535"/>
            <a:ext cx="12192000" cy="895358"/>
          </a:xfrm>
          <a:prstGeom prst="rect">
            <a:avLst/>
          </a:prstGeom>
          <a:solidFill>
            <a:srgbClr val="7030A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37C7F9E-3629-4DCB-BF3C-2517AF2F005B}"/>
              </a:ext>
            </a:extLst>
          </p:cNvPr>
          <p:cNvSpPr/>
          <p:nvPr/>
        </p:nvSpPr>
        <p:spPr>
          <a:xfrm>
            <a:off x="0" y="0"/>
            <a:ext cx="12192000" cy="1595535"/>
          </a:xfrm>
          <a:prstGeom prst="rect">
            <a:avLst/>
          </a:prstGeom>
          <a:solidFill>
            <a:srgbClr val="7030A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xmlns="" id="{194AA8BB-5DAA-428C-9896-A58686B9E000}"/>
              </a:ext>
            </a:extLst>
          </p:cNvPr>
          <p:cNvSpPr txBox="1">
            <a:spLocks/>
          </p:cNvSpPr>
          <p:nvPr/>
        </p:nvSpPr>
        <p:spPr>
          <a:xfrm>
            <a:off x="957371" y="-485908"/>
            <a:ext cx="10299032" cy="266927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ЭФФЕКТЫ РОССИЙСКОГО ИБ 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4C00308-CFDB-4CAF-AA2A-6E7C9CE79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767" y="6540466"/>
            <a:ext cx="1680732" cy="317534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3BE0F87B-1216-4496-AF28-1F81D90D1AB0}"/>
              </a:ext>
            </a:extLst>
          </p:cNvPr>
          <p:cNvSpPr txBox="1">
            <a:spLocks/>
          </p:cNvSpPr>
          <p:nvPr/>
        </p:nvSpPr>
        <p:spPr>
          <a:xfrm>
            <a:off x="438540" y="1660556"/>
            <a:ext cx="11336694" cy="487991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ИССЛЕДОВАНИЕ 2017 ГОДА</a:t>
            </a:r>
            <a:endParaRPr lang="en-US" sz="3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ru-RU" sz="2600" b="1" dirty="0">
                <a:solidFill>
                  <a:srgbClr val="002060"/>
                </a:solidFill>
                <a:latin typeface="+mj-lt"/>
              </a:rPr>
              <a:t>КВАЗИЭКСПЕРИМЕНТАЛЬНЫЙ ДИЗАЙН</a:t>
            </a:r>
            <a:endParaRPr lang="ru-RU" sz="2200" b="1" dirty="0">
              <a:solidFill>
                <a:srgbClr val="002060"/>
              </a:solidFill>
              <a:latin typeface="+mj-lt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600" b="1" dirty="0">
                <a:solidFill>
                  <a:srgbClr val="002060"/>
                </a:solidFill>
                <a:latin typeface="+mj-lt"/>
              </a:rPr>
              <a:t>Экспериментальная и контрольная группы </a:t>
            </a:r>
          </a:p>
          <a:p>
            <a:pPr algn="ctr"/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(населенные пункты, центры поселений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)</a:t>
            </a:r>
            <a:endParaRPr lang="ru-RU" sz="2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algn="ctr"/>
            <a:endParaRPr lang="ru-RU" sz="2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algn="ctr"/>
            <a:endParaRPr lang="ru-RU" sz="2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algn="ctr"/>
            <a:endParaRPr lang="ru-RU" sz="2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algn="ctr"/>
            <a:endParaRPr lang="ru-RU" sz="2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algn="ctr"/>
            <a:endParaRPr lang="ru-RU" sz="2600" dirty="0">
              <a:solidFill>
                <a:srgbClr val="002060"/>
              </a:solidFill>
              <a:latin typeface="+mj-lt"/>
            </a:endParaRPr>
          </a:p>
          <a:p>
            <a:pPr algn="ctr"/>
            <a:endParaRPr lang="ru-RU" sz="2600" dirty="0">
              <a:solidFill>
                <a:srgbClr val="002060"/>
              </a:solidFill>
              <a:latin typeface="+mj-lt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600" b="1" dirty="0">
                <a:solidFill>
                  <a:srgbClr val="002060"/>
                </a:solidFill>
                <a:latin typeface="+mj-lt"/>
              </a:rPr>
              <a:t>Выборка: </a:t>
            </a:r>
            <a:r>
              <a:rPr lang="ru-RU" sz="3000" b="1" dirty="0">
                <a:solidFill>
                  <a:srgbClr val="C00000"/>
                </a:solidFill>
                <a:latin typeface="+mj-lt"/>
              </a:rPr>
              <a:t>2510</a:t>
            </a:r>
            <a:r>
              <a:rPr lang="ru-RU" sz="2600" dirty="0">
                <a:solidFill>
                  <a:srgbClr val="002060"/>
                </a:solidFill>
                <a:latin typeface="+mj-lt"/>
              </a:rPr>
              <a:t> респондентов в </a:t>
            </a:r>
            <a:r>
              <a:rPr lang="ru-RU" sz="3000" b="1" dirty="0">
                <a:solidFill>
                  <a:srgbClr val="C00000"/>
                </a:solidFill>
                <a:latin typeface="+mj-lt"/>
              </a:rPr>
              <a:t>4 регионах </a:t>
            </a:r>
            <a:r>
              <a:rPr lang="ru-RU" sz="2600" dirty="0">
                <a:solidFill>
                  <a:srgbClr val="002060"/>
                </a:solidFill>
                <a:latin typeface="+mj-lt"/>
              </a:rPr>
              <a:t>России </a:t>
            </a:r>
          </a:p>
          <a:p>
            <a:pPr algn="ctr"/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(Кировская, Тверская, Нижегородская, Ульяновская области)</a:t>
            </a:r>
            <a:endParaRPr lang="en-US" sz="2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B203039A-676B-4F6A-887E-521B58E2E9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7829977"/>
              </p:ext>
            </p:extLst>
          </p:nvPr>
        </p:nvGraphicFramePr>
        <p:xfrm>
          <a:off x="933062" y="3486452"/>
          <a:ext cx="10347649" cy="173624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992893">
                  <a:extLst>
                    <a:ext uri="{9D8B030D-6E8A-4147-A177-3AD203B41FA5}">
                      <a16:colId xmlns:a16="http://schemas.microsoft.com/office/drawing/2014/main" xmlns="" val="3709056884"/>
                    </a:ext>
                  </a:extLst>
                </a:gridCol>
                <a:gridCol w="5354756">
                  <a:extLst>
                    <a:ext uri="{9D8B030D-6E8A-4147-A177-3AD203B41FA5}">
                      <a16:colId xmlns:a16="http://schemas.microsoft.com/office/drawing/2014/main" xmlns="" val="4038782668"/>
                    </a:ext>
                  </a:extLst>
                </a:gridCol>
              </a:tblGrid>
              <a:tr h="7088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Экспериментальная группа: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Контрольная группа </a:t>
                      </a:r>
                      <a:endParaRPr lang="en-US" sz="2000" b="1" kern="1200" dirty="0">
                        <a:solidFill>
                          <a:srgbClr val="00206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2000" b="1" kern="1200" dirty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propensity score matching procedure)</a:t>
                      </a:r>
                      <a:r>
                        <a:rPr lang="ru-RU" sz="2000" b="1" kern="1200" dirty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: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55813667"/>
                  </a:ext>
                </a:extLst>
              </a:tr>
              <a:tr h="10273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не менее 2 лет реализации ППМИ (получение субсидии и реализация проекта)</a:t>
                      </a:r>
                      <a:endParaRPr lang="en-US" sz="2000" kern="1200" dirty="0">
                        <a:solidFill>
                          <a:srgbClr val="00206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такие же по населению и бюджету, но нет проектов ППМИ</a:t>
                      </a: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2770455"/>
                  </a:ext>
                </a:extLst>
              </a:tr>
            </a:tbl>
          </a:graphicData>
        </a:graphic>
      </p:graphicFrame>
      <p:sp>
        <p:nvSpPr>
          <p:cNvPr id="20" name="Title 6">
            <a:extLst>
              <a:ext uri="{FF2B5EF4-FFF2-40B4-BE49-F238E27FC236}">
                <a16:creationId xmlns:a16="http://schemas.microsoft.com/office/drawing/2014/main" xmlns="" id="{3CC2F4B7-6776-472F-AB76-C49CBFC6F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077" y="92728"/>
            <a:ext cx="1178629" cy="1833013"/>
          </a:xfrm>
        </p:spPr>
        <p:txBody>
          <a:bodyPr>
            <a:noAutofit/>
          </a:bodyPr>
          <a:lstStyle/>
          <a:p>
            <a:r>
              <a:rPr lang="en-US" sz="14900" b="1" dirty="0">
                <a:solidFill>
                  <a:srgbClr val="6600CC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08669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53C027E-D062-4125-92D4-874BF7E6FD5E}"/>
              </a:ext>
            </a:extLst>
          </p:cNvPr>
          <p:cNvSpPr/>
          <p:nvPr/>
        </p:nvSpPr>
        <p:spPr>
          <a:xfrm>
            <a:off x="0" y="0"/>
            <a:ext cx="12192000" cy="1390261"/>
          </a:xfrm>
          <a:prstGeom prst="rect">
            <a:avLst/>
          </a:prstGeom>
          <a:solidFill>
            <a:srgbClr val="7030A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xmlns="" id="{194AA8BB-5DAA-428C-9896-A58686B9E000}"/>
              </a:ext>
            </a:extLst>
          </p:cNvPr>
          <p:cNvSpPr txBox="1">
            <a:spLocks/>
          </p:cNvSpPr>
          <p:nvPr/>
        </p:nvSpPr>
        <p:spPr>
          <a:xfrm>
            <a:off x="957371" y="-485908"/>
            <a:ext cx="10299032" cy="244533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ЭФФЕКТЫ РОССИЙСКОГО ИБ 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4C00308-CFDB-4CAF-AA2A-6E7C9CE79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767" y="6540466"/>
            <a:ext cx="1680732" cy="317534"/>
          </a:xfrm>
          <a:prstGeom prst="rect">
            <a:avLst/>
          </a:prstGeom>
        </p:spPr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xmlns="" id="{214A37CA-2729-4983-9C5F-71363D4106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1002481"/>
              </p:ext>
            </p:extLst>
          </p:nvPr>
        </p:nvGraphicFramePr>
        <p:xfrm>
          <a:off x="2034852" y="1577417"/>
          <a:ext cx="8144069" cy="4775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758842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A4E369E-0E39-4E26-8A91-F7468D570952}"/>
              </a:ext>
            </a:extLst>
          </p:cNvPr>
          <p:cNvSpPr/>
          <p:nvPr/>
        </p:nvSpPr>
        <p:spPr>
          <a:xfrm>
            <a:off x="0" y="0"/>
            <a:ext cx="12192000" cy="1390261"/>
          </a:xfrm>
          <a:prstGeom prst="rect">
            <a:avLst/>
          </a:prstGeom>
          <a:solidFill>
            <a:srgbClr val="7030A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xmlns="" id="{194AA8BB-5DAA-428C-9896-A58686B9E000}"/>
              </a:ext>
            </a:extLst>
          </p:cNvPr>
          <p:cNvSpPr txBox="1">
            <a:spLocks/>
          </p:cNvSpPr>
          <p:nvPr/>
        </p:nvSpPr>
        <p:spPr>
          <a:xfrm>
            <a:off x="957371" y="-485907"/>
            <a:ext cx="10299032" cy="247332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Calibri" panose="020F0502020204030204" pitchFamily="34" charset="0"/>
              </a:rPr>
              <a:t>ЭФФЕКТЫ РОССИЙСКОГО ИБ 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4C00308-CFDB-4CAF-AA2A-6E7C9CE79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767" y="6540466"/>
            <a:ext cx="1680732" cy="317534"/>
          </a:xfrm>
          <a:prstGeom prst="rect">
            <a:avLst/>
          </a:prstGeom>
        </p:spPr>
      </p:pic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xmlns="" id="{B8F1E3D2-A561-4ED8-8489-FB3DF2C448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0203644"/>
              </p:ext>
            </p:extLst>
          </p:nvPr>
        </p:nvGraphicFramePr>
        <p:xfrm>
          <a:off x="2360646" y="1559471"/>
          <a:ext cx="7492482" cy="4925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93011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37C7F9E-3629-4DCB-BF3C-2517AF2F005B}"/>
              </a:ext>
            </a:extLst>
          </p:cNvPr>
          <p:cNvSpPr/>
          <p:nvPr/>
        </p:nvSpPr>
        <p:spPr>
          <a:xfrm>
            <a:off x="0" y="0"/>
            <a:ext cx="12192000" cy="961053"/>
          </a:xfrm>
          <a:prstGeom prst="rect">
            <a:avLst/>
          </a:prstGeom>
          <a:solidFill>
            <a:srgbClr val="7030A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xmlns="" id="{194AA8BB-5DAA-428C-9896-A58686B9E000}"/>
              </a:ext>
            </a:extLst>
          </p:cNvPr>
          <p:cNvSpPr txBox="1">
            <a:spLocks/>
          </p:cNvSpPr>
          <p:nvPr/>
        </p:nvSpPr>
        <p:spPr>
          <a:xfrm>
            <a:off x="957371" y="-485907"/>
            <a:ext cx="10299032" cy="201612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ЭФФЕКТЫ РОССИЙСКОГО ИБ 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4C00308-CFDB-4CAF-AA2A-6E7C9CE79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518" y="6604276"/>
            <a:ext cx="1342980" cy="253723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EF757AFD-FA40-48EE-9348-D5675328D0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1884108"/>
              </p:ext>
            </p:extLst>
          </p:nvPr>
        </p:nvGraphicFramePr>
        <p:xfrm>
          <a:off x="1102583" y="1142183"/>
          <a:ext cx="4483223" cy="2694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xmlns="" id="{CFD683FF-274D-45A7-9709-B7188890E5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0301242"/>
              </p:ext>
            </p:extLst>
          </p:nvPr>
        </p:nvGraphicFramePr>
        <p:xfrm>
          <a:off x="6561045" y="1125980"/>
          <a:ext cx="4530340" cy="2726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xmlns="" id="{CBADD8D3-AB9C-431E-A5E0-E92347D570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2594614"/>
              </p:ext>
            </p:extLst>
          </p:nvPr>
        </p:nvGraphicFramePr>
        <p:xfrm>
          <a:off x="1102584" y="3914108"/>
          <a:ext cx="4483223" cy="2971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xmlns="" id="{8F67E265-2DFB-4654-AD90-02374BF17F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6240370"/>
              </p:ext>
            </p:extLst>
          </p:nvPr>
        </p:nvGraphicFramePr>
        <p:xfrm>
          <a:off x="6568750" y="3918857"/>
          <a:ext cx="4522635" cy="2916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9850523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23C172B-3A90-4754-B0F7-3D4DE983A3FD}"/>
              </a:ext>
            </a:extLst>
          </p:cNvPr>
          <p:cNvSpPr/>
          <p:nvPr/>
        </p:nvSpPr>
        <p:spPr>
          <a:xfrm>
            <a:off x="0" y="0"/>
            <a:ext cx="12192000" cy="1390261"/>
          </a:xfrm>
          <a:prstGeom prst="rect">
            <a:avLst/>
          </a:prstGeom>
          <a:solidFill>
            <a:srgbClr val="7030A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xmlns="" id="{194AA8BB-5DAA-428C-9896-A58686B9E000}"/>
              </a:ext>
            </a:extLst>
          </p:cNvPr>
          <p:cNvSpPr txBox="1">
            <a:spLocks/>
          </p:cNvSpPr>
          <p:nvPr/>
        </p:nvSpPr>
        <p:spPr>
          <a:xfrm>
            <a:off x="957371" y="-485908"/>
            <a:ext cx="10299032" cy="245466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ЭФФЕКТЫ РОССИЙСКОГО ИБ 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4C00308-CFDB-4CAF-AA2A-6E7C9CE79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767" y="6540466"/>
            <a:ext cx="1680732" cy="317534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A4E0D30B-7195-4FEA-A924-7BFFD8AD7B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415359"/>
              </p:ext>
            </p:extLst>
          </p:nvPr>
        </p:nvGraphicFramePr>
        <p:xfrm>
          <a:off x="2505268" y="1546481"/>
          <a:ext cx="7240560" cy="5013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013213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37C7F9E-3629-4DCB-BF3C-2517AF2F005B}"/>
              </a:ext>
            </a:extLst>
          </p:cNvPr>
          <p:cNvSpPr/>
          <p:nvPr/>
        </p:nvSpPr>
        <p:spPr>
          <a:xfrm>
            <a:off x="0" y="0"/>
            <a:ext cx="12192000" cy="1390261"/>
          </a:xfrm>
          <a:prstGeom prst="rect">
            <a:avLst/>
          </a:prstGeom>
          <a:solidFill>
            <a:srgbClr val="7030A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xmlns="" id="{194AA8BB-5DAA-428C-9896-A58686B9E000}"/>
              </a:ext>
            </a:extLst>
          </p:cNvPr>
          <p:cNvSpPr txBox="1">
            <a:spLocks/>
          </p:cNvSpPr>
          <p:nvPr/>
        </p:nvSpPr>
        <p:spPr>
          <a:xfrm>
            <a:off x="957371" y="-485907"/>
            <a:ext cx="10299032" cy="239868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ЭФФЕКТЫ РОССИЙСКОГО ИБ 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4C00308-CFDB-4CAF-AA2A-6E7C9CE79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767" y="6540466"/>
            <a:ext cx="1680732" cy="317534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xmlns="" id="{475EE71A-76A9-4AA9-9878-1C538FDAA4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1661283"/>
              </p:ext>
            </p:extLst>
          </p:nvPr>
        </p:nvGraphicFramePr>
        <p:xfrm>
          <a:off x="2965054" y="1551852"/>
          <a:ext cx="6557116" cy="5117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187310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91CDF1F-4634-4505-95B1-D75468C0D1A1}"/>
              </a:ext>
            </a:extLst>
          </p:cNvPr>
          <p:cNvSpPr/>
          <p:nvPr/>
        </p:nvSpPr>
        <p:spPr>
          <a:xfrm>
            <a:off x="0" y="0"/>
            <a:ext cx="12192000" cy="1390261"/>
          </a:xfrm>
          <a:prstGeom prst="rect">
            <a:avLst/>
          </a:prstGeom>
          <a:solidFill>
            <a:srgbClr val="7030A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xmlns="" id="{194AA8BB-5DAA-428C-9896-A58686B9E000}"/>
              </a:ext>
            </a:extLst>
          </p:cNvPr>
          <p:cNvSpPr txBox="1">
            <a:spLocks/>
          </p:cNvSpPr>
          <p:nvPr/>
        </p:nvSpPr>
        <p:spPr>
          <a:xfrm>
            <a:off x="957371" y="-485908"/>
            <a:ext cx="10299032" cy="244533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ЭФФЕКТЫ РОССИЙСКОГО ИБ 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4C00308-CFDB-4CAF-AA2A-6E7C9CE79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767" y="6540466"/>
            <a:ext cx="1680732" cy="317534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DC267B08-2569-4546-BC9B-012E822DEF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101827"/>
              </p:ext>
            </p:extLst>
          </p:nvPr>
        </p:nvGraphicFramePr>
        <p:xfrm>
          <a:off x="2524567" y="1633944"/>
          <a:ext cx="7142865" cy="4906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579911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F4FD230A-E38D-4A1D-9924-C14E9124E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9753" y="1932496"/>
            <a:ext cx="9634193" cy="252024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ПЛАНЫ И ПРЕДСТОЯЩИЕ МЕРОПРИЯТИЯ</a:t>
            </a:r>
          </a:p>
        </p:txBody>
      </p:sp>
    </p:spTree>
    <p:extLst>
      <p:ext uri="{BB962C8B-B14F-4D97-AF65-F5344CB8AC3E}">
        <p14:creationId xmlns:p14="http://schemas.microsoft.com/office/powerpoint/2010/main" val="8311228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4E2EBBB-8756-4023-B2E7-74363CD7B0F4}"/>
              </a:ext>
            </a:extLst>
          </p:cNvPr>
          <p:cNvSpPr/>
          <p:nvPr/>
        </p:nvSpPr>
        <p:spPr>
          <a:xfrm>
            <a:off x="0" y="-27269"/>
            <a:ext cx="12192000" cy="16437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3EA895E6-27AE-4F89-A23A-F3B076E74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1849"/>
            <a:ext cx="10515600" cy="1325563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ПРЕДСТОЯЩИЕ МЕРОПРИЯТИЯ  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9B33B77-3CD3-4C7B-A9C5-5BD1EC63D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6252"/>
            <a:ext cx="10719062" cy="5052767"/>
          </a:xfrm>
        </p:spPr>
        <p:txBody>
          <a:bodyPr>
            <a:normAutofit fontScale="85000" lnSpcReduction="20000"/>
          </a:bodyPr>
          <a:lstStyle/>
          <a:p>
            <a:pPr algn="ctr">
              <a:buFont typeface="Wingdings" panose="05000000000000000000" pitchFamily="2" charset="2"/>
              <a:buChar char="Ø"/>
            </a:pPr>
            <a:r>
              <a:rPr lang="ru-RU" sz="2900" dirty="0">
                <a:solidFill>
                  <a:srgbClr val="C00000"/>
                </a:solidFill>
                <a:latin typeface="+mj-lt"/>
              </a:rPr>
              <a:t>7 сентября, Москва. </a:t>
            </a:r>
            <a:endParaRPr lang="ru-RU" sz="2900" dirty="0" smtClean="0">
              <a:solidFill>
                <a:srgbClr val="C00000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ru-RU" sz="3500" b="1" dirty="0">
                <a:solidFill>
                  <a:srgbClr val="002060"/>
                </a:solidFill>
                <a:latin typeface="+mj-lt"/>
              </a:rPr>
              <a:t>Международная </a:t>
            </a:r>
            <a:r>
              <a:rPr lang="ru-RU" sz="3500" b="1" dirty="0">
                <a:solidFill>
                  <a:srgbClr val="002060"/>
                </a:solidFill>
                <a:latin typeface="+mj-lt"/>
              </a:rPr>
              <a:t>конференция в рамках МФФ</a:t>
            </a:r>
          </a:p>
          <a:p>
            <a:pPr marL="0" indent="0" algn="ctr">
              <a:buNone/>
            </a:pPr>
            <a:r>
              <a:rPr lang="ru-RU" sz="3500" b="1" dirty="0">
                <a:solidFill>
                  <a:srgbClr val="002060"/>
                </a:solidFill>
                <a:latin typeface="+mj-lt"/>
              </a:rPr>
              <a:t>«Участие граждан как ресурс развития: российский и международный опыт партисипаторного (инициативного) бюджетирования»</a:t>
            </a:r>
          </a:p>
          <a:p>
            <a:pPr marL="0" indent="0" algn="ctr">
              <a:buNone/>
            </a:pPr>
            <a:endParaRPr lang="ru-RU" sz="3500" b="1" dirty="0">
              <a:solidFill>
                <a:srgbClr val="002060"/>
              </a:solidFill>
              <a:latin typeface="+mj-lt"/>
            </a:endParaRPr>
          </a:p>
          <a:p>
            <a:pPr algn="ctr">
              <a:buFont typeface="Wingdings" panose="05000000000000000000" pitchFamily="2" charset="2"/>
              <a:buChar char="Ø"/>
            </a:pPr>
            <a:r>
              <a:rPr lang="ru-RU" sz="2900" dirty="0">
                <a:solidFill>
                  <a:srgbClr val="C00000"/>
                </a:solidFill>
                <a:latin typeface="+mj-lt"/>
              </a:rPr>
              <a:t>4</a:t>
            </a:r>
            <a:r>
              <a:rPr lang="ru-RU" sz="2900" dirty="0" smtClean="0">
                <a:solidFill>
                  <a:srgbClr val="C00000"/>
                </a:solidFill>
                <a:latin typeface="+mj-lt"/>
              </a:rPr>
              <a:t>-</a:t>
            </a:r>
            <a:r>
              <a:rPr lang="ru-RU" sz="2900" dirty="0">
                <a:solidFill>
                  <a:srgbClr val="C00000"/>
                </a:solidFill>
                <a:latin typeface="+mj-lt"/>
              </a:rPr>
              <a:t>5</a:t>
            </a:r>
            <a:r>
              <a:rPr lang="ru-RU" sz="29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ru-RU" sz="2900" dirty="0">
                <a:solidFill>
                  <a:srgbClr val="C00000"/>
                </a:solidFill>
                <a:latin typeface="+mj-lt"/>
              </a:rPr>
              <a:t>октября, </a:t>
            </a:r>
            <a:r>
              <a:rPr lang="ru-RU" sz="2900" dirty="0" smtClean="0">
                <a:solidFill>
                  <a:srgbClr val="C00000"/>
                </a:solidFill>
                <a:latin typeface="+mj-lt"/>
              </a:rPr>
              <a:t>Ярославская область </a:t>
            </a:r>
            <a:endParaRPr lang="en-US" sz="2900" dirty="0">
              <a:solidFill>
                <a:srgbClr val="C00000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ru-RU" sz="3600" b="1" dirty="0">
                <a:solidFill>
                  <a:srgbClr val="002060"/>
                </a:solidFill>
                <a:latin typeface="+mj-lt"/>
              </a:rPr>
              <a:t>Всероссийский тематический семинар</a:t>
            </a:r>
            <a:r>
              <a:rPr lang="en-US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500" b="1" dirty="0">
                <a:solidFill>
                  <a:srgbClr val="002060"/>
                </a:solidFill>
                <a:latin typeface="+mj-lt"/>
              </a:rPr>
              <a:t>«Возможность интеграции программ ИБ и комфортной городской среды»</a:t>
            </a:r>
          </a:p>
          <a:p>
            <a:pPr marL="0" indent="0" algn="ctr">
              <a:buNone/>
            </a:pPr>
            <a:endParaRPr lang="ru-RU" sz="3500" b="1" dirty="0">
              <a:solidFill>
                <a:srgbClr val="002060"/>
              </a:solidFill>
              <a:latin typeface="+mj-lt"/>
            </a:endParaRPr>
          </a:p>
          <a:p>
            <a:pPr algn="ctr">
              <a:buFont typeface="Wingdings" panose="05000000000000000000" pitchFamily="2" charset="2"/>
              <a:buChar char="Ø"/>
            </a:pPr>
            <a:r>
              <a:rPr lang="ru-RU" sz="2900" dirty="0">
                <a:solidFill>
                  <a:srgbClr val="C00000"/>
                </a:solidFill>
                <a:latin typeface="+mj-lt"/>
              </a:rPr>
              <a:t>15-17 октября, </a:t>
            </a:r>
            <a:r>
              <a:rPr lang="ru-RU" sz="2900" dirty="0" err="1" smtClean="0">
                <a:solidFill>
                  <a:srgbClr val="C00000"/>
                </a:solidFill>
                <a:latin typeface="+mj-lt"/>
              </a:rPr>
              <a:t>г.Кашкайш</a:t>
            </a:r>
            <a:r>
              <a:rPr lang="ru-RU" sz="2900" dirty="0">
                <a:solidFill>
                  <a:srgbClr val="C00000"/>
                </a:solidFill>
                <a:latin typeface="+mj-lt"/>
              </a:rPr>
              <a:t>, Португалия</a:t>
            </a:r>
          </a:p>
          <a:p>
            <a:pPr marL="0" indent="0" algn="ctr">
              <a:buNone/>
            </a:pPr>
            <a:r>
              <a:rPr lang="ru-RU" sz="3500" b="1" dirty="0">
                <a:solidFill>
                  <a:srgbClr val="002060"/>
                </a:solidFill>
                <a:latin typeface="+mj-lt"/>
              </a:rPr>
              <a:t>Семинар </a:t>
            </a:r>
            <a:r>
              <a:rPr lang="en-US" sz="3500" b="1" dirty="0">
                <a:solidFill>
                  <a:srgbClr val="002060"/>
                </a:solidFill>
                <a:latin typeface="+mj-lt"/>
              </a:rPr>
              <a:t>PEMPAL-</a:t>
            </a:r>
            <a:r>
              <a:rPr lang="en-US" sz="3500" b="1" dirty="0" smtClean="0">
                <a:solidFill>
                  <a:srgbClr val="002060"/>
                </a:solidFill>
                <a:latin typeface="+mj-lt"/>
              </a:rPr>
              <a:t>GIFT</a:t>
            </a:r>
            <a:endParaRPr lang="ru-RU" sz="35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78988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4E2EBBB-8756-4023-B2E7-74363CD7B0F4}"/>
              </a:ext>
            </a:extLst>
          </p:cNvPr>
          <p:cNvSpPr/>
          <p:nvPr/>
        </p:nvSpPr>
        <p:spPr>
          <a:xfrm>
            <a:off x="0" y="-27269"/>
            <a:ext cx="12192000" cy="16437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3EA895E6-27AE-4F89-A23A-F3B076E74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1849"/>
            <a:ext cx="10515600" cy="1325563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ПРЕДСТОЯЩИЕ МЕРОПРИЯТИЯ  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9B33B77-3CD3-4C7B-A9C5-5BD1EC63D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499" y="1807881"/>
            <a:ext cx="11660957" cy="4974086"/>
          </a:xfrm>
        </p:spPr>
        <p:txBody>
          <a:bodyPr>
            <a:normAutofit fontScale="77500" lnSpcReduction="20000"/>
          </a:bodyPr>
          <a:lstStyle/>
          <a:p>
            <a:pPr algn="ctr"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C00000"/>
                </a:solidFill>
                <a:latin typeface="+mj-lt"/>
              </a:rPr>
              <a:t>13-14 </a:t>
            </a:r>
            <a:r>
              <a:rPr lang="ru-RU" sz="2600" dirty="0">
                <a:solidFill>
                  <a:srgbClr val="C00000"/>
                </a:solidFill>
                <a:latin typeface="+mj-lt"/>
              </a:rPr>
              <a:t>ноября, </a:t>
            </a:r>
            <a:r>
              <a:rPr lang="ru-RU" sz="2600" dirty="0" smtClean="0">
                <a:solidFill>
                  <a:srgbClr val="C00000"/>
                </a:solidFill>
                <a:latin typeface="+mj-lt"/>
              </a:rPr>
              <a:t>г/Москва</a:t>
            </a:r>
            <a:endParaRPr lang="ru-RU" sz="2600" dirty="0">
              <a:solidFill>
                <a:srgbClr val="C00000"/>
              </a:solidFill>
              <a:latin typeface="+mj-lt"/>
            </a:endParaRPr>
          </a:p>
          <a:p>
            <a:pPr algn="ctr">
              <a:buFont typeface="Wingdings" panose="05000000000000000000" pitchFamily="2" charset="2"/>
              <a:buChar char="ü"/>
            </a:pPr>
            <a:r>
              <a:rPr lang="ru-RU" sz="3200" b="1" dirty="0">
                <a:solidFill>
                  <a:srgbClr val="002060"/>
                </a:solidFill>
                <a:latin typeface="+mj-lt"/>
              </a:rPr>
              <a:t>Всероссийский тематический семинар по социальным аспектам ПБ</a:t>
            </a:r>
          </a:p>
          <a:p>
            <a:pPr marL="0" indent="0" algn="ctr">
              <a:buNone/>
            </a:pPr>
            <a:r>
              <a:rPr lang="ru-RU" sz="3200" b="1" dirty="0">
                <a:solidFill>
                  <a:srgbClr val="002060"/>
                </a:solidFill>
                <a:latin typeface="+mj-lt"/>
              </a:rPr>
              <a:t>Презентация Ива Кабана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ru-RU" sz="3200" b="1" dirty="0">
                <a:solidFill>
                  <a:srgbClr val="002060"/>
                </a:solidFill>
                <a:latin typeface="+mj-lt"/>
              </a:rPr>
              <a:t>Презентация результатов социологического исследования эффектов ИБ в России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ru-RU" sz="3200" b="1" dirty="0">
                <a:solidFill>
                  <a:srgbClr val="002060"/>
                </a:solidFill>
                <a:latin typeface="+mj-lt"/>
              </a:rPr>
              <a:t>Совместный семинар ВБ и Правительства Сахалинской области с презентацией результатов Сахалинского ПБ</a:t>
            </a:r>
            <a:endParaRPr lang="en-US" sz="3200" b="1" dirty="0">
              <a:solidFill>
                <a:srgbClr val="002060"/>
              </a:solidFill>
              <a:latin typeface="+mj-lt"/>
            </a:endParaRPr>
          </a:p>
          <a:p>
            <a:pPr lvl="1" indent="-457200">
              <a:spcBef>
                <a:spcPts val="1000"/>
              </a:spcBef>
              <a:buFont typeface="Wingdings" panose="05000000000000000000" pitchFamily="2" charset="2"/>
              <a:buChar char="ü"/>
            </a:pPr>
            <a:endParaRPr lang="ru-RU" sz="3200" b="1" dirty="0">
              <a:solidFill>
                <a:srgbClr val="002060"/>
              </a:solidFill>
              <a:latin typeface="+mj-lt"/>
            </a:endParaRPr>
          </a:p>
          <a:p>
            <a:pPr algn="ctr">
              <a:buFont typeface="Wingdings" panose="05000000000000000000" pitchFamily="2" charset="2"/>
              <a:buChar char="Ø"/>
            </a:pPr>
            <a:r>
              <a:rPr lang="ru-RU" sz="2600" dirty="0">
                <a:solidFill>
                  <a:srgbClr val="C00000"/>
                </a:solidFill>
                <a:latin typeface="+mj-lt"/>
              </a:rPr>
              <a:t>25-27 ноября, </a:t>
            </a:r>
            <a:r>
              <a:rPr lang="ru-RU" sz="2600" dirty="0" smtClean="0">
                <a:solidFill>
                  <a:srgbClr val="C00000"/>
                </a:solidFill>
                <a:latin typeface="+mj-lt"/>
              </a:rPr>
              <a:t>г. Барселона</a:t>
            </a:r>
            <a:r>
              <a:rPr lang="ru-RU" sz="2600" dirty="0">
                <a:solidFill>
                  <a:srgbClr val="C00000"/>
                </a:solidFill>
                <a:latin typeface="+mj-lt"/>
              </a:rPr>
              <a:t>, Испания </a:t>
            </a:r>
          </a:p>
          <a:p>
            <a:pPr indent="0" algn="ctr">
              <a:buNone/>
            </a:pPr>
            <a:r>
              <a:rPr lang="ru-RU" sz="3200" b="1" dirty="0">
                <a:solidFill>
                  <a:srgbClr val="002060"/>
                </a:solidFill>
                <a:latin typeface="+mj-lt"/>
              </a:rPr>
              <a:t>Международная конференция 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OIPD. </a:t>
            </a:r>
            <a:endParaRPr lang="ru-RU" sz="3200" b="1" dirty="0" smtClean="0">
              <a:solidFill>
                <a:srgbClr val="002060"/>
              </a:solidFill>
              <a:latin typeface="+mj-lt"/>
            </a:endParaRPr>
          </a:p>
          <a:p>
            <a:pPr indent="0" algn="ctr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+mj-lt"/>
              </a:rPr>
              <a:t>Объявление </a:t>
            </a:r>
            <a:r>
              <a:rPr lang="ru-RU" sz="3200" b="1" dirty="0">
                <a:solidFill>
                  <a:srgbClr val="002060"/>
                </a:solidFill>
                <a:latin typeface="+mj-lt"/>
              </a:rPr>
              <a:t>победителей конкурса партисипаторных практик</a:t>
            </a:r>
            <a:endParaRPr lang="en-US" sz="3200" b="1" dirty="0">
              <a:solidFill>
                <a:srgbClr val="002060"/>
              </a:solidFill>
              <a:latin typeface="+mj-lt"/>
            </a:endParaRPr>
          </a:p>
          <a:p>
            <a:pPr indent="0" algn="ctr">
              <a:buNone/>
            </a:pPr>
            <a:endParaRPr lang="ru-RU" sz="3200" b="1" dirty="0">
              <a:solidFill>
                <a:srgbClr val="002060"/>
              </a:solidFill>
              <a:latin typeface="+mj-lt"/>
            </a:endParaRPr>
          </a:p>
          <a:p>
            <a:pPr algn="ctr">
              <a:buFont typeface="Wingdings" panose="05000000000000000000" pitchFamily="2" charset="2"/>
              <a:buChar char="Ø"/>
            </a:pPr>
            <a:r>
              <a:rPr lang="ru-RU" sz="2600" dirty="0">
                <a:solidFill>
                  <a:srgbClr val="C00000"/>
                </a:solidFill>
                <a:latin typeface="+mj-lt"/>
              </a:rPr>
              <a:t>Декабрь, </a:t>
            </a:r>
            <a:r>
              <a:rPr lang="ru-RU" sz="2600" dirty="0" smtClean="0">
                <a:solidFill>
                  <a:srgbClr val="C00000"/>
                </a:solidFill>
                <a:latin typeface="+mj-lt"/>
              </a:rPr>
              <a:t>г. Санкт</a:t>
            </a:r>
            <a:r>
              <a:rPr lang="ru-RU" sz="2600" dirty="0">
                <a:solidFill>
                  <a:srgbClr val="C00000"/>
                </a:solidFill>
                <a:latin typeface="+mj-lt"/>
              </a:rPr>
              <a:t>-Петербург</a:t>
            </a:r>
            <a:endParaRPr lang="en-US" sz="2600" dirty="0">
              <a:solidFill>
                <a:srgbClr val="C00000"/>
              </a:solidFill>
              <a:latin typeface="+mj-lt"/>
            </a:endParaRPr>
          </a:p>
          <a:p>
            <a:pPr indent="0" algn="ctr">
              <a:buNone/>
            </a:pPr>
            <a:r>
              <a:rPr lang="ru-RU" sz="3200" b="1" dirty="0">
                <a:solidFill>
                  <a:srgbClr val="002060"/>
                </a:solidFill>
                <a:latin typeface="+mj-lt"/>
              </a:rPr>
              <a:t>Всероссийский тематический семинар по ИБ (ПБ) в городах </a:t>
            </a:r>
          </a:p>
        </p:txBody>
      </p:sp>
    </p:spTree>
    <p:extLst>
      <p:ext uri="{BB962C8B-B14F-4D97-AF65-F5344CB8AC3E}">
        <p14:creationId xmlns:p14="http://schemas.microsoft.com/office/powerpoint/2010/main" val="2442817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EAE2621-D226-4F9E-B5D1-DD095F96B6EA}"/>
              </a:ext>
            </a:extLst>
          </p:cNvPr>
          <p:cNvSpPr/>
          <p:nvPr/>
        </p:nvSpPr>
        <p:spPr>
          <a:xfrm>
            <a:off x="0" y="-27269"/>
            <a:ext cx="12192000" cy="19565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3EA895E6-27AE-4F89-A23A-F3B076E74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СТРУКТУРА 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9B33B77-3CD3-4C7B-A9C5-5BD1EC63D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988" y="2321691"/>
            <a:ext cx="105156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ru-RU" sz="3200" b="1" dirty="0">
                <a:solidFill>
                  <a:srgbClr val="002060"/>
                </a:solidFill>
                <a:latin typeface="+mj-lt"/>
              </a:rPr>
              <a:t>Рост интереса к российскому партисипаторному (инициативному) бюджетированию в мире</a:t>
            </a:r>
          </a:p>
          <a:p>
            <a:pPr>
              <a:buFont typeface="Wingdings" panose="05000000000000000000" pitchFamily="2" charset="2"/>
              <a:buChar char="v"/>
            </a:pPr>
            <a:endParaRPr lang="ru-RU" sz="3200" b="1" dirty="0">
              <a:solidFill>
                <a:srgbClr val="002060"/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3200" b="1" dirty="0">
                <a:solidFill>
                  <a:srgbClr val="002060"/>
                </a:solidFill>
                <a:latin typeface="+mj-lt"/>
              </a:rPr>
              <a:t>Почему российский ПБ (ИБ) интересен международному сообществу? </a:t>
            </a:r>
          </a:p>
          <a:p>
            <a:pPr>
              <a:buFont typeface="Wingdings" panose="05000000000000000000" pitchFamily="2" charset="2"/>
              <a:buChar char="v"/>
            </a:pPr>
            <a:endParaRPr lang="ru-RU" sz="3200" b="1" dirty="0">
              <a:solidFill>
                <a:srgbClr val="002060"/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3200" b="1" dirty="0">
                <a:solidFill>
                  <a:srgbClr val="002060"/>
                </a:solidFill>
                <a:latin typeface="+mj-lt"/>
              </a:rPr>
              <a:t>Планы и предстоящие мероприятия  </a:t>
            </a:r>
            <a:endParaRPr lang="en-US" sz="32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668449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8661C72-7769-4156-9CED-1DA60B0018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63" t="27367" r="28199" b="22724"/>
          <a:stretch/>
        </p:blipFill>
        <p:spPr>
          <a:xfrm>
            <a:off x="2815987" y="0"/>
            <a:ext cx="937601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778D8C2-2B7F-496D-8FFD-0651196724B4}"/>
              </a:ext>
            </a:extLst>
          </p:cNvPr>
          <p:cNvSpPr txBox="1"/>
          <p:nvPr/>
        </p:nvSpPr>
        <p:spPr>
          <a:xfrm>
            <a:off x="589951" y="3105834"/>
            <a:ext cx="5085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+mj-lt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4750060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B4A9142-DDC9-4F49-B249-87640C3ABB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8569" y="3571499"/>
            <a:ext cx="5040610" cy="32865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2D3289D-3C6F-45D9-96AD-1ECE72E952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706" y="3590676"/>
            <a:ext cx="5046132" cy="33098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7A5B17F-4E67-4BFB-9305-3E4F8AECAD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8569" y="60076"/>
            <a:ext cx="5046133" cy="3530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5194553-C01A-4836-8D28-A231AFF5C6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229" y="60076"/>
            <a:ext cx="5046132" cy="3530600"/>
          </a:xfrm>
          <a:prstGeom prst="rect">
            <a:avLst/>
          </a:prstGeom>
        </p:spPr>
      </p:pic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xmlns="" id="{3C267719-00B5-4484-98A2-C20645BAAA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749" y="3182107"/>
            <a:ext cx="2511563" cy="783841"/>
          </a:xfrm>
          <a:prstGeom prst="round2DiagRect">
            <a:avLst>
              <a:gd name="adj1" fmla="val 25291"/>
              <a:gd name="adj2" fmla="val 0"/>
            </a:avLst>
          </a:prstGeom>
          <a:solidFill>
            <a:schemeClr val="accent2">
              <a:lumMod val="20000"/>
              <a:lumOff val="80000"/>
            </a:schemeClr>
          </a:solidFill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xmlns="" id="{6766734F-430E-4711-94EE-D9A58FAE2001}"/>
              </a:ext>
            </a:extLst>
          </p:cNvPr>
          <p:cNvSpPr/>
          <p:nvPr/>
        </p:nvSpPr>
        <p:spPr>
          <a:xfrm>
            <a:off x="5640420" y="3865882"/>
            <a:ext cx="1624446" cy="100066"/>
          </a:xfrm>
          <a:prstGeom prst="round2DiagRect">
            <a:avLst>
              <a:gd name="adj1" fmla="val 16667"/>
              <a:gd name="adj2" fmla="val 768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rgbClr val="64696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2007 – 2018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6263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F4FD230A-E38D-4A1D-9924-C14E9124E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9753" y="2187019"/>
            <a:ext cx="9634193" cy="252024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РОСТ ИНТЕРЕСА К РОССИЙСКОМУ ПАРТИСИПАТОРНОМУ (ИНИЦИАТИВНОМУ) БЮДЖЕТИРОВАНИЮ В МИРЕ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374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EB3A7DF-6393-4733-A606-5C0A46CF6DAC}"/>
              </a:ext>
            </a:extLst>
          </p:cNvPr>
          <p:cNvSpPr/>
          <p:nvPr/>
        </p:nvSpPr>
        <p:spPr>
          <a:xfrm>
            <a:off x="0" y="4589625"/>
            <a:ext cx="12192000" cy="2094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D6C0E6A-595F-439C-9789-040AB9C86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655891"/>
            <a:ext cx="5346441" cy="1552304"/>
          </a:xfrm>
          <a:solidFill>
            <a:schemeClr val="accent1">
              <a:lumMod val="20000"/>
              <a:lumOff val="80000"/>
            </a:schemeClr>
          </a:solidFill>
          <a:effectLst>
            <a:glow>
              <a:schemeClr val="accent1">
                <a:alpha val="40000"/>
              </a:schemeClr>
            </a:glow>
          </a:effectLst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002060"/>
                </a:solidFill>
                <a:latin typeface="+mj-lt"/>
              </a:rPr>
              <a:t>28 июня – публикация международного издания </a:t>
            </a:r>
            <a:endParaRPr lang="en-US" b="1" dirty="0">
              <a:solidFill>
                <a:srgbClr val="002060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ru-RU" sz="3500" b="1" dirty="0">
                <a:ln w="0"/>
                <a:solidFill>
                  <a:srgbClr val="002060"/>
                </a:solidFill>
                <a:latin typeface="+mj-lt"/>
              </a:rPr>
              <a:t>«30 лет партисипаторного бюджетирования в мире. Надежда на демократию» </a:t>
            </a:r>
            <a:endParaRPr lang="en-US" sz="3500" b="1" dirty="0">
              <a:ln w="0"/>
              <a:solidFill>
                <a:srgbClr val="002060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ru-RU" dirty="0">
                <a:solidFill>
                  <a:srgbClr val="002060"/>
                </a:solidFill>
                <a:latin typeface="+mj-lt"/>
              </a:rPr>
              <a:t>с разделом по России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6089CEB-C358-423F-B3D6-921ED0D3FD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4965" y="4589625"/>
            <a:ext cx="3372156" cy="18968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AD7C746-E94A-4BC5-A888-9DA869D6E2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3766" y="2433736"/>
            <a:ext cx="3368234" cy="1894632"/>
          </a:xfrm>
          <a:prstGeom prst="rect">
            <a:avLst/>
          </a:prstGeom>
        </p:spPr>
      </p:pic>
      <p:pic>
        <p:nvPicPr>
          <p:cNvPr id="1026" name="Picture 2" descr="Ð¤Ð¾ÑÐ¾ Hope for Democracy.">
            <a:extLst>
              <a:ext uri="{FF2B5EF4-FFF2-40B4-BE49-F238E27FC236}">
                <a16:creationId xmlns:a16="http://schemas.microsoft.com/office/drawing/2014/main" xmlns="" id="{7AC4E498-FDF8-46B5-BB12-87CA34D0D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810" y="4589626"/>
            <a:ext cx="3372155" cy="189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¤Ð¾ÑÐ¾ Hope for Democracy.">
            <a:extLst>
              <a:ext uri="{FF2B5EF4-FFF2-40B4-BE49-F238E27FC236}">
                <a16:creationId xmlns:a16="http://schemas.microsoft.com/office/drawing/2014/main" xmlns="" id="{F486359B-E5A6-456C-9FFD-4789C1C09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931" y="275506"/>
            <a:ext cx="3357034" cy="18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Ð¤Ð¾ÑÐ¾ Hope for Democracy.">
            <a:extLst>
              <a:ext uri="{FF2B5EF4-FFF2-40B4-BE49-F238E27FC236}">
                <a16:creationId xmlns:a16="http://schemas.microsoft.com/office/drawing/2014/main" xmlns="" id="{FEFE9C45-2A17-4185-B1CB-57AF782B7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844" y="267000"/>
            <a:ext cx="3372156" cy="189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Ð¤Ð¾ÑÐ¾ Hope for Democracy.">
            <a:extLst>
              <a:ext uri="{FF2B5EF4-FFF2-40B4-BE49-F238E27FC236}">
                <a16:creationId xmlns:a16="http://schemas.microsoft.com/office/drawing/2014/main" xmlns="" id="{0325F558-06CF-49A5-8B32-48A475D5F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810" y="2433736"/>
            <a:ext cx="3368233" cy="189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989EA9C-A5AA-48AE-9DE3-DF34DD911C1C}"/>
              </a:ext>
            </a:extLst>
          </p:cNvPr>
          <p:cNvSpPr txBox="1"/>
          <p:nvPr/>
        </p:nvSpPr>
        <p:spPr>
          <a:xfrm>
            <a:off x="86264" y="5914503"/>
            <a:ext cx="52601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solidFill>
                  <a:srgbClr val="C00000"/>
                </a:solidFill>
                <a:latin typeface="+mj-lt"/>
              </a:rPr>
              <a:t>Ссылка для скачивания:</a:t>
            </a:r>
          </a:p>
          <a:p>
            <a:pPr algn="ctr"/>
            <a:r>
              <a:rPr lang="en-US" dirty="0">
                <a:solidFill>
                  <a:srgbClr val="C00000"/>
                </a:solidFill>
                <a:latin typeface="+mj-lt"/>
                <a:hlinkClick r:id="rId9"/>
              </a:rPr>
              <a:t>https://www.oficina.org.pt/hopefordemocracy.html</a:t>
            </a:r>
            <a:r>
              <a:rPr lang="ru-RU" dirty="0">
                <a:solidFill>
                  <a:srgbClr val="C00000"/>
                </a:solidFill>
                <a:latin typeface="+mj-lt"/>
              </a:rPr>
              <a:t>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B61E97D-0B28-4A96-A719-BA57A701C5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6101" y="118127"/>
            <a:ext cx="2994200" cy="433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76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6737567-DD45-4445-939B-864036C87C7C}"/>
              </a:ext>
            </a:extLst>
          </p:cNvPr>
          <p:cNvSpPr/>
          <p:nvPr/>
        </p:nvSpPr>
        <p:spPr>
          <a:xfrm>
            <a:off x="0" y="-27269"/>
            <a:ext cx="12192000" cy="18528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EEF841-BDA3-45BC-AC09-CF21D0D51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Презентация международного издания</a:t>
            </a:r>
            <a:r>
              <a:rPr lang="ru-RU" sz="4000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4000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«30 лет партисипаторного бюджетирования в мире. Надежда на демократию» </a:t>
            </a:r>
            <a:r>
              <a:rPr lang="en-US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s://scontent.fhel5-1.fna.fbcdn.net/v/t1.15752-9/s2048x2048/36935074_1186550694819812_4076901163453120512_n.jpg?_nc_cat=0&amp;oh=8538a5127958101bba470a484fc353fa&amp;oe=5BDBD6F7&amp;efg=eyJhZG1pc3Npb25fY29udHJvbCI6MSwidXBsb2FkZXJfaWQiOiItMTE4NjU1MDY5NDgxOTgxMiJ9">
            <a:extLst>
              <a:ext uri="{FF2B5EF4-FFF2-40B4-BE49-F238E27FC236}">
                <a16:creationId xmlns:a16="http://schemas.microsoft.com/office/drawing/2014/main" xmlns="" id="{3CCC35BB-FD4A-4888-98E6-CE844A653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340" y="1852151"/>
            <a:ext cx="2668814" cy="242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may contain: 3 people">
            <a:extLst>
              <a:ext uri="{FF2B5EF4-FFF2-40B4-BE49-F238E27FC236}">
                <a16:creationId xmlns:a16="http://schemas.microsoft.com/office/drawing/2014/main" xmlns="" id="{9B54103C-884C-41D8-A8BC-D9FC860B1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66" y="4588143"/>
            <a:ext cx="4359215" cy="226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may contain: one or more people and outdoor">
            <a:extLst>
              <a:ext uri="{FF2B5EF4-FFF2-40B4-BE49-F238E27FC236}">
                <a16:creationId xmlns:a16="http://schemas.microsoft.com/office/drawing/2014/main" xmlns="" id="{E4095C10-CBBB-43E9-8471-6C49520BF1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3" b="11198"/>
          <a:stretch/>
        </p:blipFill>
        <p:spPr bwMode="auto">
          <a:xfrm>
            <a:off x="7715266" y="1900715"/>
            <a:ext cx="4390469" cy="238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may contain: 5 people, people sitting and indoor">
            <a:extLst>
              <a:ext uri="{FF2B5EF4-FFF2-40B4-BE49-F238E27FC236}">
                <a16:creationId xmlns:a16="http://schemas.microsoft.com/office/drawing/2014/main" xmlns="" id="{E4C4A400-8113-40D4-B69F-9F09CAF2D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7" y="1866209"/>
            <a:ext cx="3621128" cy="241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may contain: 2 people, including Nelson Dias, indoor">
            <a:extLst>
              <a:ext uri="{FF2B5EF4-FFF2-40B4-BE49-F238E27FC236}">
                <a16:creationId xmlns:a16="http://schemas.microsoft.com/office/drawing/2014/main" xmlns="" id="{2AA5F2EA-A1C5-4282-9D4F-08FB79A9DF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8" b="8401"/>
          <a:stretch/>
        </p:blipFill>
        <p:spPr bwMode="auto">
          <a:xfrm>
            <a:off x="103517" y="4557781"/>
            <a:ext cx="3621128" cy="224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83AC62E-DD98-46DF-B1B3-9101EB6BEC14}"/>
              </a:ext>
            </a:extLst>
          </p:cNvPr>
          <p:cNvSpPr txBox="1"/>
          <p:nvPr/>
        </p:nvSpPr>
        <p:spPr>
          <a:xfrm>
            <a:off x="552472" y="4281413"/>
            <a:ext cx="31506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+mj-lt"/>
              </a:rPr>
              <a:t>г. Лиссабон, Португалия</a:t>
            </a:r>
            <a:endParaRPr lang="en-US" sz="1400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64C6838-3B4F-4684-905C-AE6C7C9052B4}"/>
              </a:ext>
            </a:extLst>
          </p:cNvPr>
          <p:cNvSpPr txBox="1"/>
          <p:nvPr/>
        </p:nvSpPr>
        <p:spPr>
          <a:xfrm>
            <a:off x="7651631" y="4240861"/>
            <a:ext cx="1708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>
                <a:latin typeface="+mj-lt"/>
              </a:rPr>
              <a:t>г.Фару</a:t>
            </a:r>
            <a:r>
              <a:rPr lang="ru-RU" sz="1400" dirty="0">
                <a:latin typeface="+mj-lt"/>
              </a:rPr>
              <a:t>, Португалия</a:t>
            </a:r>
            <a:endParaRPr lang="en-US" sz="1400" dirty="0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BE8D52B-7783-4F1E-91A6-3B6C9A7F28E9}"/>
              </a:ext>
            </a:extLst>
          </p:cNvPr>
          <p:cNvSpPr txBox="1"/>
          <p:nvPr/>
        </p:nvSpPr>
        <p:spPr>
          <a:xfrm>
            <a:off x="10394830" y="4250004"/>
            <a:ext cx="18863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>
                <a:latin typeface="+mj-lt"/>
              </a:rPr>
              <a:t>г.Ла</a:t>
            </a:r>
            <a:r>
              <a:rPr lang="ru-RU" sz="1400" dirty="0">
                <a:latin typeface="+mj-lt"/>
              </a:rPr>
              <a:t> </a:t>
            </a:r>
            <a:r>
              <a:rPr lang="ru-RU" sz="1400" dirty="0" err="1">
                <a:latin typeface="+mj-lt"/>
              </a:rPr>
              <a:t>Корунья</a:t>
            </a:r>
            <a:r>
              <a:rPr lang="ru-RU" sz="1400" dirty="0">
                <a:latin typeface="+mj-lt"/>
              </a:rPr>
              <a:t>, Испания</a:t>
            </a:r>
            <a:endParaRPr lang="en-US" sz="1400" dirty="0">
              <a:latin typeface="+mj-lt"/>
            </a:endParaRPr>
          </a:p>
        </p:txBody>
      </p:sp>
      <p:pic>
        <p:nvPicPr>
          <p:cNvPr id="1038" name="Picture 14" descr="No automatic alt text available.">
            <a:extLst>
              <a:ext uri="{FF2B5EF4-FFF2-40B4-BE49-F238E27FC236}">
                <a16:creationId xmlns:a16="http://schemas.microsoft.com/office/drawing/2014/main" xmlns="" id="{0A39159F-8C22-46BC-8FA1-E6A213E065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0"/>
          <a:stretch/>
        </p:blipFill>
        <p:spPr bwMode="auto">
          <a:xfrm>
            <a:off x="3849688" y="4548638"/>
            <a:ext cx="3635164" cy="225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8638425-7AB5-4885-A70C-713DFFB96624}"/>
              </a:ext>
            </a:extLst>
          </p:cNvPr>
          <p:cNvSpPr txBox="1"/>
          <p:nvPr/>
        </p:nvSpPr>
        <p:spPr>
          <a:xfrm>
            <a:off x="4744908" y="4271223"/>
            <a:ext cx="31506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+mj-lt"/>
              </a:rPr>
              <a:t>28 июня – 5 июля 2018 г.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88961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75A3FEE-78BC-482F-A515-4DF36F14ABBF}"/>
              </a:ext>
            </a:extLst>
          </p:cNvPr>
          <p:cNvSpPr/>
          <p:nvPr/>
        </p:nvSpPr>
        <p:spPr>
          <a:xfrm>
            <a:off x="0" y="-27269"/>
            <a:ext cx="12192000" cy="19565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492672-6496-48BA-9CAD-8AFC72AB6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Республика Саха (Якутия) вошла в число финалистов </a:t>
            </a:r>
            <a:b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</a:b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международного конкурса 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OIPD</a:t>
            </a:r>
          </a:p>
        </p:txBody>
      </p:sp>
      <p:pic>
        <p:nvPicPr>
          <p:cNvPr id="2050" name="Picture 2" descr="Image may contain: 17 people, people smiling, people standing and shoes">
            <a:extLst>
              <a:ext uri="{FF2B5EF4-FFF2-40B4-BE49-F238E27FC236}">
                <a16:creationId xmlns:a16="http://schemas.microsoft.com/office/drawing/2014/main" xmlns="" id="{B86DA143-847D-44F9-A668-2B3B47238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36" y="2385006"/>
            <a:ext cx="5211948" cy="405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may contain: text">
            <a:extLst>
              <a:ext uri="{FF2B5EF4-FFF2-40B4-BE49-F238E27FC236}">
                <a16:creationId xmlns:a16="http://schemas.microsoft.com/office/drawing/2014/main" xmlns="" id="{369A5DCB-F218-4E1A-B656-8AB29B658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351" y="2725948"/>
            <a:ext cx="6713649" cy="334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861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26B2B90-61A8-441B-A32D-9DC5877D963B}"/>
              </a:ext>
            </a:extLst>
          </p:cNvPr>
          <p:cNvSpPr/>
          <p:nvPr/>
        </p:nvSpPr>
        <p:spPr>
          <a:xfrm>
            <a:off x="0" y="-27269"/>
            <a:ext cx="12192000" cy="19565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F5AD6B-9C1C-4DA8-AC27-28F520816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079" y="261555"/>
            <a:ext cx="10515600" cy="1325563"/>
          </a:xfrm>
        </p:spPr>
        <p:txBody>
          <a:bodyPr/>
          <a:lstStyle/>
          <a:p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Публикации международных авторов о России </a:t>
            </a:r>
            <a:endParaRPr lang="en-US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3281D5A-37ED-4B58-9065-9945DCC634F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4185" y="2076594"/>
            <a:ext cx="3316214" cy="46847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F6FCA05-4F1C-4F1A-B731-1192AD7E3205}"/>
              </a:ext>
            </a:extLst>
          </p:cNvPr>
          <p:cNvSpPr txBox="1"/>
          <p:nvPr/>
        </p:nvSpPr>
        <p:spPr>
          <a:xfrm>
            <a:off x="631596" y="1875941"/>
            <a:ext cx="59483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+mj-lt"/>
              </a:rPr>
              <a:t>Российский опыт лежит в основе «второй волны» партисипаторного бюджетирования в мире (наряду с США и азиатскими странами)</a:t>
            </a:r>
            <a:endParaRPr lang="en-US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8063F79-11BB-4FE5-9421-0E0E90754DF6}"/>
              </a:ext>
            </a:extLst>
          </p:cNvPr>
          <p:cNvSpPr txBox="1"/>
          <p:nvPr/>
        </p:nvSpPr>
        <p:spPr>
          <a:xfrm>
            <a:off x="725079" y="3774253"/>
            <a:ext cx="735285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+mj-lt"/>
              </a:rPr>
              <a:t>Публикации в процессе подготовки: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Ив Кабан</a:t>
            </a:r>
            <a:endParaRPr lang="en-US" sz="2400" i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«Социальный аспект в практиках партисипаторного бюджетирования.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Рекомендации для России»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Нельсон Диас, Иван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ru-RU" sz="2400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Шульга </a:t>
            </a:r>
            <a:endParaRPr lang="en-US" sz="2400" i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«Международное партнерство в развитии партисипаторного бюджетирования. Пример ПБ Сахалинской области»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92711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EB3A7DF-6393-4733-A606-5C0A46CF6DAC}"/>
              </a:ext>
            </a:extLst>
          </p:cNvPr>
          <p:cNvSpPr/>
          <p:nvPr/>
        </p:nvSpPr>
        <p:spPr>
          <a:xfrm>
            <a:off x="0" y="4009568"/>
            <a:ext cx="10335207" cy="2140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D6C0E6A-595F-439C-9789-040AB9C86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682" y="4009570"/>
            <a:ext cx="5758131" cy="2140544"/>
          </a:xfrm>
          <a:solidFill>
            <a:schemeClr val="accent1">
              <a:lumMod val="20000"/>
              <a:lumOff val="80000"/>
            </a:schemeClr>
          </a:solidFill>
          <a:effectLst>
            <a:glow>
              <a:schemeClr val="accent1">
                <a:alpha val="40000"/>
              </a:schemeClr>
            </a:glow>
          </a:effectLst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“</a:t>
            </a:r>
            <a:r>
              <a:rPr lang="ru-RU" sz="2400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В то время как в Порту-Алегри, где впервые все это началось, проект партисипаторного бюджетирования приостановлен,  на другой стороне мира граждане обсуждают и решают куда направить бюджетные ресурсы. ПБ на Сахалине, Россия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.”</a:t>
            </a:r>
            <a:endParaRPr lang="ru-RU" sz="2400" i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026" name="Picture 2" descr="image002">
            <a:extLst>
              <a:ext uri="{FF2B5EF4-FFF2-40B4-BE49-F238E27FC236}">
                <a16:creationId xmlns:a16="http://schemas.microsoft.com/office/drawing/2014/main" xmlns="" id="{8E405E1B-B0C4-40D9-B761-4B0742975C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" t="1614" r="2877" b="9182"/>
          <a:stretch/>
        </p:blipFill>
        <p:spPr bwMode="auto">
          <a:xfrm>
            <a:off x="7268547" y="49711"/>
            <a:ext cx="4739951" cy="6703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Ð¤Ð¾ÑÐ¾ Tarson NÃºÃ±ez.">
            <a:extLst>
              <a:ext uri="{FF2B5EF4-FFF2-40B4-BE49-F238E27FC236}">
                <a16:creationId xmlns:a16="http://schemas.microsoft.com/office/drawing/2014/main" xmlns="" id="{733888FF-BB46-465D-8A6F-108F396A9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082" y="182179"/>
            <a:ext cx="5542384" cy="369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6F902D9-DE85-4E4C-8C89-F737A752D01E}"/>
              </a:ext>
            </a:extLst>
          </p:cNvPr>
          <p:cNvSpPr txBox="1"/>
          <p:nvPr/>
        </p:nvSpPr>
        <p:spPr>
          <a:xfrm>
            <a:off x="2685833" y="6150114"/>
            <a:ext cx="36289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Tarson Nunez</a:t>
            </a:r>
          </a:p>
          <a:p>
            <a:pPr algn="r"/>
            <a:r>
              <a:rPr lang="en-US" sz="1600" b="1" dirty="0">
                <a:solidFill>
                  <a:srgbClr val="002060"/>
                </a:solidFill>
              </a:rPr>
              <a:t>FACEBOOK, 2018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4395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1595</TotalTime>
  <Words>917</Words>
  <Application>Microsoft Macintosh PowerPoint</Application>
  <PresentationFormat>Другой</PresentationFormat>
  <Paragraphs>191</Paragraphs>
  <Slides>31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Office Theme</vt:lpstr>
      <vt:lpstr>Презентация PowerPoint</vt:lpstr>
      <vt:lpstr>Презентация PowerPoint</vt:lpstr>
      <vt:lpstr>СТРУКТУРА </vt:lpstr>
      <vt:lpstr>РОСТ ИНТЕРЕСА К РОССИЙСКОМУ ПАРТИСИПАТОРНОМУ (ИНИЦИАТИВНОМУ) БЮДЖЕТИРОВАНИЮ В МИРЕ</vt:lpstr>
      <vt:lpstr>Презентация PowerPoint</vt:lpstr>
      <vt:lpstr>Презентация международного издания  «30 лет партисипаторного бюджетирования в мире. Надежда на демократию»  </vt:lpstr>
      <vt:lpstr>Республика Саха (Якутия) вошла в число финалистов  международного конкурса OIPD</vt:lpstr>
      <vt:lpstr>Публикации международных авторов о России </vt:lpstr>
      <vt:lpstr>Презентация PowerPoint</vt:lpstr>
      <vt:lpstr>Презентация PowerPoint</vt:lpstr>
      <vt:lpstr>Презентация PowerPoint</vt:lpstr>
      <vt:lpstr>1st World Forum Intermediary cities г. Шефшауэн, Марокко  05-07 июля 2018 г. </vt:lpstr>
      <vt:lpstr>ПОЧЕМУ РОССИЙСКИЙ ПБ (ИБ) ИНТЕРЕСЕН МЕЖДУНАРОДНОМУ СООБЩЕСТВУ? </vt:lpstr>
      <vt:lpstr>1</vt:lpstr>
      <vt:lpstr>Презентация PowerPoint</vt:lpstr>
      <vt:lpstr>2</vt:lpstr>
      <vt:lpstr>Презентация PowerPoint</vt:lpstr>
      <vt:lpstr>3</vt:lpstr>
      <vt:lpstr>4</vt:lpstr>
      <vt:lpstr>5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ПЛАНЫ И ПРЕДСТОЯЩИЕ МЕРОПРИЯТИЯ</vt:lpstr>
      <vt:lpstr>ПРЕДСТОЯЩИЕ МЕРОПРИЯТИЯ  </vt:lpstr>
      <vt:lpstr>ПРЕДСТОЯЩИЕ МЕРОПРИЯТИЯ 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Анастасия Фадеева</dc:creator>
  <cp:lastModifiedBy>Аня</cp:lastModifiedBy>
  <cp:revision>133</cp:revision>
  <dcterms:created xsi:type="dcterms:W3CDTF">2017-09-18T20:26:17Z</dcterms:created>
  <dcterms:modified xsi:type="dcterms:W3CDTF">2018-07-15T20:26:28Z</dcterms:modified>
</cp:coreProperties>
</file>