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07" r:id="rId3"/>
    <p:sldId id="308" r:id="rId4"/>
    <p:sldId id="312" r:id="rId5"/>
    <p:sldId id="314" r:id="rId6"/>
    <p:sldId id="311" r:id="rId7"/>
    <p:sldId id="313" r:id="rId8"/>
    <p:sldId id="297" r:id="rId9"/>
    <p:sldId id="301" r:id="rId10"/>
    <p:sldId id="289" r:id="rId11"/>
    <p:sldId id="305" r:id="rId12"/>
    <p:sldId id="302" r:id="rId13"/>
    <p:sldId id="282" r:id="rId14"/>
    <p:sldId id="306" r:id="rId15"/>
    <p:sldId id="310" r:id="rId16"/>
    <p:sldId id="309" r:id="rId17"/>
    <p:sldId id="299" r:id="rId18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 autoAdjust="0"/>
    <p:restoredTop sz="94745"/>
  </p:normalViewPr>
  <p:slideViewPr>
    <p:cSldViewPr snapToGrid="0">
      <p:cViewPr varScale="1">
        <p:scale>
          <a:sx n="106" d="100"/>
          <a:sy n="106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авто</c:v>
                </c:pt>
                <c:pt idx="1">
                  <c:v>справочники</c:v>
                </c:pt>
                <c:pt idx="2">
                  <c:v>вручную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авто</c:v>
                </c:pt>
                <c:pt idx="1">
                  <c:v>справочники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567C-0B43-468E-8310-EC2A27615520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94DF-9D94-4D23-8C2B-3B22D4CB3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4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CA2AD-0674-40CD-BD49-D345423A16DB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E81C-0B91-48DA-9033-B541D63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4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12925" y="441325"/>
            <a:ext cx="2108200" cy="118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04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E81C-0B91-48DA-9033-B541D63936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1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08150" y="479425"/>
            <a:ext cx="2286000" cy="128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1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0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41875" y="4076700"/>
            <a:ext cx="19526250" cy="10983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6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09838" y="1000125"/>
            <a:ext cx="4795837" cy="269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5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289AF-B0AB-4547-A913-A961E74CBFAB}" type="slidenum">
              <a:rPr lang="ru-RU" smtClean="0"/>
              <a:t>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3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932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289AF-B0AB-4547-A913-A961E74CBFAB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324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5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08150" y="479425"/>
            <a:ext cx="2286000" cy="128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08150" y="479425"/>
            <a:ext cx="2286000" cy="128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289AF-B0AB-4547-A913-A961E74CBFAB}" type="slidenum">
              <a:rPr lang="ru-RU" smtClean="0"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8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97025" y="520700"/>
            <a:ext cx="2476500" cy="139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287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08150" y="479425"/>
            <a:ext cx="2286000" cy="128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2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4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7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4" y="6377946"/>
            <a:ext cx="2804162" cy="585438"/>
          </a:xfrm>
        </p:spPr>
        <p:txBody>
          <a:bodyPr/>
          <a:lstStyle/>
          <a:p>
            <a:fld id="{DCF62467-51A0-4331-81DA-2BBFEC3C67EF}" type="datetime1">
              <a:rPr lang="en-US" smtClean="0"/>
              <a:t>6/10/2022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2" y="6377948"/>
            <a:ext cx="3901440" cy="585438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1" y="6394481"/>
            <a:ext cx="2804162" cy="585438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4" y="46978"/>
            <a:ext cx="5789968" cy="35844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4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799"/>
          </a:p>
        </p:txBody>
      </p:sp>
    </p:spTree>
    <p:extLst>
      <p:ext uri="{BB962C8B-B14F-4D97-AF65-F5344CB8AC3E}">
        <p14:creationId xmlns:p14="http://schemas.microsoft.com/office/powerpoint/2010/main" val="1852338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1" y="6377942"/>
            <a:ext cx="3901440" cy="58543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2" y="6377947"/>
            <a:ext cx="2804158" cy="116928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43B2-FAFB-44CE-9AB1-8CF5113C1E2A}" type="datetime1">
              <a:rPr lang="en-US" smtClean="0"/>
              <a:t>6/10/2022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70" y="6394483"/>
            <a:ext cx="2804158" cy="585438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2"/>
            <a:ext cx="5789968" cy="26539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25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0"/>
          </a:p>
        </p:txBody>
      </p:sp>
    </p:spTree>
    <p:extLst>
      <p:ext uri="{BB962C8B-B14F-4D97-AF65-F5344CB8AC3E}">
        <p14:creationId xmlns:p14="http://schemas.microsoft.com/office/powerpoint/2010/main" val="340593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D555-1888-D541-AE6F-667617801851}" type="datetime1">
              <a:rPr lang="ru-RU" smtClean="0"/>
              <a:t>10.06.2022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</p:spTree>
    <p:extLst>
      <p:ext uri="{BB962C8B-B14F-4D97-AF65-F5344CB8AC3E}">
        <p14:creationId xmlns:p14="http://schemas.microsoft.com/office/powerpoint/2010/main" val="15375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2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187B-3C9A-442A-BE43-ED956D66158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F22F-C317-4B92-B0A5-F9F2DFBDB3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9" y="93378"/>
            <a:ext cx="1869921" cy="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037" y="6437725"/>
            <a:ext cx="12163804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9" name="object 9"/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10" name="TextBox 9"/>
          <p:cNvSpPr txBox="1"/>
          <p:nvPr/>
        </p:nvSpPr>
        <p:spPr>
          <a:xfrm>
            <a:off x="304760" y="2483463"/>
            <a:ext cx="7970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rgbClr val="11437F"/>
                </a:solidFill>
                <a:latin typeface="Lato Light"/>
                <a:cs typeface="Calibri" panose="020F0502020204030204" pitchFamily="34" charset="0"/>
              </a:rPr>
              <a:t>Концепция быстрых платежей при исполнении контрактов</a:t>
            </a:r>
            <a:endParaRPr lang="ru-RU" sz="2800" cap="all" dirty="0">
              <a:solidFill>
                <a:srgbClr val="11437F"/>
              </a:solidFill>
              <a:latin typeface="Lato Light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320" y="6404115"/>
            <a:ext cx="4850865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1" dirty="0">
                <a:solidFill>
                  <a:prstClr val="white">
                    <a:lumMod val="65000"/>
                  </a:prstClr>
                </a:solidFill>
                <a:latin typeface="Lato Light"/>
              </a:rPr>
              <a:t>www.roskazna</a:t>
            </a:r>
            <a:r>
              <a:rPr lang="ru-RU" sz="1691" dirty="0">
                <a:solidFill>
                  <a:prstClr val="white">
                    <a:lumMod val="65000"/>
                  </a:prstClr>
                </a:solidFill>
                <a:latin typeface="Lato Light"/>
              </a:rPr>
              <a:t>.</a:t>
            </a:r>
            <a:r>
              <a:rPr lang="en-US" sz="1691" dirty="0">
                <a:solidFill>
                  <a:prstClr val="white">
                    <a:lumMod val="65000"/>
                  </a:prstClr>
                </a:solidFill>
                <a:latin typeface="Lato Light"/>
              </a:rPr>
              <a:t>gov.ru</a:t>
            </a:r>
            <a:endParaRPr lang="ru-RU" sz="1691" dirty="0">
              <a:solidFill>
                <a:prstClr val="white">
                  <a:lumMod val="65000"/>
                </a:prstClr>
              </a:solidFill>
              <a:latin typeface="Lato Light"/>
            </a:endParaRPr>
          </a:p>
          <a:p>
            <a:endParaRPr lang="ru-RU" sz="1691" dirty="0">
              <a:solidFill>
                <a:schemeClr val="bg1">
                  <a:lumMod val="65000"/>
                </a:schemeClr>
              </a:solidFill>
              <a:latin typeface="Lat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023" y="6404115"/>
            <a:ext cx="483383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91" dirty="0">
                <a:solidFill>
                  <a:schemeClr val="bg1">
                    <a:lumMod val="65000"/>
                  </a:schemeClr>
                </a:solidFill>
                <a:latin typeface="Lato Light"/>
              </a:rPr>
              <a:t> г. Москва, 2022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320" y="5279806"/>
            <a:ext cx="10170058" cy="60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7" b="1" dirty="0" smtClean="0">
                <a:solidFill>
                  <a:srgbClr val="11437F"/>
                </a:solidFill>
                <a:latin typeface="Lato Light"/>
                <a:cs typeface="Calibri" panose="020F0502020204030204" pitchFamily="34" charset="0"/>
              </a:rPr>
              <a:t>Маркова Кристина Анатольевна</a:t>
            </a:r>
            <a:endParaRPr lang="ru-RU" sz="1907" b="1" dirty="0">
              <a:solidFill>
                <a:srgbClr val="11437F"/>
              </a:solidFill>
              <a:latin typeface="Lato Light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11437F"/>
                </a:solidFill>
                <a:latin typeface="Lato Light"/>
                <a:cs typeface="Calibri" panose="020F0502020204030204" pitchFamily="34" charset="0"/>
              </a:rPr>
              <a:t>Заместитель начальника Управления развития контрактной системы Федерального </a:t>
            </a:r>
            <a:r>
              <a:rPr lang="ru-RU" sz="1400" dirty="0">
                <a:solidFill>
                  <a:srgbClr val="11437F"/>
                </a:solidFill>
                <a:latin typeface="Lato Light"/>
                <a:cs typeface="Calibri" panose="020F0502020204030204" pitchFamily="34" charset="0"/>
              </a:rPr>
              <a:t>казначейства</a:t>
            </a:r>
          </a:p>
        </p:txBody>
      </p:sp>
      <p:sp>
        <p:nvSpPr>
          <p:cNvPr id="16" name="object 2"/>
          <p:cNvSpPr/>
          <p:nvPr/>
        </p:nvSpPr>
        <p:spPr>
          <a:xfrm>
            <a:off x="304801" y="5194741"/>
            <a:ext cx="5612616" cy="33098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528702"/>
            <a:ext cx="10121977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2" name="Прямоугольник 1"/>
          <p:cNvSpPr/>
          <p:nvPr/>
        </p:nvSpPr>
        <p:spPr>
          <a:xfrm>
            <a:off x="223320" y="5648"/>
            <a:ext cx="2293543" cy="8091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16580" y="126917"/>
            <a:ext cx="6198262" cy="626024"/>
          </a:xfrm>
          <a:prstGeom prst="rect">
            <a:avLst/>
          </a:prstGeom>
          <a:noFill/>
        </p:spPr>
        <p:txBody>
          <a:bodyPr wrap="square" lIns="193249" tIns="96625" rIns="193249" bIns="96625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ВСЕРОССИЙСКИЙ ФИНАНСОВО–ЭКОНОМИЧЕСКИЙ СЕМИНАР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«Управление общественными финансами. Новые вызовы и практика»</a:t>
            </a:r>
          </a:p>
        </p:txBody>
      </p:sp>
    </p:spTree>
    <p:extLst>
      <p:ext uri="{BB962C8B-B14F-4D97-AF65-F5344CB8AC3E}">
        <p14:creationId xmlns:p14="http://schemas.microsoft.com/office/powerpoint/2010/main" val="36823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9" y="1052728"/>
            <a:ext cx="12030663" cy="5710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3239" y="196464"/>
            <a:ext cx="615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ОСУЩЕСТВЛЕНИЯ КОНТРОЛЯ В ГИС ЕИС</a:t>
            </a:r>
            <a:endParaRPr lang="ru-RU" sz="16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5" y="2752725"/>
            <a:ext cx="293759" cy="884878"/>
          </a:xfrm>
          <a:prstGeom prst="rect">
            <a:avLst/>
          </a:prstGeom>
        </p:spPr>
      </p:pic>
      <p:sp>
        <p:nvSpPr>
          <p:cNvPr id="5" name="object 9"/>
          <p:cNvSpPr/>
          <p:nvPr/>
        </p:nvSpPr>
        <p:spPr>
          <a:xfrm>
            <a:off x="9270749" y="0"/>
            <a:ext cx="2921251" cy="67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48947"/>
            <a:endParaRPr sz="2849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19" y="63374"/>
            <a:ext cx="2541967" cy="79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 flipV="1">
            <a:off x="633490" y="4134594"/>
            <a:ext cx="7036812" cy="1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495374" y="2997861"/>
            <a:ext cx="4653049" cy="0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0371" y="2326720"/>
            <a:ext cx="863294" cy="807556"/>
          </a:xfrm>
          <a:prstGeom prst="ellipse">
            <a:avLst/>
          </a:prstGeom>
          <a:gradFill flip="none" rotWithShape="1">
            <a:gsLst>
              <a:gs pos="4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371" y="3437071"/>
            <a:ext cx="863294" cy="807556"/>
          </a:xfrm>
          <a:prstGeom prst="ellipse">
            <a:avLst/>
          </a:prstGeom>
          <a:gradFill flip="none" rotWithShape="1">
            <a:gsLst>
              <a:gs pos="4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4666" y="1141295"/>
            <a:ext cx="838999" cy="8023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3" name="Овал 52"/>
          <p:cNvSpPr/>
          <p:nvPr/>
        </p:nvSpPr>
        <p:spPr>
          <a:xfrm>
            <a:off x="124099" y="4488608"/>
            <a:ext cx="838999" cy="8023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4" name="Овал 53"/>
          <p:cNvSpPr/>
          <p:nvPr/>
        </p:nvSpPr>
        <p:spPr>
          <a:xfrm>
            <a:off x="124098" y="5590095"/>
            <a:ext cx="838999" cy="8023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TextBox 1"/>
          <p:cNvSpPr txBox="1"/>
          <p:nvPr/>
        </p:nvSpPr>
        <p:spPr>
          <a:xfrm>
            <a:off x="3431661" y="130966"/>
            <a:ext cx="856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r">
              <a:defRPr b="1" cap="all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defRPr>
            </a:lvl1pPr>
          </a:lstStyle>
          <a:p>
            <a:r>
              <a:rPr lang="ru-RU" dirty="0"/>
              <a:t>БЫСТРЫЕ ПЛАТЕЖИ В ГИС ЕИС</a:t>
            </a:r>
          </a:p>
          <a:p>
            <a:r>
              <a:rPr lang="ru-RU" dirty="0"/>
              <a:t>График внедрения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5826" y="1200935"/>
            <a:ext cx="495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Формирование распоряжения о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совершении</a:t>
            </a:r>
          </a:p>
          <a:p>
            <a:pPr lvl="0" algn="just"/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казначейского платежа в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ГИС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ЕИС для ФОИВ/ФКУ</a:t>
            </a:r>
            <a:endParaRPr lang="ru-RU" sz="1600" b="1" cap="small" dirty="0" smtClean="0">
              <a:solidFill>
                <a:schemeClr val="accent6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827" y="4716966"/>
            <a:ext cx="7007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Оптимизация осуществления контролей в ГИС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ЕИС (БО, ДО, РСКП и целевой контроль)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9658" y="5565710"/>
            <a:ext cx="7064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Формирование бюджетных и денежных обязательств, распоряжений о совершении казначейского платежа, автоформирование информации об оплате для региональных и муниципальных заказчиков, находящихся на казначейском обслуживании в ФК</a:t>
            </a:r>
            <a:endParaRPr lang="ru-RU" sz="14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826" y="3525970"/>
            <a:ext cx="5932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Автоматическое формирование информации об оплате</a:t>
            </a:r>
          </a:p>
          <a:p>
            <a:pPr lvl="0"/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реестре контрактов ГИС ЕИС для федеральных заказчиков</a:t>
            </a:r>
            <a:endParaRPr lang="ru-RU" sz="14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27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649588" y="1832559"/>
            <a:ext cx="4049235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3597" y="2445066"/>
            <a:ext cx="495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Формирование распоряжения о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совершении</a:t>
            </a:r>
          </a:p>
          <a:p>
            <a:pPr lvl="0" algn="just"/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казначейского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платежа в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ГИС ЕИС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для ФАУ/ФБУ</a:t>
            </a:r>
            <a:endParaRPr lang="ru-RU" sz="1400" b="1" cap="small" dirty="0" smtClean="0">
              <a:solidFill>
                <a:schemeClr val="accent6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40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304510" y="5150142"/>
            <a:ext cx="7890814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588217" y="6290634"/>
            <a:ext cx="8064642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80287" y="1366761"/>
            <a:ext cx="14067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право</a:t>
            </a: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01.07.2022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4342" y="2572589"/>
            <a:ext cx="1474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право</a:t>
            </a: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01.10.2022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38997" y="4710783"/>
            <a:ext cx="1645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обязанность</a:t>
            </a: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01.07.2023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17561" y="6090790"/>
            <a:ext cx="135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01.01.2024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3062" y="3946774"/>
            <a:ext cx="138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01.01.2023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57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5846950" y="1832559"/>
            <a:ext cx="1808841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6302700" y="2997861"/>
            <a:ext cx="1353091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68939" y="1387944"/>
            <a:ext cx="1979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</a:t>
            </a:r>
            <a:r>
              <a:rPr lang="ru-RU" sz="1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обязанность</a:t>
            </a:r>
            <a:endParaRPr lang="ru-RU" sz="1600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01.01.2023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68939" y="2554378"/>
            <a:ext cx="19797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</a:t>
            </a:r>
            <a:r>
              <a:rPr lang="ru-RU" sz="1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обязанность</a:t>
            </a:r>
            <a:endParaRPr lang="ru-RU" sz="1600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01.01.2023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0453" y="4695395"/>
            <a:ext cx="1454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как право</a:t>
            </a:r>
          </a:p>
          <a:p>
            <a:pPr algn="ctr"/>
            <a:r>
              <a:rPr lang="ru-RU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01.04.2023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30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9418747" y="5150142"/>
            <a:ext cx="80112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459920" y="5885346"/>
            <a:ext cx="132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</a:t>
            </a:r>
            <a:r>
              <a:rPr lang="ru-RU" sz="1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недрение</a:t>
            </a:r>
          </a:p>
          <a:p>
            <a:pPr lvl="0" algn="ctr"/>
            <a:r>
              <a:rPr lang="ru-RU" sz="1600" b="1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волнами</a:t>
            </a:r>
            <a:endParaRPr lang="ru-RU" b="1" cap="small" dirty="0">
              <a:solidFill>
                <a:schemeClr val="accent1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cxnSp>
        <p:nvCxnSpPr>
          <p:cNvPr id="43" name="Straight Connector 22">
            <a:extLst>
              <a:ext uri="{FF2B5EF4-FFF2-40B4-BE49-F238E27FC236}">
                <a16:creationId xmlns=""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H="1">
            <a:off x="9554581" y="6290634"/>
            <a:ext cx="117292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lg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4510" y="60444"/>
            <a:ext cx="2116957" cy="8031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48275" y="240628"/>
            <a:ext cx="685620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b="1" cap="all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defRPr>
            </a:lvl1pPr>
          </a:lstStyle>
          <a:p>
            <a:r>
              <a:rPr lang="ru-RU" dirty="0"/>
              <a:t>РАСПОРЯЖЕНИЕ О СОВЕРШЕНИИ КАЗНАЧЕЙСКОГО ПЛАТЕЖА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721" y="5125204"/>
            <a:ext cx="9607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прель 2022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первая волна внедрения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3355" y="5113704"/>
            <a:ext cx="9607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июнь 2022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вторая волна внедрения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1830" y="5131814"/>
            <a:ext cx="11120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август 2022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третья волна внедрения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1119" y="5134380"/>
            <a:ext cx="115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сентябрь 2022</a:t>
            </a:r>
          </a:p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етвертая волна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внедрения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09457" y="4441809"/>
            <a:ext cx="749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7 ГРБС</a:t>
            </a:r>
          </a:p>
          <a:p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254 ПБС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1" r="76163" b="21384"/>
          <a:stretch/>
        </p:blipFill>
        <p:spPr>
          <a:xfrm>
            <a:off x="-1" y="1855960"/>
            <a:ext cx="2906163" cy="294237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528702"/>
            <a:ext cx="10121977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29" name="TextBox 28"/>
          <p:cNvSpPr txBox="1"/>
          <p:nvPr/>
        </p:nvSpPr>
        <p:spPr>
          <a:xfrm>
            <a:off x="952499" y="4226365"/>
            <a:ext cx="828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2 ГРБС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219 ПБС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5438" y="4226364"/>
            <a:ext cx="828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7 ГРБС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254 ПБС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1698067" y="4747706"/>
            <a:ext cx="225246" cy="195330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39017" y="5824005"/>
            <a:ext cx="828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9 ГРБС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473 ПБС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29784" r="59132" b="21362"/>
          <a:stretch/>
        </p:blipFill>
        <p:spPr>
          <a:xfrm>
            <a:off x="2901830" y="1447995"/>
            <a:ext cx="2051170" cy="33503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44296" r="60029" b="47519"/>
          <a:stretch/>
        </p:blipFill>
        <p:spPr>
          <a:xfrm>
            <a:off x="2984824" y="2640449"/>
            <a:ext cx="837576" cy="561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345" y="2235637"/>
            <a:ext cx="831405" cy="8096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2" t="29784" b="22022"/>
          <a:stretch/>
        </p:blipFill>
        <p:spPr>
          <a:xfrm>
            <a:off x="4953000" y="1438942"/>
            <a:ext cx="6151827" cy="33050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53000" y="5131814"/>
            <a:ext cx="10347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октябрь 2022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ункционал доступен для всех желающих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7" r="53515" b="17424"/>
          <a:stretch/>
        </p:blipFill>
        <p:spPr>
          <a:xfrm>
            <a:off x="0" y="4762123"/>
            <a:ext cx="5667470" cy="30781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D18036B-C36A-9844-BCA6-A092707E0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2" t="78087" b="17149"/>
          <a:stretch/>
        </p:blipFill>
        <p:spPr>
          <a:xfrm>
            <a:off x="5667470" y="4757465"/>
            <a:ext cx="5453296" cy="326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337" y="0"/>
            <a:ext cx="2404031" cy="817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528701"/>
            <a:ext cx="12363765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647" y="4731190"/>
            <a:ext cx="1825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01.07.2023</a:t>
            </a: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Оптимизация контролей для федеральных заказчиков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170" y="4731189"/>
            <a:ext cx="2194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01.01.2024</a:t>
            </a:r>
          </a:p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Оптимизация контролей для региональных и муниципальных заказчиков (л/с)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978" y="108642"/>
            <a:ext cx="234154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b="7700"/>
          <a:stretch/>
        </p:blipFill>
        <p:spPr>
          <a:xfrm>
            <a:off x="8708435" y="4299919"/>
            <a:ext cx="2571750" cy="189897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8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7057" y="153465"/>
            <a:ext cx="511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cap="all" dirty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БЫСТРЫЕ ПЛАТЕЖИ В ГИС </a:t>
            </a:r>
            <a:r>
              <a:rPr lang="ru-RU" b="1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ЕИС</a:t>
            </a:r>
          </a:p>
          <a:p>
            <a:pPr lvl="0" algn="r"/>
            <a:r>
              <a:rPr lang="ru-RU" b="1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преимущества автоматизации</a:t>
            </a:r>
            <a:endParaRPr lang="ru-RU" b="1" cap="all" dirty="0">
              <a:solidFill>
                <a:srgbClr val="1D407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21206" y="1143660"/>
            <a:ext cx="1876425" cy="192380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cap="small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3" idx="3"/>
            <a:endCxn id="8" idx="7"/>
          </p:cNvCxnSpPr>
          <p:nvPr/>
        </p:nvCxnSpPr>
        <p:spPr>
          <a:xfrm flipH="1">
            <a:off x="1302001" y="2785726"/>
            <a:ext cx="694001" cy="851211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Овал 7"/>
          <p:cNvSpPr/>
          <p:nvPr/>
        </p:nvSpPr>
        <p:spPr>
          <a:xfrm>
            <a:off x="796129" y="3553859"/>
            <a:ext cx="592666" cy="567293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358625" y="2771130"/>
            <a:ext cx="1141163" cy="561651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98296" y="2752937"/>
            <a:ext cx="498761" cy="458394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62129" y="2186741"/>
            <a:ext cx="593656" cy="469451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>
            <a:stCxn id="50" idx="7"/>
          </p:cNvCxnSpPr>
          <p:nvPr/>
        </p:nvCxnSpPr>
        <p:spPr>
          <a:xfrm flipV="1">
            <a:off x="9789258" y="1879922"/>
            <a:ext cx="834248" cy="1033177"/>
          </a:xfrm>
          <a:prstGeom prst="lin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Овал 24"/>
          <p:cNvSpPr/>
          <p:nvPr/>
        </p:nvSpPr>
        <p:spPr>
          <a:xfrm>
            <a:off x="10561109" y="1402566"/>
            <a:ext cx="592666" cy="567293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47765" y="3501416"/>
            <a:ext cx="204963" cy="18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533187" y="3317717"/>
            <a:ext cx="204963" cy="18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341558" y="1051811"/>
            <a:ext cx="204963" cy="18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26003" y="1939938"/>
            <a:ext cx="204963" cy="18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Диаграмма 44"/>
          <p:cNvGraphicFramePr/>
          <p:nvPr>
            <p:extLst/>
          </p:nvPr>
        </p:nvGraphicFramePr>
        <p:xfrm>
          <a:off x="-3576" y="4167522"/>
          <a:ext cx="2901950" cy="209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190277" y="5101537"/>
            <a:ext cx="75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92%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2" name="Диаграмма 51"/>
          <p:cNvGraphicFramePr/>
          <p:nvPr>
            <p:extLst/>
          </p:nvPr>
        </p:nvGraphicFramePr>
        <p:xfrm>
          <a:off x="2938857" y="4186654"/>
          <a:ext cx="2901950" cy="209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87153" y="6206923"/>
            <a:ext cx="1784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Автоформирование </a:t>
            </a:r>
            <a:r>
              <a:rPr lang="ru-RU" sz="11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РСКП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59454" y="6199943"/>
            <a:ext cx="1060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Контроль БО</a:t>
            </a:r>
            <a:endParaRPr lang="ru-RU" sz="11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82568" y="6199943"/>
            <a:ext cx="1276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Автоконтроль ДО</a:t>
            </a:r>
            <a:endParaRPr lang="ru-RU" sz="11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2491" y="6199943"/>
            <a:ext cx="1485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Автоконтроль РСКП</a:t>
            </a:r>
            <a:endParaRPr lang="ru-RU" sz="11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36970" y="5064739"/>
            <a:ext cx="91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100%*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/>
          <a:srcRect b="7700"/>
          <a:stretch/>
        </p:blipFill>
        <p:spPr>
          <a:xfrm>
            <a:off x="6067297" y="4299919"/>
            <a:ext cx="2571750" cy="189897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975575" y="5101537"/>
            <a:ext cx="9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100%*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6207" y="1344886"/>
            <a:ext cx="166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small" dirty="0">
                <a:solidFill>
                  <a:schemeClr val="tx2"/>
                </a:solidFill>
              </a:rPr>
              <a:t>Единократный</a:t>
            </a:r>
            <a:r>
              <a:rPr lang="ru-RU" sz="1400" cap="small" dirty="0">
                <a:solidFill>
                  <a:schemeClr val="tx2"/>
                </a:solidFill>
              </a:rPr>
              <a:t> контроль целевого расходования средств на этапе </a:t>
            </a:r>
            <a:r>
              <a:rPr lang="ru-RU" sz="1400" b="1" cap="small" dirty="0">
                <a:solidFill>
                  <a:schemeClr val="tx2"/>
                </a:solidFill>
              </a:rPr>
              <a:t>извещения/проекта контракта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71578" y="2836028"/>
            <a:ext cx="1577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small" dirty="0" smtClean="0">
                <a:solidFill>
                  <a:schemeClr val="tx2"/>
                </a:solidFill>
              </a:rPr>
              <a:t>Исключение </a:t>
            </a:r>
          </a:p>
          <a:p>
            <a:pPr algn="ctr"/>
            <a:r>
              <a:rPr lang="ru-RU" sz="1400" cap="small" dirty="0" smtClean="0">
                <a:solidFill>
                  <a:schemeClr val="tx2"/>
                </a:solidFill>
              </a:rPr>
              <a:t>«глазных» проверок при санкционировании оплаты</a:t>
            </a:r>
            <a:endParaRPr lang="ru-RU" sz="1400" cap="small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46329" y="1362083"/>
            <a:ext cx="174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cap="small" dirty="0" smtClean="0">
                <a:solidFill>
                  <a:schemeClr val="tx2"/>
                </a:solidFill>
              </a:rPr>
              <a:t>Одновременные</a:t>
            </a:r>
            <a:r>
              <a:rPr lang="ru-RU" sz="1200" cap="small" dirty="0" smtClean="0">
                <a:solidFill>
                  <a:schemeClr val="tx2"/>
                </a:solidFill>
              </a:rPr>
              <a:t> проверки при включении сведений в РК</a:t>
            </a:r>
            <a:br>
              <a:rPr lang="ru-RU" sz="1200" cap="small" dirty="0" smtClean="0">
                <a:solidFill>
                  <a:schemeClr val="tx2"/>
                </a:solidFill>
              </a:rPr>
            </a:br>
            <a:r>
              <a:rPr lang="ru-RU" sz="1200" cap="small" dirty="0" smtClean="0">
                <a:solidFill>
                  <a:schemeClr val="tx2"/>
                </a:solidFill>
              </a:rPr>
              <a:t>и постановке на учет БО/ДО в ЛК ОК ГИС ЕИС</a:t>
            </a:r>
            <a:endParaRPr lang="ru-RU" sz="1200" cap="small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1558" y="3199208"/>
            <a:ext cx="169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small" dirty="0">
                <a:solidFill>
                  <a:schemeClr val="tx2"/>
                </a:solidFill>
              </a:rPr>
              <a:t>Более </a:t>
            </a:r>
            <a:r>
              <a:rPr lang="ru-RU" sz="1400" b="1" cap="small" dirty="0">
                <a:solidFill>
                  <a:schemeClr val="tx2"/>
                </a:solidFill>
              </a:rPr>
              <a:t>50</a:t>
            </a:r>
            <a:r>
              <a:rPr lang="ru-RU" sz="1400" cap="small" dirty="0">
                <a:solidFill>
                  <a:schemeClr val="tx2"/>
                </a:solidFill>
              </a:rPr>
              <a:t> </a:t>
            </a:r>
            <a:r>
              <a:rPr lang="ru-RU" sz="1400" cap="small" dirty="0" smtClean="0">
                <a:solidFill>
                  <a:schemeClr val="tx2"/>
                </a:solidFill>
              </a:rPr>
              <a:t>«глазных» </a:t>
            </a:r>
            <a:r>
              <a:rPr lang="ru-RU" sz="1400" cap="small" dirty="0">
                <a:solidFill>
                  <a:schemeClr val="tx2"/>
                </a:solidFill>
              </a:rPr>
              <a:t>проверок </a:t>
            </a:r>
            <a:r>
              <a:rPr lang="ru-RU" sz="1400" b="1" cap="small" dirty="0" smtClean="0">
                <a:solidFill>
                  <a:schemeClr val="tx2"/>
                </a:solidFill>
              </a:rPr>
              <a:t>автоматизированы</a:t>
            </a:r>
          </a:p>
          <a:p>
            <a:pPr algn="ctr"/>
            <a:r>
              <a:rPr lang="ru-RU" sz="1400" b="1" cap="small" dirty="0" smtClean="0">
                <a:solidFill>
                  <a:schemeClr val="tx2"/>
                </a:solidFill>
              </a:rPr>
              <a:t>в </a:t>
            </a:r>
            <a:r>
              <a:rPr lang="ru-RU" sz="1400" b="1" cap="small" dirty="0">
                <a:solidFill>
                  <a:schemeClr val="tx2"/>
                </a:solidFill>
              </a:rPr>
              <a:t>ГИС ЕИС</a:t>
            </a:r>
          </a:p>
        </p:txBody>
      </p:sp>
      <p:sp>
        <p:nvSpPr>
          <p:cNvPr id="51" name="Овал 50"/>
          <p:cNvSpPr/>
          <p:nvPr/>
        </p:nvSpPr>
        <p:spPr>
          <a:xfrm>
            <a:off x="866323" y="841001"/>
            <a:ext cx="204963" cy="1836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139001" y="640989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*«глазной» контроль двух реквизитов СДО при наличии более одного КБК/КОКС/КМИ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31441" y="5094350"/>
            <a:ext cx="75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70%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42675" y="639676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*«глазной контроль 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распоряжений ФАУ/ФБУ на соответствие сведениям об операциях с целевыми субсидиями проводятся в ПУР ЭБ/АСФК</a:t>
            </a:r>
          </a:p>
        </p:txBody>
      </p:sp>
      <p:sp>
        <p:nvSpPr>
          <p:cNvPr id="43" name="Овал 42"/>
          <p:cNvSpPr/>
          <p:nvPr/>
        </p:nvSpPr>
        <p:spPr>
          <a:xfrm>
            <a:off x="4521871" y="2431049"/>
            <a:ext cx="1876425" cy="192380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cap="small" dirty="0">
              <a:solidFill>
                <a:schemeClr val="tx2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432419" y="955427"/>
            <a:ext cx="1876425" cy="192380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cap="small" dirty="0">
              <a:solidFill>
                <a:schemeClr val="tx2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187629" y="2631365"/>
            <a:ext cx="1876425" cy="1923800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cap="small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00" y="104947"/>
            <a:ext cx="2023533" cy="6948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/>
          <a:srcRect t="20906" b="12674"/>
          <a:stretch/>
        </p:blipFill>
        <p:spPr>
          <a:xfrm>
            <a:off x="247375" y="47776"/>
            <a:ext cx="1149887" cy="7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A31ED1-0E7D-274B-B9F7-6DE4F09F0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" y="854963"/>
            <a:ext cx="3759200" cy="35264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924D42F-195A-A34F-BE0C-86A6E5440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18" y="1089108"/>
            <a:ext cx="3759200" cy="35264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F9A399C-E3FD-AA42-B2C9-7A38BEE51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34" y="3086496"/>
            <a:ext cx="3754003" cy="35264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FB974DB-21A5-A44B-8A1C-68F9651F6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" y="3305865"/>
            <a:ext cx="3759199" cy="3526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68337" y="1089108"/>
            <a:ext cx="4498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Подсистема Мониторинга закупок ЕИС              в сфере закупок - </a:t>
            </a:r>
            <a:r>
              <a:rPr lang="ru-RU" sz="1600" dirty="0" smtClean="0">
                <a:solidFill>
                  <a:srgbClr val="002060"/>
                </a:solidFill>
              </a:rPr>
              <a:t>инструмент аналитики закупок для принятия управленческих решений: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50400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b="1" dirty="0">
                <a:solidFill>
                  <a:srgbClr val="002060"/>
                </a:solidFill>
              </a:rPr>
              <a:t>Прослеживаемость</a:t>
            </a:r>
            <a:r>
              <a:rPr lang="ru-RU" sz="1600" dirty="0">
                <a:solidFill>
                  <a:srgbClr val="002060"/>
                </a:solidFill>
              </a:rPr>
              <a:t> всей закупочной цепочки </a:t>
            </a:r>
          </a:p>
          <a:p>
            <a:pPr marL="50400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b="1" dirty="0">
                <a:solidFill>
                  <a:srgbClr val="002060"/>
                </a:solidFill>
              </a:rPr>
              <a:t>Авто-аналитика </a:t>
            </a:r>
            <a:r>
              <a:rPr lang="en-US" sz="1600" b="1" dirty="0">
                <a:solidFill>
                  <a:srgbClr val="002060"/>
                </a:solidFill>
              </a:rPr>
              <a:t>ad-hoc</a:t>
            </a:r>
            <a:r>
              <a:rPr lang="ru-RU" sz="1600" dirty="0">
                <a:solidFill>
                  <a:srgbClr val="002060"/>
                </a:solidFill>
              </a:rPr>
              <a:t> по произвольным показателям и разрезам, в том числе движение денежных средств</a:t>
            </a:r>
          </a:p>
          <a:p>
            <a:pPr marL="50400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dirty="0">
                <a:solidFill>
                  <a:srgbClr val="002060"/>
                </a:solidFill>
              </a:rPr>
              <a:t>Выявление </a:t>
            </a:r>
            <a:r>
              <a:rPr lang="ru-RU" sz="1600" b="1" dirty="0" smtClean="0">
                <a:solidFill>
                  <a:srgbClr val="002060"/>
                </a:solidFill>
              </a:rPr>
              <a:t>закупочных </a:t>
            </a:r>
            <a:r>
              <a:rPr lang="ru-RU" sz="1600" b="1" dirty="0">
                <a:solidFill>
                  <a:srgbClr val="002060"/>
                </a:solidFill>
              </a:rPr>
              <a:t>аномалий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Риск-модуль ЕИС </a:t>
            </a:r>
            <a:r>
              <a:rPr lang="ru-RU" sz="1600" b="1" dirty="0" smtClean="0">
                <a:solidFill>
                  <a:srgbClr val="002060"/>
                </a:solidFill>
              </a:rPr>
              <a:t>в сфере закупок - </a:t>
            </a:r>
            <a:r>
              <a:rPr lang="ru-RU" sz="1600" dirty="0" smtClean="0">
                <a:solidFill>
                  <a:srgbClr val="002060"/>
                </a:solidFill>
              </a:rPr>
              <a:t>инструмент контрольной деятельности                    и </a:t>
            </a:r>
            <a:r>
              <a:rPr lang="ru-RU" sz="1600" dirty="0">
                <a:solidFill>
                  <a:srgbClr val="002060"/>
                </a:solidFill>
              </a:rPr>
              <a:t>перехода к системе </a:t>
            </a:r>
            <a:r>
              <a:rPr lang="en-US" sz="1600" dirty="0" smtClean="0">
                <a:solidFill>
                  <a:srgbClr val="002060"/>
                </a:solidFill>
              </a:rPr>
              <a:t>compliance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endParaRPr lang="ru-RU" sz="1600" dirty="0">
              <a:solidFill>
                <a:srgbClr val="002060"/>
              </a:solidFill>
            </a:endParaRPr>
          </a:p>
          <a:p>
            <a:pPr marL="50400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dirty="0" smtClean="0">
                <a:solidFill>
                  <a:srgbClr val="002060"/>
                </a:solidFill>
              </a:rPr>
              <a:t>Авто-аналитика </a:t>
            </a:r>
            <a:r>
              <a:rPr lang="ru-RU" sz="1600" b="1" dirty="0">
                <a:solidFill>
                  <a:srgbClr val="002060"/>
                </a:solidFill>
              </a:rPr>
              <a:t>рисков и признаков </a:t>
            </a:r>
            <a:r>
              <a:rPr lang="ru-RU" sz="1600" b="1" dirty="0" smtClean="0">
                <a:solidFill>
                  <a:srgbClr val="002060"/>
                </a:solidFill>
              </a:rPr>
              <a:t>нарушений</a:t>
            </a:r>
          </a:p>
          <a:p>
            <a:pPr marL="504000" lvl="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b="1" dirty="0">
                <a:solidFill>
                  <a:srgbClr val="002060"/>
                </a:solidFill>
              </a:rPr>
              <a:t>Рейтинги и </a:t>
            </a:r>
            <a:r>
              <a:rPr lang="ru-RU" sz="1600" b="1" dirty="0" err="1">
                <a:solidFill>
                  <a:srgbClr val="002060"/>
                </a:solidFill>
              </a:rPr>
              <a:t>антирейтинги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контрактов,  заказчиков и поставщиков</a:t>
            </a:r>
          </a:p>
          <a:p>
            <a:pPr marL="504000" indent="-285750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</a:rPr>
              <a:t>Первичная фактура </a:t>
            </a:r>
            <a:r>
              <a:rPr lang="ru-RU" sz="1600" dirty="0" smtClean="0">
                <a:solidFill>
                  <a:srgbClr val="002060"/>
                </a:solidFill>
              </a:rPr>
              <a:t>по выявленным рискам и признакам нарушений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6267763" y="268276"/>
            <a:ext cx="57899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b="0" cap="small" dirty="0">
                <a:solidFill>
                  <a:schemeClr val="accent2">
                    <a:lumMod val="75000"/>
                  </a:schemeClr>
                </a:solidFill>
                <a:latin typeface="Lato Light"/>
                <a:ea typeface="+mn-ea"/>
                <a:cs typeface="+mn-cs"/>
              </a:rPr>
              <a:t>ЕИС КАК </a:t>
            </a:r>
            <a:r>
              <a:rPr lang="en-US" sz="2400" b="0" cap="small" dirty="0">
                <a:solidFill>
                  <a:schemeClr val="accent2">
                    <a:lumMod val="75000"/>
                  </a:schemeClr>
                </a:solidFill>
                <a:latin typeface="Lato Light"/>
                <a:ea typeface="+mn-ea"/>
                <a:cs typeface="+mn-cs"/>
              </a:rPr>
              <a:t>BIG DATA</a:t>
            </a:r>
            <a:endParaRPr lang="ru-RU" sz="2400" b="0" cap="small" dirty="0">
              <a:solidFill>
                <a:schemeClr val="accent2">
                  <a:lumMod val="75000"/>
                </a:schemeClr>
              </a:solidFill>
              <a:latin typeface="Lato Ligh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4547"/>
            <a:ext cx="1869921" cy="7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82025" y="322433"/>
            <a:ext cx="7385589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99" b="1" cap="all" dirty="0">
                <a:solidFill>
                  <a:schemeClr val="tx2">
                    <a:lumMod val="75000"/>
                  </a:schemeClr>
                </a:solidFill>
                <a:latin typeface="Lato Light"/>
                <a:ea typeface="+mj-ea"/>
                <a:cs typeface="Arial" panose="020B0604020202020204" pitchFamily="34" charset="0"/>
              </a:rPr>
              <a:t>УСПЕХОВ В РАБОТЕ!</a:t>
            </a:r>
          </a:p>
          <a:p>
            <a:pPr algn="ctr"/>
            <a:r>
              <a:rPr lang="ru-RU" sz="3199" b="1" cap="all" dirty="0">
                <a:solidFill>
                  <a:schemeClr val="tx2">
                    <a:lumMod val="75000"/>
                  </a:schemeClr>
                </a:solidFill>
                <a:latin typeface="Lato Light"/>
                <a:ea typeface="+mj-ea"/>
                <a:cs typeface="Arial" panose="020B0604020202020204" pitchFamily="34" charset="0"/>
              </a:rPr>
              <a:t>Команда еис в сфере закупок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1BDA26-6E8F-4D73-8496-26C46F22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66" y="1752988"/>
            <a:ext cx="8190505" cy="46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/>
          <p:nvPr/>
        </p:nvSpPr>
        <p:spPr>
          <a:xfrm>
            <a:off x="9555805" y="324685"/>
            <a:ext cx="2623132" cy="5820409"/>
          </a:xfrm>
          <a:prstGeom prst="rect">
            <a:avLst/>
          </a:prstGeom>
          <a:blipFill dpi="0" rotWithShape="1">
            <a:blip r:embed="rId3" cstate="print">
              <a:alphaModFix amt="31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528702"/>
            <a:ext cx="10121977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4F27DF-F945-46BE-86F6-BF210B3D63F6}"/>
              </a:ext>
            </a:extLst>
          </p:cNvPr>
          <p:cNvSpPr/>
          <p:nvPr/>
        </p:nvSpPr>
        <p:spPr>
          <a:xfrm>
            <a:off x="4124325" y="159370"/>
            <a:ext cx="796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cap="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Сроки формирования документов для осуществления оплаты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896129" y="906902"/>
            <a:ext cx="2881773" cy="556263"/>
            <a:chOff x="-1467273" y="3720532"/>
            <a:chExt cx="4076731" cy="775268"/>
          </a:xfrm>
        </p:grpSpPr>
        <p:sp>
          <p:nvSpPr>
            <p:cNvPr id="33" name="Овал 32"/>
            <p:cNvSpPr/>
            <p:nvPr/>
          </p:nvSpPr>
          <p:spPr>
            <a:xfrm>
              <a:off x="538" y="3759200"/>
              <a:ext cx="785408" cy="736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1467273" y="3720532"/>
              <a:ext cx="4076731" cy="729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cap="all" dirty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«бумажный» акт </a:t>
              </a:r>
              <a:r>
                <a:rPr lang="ru-RU" sz="1400" b="1" cap="all" dirty="0" smtClean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/>
              </a:r>
              <a:br>
                <a:rPr lang="ru-RU" sz="1400" b="1" cap="all" dirty="0" smtClean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</a:br>
              <a:r>
                <a:rPr lang="ru-RU" sz="1400" b="1" cap="all" dirty="0" smtClean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10 </a:t>
              </a:r>
              <a:r>
                <a:rPr lang="ru-RU" sz="1400" b="1" cap="all" dirty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рабочих дней</a:t>
              </a:r>
            </a:p>
          </p:txBody>
        </p:sp>
      </p:grpSp>
      <p:cxnSp>
        <p:nvCxnSpPr>
          <p:cNvPr id="95" name="Прямая со стрелкой 94"/>
          <p:cNvCxnSpPr/>
          <p:nvPr/>
        </p:nvCxnSpPr>
        <p:spPr>
          <a:xfrm>
            <a:off x="3210048" y="1797070"/>
            <a:ext cx="0" cy="4719961"/>
          </a:xfrm>
          <a:prstGeom prst="straightConnector1">
            <a:avLst/>
          </a:prstGeom>
          <a:ln w="1905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/>
          <p:nvPr/>
        </p:nvGrpSpPr>
        <p:grpSpPr>
          <a:xfrm>
            <a:off x="8287680" y="918109"/>
            <a:ext cx="2263990" cy="537974"/>
            <a:chOff x="-429335" y="3746021"/>
            <a:chExt cx="3202777" cy="749779"/>
          </a:xfrm>
        </p:grpSpPr>
        <p:sp>
          <p:nvSpPr>
            <p:cNvPr id="97" name="Овал 96"/>
            <p:cNvSpPr/>
            <p:nvPr/>
          </p:nvSpPr>
          <p:spPr>
            <a:xfrm>
              <a:off x="538" y="3759200"/>
              <a:ext cx="785408" cy="736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-429335" y="3746021"/>
              <a:ext cx="3202777" cy="729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cap="all" dirty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Электронный акт </a:t>
              </a:r>
              <a:br>
                <a:rPr lang="ru-RU" sz="1400" b="1" cap="all" dirty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</a:br>
              <a:r>
                <a:rPr lang="ru-RU" sz="1400" b="1" cap="all" dirty="0" smtClean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7 </a:t>
              </a:r>
              <a:r>
                <a:rPr lang="ru-RU" sz="1400" b="1" cap="all" dirty="0">
                  <a:solidFill>
                    <a:srgbClr val="11437F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nsolas" panose="020B0609020204030204" pitchFamily="49" charset="0"/>
                </a:rPr>
                <a:t>рабочих дней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341073" y="1547860"/>
          <a:ext cx="5567181" cy="5183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7181"/>
              </a:tblGrid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Формирование и подписание акта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Включение сведений об исполнении РК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Формирование СДО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Проверка СДО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Направление извещения о постановке на учет СДО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Формирование ЗКР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Санкционирование ЗКР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Исполнение платежного поручения</a:t>
                      </a: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algn="ctr"/>
                      <a:r>
                        <a:rPr lang="ru-RU" sz="1600" cap="small" baseline="0" dirty="0" smtClean="0">
                          <a:solidFill>
                            <a:srgbClr val="11437F"/>
                          </a:solidFill>
                          <a:latin typeface="Lato Light"/>
                          <a:cs typeface="Times New Roman" panose="02020603050405020304" pitchFamily="18" charset="0"/>
                        </a:rPr>
                        <a:t>Списание средств с ЕКС</a:t>
                      </a:r>
                      <a:endParaRPr lang="ru-RU" sz="1600" cap="small" baseline="0" dirty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/>
          </p:nvPr>
        </p:nvGraphicFramePr>
        <p:xfrm>
          <a:off x="-15730" y="1376490"/>
          <a:ext cx="2982389" cy="50174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389"/>
              </a:tblGrid>
              <a:tr h="7214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срок предусмотрен условиями контракта</a:t>
                      </a:r>
                    </a:p>
                  </a:txBody>
                  <a:tcPr anchor="ctr"/>
                </a:tc>
              </a:tr>
              <a:tr h="44767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в течение двух рабочих дней включение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в течение двух рабочих дней проверка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cap="small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ato Ligh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14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включения в РК</a:t>
                      </a:r>
                    </a:p>
                  </a:txBody>
                  <a:tcPr anchor="ctr"/>
                </a:tc>
              </a:tr>
              <a:tr h="60103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представления</a:t>
                      </a:r>
                    </a:p>
                  </a:txBody>
                  <a:tcPr anchor="ctr"/>
                </a:tc>
              </a:tr>
              <a:tr h="43082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дня постановки на учет</a:t>
                      </a:r>
                    </a:p>
                  </a:txBody>
                  <a:tcPr anchor="ctr"/>
                </a:tc>
              </a:tr>
              <a:tr h="4934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рабочего дня, следующего за днем постановки на учет (направления извещения)</a:t>
                      </a:r>
                    </a:p>
                  </a:txBody>
                  <a:tcPr anchor="ctr"/>
                </a:tc>
              </a:tr>
              <a:tr h="59242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рабочего дня, следующего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 за днем представления</a:t>
                      </a:r>
                    </a:p>
                  </a:txBody>
                  <a:tcPr anchor="ctr"/>
                </a:tc>
              </a:tr>
              <a:tr h="4934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один рабочий день</a:t>
                      </a:r>
                    </a:p>
                  </a:txBody>
                  <a:tcPr anchor="ctr"/>
                </a:tc>
              </a:tr>
              <a:tr h="49342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один рабочий день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/>
          </p:nvPr>
        </p:nvGraphicFramePr>
        <p:xfrm>
          <a:off x="8952436" y="1533525"/>
          <a:ext cx="2982389" cy="5163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389"/>
              </a:tblGrid>
              <a:tr h="55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cap="small" baseline="0" dirty="0" smtClean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5939">
                <a:tc>
                  <a:txBody>
                    <a:bodyPr/>
                    <a:lstStyle/>
                    <a:p>
                      <a:pPr algn="ctr"/>
                      <a:endParaRPr lang="ru-RU" sz="1600" cap="small" baseline="0" dirty="0">
                        <a:solidFill>
                          <a:srgbClr val="11437F"/>
                        </a:solidFill>
                        <a:latin typeface="Lato Ligh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/>
          </p:nvPr>
        </p:nvGraphicFramePr>
        <p:xfrm>
          <a:off x="9039278" y="1215697"/>
          <a:ext cx="2982389" cy="5218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389"/>
              </a:tblGrid>
              <a:tr h="87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срок предусмотрен условиями контракта</a:t>
                      </a:r>
                    </a:p>
                  </a:txBody>
                  <a:tcPr anchor="ctr"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в день подписания</a:t>
                      </a:r>
                      <a:r>
                        <a:rPr lang="en-US" sz="1100" kern="1200" cap="small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200" cap="small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ato Ligh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дня, следующего за днем  подписания и размещения в ГИС ЕИС</a:t>
                      </a:r>
                      <a:endParaRPr lang="ru-RU" sz="1100" kern="1200" cap="small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ato Ligh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5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следующего рабочего дня со дня представления</a:t>
                      </a:r>
                    </a:p>
                  </a:txBody>
                  <a:tcPr anchor="ctr"/>
                </a:tc>
              </a:tr>
              <a:tr h="559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дня постановки на учет</a:t>
                      </a:r>
                    </a:p>
                  </a:txBody>
                  <a:tcPr anchor="ctr"/>
                </a:tc>
              </a:tr>
              <a:tr h="518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рабочего дня, следующего за днем постановки на учет (направления извещения)</a:t>
                      </a:r>
                    </a:p>
                  </a:txBody>
                  <a:tcPr anchor="ctr"/>
                </a:tc>
              </a:tr>
              <a:tr h="545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не позднее рабочего дня, следующего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 за днем представления</a:t>
                      </a:r>
                    </a:p>
                  </a:txBody>
                  <a:tcPr anchor="ctr"/>
                </a:tc>
              </a:tr>
              <a:tr h="49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один рабочий день</a:t>
                      </a:r>
                    </a:p>
                  </a:txBody>
                  <a:tcPr anchor="ctr"/>
                </a:tc>
              </a:tr>
              <a:tr h="518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small" baseline="0" dirty="0" smtClean="0">
                          <a:solidFill>
                            <a:srgbClr val="11437F"/>
                          </a:solidFill>
                          <a:latin typeface="Lato Light"/>
                          <a:ea typeface="+mn-ea"/>
                          <a:cs typeface="Times New Roman" panose="02020603050405020304" pitchFamily="18" charset="0"/>
                        </a:rPr>
                        <a:t>один рабочий день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067229" y="1582521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3067227" y="21159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3067227" y="2696945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3067227" y="3258919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3067227" y="3878043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3067227" y="4401918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3067227" y="496167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3067227" y="55141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3067227" y="60094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8896473" y="1797070"/>
            <a:ext cx="0" cy="4719961"/>
          </a:xfrm>
          <a:prstGeom prst="straightConnector1">
            <a:avLst/>
          </a:prstGeom>
          <a:ln w="1905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8753654" y="1582521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8753652" y="21159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8753652" y="2696945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8753652" y="3258919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8753652" y="3878043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8753652" y="4401918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8753652" y="496167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8753652" y="55141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8753652" y="6009420"/>
            <a:ext cx="285627" cy="2762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2478" y="6517031"/>
            <a:ext cx="495123" cy="321919"/>
          </a:xfrm>
          <a:prstGeom prst="rect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10</a:t>
            </a:r>
            <a:endParaRPr lang="ru-RU" dirty="0">
              <a:solidFill>
                <a:srgbClr val="11437F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654361" y="6517031"/>
            <a:ext cx="495123" cy="321919"/>
          </a:xfrm>
          <a:prstGeom prst="rect">
            <a:avLst/>
          </a:prstGeom>
          <a:solidFill>
            <a:schemeClr val="bg1"/>
          </a:solidFill>
          <a:ln w="19050"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1437F"/>
                </a:solidFill>
              </a:rPr>
              <a:t>7</a:t>
            </a:r>
            <a:r>
              <a:rPr lang="ru-RU" sz="1400" dirty="0" smtClean="0">
                <a:solidFill>
                  <a:srgbClr val="11437F"/>
                </a:solidFill>
              </a:rPr>
              <a:t>*</a:t>
            </a:r>
            <a:endParaRPr lang="ru-RU" sz="1400" dirty="0">
              <a:solidFill>
                <a:srgbClr val="11437F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228718" y="6623506"/>
            <a:ext cx="28178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11437F"/>
                </a:solidFill>
                <a:latin typeface="Lato Light"/>
                <a:cs typeface="Times New Roman" panose="02020603050405020304" pitchFamily="18" charset="0"/>
              </a:rPr>
              <a:t>*один рабочий день – риск на возврат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8538742" y="3838575"/>
            <a:ext cx="153719" cy="2485170"/>
          </a:xfrm>
          <a:prstGeom prst="leftBrace">
            <a:avLst/>
          </a:prstGeom>
          <a:ln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7759249" y="4976367"/>
            <a:ext cx="1525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11437F"/>
                </a:solidFill>
                <a:latin typeface="Lato Light"/>
              </a:rPr>
              <a:t>Платежный    календарь</a:t>
            </a:r>
            <a:endParaRPr lang="ru-RU" sz="900" dirty="0">
              <a:solidFill>
                <a:srgbClr val="11437F"/>
              </a:solidFill>
              <a:latin typeface="Lato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444" y="72428"/>
            <a:ext cx="2236206" cy="751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932879" y="5599116"/>
            <a:ext cx="11165881" cy="583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4" name="Прямоугольник 13"/>
          <p:cNvSpPr/>
          <p:nvPr/>
        </p:nvSpPr>
        <p:spPr>
          <a:xfrm>
            <a:off x="649699" y="4199087"/>
            <a:ext cx="11420191" cy="583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5" name="Прямоугольник 14"/>
          <p:cNvSpPr/>
          <p:nvPr/>
        </p:nvSpPr>
        <p:spPr>
          <a:xfrm>
            <a:off x="809786" y="2792934"/>
            <a:ext cx="11260103" cy="583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6" name="Прямоугольник 15"/>
          <p:cNvSpPr/>
          <p:nvPr/>
        </p:nvSpPr>
        <p:spPr>
          <a:xfrm>
            <a:off x="916682" y="1421869"/>
            <a:ext cx="11165881" cy="5831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7" name="Овал 16"/>
          <p:cNvSpPr/>
          <p:nvPr/>
        </p:nvSpPr>
        <p:spPr>
          <a:xfrm>
            <a:off x="285050" y="2457959"/>
            <a:ext cx="1018799" cy="1018799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8" name="Овал 17"/>
          <p:cNvSpPr/>
          <p:nvPr/>
        </p:nvSpPr>
        <p:spPr>
          <a:xfrm>
            <a:off x="8187877" y="1088198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19" name="Овал 18"/>
          <p:cNvSpPr/>
          <p:nvPr/>
        </p:nvSpPr>
        <p:spPr>
          <a:xfrm>
            <a:off x="4178138" y="1080527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0" name="Овал 19"/>
          <p:cNvSpPr/>
          <p:nvPr/>
        </p:nvSpPr>
        <p:spPr>
          <a:xfrm>
            <a:off x="4178139" y="2487620"/>
            <a:ext cx="1018799" cy="1018799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1" name="Овал 20"/>
          <p:cNvSpPr/>
          <p:nvPr/>
        </p:nvSpPr>
        <p:spPr>
          <a:xfrm>
            <a:off x="4178140" y="3872057"/>
            <a:ext cx="1018799" cy="1018799"/>
          </a:xfrm>
          <a:prstGeom prst="ellipse">
            <a:avLst/>
          </a:prstGeom>
          <a:solidFill>
            <a:srgbClr val="3F5BA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2" name="Овал 21"/>
          <p:cNvSpPr/>
          <p:nvPr/>
        </p:nvSpPr>
        <p:spPr>
          <a:xfrm>
            <a:off x="8183850" y="3842331"/>
            <a:ext cx="1018799" cy="998170"/>
          </a:xfrm>
          <a:prstGeom prst="ellipse">
            <a:avLst/>
          </a:prstGeom>
          <a:solidFill>
            <a:srgbClr val="3F5BA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3" name="Овал 22"/>
          <p:cNvSpPr/>
          <p:nvPr/>
        </p:nvSpPr>
        <p:spPr>
          <a:xfrm>
            <a:off x="8184609" y="5157953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4" name="Овал 23"/>
          <p:cNvSpPr/>
          <p:nvPr/>
        </p:nvSpPr>
        <p:spPr>
          <a:xfrm>
            <a:off x="283481" y="3844424"/>
            <a:ext cx="1018799" cy="1018799"/>
          </a:xfrm>
          <a:prstGeom prst="ellipse">
            <a:avLst/>
          </a:prstGeom>
          <a:solidFill>
            <a:srgbClr val="3F5BA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25" name="Овал 24"/>
          <p:cNvSpPr/>
          <p:nvPr/>
        </p:nvSpPr>
        <p:spPr>
          <a:xfrm>
            <a:off x="286462" y="1075485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pic>
        <p:nvPicPr>
          <p:cNvPr id="26" name="Изображение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07" y="4085009"/>
            <a:ext cx="490288" cy="537627"/>
          </a:xfrm>
          <a:prstGeom prst="rect">
            <a:avLst/>
          </a:prstGeom>
        </p:spPr>
      </p:pic>
      <p:pic>
        <p:nvPicPr>
          <p:cNvPr id="28" name="Изображение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0" y="1318743"/>
            <a:ext cx="621087" cy="475105"/>
          </a:xfrm>
          <a:prstGeom prst="rect">
            <a:avLst/>
          </a:prstGeom>
        </p:spPr>
      </p:pic>
      <p:pic>
        <p:nvPicPr>
          <p:cNvPr id="29" name="Изображение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1348178"/>
            <a:ext cx="453095" cy="453095"/>
          </a:xfrm>
          <a:prstGeom prst="rect">
            <a:avLst/>
          </a:prstGeom>
        </p:spPr>
      </p:pic>
      <p:pic>
        <p:nvPicPr>
          <p:cNvPr id="30" name="Изображение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06" y="4123804"/>
            <a:ext cx="642447" cy="466619"/>
          </a:xfrm>
          <a:prstGeom prst="rect">
            <a:avLst/>
          </a:prstGeom>
        </p:spPr>
      </p:pic>
      <p:pic>
        <p:nvPicPr>
          <p:cNvPr id="31" name="Изображение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35" y="5372429"/>
            <a:ext cx="635684" cy="595108"/>
          </a:xfrm>
          <a:prstGeom prst="rect">
            <a:avLst/>
          </a:prstGeom>
        </p:spPr>
      </p:pic>
      <p:pic>
        <p:nvPicPr>
          <p:cNvPr id="32" name="Изображение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3" y="2686572"/>
            <a:ext cx="552756" cy="520921"/>
          </a:xfrm>
          <a:prstGeom prst="rect">
            <a:avLst/>
          </a:prstGeom>
        </p:spPr>
      </p:pic>
      <p:pic>
        <p:nvPicPr>
          <p:cNvPr id="33" name="Изображение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3" y="4050677"/>
            <a:ext cx="706692" cy="584965"/>
          </a:xfrm>
          <a:prstGeom prst="rect">
            <a:avLst/>
          </a:prstGeom>
        </p:spPr>
      </p:pic>
      <p:pic>
        <p:nvPicPr>
          <p:cNvPr id="34" name="Изображение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99" y="1290427"/>
            <a:ext cx="706692" cy="58496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54853" y="1056843"/>
            <a:ext cx="283588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rPr>
              <a:t>3,1 млн</a:t>
            </a:r>
            <a:endParaRPr lang="en-US" sz="175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9914" y="2923966"/>
            <a:ext cx="19094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BIG DATA </a:t>
            </a: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ЗАКУПОК</a:t>
            </a:r>
            <a:endParaRPr lang="en-US" sz="120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3446" y="2396814"/>
            <a:ext cx="213368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1,5 </a:t>
            </a:r>
            <a:r>
              <a:rPr lang="ru-RU" sz="1750" b="1" dirty="0" err="1" smtClean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Птб</a:t>
            </a:r>
            <a:endParaRPr lang="en-US" sz="175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73347" y="1056562"/>
            <a:ext cx="255078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1A6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sz="17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72 млн</a:t>
            </a:r>
            <a:endParaRPr lang="en-US" sz="17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50354" y="1522753"/>
            <a:ext cx="2702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ЮРИДИЧЕСКИ ЗНАЧИМЫЕ ЭЛЕКТРОННЫЕ ДОКУМЕНТЫ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4853" y="2403523"/>
            <a:ext cx="27091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1A6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sz="1750" dirty="0" smtClean="0"/>
              <a:t>32 тыс</a:t>
            </a:r>
            <a:endParaRPr lang="en-US" sz="17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4853" y="1568994"/>
            <a:ext cx="2794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АКТИВНЫЕ ПОЛЬЗОВАТЕЛИ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5520" y="3848061"/>
            <a:ext cx="262597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Более 200</a:t>
            </a:r>
            <a:endParaRPr lang="en-US" sz="175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09914" y="4252415"/>
            <a:ext cx="242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ВНЕШНИЕ СИСТЕМЫ, ИНТЕГРИРОВАННЫЕ С ЕИС </a:t>
            </a:r>
            <a:endParaRPr lang="en-US" sz="120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4853" y="3832117"/>
            <a:ext cx="252035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950 </a:t>
            </a:r>
            <a:r>
              <a:rPr lang="ru-RU" sz="175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тыс</a:t>
            </a:r>
            <a:endParaRPr lang="en-US" sz="175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93184" y="4252415"/>
            <a:ext cx="2677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ОРГАНИЗАЦИИ  </a:t>
            </a:r>
          </a:p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ЗАКАЗЧИКОВ, ПОСТАВЩИКОВ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73347" y="3831326"/>
            <a:ext cx="294827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34,5 </a:t>
            </a:r>
            <a:r>
              <a:rPr lang="ru-RU" sz="175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трлн</a:t>
            </a:r>
            <a:endParaRPr lang="en-US" sz="175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64647" y="4268514"/>
            <a:ext cx="254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ДЕНЕЖНЫЙ ОБЪЕМ </a:t>
            </a:r>
          </a:p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КОНТРАКТОВ, ДОГОВОРОВ</a:t>
            </a:r>
            <a:endParaRPr lang="en-US" sz="120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50556" y="5202707"/>
            <a:ext cx="26482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1A6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sz="17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млн</a:t>
            </a:r>
            <a:endParaRPr lang="en-US" sz="17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81145" y="5651549"/>
            <a:ext cx="2778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КОЛИЧЕСТВО КОНТРАКТОВ, </a:t>
            </a:r>
          </a:p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ДОГОВОРОВ</a:t>
            </a:r>
            <a:endParaRPr lang="en-US" sz="1200" b="1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9385" y="1053454"/>
            <a:ext cx="295108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rPr>
              <a:t>88 млрд</a:t>
            </a:r>
            <a:endParaRPr lang="en-US" sz="175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98372" y="1549005"/>
            <a:ext cx="1949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ТРАНЗАКЦИИ В ГОД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64347" y="2858508"/>
            <a:ext cx="2369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БИЗНЕС И НОРМАТИВНЫЕ ПРОВЕРКИ</a:t>
            </a:r>
          </a:p>
        </p:txBody>
      </p:sp>
      <p:sp>
        <p:nvSpPr>
          <p:cNvPr id="53" name="Заголовок 2"/>
          <p:cNvSpPr txBox="1">
            <a:spLocks/>
          </p:cNvSpPr>
          <p:nvPr/>
        </p:nvSpPr>
        <p:spPr>
          <a:xfrm>
            <a:off x="2961283" y="345414"/>
            <a:ext cx="902717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000" b="1" i="0" cap="all">
                <a:solidFill>
                  <a:schemeClr val="tx2"/>
                </a:solidFill>
                <a:latin typeface="Lato Light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800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ЕИС – ЦИФРОВАЯ ПЛАТФОРМА ЗАКУПОК. ЦИФРЫ ЗА 2021</a:t>
            </a:r>
          </a:p>
        </p:txBody>
      </p:sp>
      <p:sp>
        <p:nvSpPr>
          <p:cNvPr id="69" name="Овал 68"/>
          <p:cNvSpPr/>
          <p:nvPr/>
        </p:nvSpPr>
        <p:spPr>
          <a:xfrm>
            <a:off x="4178140" y="5226812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70" name="Овал 69"/>
          <p:cNvSpPr/>
          <p:nvPr/>
        </p:nvSpPr>
        <p:spPr>
          <a:xfrm>
            <a:off x="8187876" y="2445589"/>
            <a:ext cx="1018799" cy="1018799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71" name="Овал 70"/>
          <p:cNvSpPr/>
          <p:nvPr/>
        </p:nvSpPr>
        <p:spPr>
          <a:xfrm>
            <a:off x="289434" y="5206137"/>
            <a:ext cx="1018799" cy="1018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3"/>
          </a:p>
        </p:txBody>
      </p:sp>
      <p:sp>
        <p:nvSpPr>
          <p:cNvPr id="75" name="TextBox 74"/>
          <p:cNvSpPr txBox="1"/>
          <p:nvPr/>
        </p:nvSpPr>
        <p:spPr>
          <a:xfrm>
            <a:off x="5191467" y="5217118"/>
            <a:ext cx="283588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15 тыс</a:t>
            </a:r>
            <a:endParaRPr lang="en-US" sz="175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69164" y="5657151"/>
            <a:ext cx="2794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cap="all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Страниц руководств пользователя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475213" y="2391534"/>
            <a:ext cx="294827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5" b="1">
                <a:solidFill>
                  <a:srgbClr val="161A67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ru-RU" sz="1750" dirty="0"/>
              <a:t>350</a:t>
            </a:r>
            <a:endParaRPr lang="en-US" sz="1750" dirty="0"/>
          </a:p>
        </p:txBody>
      </p:sp>
      <p:sp>
        <p:nvSpPr>
          <p:cNvPr id="78" name="TextBox 77"/>
          <p:cNvSpPr txBox="1"/>
          <p:nvPr/>
        </p:nvSpPr>
        <p:spPr>
          <a:xfrm>
            <a:off x="9517807" y="2852793"/>
            <a:ext cx="254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cap="all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44-ФЗ – 300 нпа</a:t>
            </a:r>
          </a:p>
          <a:p>
            <a:pPr>
              <a:defRPr/>
            </a:pPr>
            <a:r>
              <a:rPr lang="ru-RU" sz="1200" b="1" cap="all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223-фз – 50 нпа</a:t>
            </a:r>
            <a:endParaRPr lang="en-US" sz="1200" b="1" cap="all" dirty="0">
              <a:solidFill>
                <a:srgbClr val="161A67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3446" y="5225437"/>
            <a:ext cx="295108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24 млн</a:t>
            </a:r>
            <a:endParaRPr lang="en-US" sz="1750" b="1" dirty="0">
              <a:solidFill>
                <a:schemeClr val="tx2">
                  <a:lumMod val="60000"/>
                  <a:lumOff val="4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98426" y="5718242"/>
            <a:ext cx="1949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161A67"/>
                </a:solidFill>
                <a:latin typeface="+mj-lt"/>
                <a:ea typeface="Arial" charset="0"/>
                <a:cs typeface="Arial" charset="0"/>
              </a:rPr>
              <a:t>СТРОК КОДА ППО</a:t>
            </a:r>
          </a:p>
        </p:txBody>
      </p:sp>
      <p:sp>
        <p:nvSpPr>
          <p:cNvPr id="81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0940" y="5491530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49144" y="5457911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6" name="Рисунок 55" descr="Лупа">
            <a:extLst>
              <a:ext uri="{FF2B5EF4-FFF2-40B4-BE49-F238E27FC236}">
                <a16:creationId xmlns:a16="http://schemas.microsoft.com/office/drawing/2014/main" xmlns="" id="{8794CAA3-8883-7243-A1C6-7ED9C7A5FF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5558" y="2621046"/>
            <a:ext cx="674060" cy="674060"/>
          </a:xfrm>
          <a:prstGeom prst="rect">
            <a:avLst/>
          </a:prstGeom>
        </p:spPr>
      </p:pic>
      <p:pic>
        <p:nvPicPr>
          <p:cNvPr id="57" name="Рисунок 56" descr="Весы правосудия">
            <a:extLst>
              <a:ext uri="{FF2B5EF4-FFF2-40B4-BE49-F238E27FC236}">
                <a16:creationId xmlns:a16="http://schemas.microsoft.com/office/drawing/2014/main" xmlns="" id="{439E1275-C0F8-A142-9DE5-1626F61B83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87286" y="2514808"/>
            <a:ext cx="793929" cy="7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3">
            <a:extLst>
              <a:ext uri="{FF2B5EF4-FFF2-40B4-BE49-F238E27FC236}">
                <a16:creationId xmlns:a16="http://schemas.microsoft.com/office/drawing/2014/main" xmlns="" id="{CDAD43EF-ADB2-5F47-8300-972EC4C98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88316"/>
              </p:ext>
            </p:extLst>
          </p:nvPr>
        </p:nvGraphicFramePr>
        <p:xfrm>
          <a:off x="282186" y="1255338"/>
          <a:ext cx="11416938" cy="527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8617">
                  <a:extLst>
                    <a:ext uri="{9D8B030D-6E8A-4147-A177-3AD203B41FA5}">
                      <a16:colId xmlns:a16="http://schemas.microsoft.com/office/drawing/2014/main" xmlns="" val="29343819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5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43984" indent="-143984">
                        <a:lnSpc>
                          <a:spcPct val="14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3275507"/>
                  </a:ext>
                </a:extLst>
              </a:tr>
              <a:tr h="858364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Новые электронные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процедуры,</a:t>
                      </a:r>
                      <a:b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сроки, согласие, </a:t>
                      </a:r>
                      <a:r>
                        <a:rPr lang="ru-RU" sz="1600" b="0" baseline="0" dirty="0" err="1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предквалификация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Lato Ligh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baseline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84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Все виды электронных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контрактов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в структурированном виде, в т. ч. отд. ед.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Lato Ligh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Lato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01.10.2022 (право)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Lato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01.04.2023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Lato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обяз-ть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Lato Ligh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Электронное актирование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,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 обязательное применение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Lato Ligh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baseline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Цифровой реестр контрактов, авто-контроли данных о контракте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Ускорение платежей на основе реестра контрактов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 01.05.2022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Взаимосвязь данных о контрактах в реестре контрактов и бухгалтерии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Юр. значимая переписка и претензионная работа в эл. виде ЕИС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01.07.2022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Электронное обжалование в ФАС и иные КО через ЕИС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9873">
                <a:tc>
                  <a:txBody>
                    <a:bodyPr/>
                    <a:lstStyle/>
                    <a:p>
                      <a:pPr marL="143984" marR="0" lvl="0" indent="-143984" defTabSz="91440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Закрытые электронные процедуры в ЕИС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1800"/>
                        </a:spcAft>
                      </a:pPr>
                      <a:r>
                        <a:rPr lang="ru-RU" sz="1400" b="0" dirty="0">
                          <a:solidFill>
                            <a:srgbClr val="00B050"/>
                          </a:solidFill>
                          <a:latin typeface="Lato Light"/>
                          <a:ea typeface="Verdana" pitchFamily="34" charset="0"/>
                          <a:cs typeface="Verdana" pitchFamily="34" charset="0"/>
                        </a:rPr>
                        <a:t>01.01.2022</a:t>
                      </a:r>
                      <a:endParaRPr lang="ru-RU" sz="1400" b="0" dirty="0">
                        <a:solidFill>
                          <a:srgbClr val="00B050"/>
                        </a:solidFill>
                        <a:latin typeface="Lato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58957" y="1298882"/>
            <a:ext cx="1109843" cy="315770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algn="ctr">
              <a:spcAft>
                <a:spcPts val="252"/>
              </a:spcAft>
            </a:pPr>
            <a:r>
              <a:rPr lang="ru-RU" b="1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ЕИС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8D66CBB-309D-1141-808E-A2793433D00B}"/>
              </a:ext>
            </a:extLst>
          </p:cNvPr>
          <p:cNvCxnSpPr>
            <a:cxnSpLocks/>
          </p:cNvCxnSpPr>
          <p:nvPr/>
        </p:nvCxnSpPr>
        <p:spPr>
          <a:xfrm>
            <a:off x="8641822" y="1298882"/>
            <a:ext cx="0" cy="523781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DEBBD57-BC4B-4549-A247-733217204ED7}"/>
              </a:ext>
            </a:extLst>
          </p:cNvPr>
          <p:cNvCxnSpPr>
            <a:cxnSpLocks/>
          </p:cNvCxnSpPr>
          <p:nvPr/>
        </p:nvCxnSpPr>
        <p:spPr>
          <a:xfrm>
            <a:off x="9785935" y="1298882"/>
            <a:ext cx="0" cy="531667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C2102A1-1363-274C-8559-030F57175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97" y="1939464"/>
            <a:ext cx="435789" cy="4357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9554829-9128-9D4A-B9B9-28E0381A5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97" y="2725443"/>
            <a:ext cx="435789" cy="4357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6EFEFD2-6854-724A-A3B9-84CB557F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30" y="3255508"/>
            <a:ext cx="435789" cy="43578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BA2AB45-D857-564A-B42C-315195BE6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97" y="3748656"/>
            <a:ext cx="435789" cy="4357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A676DCA-FE7D-DE48-A5D9-5E1DEF66B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97" y="4219719"/>
            <a:ext cx="435789" cy="435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FC1D487-DCC0-EF47-8FF3-733E2D1E6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64" y="4696102"/>
            <a:ext cx="435789" cy="43578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922D037F-57EF-424A-BCA1-63EE1C539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97" y="5653651"/>
            <a:ext cx="435789" cy="43578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FC1D487-DCC0-EF47-8FF3-733E2D1E6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97" y="5183140"/>
            <a:ext cx="435789" cy="43578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CE827A4-2D8D-4BD2-BFC4-28A5D15D3290}"/>
              </a:ext>
            </a:extLst>
          </p:cNvPr>
          <p:cNvCxnSpPr>
            <a:cxnSpLocks/>
          </p:cNvCxnSpPr>
          <p:nvPr/>
        </p:nvCxnSpPr>
        <p:spPr>
          <a:xfrm>
            <a:off x="0" y="95414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451" y="330272"/>
            <a:ext cx="6081657" cy="430887"/>
          </a:xfrm>
        </p:spPr>
        <p:txBody>
          <a:bodyPr>
            <a:normAutofit/>
          </a:bodyPr>
          <a:lstStyle/>
          <a:p>
            <a:pPr algn="r"/>
            <a:r>
              <a:rPr lang="ru-RU" sz="1800" b="1" cap="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ФЕДЕРАЛЬНЫЙ ЗАКОН № 360-ФЗ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7254D1F-4D40-4823-BFF0-A46CFEC79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06" y="6140095"/>
            <a:ext cx="435789" cy="4357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97964" y="1298882"/>
            <a:ext cx="1109843" cy="315770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algn="ctr">
              <a:spcAft>
                <a:spcPts val="252"/>
              </a:spcAft>
            </a:pPr>
            <a:r>
              <a:rPr lang="ru-RU" b="1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Срок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DEBBD57-BC4B-4549-A247-733217204ED7}"/>
              </a:ext>
            </a:extLst>
          </p:cNvPr>
          <p:cNvCxnSpPr>
            <a:cxnSpLocks/>
          </p:cNvCxnSpPr>
          <p:nvPr/>
        </p:nvCxnSpPr>
        <p:spPr>
          <a:xfrm>
            <a:off x="11699124" y="1255338"/>
            <a:ext cx="0" cy="531667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7276" y="3977358"/>
            <a:ext cx="11442400" cy="294834"/>
          </a:xfrm>
          <a:prstGeom prst="rect">
            <a:avLst/>
          </a:prstGeom>
          <a:solidFill>
            <a:srgbClr val="11437F"/>
          </a:solidFill>
          <a:ln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204" tIns="96603" rIns="193204" bIns="96603" rtlCol="0" anchor="ctr"/>
          <a:lstStyle/>
          <a:p>
            <a:pPr algn="ctr" defTabSz="1932107"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/>
              </a:rPr>
              <a:t>НЕТ ВОЗМОЖНОСТИ ПРИМЕНЕНИЯ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CE827A4-2D8D-4BD2-BFC4-28A5D15D3290}"/>
              </a:ext>
            </a:extLst>
          </p:cNvPr>
          <p:cNvCxnSpPr>
            <a:cxnSpLocks/>
          </p:cNvCxnSpPr>
          <p:nvPr/>
        </p:nvCxnSpPr>
        <p:spPr>
          <a:xfrm>
            <a:off x="2204" y="762617"/>
            <a:ext cx="121875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247" y="147165"/>
            <a:ext cx="9540991" cy="61541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Lato Light"/>
                <a:cs typeface="Arial" panose="020B0604020202020204" pitchFamily="34" charset="0"/>
              </a:rPr>
              <a:t>Федеральный закон № 44-фз (в ред. 360-ФЗ, 46-ФЗ, 104-ФЗ)</a:t>
            </a:r>
            <a:b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Lato Light"/>
                <a:cs typeface="Arial" panose="020B0604020202020204" pitchFamily="34" charset="0"/>
              </a:rPr>
            </a:br>
            <a:r>
              <a:rPr lang="ru-RU" sz="2000" cap="all" dirty="0">
                <a:solidFill>
                  <a:schemeClr val="tx2">
                    <a:lumMod val="75000"/>
                  </a:schemeClr>
                </a:solidFill>
                <a:latin typeface="Lato Light"/>
                <a:cs typeface="Arial" panose="020B0604020202020204" pitchFamily="34" charset="0"/>
              </a:rPr>
              <a:t>применение электронного актирования</a:t>
            </a:r>
            <a:endParaRPr lang="ru-RU" sz="2000" cap="all" dirty="0">
              <a:solidFill>
                <a:schemeClr val="tx2">
                  <a:lumMod val="75000"/>
                </a:schemeClr>
              </a:solidFill>
              <a:latin typeface="Lat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308" y="1201507"/>
            <a:ext cx="5734509" cy="267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исполнении контракта, заключенного по результатам проведения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электронных процедур (в том числе ч.12 ст. 93) </a:t>
            </a: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осуществлении закупок, извещения (приглашения) </a:t>
            </a:r>
            <a:br>
              <a:rPr lang="ru-RU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осуществлении которых размещены  в ЕИС в сфере закупок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января 2022 года 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 учетом положений ч.1 ст. 9,  ч. 5 ст. 8 Закона № 360-ФЗ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431914" indent="-431914" algn="just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контрактам с единственным поставщиком (подрядчиком, исполнителем) по новым основаниям (по решению Правительства РФ, высшего исполнительного органа государственной власти субъекта РФ) (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ч. 1 и 2 ст. 15 Закона </a:t>
            </a:r>
            <a:b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46-ФЗ в ред. 104-ФЗ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pPr marL="431914" indent="-431914" algn="just"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контрактам с единственным поставщиком (подрядчиком, исполнителем) п. 5.1 ч. 1 ст. 93 Закона № 44-ФЗ (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ч. 3 ст. 22 Закона </a:t>
            </a:r>
            <a:b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46-ФЗ в ред. 104-ФЗ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276" y="850824"/>
            <a:ext cx="5652541" cy="295683"/>
          </a:xfrm>
          <a:prstGeom prst="rect">
            <a:avLst/>
          </a:prstGeom>
          <a:solidFill>
            <a:srgbClr val="11437F"/>
          </a:solidFill>
          <a:ln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204" tIns="96603" rIns="193204" bIns="96603" rtlCol="0" anchor="ctr"/>
          <a:lstStyle/>
          <a:p>
            <a:pPr algn="ctr" defTabSz="1932107"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/>
              </a:rPr>
              <a:t>ОБЯЗАННОСТЬ ПРИМЕНЕНИЯ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61512" y="838800"/>
            <a:ext cx="5548166" cy="267233"/>
          </a:xfrm>
          <a:prstGeom prst="rect">
            <a:avLst/>
          </a:prstGeom>
          <a:solidFill>
            <a:srgbClr val="11437F"/>
          </a:solidFill>
          <a:ln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204" tIns="96603" rIns="193204" bIns="96603" rtlCol="0" anchor="ctr"/>
          <a:lstStyle/>
          <a:p>
            <a:pPr algn="ctr" defTabSz="1932107"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/>
              </a:rPr>
              <a:t>ПРАВО ПРИМЕНЕНИЯ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4293" y="1182214"/>
            <a:ext cx="5572999" cy="360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заказчики вправе применять положения части 13 статьи 94 Закона № 44-ФЗ при осуществлении закупок, извещения 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</a:b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об осуществлении которых размещены в ЕИС в сфере закупок </a:t>
            </a:r>
            <a:r>
              <a:rPr lang="ru-RU" sz="1200" dirty="0">
                <a:solidFill>
                  <a:srgbClr val="C00000"/>
                </a:solidFill>
                <a:latin typeface="Arial" panose="020B0604020202020204"/>
              </a:rPr>
              <a:t>до 1 января 2022 года</a:t>
            </a:r>
            <a:r>
              <a:rPr lang="ru-RU" sz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(ч. 5 ст. 8 Закон № 360-ФЗ)</a:t>
            </a: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/>
            </a:endParaRP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закрытые электронные процедуры, проводимые в случае, предусмотренном пунктом 5 части 11 статьи 24 (Распоряжение Правительства РФ от 30.10.2021 № 3095)</a:t>
            </a: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/>
            </a:endParaRP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контракты, заключенные с единственным  поставщиком, сведения о которых включаются в реестр контрактов, </a:t>
            </a:r>
            <a:r>
              <a:rPr lang="ru-RU" sz="1200" dirty="0">
                <a:solidFill>
                  <a:srgbClr val="C00000"/>
                </a:solidFill>
                <a:latin typeface="Arial" panose="020B0604020202020204"/>
              </a:rPr>
              <a:t>за исключением подпадающих под обязанность</a:t>
            </a: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002060"/>
              </a:solidFill>
              <a:latin typeface="Arial" panose="020B0604020202020204"/>
            </a:endParaRP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002060"/>
              </a:solidFill>
              <a:latin typeface="Arial" panose="020B0604020202020204"/>
            </a:endParaRPr>
          </a:p>
          <a:p>
            <a:pPr marL="431914" indent="-431914" algn="just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002060"/>
              </a:solidFill>
              <a:latin typeface="Arial" panose="020B0604020202020204"/>
            </a:endParaRPr>
          </a:p>
          <a:p>
            <a:pPr marL="431914" indent="-431914" defTabSz="1932107">
              <a:buFont typeface="Wingdings" panose="05000000000000000000" pitchFamily="2" charset="2"/>
              <a:buChar char="q"/>
              <a:defRPr/>
            </a:pPr>
            <a:endParaRPr lang="ru-RU" sz="1200" dirty="0">
              <a:solidFill>
                <a:srgbClr val="002060"/>
              </a:solidFill>
              <a:latin typeface="Arial" panose="020B0604020202020204"/>
            </a:endParaRPr>
          </a:p>
          <a:p>
            <a:pPr marL="431914" indent="-431914" defTabSz="1932107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/>
            </a:endParaRPr>
          </a:p>
          <a:p>
            <a:pPr marL="431914" indent="-431914" algn="just" defTabSz="1932107">
              <a:defRPr/>
            </a:pPr>
            <a:endParaRPr lang="ru-RU" sz="1200" i="1" dirty="0">
              <a:solidFill>
                <a:srgbClr val="002060"/>
              </a:solidFill>
              <a:latin typeface="Arial" panose="020B0604020202020204"/>
            </a:endParaRPr>
          </a:p>
          <a:p>
            <a:pPr marL="431914" indent="-431914" defTabSz="1932107"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887" y="4346225"/>
            <a:ext cx="11319911" cy="49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algn="just">
              <a:buFont typeface="Wingdings" panose="05000000000000000000" pitchFamily="2" charset="2"/>
              <a:buChar char="q"/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закупки «малого объема» и иные основания, которые не включаются в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Реестр контрактов ЕИС в сфере закупок  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Arial" panose="020B0604020202020204"/>
            </a:endParaRPr>
          </a:p>
          <a:p>
            <a:pPr marL="285693" indent="-285693" algn="just" defTabSz="1932107">
              <a:buFont typeface="Wingdings" panose="05000000000000000000" pitchFamily="2" charset="2"/>
              <a:buChar char="q"/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</a:rPr>
              <a:t>для контрактов, размещенных в Реестре контрактов ЕИС в сфере закупок до 01.07.2019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" y="30569"/>
            <a:ext cx="1869245" cy="7320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123DA8-3B67-4B4D-8A49-56510B80B792}"/>
              </a:ext>
            </a:extLst>
          </p:cNvPr>
          <p:cNvSpPr txBox="1"/>
          <p:nvPr/>
        </p:nvSpPr>
        <p:spPr>
          <a:xfrm>
            <a:off x="367276" y="5492531"/>
            <a:ext cx="11442400" cy="1092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914" indent="-431914" algn="just" fontAlgn="ctr">
              <a:lnSpc>
                <a:spcPts val="1425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  <a:t>автоматическое размещение в реестре контрактов ЕИС в сфере закупок сведений об исполнении контракта –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  <a:t>не позднее </a:t>
            </a: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Arial"/>
              </a:rPr>
              <a:t>1 рабочего дня</a:t>
            </a: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  <a:t>с момента подписания заказчиком таких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</a:rPr>
              <a:t>сведений</a:t>
            </a:r>
          </a:p>
          <a:p>
            <a:pPr marL="431914" indent="-431914" algn="just" fontAlgn="ctr">
              <a:lnSpc>
                <a:spcPts val="1425"/>
              </a:lnSpc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</a:rPr>
              <a:t>обязанность заказчика подписать и направить на размещение автоматически созданный проект сведений об исполнении контракта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  <a:t>–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/>
              </a:rPr>
              <a:t>в день подписания документа о приемке – НОВОЕ (!)</a:t>
            </a:r>
          </a:p>
          <a:p>
            <a:pPr marL="431914" indent="-431914" algn="just" fontAlgn="ctr">
              <a:lnSpc>
                <a:spcPts val="1425"/>
              </a:lnSpc>
              <a:spcBef>
                <a:spcPts val="150"/>
              </a:spcBef>
              <a:spcAft>
                <a:spcPts val="15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C00000"/>
                </a:solidFill>
                <a:ea typeface="Verdana" panose="020B0604030504040204" pitchFamily="34" charset="0"/>
                <a:cs typeface="Arial"/>
              </a:rPr>
              <a:t>учет в бухгалтерии и оплата ТОЛЬКО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Verdana" panose="020B0604030504040204" pitchFamily="34" charset="0"/>
                <a:cs typeface="Arial"/>
              </a:rPr>
              <a:t>по документам о приемке, включенным в реестр контрактов ЕИС в сфере закупок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204" y="4934547"/>
            <a:ext cx="11411473" cy="295683"/>
          </a:xfrm>
          <a:prstGeom prst="rect">
            <a:avLst/>
          </a:prstGeom>
          <a:solidFill>
            <a:srgbClr val="11437F"/>
          </a:solidFill>
          <a:ln>
            <a:solidFill>
              <a:srgbClr val="114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204" tIns="96603" rIns="193204" bIns="96603" rtlCol="0" anchor="ctr"/>
          <a:lstStyle/>
          <a:p>
            <a:pPr lvl="0" algn="ctr">
              <a:defRPr/>
            </a:pPr>
            <a:r>
              <a:rPr lang="ru-RU" sz="1400" dirty="0">
                <a:solidFill>
                  <a:prstClr val="white"/>
                </a:solidFill>
              </a:rPr>
              <a:t>СТАТЬЯ 103 ЗАКОНА № 44-ФЗ</a:t>
            </a:r>
          </a:p>
        </p:txBody>
      </p:sp>
    </p:spTree>
    <p:extLst>
      <p:ext uri="{BB962C8B-B14F-4D97-AF65-F5344CB8AC3E}">
        <p14:creationId xmlns:p14="http://schemas.microsoft.com/office/powerpoint/2010/main" val="13718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479425" y="4835599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84246" y="1143650"/>
            <a:ext cx="640384" cy="5823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5" name="Овал 24"/>
          <p:cNvSpPr/>
          <p:nvPr/>
        </p:nvSpPr>
        <p:spPr>
          <a:xfrm>
            <a:off x="6515811" y="4421381"/>
            <a:ext cx="640800" cy="583200"/>
          </a:xfrm>
          <a:prstGeom prst="ellipse">
            <a:avLst/>
          </a:prstGeom>
          <a:gradFill flip="none" rotWithShape="1">
            <a:gsLst>
              <a:gs pos="4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9425" y="5655677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15811" y="5474082"/>
            <a:ext cx="640800" cy="583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79425" y="2930419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79425" y="3879122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527800" y="2298176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3830" y="2034421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527800" y="1125986"/>
            <a:ext cx="640800" cy="583200"/>
          </a:xfrm>
          <a:prstGeom prst="ellipse">
            <a:avLst/>
          </a:prstGeom>
          <a:gradFill flip="none" rotWithShape="1">
            <a:gsLst>
              <a:gs pos="4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527800" y="3504153"/>
            <a:ext cx="640800" cy="583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0484" y="1091151"/>
            <a:ext cx="5027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Минстроя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России от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25.01.2022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43/</a:t>
            </a:r>
            <a:r>
              <a:rPr lang="ru-RU" sz="1200" b="1" cap="small" dirty="0" err="1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(изм. в Приказ Минстроя Росси от 23.12.2019 № 841/</a:t>
            </a:r>
            <a:r>
              <a:rPr lang="ru-RU" sz="1200" cap="small" dirty="0" err="1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)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выделение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Смете контракта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оборудования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, как основного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средства,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обязательность отражения по нему стоимости с учетом НДС и страны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происхождения (в Минюсте России)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0484" y="4445331"/>
            <a:ext cx="5027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Минфина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России от 28.04.2022 № 64н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(изм.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приказом Минфина России от 05.02.2021 №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14н)</a:t>
            </a:r>
            <a:endParaRPr lang="ru-RU" sz="1200" b="1" cap="small" dirty="0" smtClean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формирование счетов-фактур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 использованием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ГИС ЕИС (в Минюсте России)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51650" y="5478655"/>
            <a:ext cx="504031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Комплексный проект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поправок в постановления Правительства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РФ,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регулирующие вопросы внесения в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ГИС МТ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(Система «Честный ЗНАК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»)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информации о выбытии товаров, подлежащих обязательной маркировке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,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на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основании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цифрового акта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</a:t>
            </a:r>
            <a:r>
              <a:rPr lang="ru-RU" sz="11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(на </a:t>
            </a:r>
            <a:r>
              <a:rPr lang="ru-RU" sz="11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завершающей стадии согласования </a:t>
            </a:r>
            <a:r>
              <a:rPr lang="ru-RU" sz="1100" cap="small" dirty="0" err="1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Минпромторгом</a:t>
            </a:r>
            <a:r>
              <a:rPr lang="ru-RU" sz="11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</a:t>
            </a:r>
            <a:r>
              <a:rPr lang="ru-RU" sz="11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России)</a:t>
            </a:r>
            <a:endParaRPr lang="ru-RU" sz="11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4438" y="2906473"/>
            <a:ext cx="498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Совместное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письмо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Федерального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казначейства от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18.12.2019</a:t>
            </a:r>
            <a:b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14-00-06/27476 и ФНС России от 18.12.2019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№АС-4-15/26126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@</a:t>
            </a:r>
            <a:b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 признании цифрового акта равнозначным бумажному, в том числе в целях налоговых проверок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31661" y="130966"/>
            <a:ext cx="856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Цифровой акт</a:t>
            </a:r>
          </a:p>
          <a:p>
            <a:pPr algn="r"/>
            <a:r>
              <a:rPr lang="ru-RU" sz="2000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Нормативное регулирование</a:t>
            </a:r>
            <a:endParaRPr lang="ru-RU" sz="2000" cap="all" dirty="0">
              <a:solidFill>
                <a:srgbClr val="1D407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9825" y="5634486"/>
            <a:ext cx="498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Письмо </a:t>
            </a:r>
            <a:r>
              <a:rPr lang="ru-RU" sz="1200" b="1" cap="small" dirty="0" err="1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Росреестра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от 28.12.2021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20-02798/21</a:t>
            </a:r>
            <a:r>
              <a:rPr lang="en-US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@</a:t>
            </a:r>
            <a:endParaRPr lang="ru-RU" sz="1200" b="1" cap="small" dirty="0" smtClean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прием цифровых актов для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государственной регистрации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прав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на недвижимое имущество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ЕГРН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8453" y="4837886"/>
            <a:ext cx="5027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Минздрава России от 18.01.2021 №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15н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цифровой акт при закупке лекарственных препаратов - право с 03.04.2021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60484" y="3517728"/>
            <a:ext cx="498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Распоряжение </a:t>
            </a:r>
            <a:r>
              <a:rPr lang="ru-RU" sz="1200" b="1" cap="small" dirty="0" err="1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Росавтодора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от 30.11.2021 №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4385-р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форма документа о приемке при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оказании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услуг по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содержанию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дорог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искусственных дорожных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сооружений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60484" y="2284277"/>
            <a:ext cx="498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Письма Минстроя России от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30.12.2021 № 58202-СМ/09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/>
            </a:r>
            <a:b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58204-СМ/09,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письмо Минтранса России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от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27.12.2021</a:t>
            </a:r>
            <a:b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Д2/32814-ИС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формы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Актов о приемке выполненных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работ, в том числе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 учетом накопительного итога, форма укрупненной сметы контракта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2230" y="1155782"/>
            <a:ext cx="498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Поручение президента РФ от 04.12.2019 № Пр-2472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Внедрение цифрового акта в ГИС ЕИС к 01.07.2020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2230" y="2006616"/>
            <a:ext cx="498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Федеральный закон от 02.07.2021 № 360-ФЗ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(ст. 94, ст. 103), 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постановление Правительства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РФ от  27.01.2022 № 60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(п. 15  Правил ведения реестра контрактов, заключенных заказчиками)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8453" y="3859158"/>
            <a:ext cx="502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Постановление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Правительства РФ от 28.04.2021 № 667, Распоряжение Правительства РФ от 18.06.2021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1659-р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(перечень ГРБС)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Оплата денежных обязательств на основании цифрового акта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183914" y="5492613"/>
            <a:ext cx="998493" cy="898218"/>
          </a:xfrm>
          <a:prstGeom prst="ellipse">
            <a:avLst/>
          </a:prstGeom>
          <a:gradFill flip="none" rotWithShape="1">
            <a:gsLst>
              <a:gs pos="4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189332" y="4370650"/>
            <a:ext cx="998493" cy="9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203950" y="1155967"/>
            <a:ext cx="998493" cy="8982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189333" y="3285343"/>
            <a:ext cx="998493" cy="9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1661" y="130966"/>
            <a:ext cx="856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Цифровой акт</a:t>
            </a:r>
            <a:br>
              <a:rPr lang="ru-RU" sz="2000" b="1" cap="all" dirty="0" smtClean="0">
                <a:solidFill>
                  <a:srgbClr val="1D4073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endParaRPr lang="ru-RU" sz="2000" b="1" cap="all" dirty="0">
              <a:solidFill>
                <a:srgbClr val="1D4073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79088" y="3241081"/>
            <a:ext cx="5274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Сокращение сроков оплаты и исключение «глазных» проверок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автоматическое создание сведений об исполнении контракта и их размещение</a:t>
            </a:r>
            <a:b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реестре контрактов; автоматическое создание сведений о денежных обязательствах и их передача для постановки на учет денежных обязательств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91259" y="4294236"/>
            <a:ext cx="5262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Учет отраслевых особенностей исполнения контрактов и нормативного регулирования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строительство, дорожная деятельность, услуги связи, лекарственные препараты, приобретение жилых помещений, централизованные закупки, обязательная маркировка товаров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91259" y="5513902"/>
            <a:ext cx="5262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Информационное взаимодействие ГИС ЕИС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 системами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бух. </a:t>
            </a:r>
            <a:b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</a:b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учета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поставщиков и заказчиков, автоматизированными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системами расчета (</a:t>
            </a:r>
            <a:r>
              <a:rPr lang="ru-RU" sz="1200" cap="small" dirty="0" err="1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биллинга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), сметными программами, а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также региональными (муниципальными)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системами в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сфере закупок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, интеграция с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ГИС МТ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Система «Честный ЗНАК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»)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03950" y="2208123"/>
            <a:ext cx="998493" cy="8982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91259" y="2302468"/>
            <a:ext cx="526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Применение для целей налогового  учета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соответствие форматам ФНС России, функция счета-фактуры, учет системы налогообложения, выгрузка информации об учетных данных для ФНС России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79088" y="1201443"/>
            <a:ext cx="5262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Единый </a:t>
            </a:r>
            <a:r>
              <a:rPr lang="ru-RU" sz="12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цифровой акт для </a:t>
            </a:r>
            <a:r>
              <a:rPr lang="ru-RU" sz="12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целей закупок и бухгалтерского учета</a:t>
            </a:r>
          </a:p>
          <a:p>
            <a:pPr algn="just"/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основание для санкционирования и оплаты, наличие банковских (платежных) реквизитов, отражение неустоек и НДФЛ, работа приемочной комиссии заказчика и третьих лиц, в том числе фактических получателей товаров, работ, услуг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8" y="1709274"/>
            <a:ext cx="5571118" cy="43528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497D0144-8D80-431B-BFF6-5CCE124BBE97}"/>
              </a:ext>
            </a:extLst>
          </p:cNvPr>
          <p:cNvSpPr/>
          <p:nvPr/>
        </p:nvSpPr>
        <p:spPr>
          <a:xfrm>
            <a:off x="302681" y="1309279"/>
            <a:ext cx="5654835" cy="5035620"/>
          </a:xfrm>
          <a:prstGeom prst="roundRect">
            <a:avLst/>
          </a:prstGeom>
          <a:noFill/>
          <a:ln w="63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232" tIns="40612" rIns="81232" bIns="40612" rtlCol="0" anchor="ctr"/>
          <a:lstStyle/>
          <a:p>
            <a:pPr algn="ctr" defTabSz="1218807"/>
            <a:endParaRPr lang="ru-RU" sz="160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FEB28B-E532-4E9A-B247-DD58D59A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57" y="285421"/>
            <a:ext cx="7997073" cy="369332"/>
          </a:xfrm>
        </p:spPr>
        <p:txBody>
          <a:bodyPr/>
          <a:lstStyle/>
          <a:p>
            <a:r>
              <a:rPr lang="ru-RU" sz="2400" b="0" kern="1200" cap="small" dirty="0" smtClean="0">
                <a:solidFill>
                  <a:schemeClr val="accent2">
                    <a:lumMod val="75000"/>
                  </a:schemeClr>
                </a:solidFill>
                <a:latin typeface="Lato Light"/>
                <a:ea typeface="+mn-ea"/>
                <a:cs typeface="+mn-cs"/>
              </a:rPr>
              <a:t>ЭКОНОМИЧЕСКИЙ ЭФФЕКТ</a:t>
            </a:r>
            <a:endParaRPr lang="ru-RU" sz="2400" b="0" kern="1200" cap="small" dirty="0">
              <a:solidFill>
                <a:schemeClr val="accent2">
                  <a:lumMod val="75000"/>
                </a:schemeClr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600" y="2612472"/>
            <a:ext cx="111125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ЭКОНОМИЯ ОТ ВНЕДРЕНИЯ ЭЛЕКТРОННОГО ДОКУМЕНТООБОРОТА </a:t>
            </a:r>
            <a:b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БЕЗ ДОПОЛНИТЕЛЬНЫХ ФАКТОРОВ СОСТАВЛЯЕТ ЕЖЕГОДНО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ОКОЛО 25 МЛРД. РУБ.</a:t>
            </a:r>
          </a:p>
          <a:p>
            <a:pPr algn="ctr">
              <a:spcBef>
                <a:spcPts val="60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ЭКОНОМИЯ ОТ ЗАТРАТ НА БУМАГУ, ОРГ.ТЕХНИКУ, </a:t>
            </a:r>
            <a:b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ПОЧТУ РОССИИ, НОТАРИАТ, ФОТ</a:t>
            </a:r>
          </a:p>
          <a:p>
            <a:pPr>
              <a:spcBef>
                <a:spcPts val="600"/>
              </a:spcBef>
            </a:pPr>
            <a:endParaRPr lang="ru-RU" sz="2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object 9"/>
          <p:cNvSpPr/>
          <p:nvPr/>
        </p:nvSpPr>
        <p:spPr>
          <a:xfrm>
            <a:off x="9569816" y="1037235"/>
            <a:ext cx="2622184" cy="5820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4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-1" y="528701"/>
            <a:ext cx="12192001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6" name="TextBox 5"/>
          <p:cNvSpPr txBox="1"/>
          <p:nvPr/>
        </p:nvSpPr>
        <p:spPr>
          <a:xfrm>
            <a:off x="6300348" y="244392"/>
            <a:ext cx="563749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b="1" cap="all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defRPr>
            </a:lvl1pPr>
          </a:lstStyle>
          <a:p>
            <a:r>
              <a:rPr lang="ru-RU" dirty="0"/>
              <a:t>СОКРАЩЕНИЕ СРОКОВ ОПЛАТЫ ЗАКАЗЧИКАМИ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12" y="3092823"/>
            <a:ext cx="781050" cy="9620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7907" y="5556557"/>
            <a:ext cx="252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0356B"/>
                </a:solidFill>
                <a:latin typeface="Lato Light"/>
              </a:rPr>
              <a:t>для ФОИВ/ФАУ/ФБУ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0994" y="6200407"/>
            <a:ext cx="838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0356B"/>
                </a:solidFill>
                <a:latin typeface="Lato Light"/>
              </a:rPr>
              <a:t>для </a:t>
            </a:r>
            <a:r>
              <a:rPr lang="ru-RU" sz="1600" dirty="0" smtClean="0">
                <a:solidFill>
                  <a:srgbClr val="10356B"/>
                </a:solidFill>
                <a:latin typeface="Lato Light"/>
              </a:rPr>
              <a:t>всех заказчиков (в том числе региональных и муниципальных)</a:t>
            </a:r>
            <a:endParaRPr lang="ru-RU" sz="1600" dirty="0">
              <a:solidFill>
                <a:srgbClr val="10356B"/>
              </a:solidFill>
              <a:latin typeface="La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5969" y="3090872"/>
            <a:ext cx="563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0356B"/>
                </a:solidFill>
                <a:latin typeface="Lato Light"/>
              </a:rPr>
              <a:t>при </a:t>
            </a:r>
            <a:r>
              <a:rPr lang="ru-RU" sz="1600" b="1" dirty="0">
                <a:solidFill>
                  <a:srgbClr val="10356B"/>
                </a:solidFill>
                <a:latin typeface="Lato Light"/>
              </a:rPr>
              <a:t>электронном </a:t>
            </a:r>
            <a:r>
              <a:rPr lang="ru-RU" sz="1600" b="1" dirty="0" smtClean="0">
                <a:solidFill>
                  <a:srgbClr val="10356B"/>
                </a:solidFill>
                <a:latin typeface="Lato Light"/>
              </a:rPr>
              <a:t>актировании </a:t>
            </a:r>
            <a:r>
              <a:rPr lang="ru-RU" sz="1600" dirty="0" smtClean="0">
                <a:solidFill>
                  <a:srgbClr val="10356B"/>
                </a:solidFill>
                <a:latin typeface="Lato Light"/>
              </a:rPr>
              <a:t>в ГИС ЕИС</a:t>
            </a:r>
            <a:endParaRPr lang="ru-RU" sz="1600" dirty="0">
              <a:solidFill>
                <a:srgbClr val="10356B"/>
              </a:solidFill>
              <a:latin typeface="Lato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5969" y="3729223"/>
            <a:ext cx="470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0356B"/>
                </a:solidFill>
                <a:latin typeface="Lato Light"/>
              </a:rPr>
              <a:t>при </a:t>
            </a:r>
            <a:r>
              <a:rPr lang="ru-RU" sz="1600" b="1" dirty="0" smtClean="0">
                <a:solidFill>
                  <a:srgbClr val="10356B"/>
                </a:solidFill>
                <a:latin typeface="Lato Light"/>
              </a:rPr>
              <a:t>актировании</a:t>
            </a:r>
            <a:r>
              <a:rPr lang="ru-RU" sz="1600" dirty="0" smtClean="0">
                <a:solidFill>
                  <a:srgbClr val="10356B"/>
                </a:solidFill>
                <a:latin typeface="Lato Light"/>
              </a:rPr>
              <a:t> на бумаге</a:t>
            </a:r>
            <a:endParaRPr lang="ru-RU" sz="1600" dirty="0">
              <a:solidFill>
                <a:srgbClr val="10356B"/>
              </a:solidFill>
              <a:latin typeface="Lato Light"/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1046539" y="2408148"/>
            <a:ext cx="2057400" cy="350989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Lato Light"/>
              </a:rPr>
              <a:t>БЫЛО</a:t>
            </a:r>
            <a:endParaRPr lang="ru-RU" sz="1600" dirty="0">
              <a:solidFill>
                <a:srgbClr val="C00000"/>
              </a:solidFill>
              <a:latin typeface="Lato Light"/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4103197" y="2395281"/>
            <a:ext cx="2057400" cy="350989"/>
          </a:xfrm>
          <a:prstGeom prst="flowChartTermina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СЕЙЧАС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1046539" y="3048111"/>
            <a:ext cx="2057400" cy="35098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Lato Light"/>
              </a:rPr>
              <a:t>15 </a:t>
            </a:r>
            <a:r>
              <a:rPr lang="ru-RU" sz="1400" dirty="0" smtClean="0">
                <a:solidFill>
                  <a:schemeClr val="bg1"/>
                </a:solidFill>
                <a:latin typeface="Lato Light"/>
              </a:rPr>
              <a:t>рабочих дней</a:t>
            </a:r>
            <a:endParaRPr lang="ru-RU" sz="14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>
            <a:off x="1083059" y="3703859"/>
            <a:ext cx="2057400" cy="350989"/>
          </a:xfrm>
          <a:prstGeom prst="flowChartTermina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Lato Light"/>
              </a:rPr>
              <a:t>30 </a:t>
            </a:r>
            <a:r>
              <a:rPr lang="ru-RU" sz="1200" dirty="0" smtClean="0">
                <a:solidFill>
                  <a:schemeClr val="bg1"/>
                </a:solidFill>
                <a:latin typeface="Lato Light"/>
              </a:rPr>
              <a:t>календарных дней</a:t>
            </a:r>
            <a:endParaRPr lang="ru-RU" sz="1200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33" name="Блок-схема: знак завершения 32"/>
          <p:cNvSpPr/>
          <p:nvPr/>
        </p:nvSpPr>
        <p:spPr>
          <a:xfrm>
            <a:off x="4166051" y="3043055"/>
            <a:ext cx="2057400" cy="35098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</a:rPr>
              <a:t>7 рабочих дней</a:t>
            </a:r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4203012" y="3703859"/>
            <a:ext cx="2057400" cy="35098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 рабочих дней</a:t>
            </a:r>
          </a:p>
        </p:txBody>
      </p:sp>
      <p:sp>
        <p:nvSpPr>
          <p:cNvPr id="35" name="Блок-схема: знак завершения 34"/>
          <p:cNvSpPr/>
          <p:nvPr/>
        </p:nvSpPr>
        <p:spPr>
          <a:xfrm>
            <a:off x="1053082" y="5565688"/>
            <a:ext cx="2057400" cy="350989"/>
          </a:xfrm>
          <a:prstGeom prst="flowChartTermina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01.05.2022</a:t>
            </a:r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1053082" y="6187972"/>
            <a:ext cx="2057400" cy="350989"/>
          </a:xfrm>
          <a:prstGeom prst="flowChartTermina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01.07.2022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287" y="4820855"/>
            <a:ext cx="4358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Сокращенные сроки оплаты действуют:</a:t>
            </a:r>
          </a:p>
        </p:txBody>
      </p:sp>
      <p:sp>
        <p:nvSpPr>
          <p:cNvPr id="19" name="object 9"/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8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-149688" y="1049012"/>
            <a:ext cx="12620569" cy="576814"/>
          </a:xfrm>
          <a:prstGeom prst="rect">
            <a:avLst/>
          </a:prstGeom>
        </p:spPr>
        <p:txBody>
          <a:bodyPr lIns="0" tIns="0" rIns="76052" bIns="0"/>
          <a:lstStyle>
            <a:lvl1pPr marL="228308" indent="-22830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934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50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174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791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05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033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647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277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9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рамках реализации п. 1.9 Плана первоочередных действий по обеспечению </a:t>
            </a:r>
            <a:r>
              <a:rPr lang="ru-RU" sz="19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развития российской экономики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</a:t>
            </a:r>
            <a:r>
              <a:rPr lang="ru-RU" sz="19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условиях внешнего санкционного </a:t>
            </a:r>
            <a:r>
              <a:rPr lang="ru-RU" sz="19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давления принят </a:t>
            </a:r>
            <a:r>
              <a:rPr lang="ru-RU" sz="19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Федеральный закон № 104-ФЗ </a:t>
            </a:r>
            <a:r>
              <a:rPr lang="ru-RU" sz="19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от 16.04.2022:</a:t>
            </a:r>
            <a:endParaRPr lang="ru-RU" sz="19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6"/>
          <p:cNvSpPr txBox="1">
            <a:spLocks/>
          </p:cNvSpPr>
          <p:nvPr/>
        </p:nvSpPr>
        <p:spPr>
          <a:xfrm>
            <a:off x="696751" y="1074188"/>
            <a:ext cx="11285643" cy="576814"/>
          </a:xfrm>
          <a:prstGeom prst="rect">
            <a:avLst/>
          </a:prstGeom>
        </p:spPr>
        <p:txBody>
          <a:bodyPr lIns="0" tIns="0" rIns="76052" bIns="0"/>
          <a:lstStyle>
            <a:lvl1pPr marL="228308" indent="-22830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934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550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174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791" indent="-228308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405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033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647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277" indent="-228308" algn="l" defTabSz="9132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 рамках реализации п. 1.9 Плана первоочередных действий по обеспечению </a:t>
            </a:r>
            <a:r>
              <a:rPr lang="ru-RU" sz="18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развития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</a:t>
            </a:r>
            <a:r>
              <a:rPr lang="ru-RU" sz="18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российской </a:t>
            </a:r>
            <a:r>
              <a:rPr lang="ru-RU" sz="18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экономики в </a:t>
            </a:r>
            <a:r>
              <a:rPr lang="ru-RU" sz="18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условиях внешнего санкционного давления: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77292"/>
            <a:ext cx="971332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b="1" cap="all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defRPr>
            </a:lvl1pPr>
          </a:lstStyle>
          <a:p>
            <a:r>
              <a:rPr lang="ru-RU" dirty="0"/>
              <a:t>первый пакет поправок, </a:t>
            </a:r>
            <a:endParaRPr lang="ru-RU" dirty="0" smtClean="0"/>
          </a:p>
          <a:p>
            <a:r>
              <a:rPr lang="ru-RU" dirty="0" smtClean="0"/>
              <a:t>необходимый </a:t>
            </a:r>
            <a:r>
              <a:rPr lang="ru-RU" dirty="0"/>
              <a:t>для сокращения сроков оплаты</a:t>
            </a:r>
          </a:p>
        </p:txBody>
      </p:sp>
      <p:sp>
        <p:nvSpPr>
          <p:cNvPr id="5" name="Овал 4"/>
          <p:cNvSpPr/>
          <p:nvPr/>
        </p:nvSpPr>
        <p:spPr>
          <a:xfrm>
            <a:off x="252496" y="1775612"/>
            <a:ext cx="856637" cy="8186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9" name="Овал 18"/>
          <p:cNvSpPr/>
          <p:nvPr/>
        </p:nvSpPr>
        <p:spPr>
          <a:xfrm>
            <a:off x="252494" y="3589358"/>
            <a:ext cx="856637" cy="8186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Овал 19"/>
          <p:cNvSpPr/>
          <p:nvPr/>
        </p:nvSpPr>
        <p:spPr>
          <a:xfrm>
            <a:off x="252494" y="4539504"/>
            <a:ext cx="856637" cy="8186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1" name="Овал 20"/>
          <p:cNvSpPr/>
          <p:nvPr/>
        </p:nvSpPr>
        <p:spPr>
          <a:xfrm>
            <a:off x="268433" y="5464742"/>
            <a:ext cx="856637" cy="8186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" name="Прямоугольник 5"/>
          <p:cNvSpPr/>
          <p:nvPr/>
        </p:nvSpPr>
        <p:spPr>
          <a:xfrm>
            <a:off x="831661" y="1868647"/>
            <a:ext cx="1085551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Федеральный закон от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16.04.2022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104-ФЗ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«О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внесении изменений в отдельные законодательные акты Российской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Федерации»</a:t>
            </a:r>
          </a:p>
          <a:p>
            <a:pPr lvl="0" algn="just">
              <a:lnSpc>
                <a:spcPct val="150000"/>
              </a:lnSpc>
            </a:pP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Сокращены сроки оплаты по государственным контрактам до 7/10 дней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1801" y="3676339"/>
            <a:ext cx="110894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 Минфина России от 29.04.2022 № 66н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«О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внесении изменений в Порядок учета бюджетных и денежных обязательств получателей средств федерального бюджета территориальными органами Федерального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казначейства»</a:t>
            </a:r>
          </a:p>
          <a:p>
            <a:pPr lvl="0" algn="just">
              <a:lnSpc>
                <a:spcPct val="150000"/>
              </a:lnSpc>
            </a:pP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Сокращены сроки формирования сведений о денежных обязательствах 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1662" y="4668944"/>
            <a:ext cx="110894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Приказ Федерального казначейства от 29.04.2022 № 13н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«О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внесении изменений в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Порядок казначейского обслуживания»</a:t>
            </a:r>
          </a:p>
          <a:p>
            <a:pPr lvl="0" algn="just">
              <a:lnSpc>
                <a:spcPct val="150000"/>
              </a:lnSpc>
            </a:pP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Установлены сроки формирования и направления распоряжений о совершении казначейских платежей</a:t>
            </a:r>
            <a:endParaRPr lang="ru-RU" sz="1200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1801" y="5540861"/>
            <a:ext cx="110894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Второй пакет изменений в приказы Минфина России и Федерального казначейства</a:t>
            </a:r>
          </a:p>
          <a:p>
            <a:pPr algn="just">
              <a:lnSpc>
                <a:spcPct val="150000"/>
              </a:lnSpc>
            </a:pP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Предусматривается комплексная оптимизация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процесса осуществления проверок бюджетных и закупочных документов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1801" y="6048083"/>
            <a:ext cx="7773392" cy="27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9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(Приказы </a:t>
            </a:r>
            <a:r>
              <a:rPr lang="ru-RU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Минфина России № 258н, № 257н, № 226н, №</a:t>
            </a:r>
            <a:r>
              <a:rPr lang="en-US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214</a:t>
            </a:r>
            <a:r>
              <a:rPr lang="ru-RU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н, Приказы Федерального казначейства № 20н, № 21н, №</a:t>
            </a:r>
            <a:r>
              <a:rPr lang="en-US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40</a:t>
            </a:r>
            <a:r>
              <a:rPr lang="ru-RU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н, №</a:t>
            </a:r>
            <a:r>
              <a:rPr lang="en-US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 2</a:t>
            </a:r>
            <a:r>
              <a:rPr lang="ru-RU" sz="9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н)</a:t>
            </a:r>
          </a:p>
        </p:txBody>
      </p:sp>
      <p:sp>
        <p:nvSpPr>
          <p:cNvPr id="50" name="Овал 49"/>
          <p:cNvSpPr/>
          <p:nvPr/>
        </p:nvSpPr>
        <p:spPr>
          <a:xfrm>
            <a:off x="247506" y="2664926"/>
            <a:ext cx="856637" cy="81867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831661" y="2723862"/>
            <a:ext cx="1123651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Постановление Правительства РФ от 27.01.2022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№ 60 «О </a:t>
            </a:r>
            <a:r>
              <a:rPr lang="ru-RU" sz="14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мерах по информационному обеспечению контрактной системы в сфере </a:t>
            </a:r>
            <a:r>
              <a:rPr lang="ru-RU" sz="14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закупок...»</a:t>
            </a:r>
          </a:p>
          <a:p>
            <a:pPr algn="just">
              <a:lnSpc>
                <a:spcPct val="150000"/>
              </a:lnSpc>
            </a:pP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Предусмотрен контроль </a:t>
            </a:r>
            <a:r>
              <a:rPr lang="ru-RU" sz="12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целевого расходования бюджетных </a:t>
            </a:r>
            <a:r>
              <a:rPr lang="ru-RU" sz="12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средств </a:t>
            </a:r>
            <a:r>
              <a:rPr lang="ru-RU" sz="9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(</a:t>
            </a:r>
            <a:r>
              <a:rPr lang="ru-RU" sz="8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Правила ведения реестра контрактов</a:t>
            </a:r>
            <a:r>
              <a:rPr lang="ru-RU" sz="8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, </a:t>
            </a:r>
            <a:r>
              <a:rPr lang="ru-RU" sz="800" b="1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Правила </a:t>
            </a:r>
            <a:r>
              <a:rPr lang="ru-RU" sz="800" b="1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осуществления контроля</a:t>
            </a:r>
            <a:r>
              <a:rPr lang="ru-RU" sz="800" cap="small" dirty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, предусмотренного частями 5 и 5.1 </a:t>
            </a:r>
            <a:r>
              <a:rPr lang="ru-RU" sz="8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статьи 99 Закона № 44-ФЗ</a:t>
            </a:r>
            <a:r>
              <a:rPr lang="ru-RU" sz="1000" cap="small" dirty="0" smtClean="0">
                <a:solidFill>
                  <a:srgbClr val="114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nsolas" panose="020B0609020204030204" pitchFamily="49" charset="0"/>
              </a:rPr>
              <a:t>)</a:t>
            </a:r>
            <a:endParaRPr lang="ru-RU" sz="1000" b="1" cap="small" dirty="0">
              <a:solidFill>
                <a:srgbClr val="114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506" y="81481"/>
            <a:ext cx="2215037" cy="7421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20906" b="12674"/>
          <a:stretch/>
        </p:blipFill>
        <p:spPr>
          <a:xfrm>
            <a:off x="304760" y="64463"/>
            <a:ext cx="1240368" cy="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1528</Words>
  <Application>Microsoft Office PowerPoint</Application>
  <PresentationFormat>Широкоэкранный</PresentationFormat>
  <Paragraphs>293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Consolas</vt:lpstr>
      <vt:lpstr>Lato Light</vt:lpstr>
      <vt:lpstr>Source Sans Pro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ФЕДЕРАЛЬНЫЙ ЗАКОН № 360-ФЗ</vt:lpstr>
      <vt:lpstr>Федеральный закон № 44-фз (в ред. 360-ФЗ, 46-ФЗ, 104-ФЗ) применение электронного актирования</vt:lpstr>
      <vt:lpstr>Презентация PowerPoint</vt:lpstr>
      <vt:lpstr>Презентация PowerPoint</vt:lpstr>
      <vt:lpstr>ЭКОНОМИЧЕСКИЙ ЭФФЕКТ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Якоби Диана</dc:creator>
  <cp:lastModifiedBy>Овчинникова Оксана</cp:lastModifiedBy>
  <cp:revision>258</cp:revision>
  <cp:lastPrinted>2022-04-04T10:10:21Z</cp:lastPrinted>
  <dcterms:created xsi:type="dcterms:W3CDTF">2021-11-03T12:30:44Z</dcterms:created>
  <dcterms:modified xsi:type="dcterms:W3CDTF">2022-06-10T06:51:05Z</dcterms:modified>
</cp:coreProperties>
</file>