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64" r:id="rId4"/>
    <p:sldId id="265" r:id="rId5"/>
    <p:sldId id="270" r:id="rId6"/>
    <p:sldId id="266" r:id="rId7"/>
    <p:sldId id="263" r:id="rId8"/>
    <p:sldId id="267" r:id="rId9"/>
    <p:sldId id="268" r:id="rId10"/>
    <p:sldId id="271" r:id="rId11"/>
    <p:sldId id="272" r:id="rId12"/>
    <p:sldId id="273" r:id="rId13"/>
    <p:sldId id="262" r:id="rId14"/>
    <p:sldId id="274" r:id="rId15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8" userDrawn="1">
          <p15:clr>
            <a:srgbClr val="F26B43"/>
          </p15:clr>
        </p15:guide>
        <p15:guide id="2" pos="960" userDrawn="1">
          <p15:clr>
            <a:srgbClr val="A4A3A4"/>
          </p15:clr>
        </p15:guide>
        <p15:guide id="3" pos="1119" userDrawn="1">
          <p15:clr>
            <a:srgbClr val="A4A3A4"/>
          </p15:clr>
        </p15:guide>
        <p15:guide id="4" pos="1760" userDrawn="1">
          <p15:clr>
            <a:srgbClr val="A4A3A4"/>
          </p15:clr>
        </p15:guide>
        <p15:guide id="5" pos="1919" userDrawn="1">
          <p15:clr>
            <a:srgbClr val="A4A3A4"/>
          </p15:clr>
        </p15:guide>
        <p15:guide id="6" pos="2561" userDrawn="1">
          <p15:clr>
            <a:srgbClr val="A4A3A4"/>
          </p15:clr>
        </p15:guide>
        <p15:guide id="7" pos="2721" userDrawn="1">
          <p15:clr>
            <a:srgbClr val="A4A3A4"/>
          </p15:clr>
        </p15:guide>
        <p15:guide id="8" pos="3362" userDrawn="1">
          <p15:clr>
            <a:srgbClr val="A4A3A4"/>
          </p15:clr>
        </p15:guide>
        <p15:guide id="9" pos="3521" userDrawn="1">
          <p15:clr>
            <a:srgbClr val="A4A3A4"/>
          </p15:clr>
        </p15:guide>
        <p15:guide id="10" pos="4158" userDrawn="1">
          <p15:clr>
            <a:srgbClr val="A4A3A4"/>
          </p15:clr>
        </p15:guide>
        <p15:guide id="11" pos="4316" userDrawn="1">
          <p15:clr>
            <a:srgbClr val="A4A3A4"/>
          </p15:clr>
        </p15:guide>
        <p15:guide id="12" pos="4961" userDrawn="1">
          <p15:clr>
            <a:srgbClr val="A4A3A4"/>
          </p15:clr>
        </p15:guide>
        <p15:guide id="13" pos="5121" userDrawn="1">
          <p15:clr>
            <a:srgbClr val="A4A3A4"/>
          </p15:clr>
        </p15:guide>
        <p15:guide id="14" pos="5745" userDrawn="1">
          <p15:clr>
            <a:srgbClr val="A4A3A4"/>
          </p15:clr>
        </p15:guide>
        <p15:guide id="15" pos="5922" userDrawn="1">
          <p15:clr>
            <a:srgbClr val="A4A3A4"/>
          </p15:clr>
        </p15:guide>
        <p15:guide id="16" pos="6562" userDrawn="1">
          <p15:clr>
            <a:srgbClr val="A4A3A4"/>
          </p15:clr>
        </p15:guide>
        <p15:guide id="17" pos="6723" userDrawn="1">
          <p15:clr>
            <a:srgbClr val="A4A3A4"/>
          </p15:clr>
        </p15:guide>
        <p15:guide id="18" orient="horz" pos="1117" userDrawn="1">
          <p15:clr>
            <a:srgbClr val="F26B43"/>
          </p15:clr>
        </p15:guide>
        <p15:guide id="19" pos="320" userDrawn="1">
          <p15:clr>
            <a:srgbClr val="A4A3A4"/>
          </p15:clr>
        </p15:guide>
        <p15:guide id="20" pos="7362" userDrawn="1">
          <p15:clr>
            <a:srgbClr val="A4A3A4"/>
          </p15:clr>
        </p15:guide>
        <p15:guide id="21" orient="horz" pos="323" userDrawn="1">
          <p15:clr>
            <a:srgbClr val="A4A3A4"/>
          </p15:clr>
        </p15:guide>
        <p15:guide id="22" orient="horz" pos="4005" userDrawn="1">
          <p15:clr>
            <a:srgbClr val="A4A3A4"/>
          </p15:clr>
        </p15:guide>
        <p15:guide id="26" orient="horz" pos="1440" userDrawn="1">
          <p15:clr>
            <a:srgbClr val="A4A3A4"/>
          </p15:clr>
        </p15:guide>
        <p15:guide id="27" orient="horz" pos="1521" userDrawn="1">
          <p15:clr>
            <a:srgbClr val="A4A3A4"/>
          </p15:clr>
        </p15:guide>
        <p15:guide id="28" orient="horz" pos="1601" userDrawn="1">
          <p15:clr>
            <a:srgbClr val="A4A3A4"/>
          </p15:clr>
        </p15:guide>
        <p15:guide id="29" orient="horz" pos="1680" userDrawn="1">
          <p15:clr>
            <a:srgbClr val="A4A3A4"/>
          </p15:clr>
        </p15:guide>
        <p15:guide id="30" orient="horz" pos="1760" userDrawn="1">
          <p15:clr>
            <a:srgbClr val="A4A3A4"/>
          </p15:clr>
        </p15:guide>
        <p15:guide id="31" orient="horz" pos="1842" userDrawn="1">
          <p15:clr>
            <a:srgbClr val="A4A3A4"/>
          </p15:clr>
        </p15:guide>
        <p15:guide id="32" orient="horz" pos="1922" userDrawn="1">
          <p15:clr>
            <a:srgbClr val="A4A3A4"/>
          </p15:clr>
        </p15:guide>
        <p15:guide id="33" orient="horz" pos="2001" userDrawn="1">
          <p15:clr>
            <a:srgbClr val="A4A3A4"/>
          </p15:clr>
        </p15:guide>
        <p15:guide id="34" orient="horz" pos="3924" userDrawn="1">
          <p15:clr>
            <a:srgbClr val="A4A3A4"/>
          </p15:clr>
        </p15:guide>
        <p15:guide id="35" orient="horz" pos="3524" userDrawn="1">
          <p15:clr>
            <a:srgbClr val="A4A3A4"/>
          </p15:clr>
        </p15:guide>
        <p15:guide id="36" orient="horz" pos="3765" userDrawn="1">
          <p15:clr>
            <a:srgbClr val="A4A3A4"/>
          </p15:clr>
        </p15:guide>
        <p15:guide id="37" orient="horz" pos="3603" userDrawn="1">
          <p15:clr>
            <a:srgbClr val="A4A3A4"/>
          </p15:clr>
        </p15:guide>
        <p15:guide id="38" orient="horz" pos="3684" userDrawn="1">
          <p15:clr>
            <a:srgbClr val="A4A3A4"/>
          </p15:clr>
        </p15:guide>
        <p15:guide id="39" orient="horz" pos="3845" userDrawn="1">
          <p15:clr>
            <a:srgbClr val="A4A3A4"/>
          </p15:clr>
        </p15:guide>
        <p15:guide id="40" orient="horz" pos="2963" userDrawn="1">
          <p15:clr>
            <a:srgbClr val="A4A3A4"/>
          </p15:clr>
        </p15:guide>
        <p15:guide id="41" orient="horz" pos="3042" userDrawn="1">
          <p15:clr>
            <a:srgbClr val="A4A3A4"/>
          </p15:clr>
        </p15:guide>
        <p15:guide id="42" orient="horz" pos="3363" userDrawn="1">
          <p15:clr>
            <a:srgbClr val="A4A3A4"/>
          </p15:clr>
        </p15:guide>
        <p15:guide id="43" orient="horz" pos="3123" userDrawn="1">
          <p15:clr>
            <a:srgbClr val="A4A3A4"/>
          </p15:clr>
        </p15:guide>
        <p15:guide id="44" orient="horz" pos="3204" userDrawn="1">
          <p15:clr>
            <a:srgbClr val="A4A3A4"/>
          </p15:clr>
        </p15:guide>
        <p15:guide id="45" orient="horz" pos="2723" userDrawn="1">
          <p15:clr>
            <a:srgbClr val="A4A3A4"/>
          </p15:clr>
        </p15:guide>
        <p15:guide id="46" orient="horz" pos="2886" userDrawn="1">
          <p15:clr>
            <a:srgbClr val="A4A3A4"/>
          </p15:clr>
        </p15:guide>
        <p15:guide id="47" orient="horz" pos="3284" userDrawn="1">
          <p15:clr>
            <a:srgbClr val="A4A3A4"/>
          </p15:clr>
        </p15:guide>
        <p15:guide id="48" orient="horz" pos="2804" userDrawn="1">
          <p15:clr>
            <a:srgbClr val="A4A3A4"/>
          </p15:clr>
        </p15:guide>
        <p15:guide id="49" orient="horz" pos="3444" userDrawn="1">
          <p15:clr>
            <a:srgbClr val="A4A3A4"/>
          </p15:clr>
        </p15:guide>
        <p15:guide id="50" orient="horz" pos="2643" userDrawn="1">
          <p15:clr>
            <a:srgbClr val="A4A3A4"/>
          </p15:clr>
        </p15:guide>
        <p15:guide id="51" orient="horz" pos="2562" userDrawn="1">
          <p15:clr>
            <a:srgbClr val="A4A3A4"/>
          </p15:clr>
        </p15:guide>
        <p15:guide id="52" orient="horz" pos="2481" userDrawn="1">
          <p15:clr>
            <a:srgbClr val="A4A3A4"/>
          </p15:clr>
        </p15:guide>
        <p15:guide id="53" orient="horz" pos="2402" userDrawn="1">
          <p15:clr>
            <a:srgbClr val="A4A3A4"/>
          </p15:clr>
        </p15:guide>
        <p15:guide id="54" orient="horz" pos="2319" userDrawn="1">
          <p15:clr>
            <a:srgbClr val="A4A3A4"/>
          </p15:clr>
        </p15:guide>
        <p15:guide id="55" orient="horz" pos="2243" userDrawn="1">
          <p15:clr>
            <a:srgbClr val="A4A3A4"/>
          </p15:clr>
        </p15:guide>
        <p15:guide id="56" orient="horz" pos="2082" userDrawn="1">
          <p15:clr>
            <a:srgbClr val="A4A3A4"/>
          </p15:clr>
        </p15:guide>
        <p15:guide id="57" orient="horz" pos="2162" userDrawn="1">
          <p15:clr>
            <a:srgbClr val="A4A3A4"/>
          </p15:clr>
        </p15:guide>
        <p15:guide id="58" pos="7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B3E"/>
    <a:srgbClr val="2A3143"/>
    <a:srgbClr val="516279"/>
    <a:srgbClr val="007A3E"/>
    <a:srgbClr val="55A7AF"/>
    <a:srgbClr val="007B87"/>
    <a:srgbClr val="55A67E"/>
    <a:srgbClr val="008000"/>
    <a:srgbClr val="199324"/>
    <a:srgbClr val="008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6101" autoAdjust="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>
        <p:guide orient="horz" pos="958"/>
        <p:guide pos="960"/>
        <p:guide pos="1119"/>
        <p:guide pos="1760"/>
        <p:guide pos="1919"/>
        <p:guide pos="2561"/>
        <p:guide pos="2721"/>
        <p:guide pos="3362"/>
        <p:guide pos="3521"/>
        <p:guide pos="4158"/>
        <p:guide pos="4316"/>
        <p:guide pos="4961"/>
        <p:guide pos="5121"/>
        <p:guide pos="5745"/>
        <p:guide pos="5922"/>
        <p:guide pos="6562"/>
        <p:guide pos="6723"/>
        <p:guide orient="horz" pos="1117"/>
        <p:guide pos="320"/>
        <p:guide pos="7362"/>
        <p:guide orient="horz" pos="323"/>
        <p:guide orient="horz" pos="4005"/>
        <p:guide orient="horz" pos="1440"/>
        <p:guide orient="horz" pos="1521"/>
        <p:guide orient="horz" pos="1601"/>
        <p:guide orient="horz" pos="1680"/>
        <p:guide orient="horz" pos="1760"/>
        <p:guide orient="horz" pos="1842"/>
        <p:guide orient="horz" pos="1922"/>
        <p:guide orient="horz" pos="2001"/>
        <p:guide orient="horz" pos="3924"/>
        <p:guide orient="horz" pos="3524"/>
        <p:guide orient="horz" pos="3765"/>
        <p:guide orient="horz" pos="3603"/>
        <p:guide orient="horz" pos="3684"/>
        <p:guide orient="horz" pos="3845"/>
        <p:guide orient="horz" pos="2963"/>
        <p:guide orient="horz" pos="3042"/>
        <p:guide orient="horz" pos="3363"/>
        <p:guide orient="horz" pos="3123"/>
        <p:guide orient="horz" pos="3204"/>
        <p:guide orient="horz" pos="2723"/>
        <p:guide orient="horz" pos="2886"/>
        <p:guide orient="horz" pos="3284"/>
        <p:guide orient="horz" pos="2804"/>
        <p:guide orient="horz" pos="3444"/>
        <p:guide orient="horz" pos="2643"/>
        <p:guide orient="horz" pos="2562"/>
        <p:guide orient="horz" pos="2481"/>
        <p:guide orient="horz" pos="2402"/>
        <p:guide orient="horz" pos="2319"/>
        <p:guide orient="horz" pos="2243"/>
        <p:guide orient="horz" pos="2082"/>
        <p:guide orient="horz" pos="2162"/>
        <p:guide pos="7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3978" y="108"/>
      </p:cViewPr>
      <p:guideLst>
        <p:guide orient="horz" pos="3131"/>
        <p:guide pos="214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B47F20-1C6F-4673-8C93-C38F4A45A597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BF2D8B-047F-4BCA-88B2-48CA99F2F6F1}">
      <dgm:prSet phldrT="[Текст]" custT="1"/>
      <dgm:spPr>
        <a:xfrm>
          <a:off x="446449" y="20019"/>
          <a:ext cx="8101006" cy="236160"/>
        </a:xfrm>
        <a:prstGeom prst="roundRect">
          <a:avLst/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sz="1400" b="1" dirty="0" smtClean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rPr>
            <a:t>Низкое качество целеполагания и системы показателей</a:t>
          </a:r>
          <a:endParaRPr lang="ru-RU" sz="1400" b="1" dirty="0">
            <a:solidFill>
              <a:sysClr val="windowText" lastClr="000000"/>
            </a:solidFill>
            <a:latin typeface="Trebuchet MS" panose="020B0603020202020204" pitchFamily="34" charset="0"/>
            <a:ea typeface="+mn-ea"/>
            <a:cs typeface="+mn-cs"/>
          </a:endParaRPr>
        </a:p>
      </dgm:t>
    </dgm:pt>
    <dgm:pt modelId="{FA2FE8C3-D9F3-4CBE-855B-3BBEC38B3801}" type="parTrans" cxnId="{D0D05CE4-B6BB-4D58-97DB-92F42BD6A170}">
      <dgm:prSet/>
      <dgm:spPr/>
      <dgm:t>
        <a:bodyPr/>
        <a:lstStyle/>
        <a:p>
          <a:endParaRPr lang="ru-RU" sz="4000"/>
        </a:p>
      </dgm:t>
    </dgm:pt>
    <dgm:pt modelId="{1509885A-FD81-41B7-9433-E83F5568058D}" type="sibTrans" cxnId="{D0D05CE4-B6BB-4D58-97DB-92F42BD6A170}">
      <dgm:prSet/>
      <dgm:spPr/>
      <dgm:t>
        <a:bodyPr/>
        <a:lstStyle/>
        <a:p>
          <a:endParaRPr lang="ru-RU" sz="4000"/>
        </a:p>
      </dgm:t>
    </dgm:pt>
    <dgm:pt modelId="{B4A39306-D73C-441D-B19D-1A810322093F}">
      <dgm:prSet phldrT="[Текст]" custT="1"/>
      <dgm:spPr>
        <a:xfrm>
          <a:off x="446449" y="3553059"/>
          <a:ext cx="8186948" cy="368768"/>
        </a:xfrm>
        <a:prstGeom prst="roundRect">
          <a:avLst/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sz="1400" b="1" dirty="0" smtClean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rPr>
            <a:t>Отсутствие возможностей для перераспределения БА между мероприятиями госпрограммы в ходе исполнения бюджета</a:t>
          </a:r>
          <a:endParaRPr lang="ru-RU" sz="1400" b="1" dirty="0">
            <a:solidFill>
              <a:sysClr val="windowText" lastClr="000000"/>
            </a:solidFill>
            <a:latin typeface="Trebuchet MS" panose="020B0603020202020204" pitchFamily="34" charset="0"/>
            <a:ea typeface="+mn-ea"/>
            <a:cs typeface="+mn-cs"/>
          </a:endParaRPr>
        </a:p>
      </dgm:t>
    </dgm:pt>
    <dgm:pt modelId="{4BA469D3-AAA7-4DD3-8C50-3B694EE20982}" type="parTrans" cxnId="{DCE6D0C5-83D4-44F5-9469-93AEE4C27B88}">
      <dgm:prSet/>
      <dgm:spPr/>
      <dgm:t>
        <a:bodyPr/>
        <a:lstStyle/>
        <a:p>
          <a:endParaRPr lang="ru-RU" sz="4000"/>
        </a:p>
      </dgm:t>
    </dgm:pt>
    <dgm:pt modelId="{F70646FE-74DC-494B-9FF4-D9C767693261}" type="sibTrans" cxnId="{DCE6D0C5-83D4-44F5-9469-93AEE4C27B88}">
      <dgm:prSet/>
      <dgm:spPr/>
      <dgm:t>
        <a:bodyPr/>
        <a:lstStyle/>
        <a:p>
          <a:endParaRPr lang="ru-RU" sz="4000"/>
        </a:p>
      </dgm:t>
    </dgm:pt>
    <dgm:pt modelId="{3B2F650F-DCA9-47CE-8AFE-9A425838FD76}">
      <dgm:prSet phldrT="[Текст]" custT="1"/>
      <dgm:spPr>
        <a:xfrm>
          <a:off x="446449" y="4295808"/>
          <a:ext cx="8162884" cy="442337"/>
        </a:xfrm>
        <a:prstGeom prst="roundRect">
          <a:avLst/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sz="1400" b="1" i="0" dirty="0" smtClean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rPr>
            <a:t>Отсутствие механизмов координации с госпрограммами субъектов РФ и программами деятельности юридических лиц</a:t>
          </a:r>
          <a:endParaRPr lang="ru-RU" sz="1400" b="1" i="0" dirty="0">
            <a:solidFill>
              <a:sysClr val="windowText" lastClr="000000"/>
            </a:solidFill>
            <a:latin typeface="Trebuchet MS" panose="020B0603020202020204" pitchFamily="34" charset="0"/>
            <a:ea typeface="+mn-ea"/>
            <a:cs typeface="+mn-cs"/>
          </a:endParaRPr>
        </a:p>
      </dgm:t>
    </dgm:pt>
    <dgm:pt modelId="{C9BEE1B5-9473-4684-AD07-C021CA50C8D0}" type="parTrans" cxnId="{D65FEADA-7CAB-462B-A7B5-34111E83570E}">
      <dgm:prSet/>
      <dgm:spPr/>
      <dgm:t>
        <a:bodyPr/>
        <a:lstStyle/>
        <a:p>
          <a:endParaRPr lang="ru-RU" sz="4000"/>
        </a:p>
      </dgm:t>
    </dgm:pt>
    <dgm:pt modelId="{8B633ADB-12FC-424D-9D85-31A9C0E665A8}" type="sibTrans" cxnId="{D65FEADA-7CAB-462B-A7B5-34111E83570E}">
      <dgm:prSet/>
      <dgm:spPr/>
      <dgm:t>
        <a:bodyPr/>
        <a:lstStyle/>
        <a:p>
          <a:endParaRPr lang="ru-RU" sz="4000"/>
        </a:p>
      </dgm:t>
    </dgm:pt>
    <dgm:pt modelId="{04682D58-AB2A-4A06-BE52-269DA3FD82B7}">
      <dgm:prSet custT="1"/>
      <dgm:spPr>
        <a:xfrm>
          <a:off x="0" y="138099"/>
          <a:ext cx="8928992" cy="1008000"/>
        </a:xfrm>
        <a:prstGeom prst="rect">
          <a:avLst/>
        </a:prstGeom>
        <a:noFill/>
        <a:ln w="19050" cap="flat" cmpd="sng" algn="ctr">
          <a:solidFill>
            <a:srgbClr val="006131"/>
          </a:solidFill>
          <a:prstDash val="sysDash"/>
        </a:ln>
        <a:effectLst/>
      </dgm:spPr>
      <dgm:t>
        <a:bodyPr/>
        <a:lstStyle/>
        <a:p>
          <a:r>
            <a:rPr lang="ru-RU" sz="1100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</a:rPr>
            <a:t>избыточное количество </a:t>
          </a:r>
          <a:r>
            <a:rPr lang="ru-RU" sz="1100" i="1" spc="-3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</a:rPr>
            <a:t>показателей и отсутствие их иерархии </a:t>
          </a:r>
          <a:r>
            <a:rPr lang="ru-RU" sz="1100" i="1" spc="-3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  <a:sym typeface="Symbol"/>
            </a:rPr>
            <a:t> </a:t>
          </a:r>
          <a:r>
            <a:rPr lang="ru-RU" sz="1100" i="1" spc="-3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</a:rPr>
            <a:t>невозможность реальной оценки эффективности реализации госпрограмм и их структурных элементов; </a:t>
          </a:r>
          <a:endParaRPr lang="ru-RU" sz="1100" i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 pitchFamily="34" charset="0"/>
            <a:ea typeface="+mn-ea"/>
            <a:cs typeface="+mn-cs"/>
          </a:endParaRPr>
        </a:p>
      </dgm:t>
    </dgm:pt>
    <dgm:pt modelId="{51BE8057-D630-4DF4-8479-BC44CB0CECAC}" type="parTrans" cxnId="{4F7E5EAA-0EA8-47E6-9B7C-CEFBFC570F67}">
      <dgm:prSet/>
      <dgm:spPr/>
      <dgm:t>
        <a:bodyPr/>
        <a:lstStyle/>
        <a:p>
          <a:endParaRPr lang="ru-RU" sz="4000"/>
        </a:p>
      </dgm:t>
    </dgm:pt>
    <dgm:pt modelId="{31042860-1338-471D-9BC3-669F8B211B29}" type="sibTrans" cxnId="{4F7E5EAA-0EA8-47E6-9B7C-CEFBFC570F67}">
      <dgm:prSet/>
      <dgm:spPr/>
      <dgm:t>
        <a:bodyPr/>
        <a:lstStyle/>
        <a:p>
          <a:endParaRPr lang="ru-RU" sz="4000"/>
        </a:p>
      </dgm:t>
    </dgm:pt>
    <dgm:pt modelId="{694C765D-E487-4E2B-8239-B7C8FD0F0CD5}">
      <dgm:prSet custT="1"/>
      <dgm:spPr>
        <a:xfrm>
          <a:off x="446449" y="2509779"/>
          <a:ext cx="8122445" cy="236160"/>
        </a:xfrm>
        <a:prstGeom prst="roundRect">
          <a:avLst/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sz="1400" b="1" i="0" dirty="0" smtClean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rPr>
            <a:t>Отсутствие системности при формировании перечня и структуры госпрограмм</a:t>
          </a:r>
          <a:endParaRPr lang="ru-RU" sz="1400" b="1" i="0" dirty="0">
            <a:solidFill>
              <a:sysClr val="windowText" lastClr="000000"/>
            </a:solidFill>
            <a:latin typeface="Trebuchet MS" panose="020B0603020202020204" pitchFamily="34" charset="0"/>
            <a:ea typeface="+mn-ea"/>
            <a:cs typeface="+mn-cs"/>
          </a:endParaRPr>
        </a:p>
      </dgm:t>
    </dgm:pt>
    <dgm:pt modelId="{E90FCA62-207C-4963-881B-B818FE2BD405}" type="parTrans" cxnId="{AE0E7908-E1AB-4411-BDC6-AC17EC514F82}">
      <dgm:prSet/>
      <dgm:spPr/>
      <dgm:t>
        <a:bodyPr/>
        <a:lstStyle/>
        <a:p>
          <a:endParaRPr lang="ru-RU" sz="4000"/>
        </a:p>
      </dgm:t>
    </dgm:pt>
    <dgm:pt modelId="{DF670272-6170-452A-957D-EDACBA88A005}" type="sibTrans" cxnId="{AE0E7908-E1AB-4411-BDC6-AC17EC514F82}">
      <dgm:prSet/>
      <dgm:spPr/>
      <dgm:t>
        <a:bodyPr/>
        <a:lstStyle/>
        <a:p>
          <a:endParaRPr lang="ru-RU" sz="4000"/>
        </a:p>
      </dgm:t>
    </dgm:pt>
    <dgm:pt modelId="{8659E0EC-D1C6-4A45-869A-9A36FD4F9B1A}">
      <dgm:prSet custT="1"/>
      <dgm:spPr>
        <a:xfrm>
          <a:off x="446449" y="1189299"/>
          <a:ext cx="8180885" cy="236160"/>
        </a:xfrm>
        <a:prstGeom prst="roundRect">
          <a:avLst/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sz="1400" b="1" dirty="0" smtClean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rPr>
            <a:t>Несовершенство формата госпрограмм и процедур администрирования</a:t>
          </a:r>
          <a:endParaRPr lang="ru-RU" sz="14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3CF77652-9D3A-4C3D-81AF-6C098D053BE1}" type="parTrans" cxnId="{F35E2AEA-DD83-4F2E-9B4A-8B7105A5AA98}">
      <dgm:prSet/>
      <dgm:spPr/>
      <dgm:t>
        <a:bodyPr/>
        <a:lstStyle/>
        <a:p>
          <a:endParaRPr lang="ru-RU" sz="4000"/>
        </a:p>
      </dgm:t>
    </dgm:pt>
    <dgm:pt modelId="{8672D159-787B-43A1-9F36-EE2244CFF486}" type="sibTrans" cxnId="{F35E2AEA-DD83-4F2E-9B4A-8B7105A5AA98}">
      <dgm:prSet/>
      <dgm:spPr/>
      <dgm:t>
        <a:bodyPr/>
        <a:lstStyle/>
        <a:p>
          <a:endParaRPr lang="ru-RU" sz="4000"/>
        </a:p>
      </dgm:t>
    </dgm:pt>
    <dgm:pt modelId="{B8C707F6-FA1C-4C14-8CFD-51BA391C75DD}">
      <dgm:prSet custT="1"/>
      <dgm:spPr>
        <a:xfrm>
          <a:off x="0" y="1307379"/>
          <a:ext cx="8928992" cy="1159200"/>
        </a:xfrm>
        <a:prstGeom prst="rect">
          <a:avLst/>
        </a:prstGeom>
        <a:noFill/>
        <a:ln w="19050" cap="flat" cmpd="sng" algn="ctr">
          <a:solidFill>
            <a:srgbClr val="006131"/>
          </a:solidFill>
          <a:prstDash val="sysDash"/>
        </a:ln>
        <a:effectLst/>
      </dgm:spPr>
      <dgm:t>
        <a:bodyPr/>
        <a:lstStyle/>
        <a:p>
          <a:r>
            <a:rPr lang="ru-RU" sz="1100" i="1" spc="-3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</a:rPr>
            <a:t> </a:t>
          </a:r>
          <a:r>
            <a:rPr lang="ru-RU" sz="1200" i="1" spc="-3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</a:rPr>
            <a:t>«</a:t>
          </a:r>
          <a:r>
            <a:rPr lang="ru-RU" sz="1100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</a:rPr>
            <a:t>перегруженность» утверждаемой части госпрограмм</a:t>
          </a:r>
          <a:r>
            <a:rPr lang="ru-RU" sz="1100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  <a:sym typeface="Symbol"/>
            </a:rPr>
            <a:t>  необходимость внесения изменений в акт Правительства при изменении любых параметров госпрограмм;</a:t>
          </a:r>
          <a:endParaRPr lang="ru-RU" sz="1100" i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 pitchFamily="34" charset="0"/>
            <a:ea typeface="+mn-ea"/>
            <a:cs typeface="+mn-cs"/>
          </a:endParaRPr>
        </a:p>
      </dgm:t>
    </dgm:pt>
    <dgm:pt modelId="{C3F1891A-F83D-49F9-9615-38F4517172D2}" type="parTrans" cxnId="{3FDFAF26-8E02-4F84-AB48-71880E941C57}">
      <dgm:prSet/>
      <dgm:spPr/>
      <dgm:t>
        <a:bodyPr/>
        <a:lstStyle/>
        <a:p>
          <a:endParaRPr lang="ru-RU" sz="4000"/>
        </a:p>
      </dgm:t>
    </dgm:pt>
    <dgm:pt modelId="{3A22B0B8-23B8-402F-BABE-64F70EB62F70}" type="sibTrans" cxnId="{3FDFAF26-8E02-4F84-AB48-71880E941C57}">
      <dgm:prSet/>
      <dgm:spPr/>
      <dgm:t>
        <a:bodyPr/>
        <a:lstStyle/>
        <a:p>
          <a:endParaRPr lang="ru-RU" sz="4000"/>
        </a:p>
      </dgm:t>
    </dgm:pt>
    <dgm:pt modelId="{8B628FC7-CF5E-4576-8E9F-9F43B9DF72F6}">
      <dgm:prSet custT="1"/>
      <dgm:spPr>
        <a:xfrm>
          <a:off x="0" y="1307379"/>
          <a:ext cx="8928992" cy="1159200"/>
        </a:xfrm>
        <a:prstGeom prst="rect">
          <a:avLst/>
        </a:prstGeom>
        <a:noFill/>
        <a:ln w="19050" cap="flat" cmpd="sng" algn="ctr">
          <a:solidFill>
            <a:srgbClr val="006131"/>
          </a:solidFill>
          <a:prstDash val="sysDash"/>
        </a:ln>
        <a:effectLst/>
      </dgm:spPr>
      <dgm:t>
        <a:bodyPr/>
        <a:lstStyle/>
        <a:p>
          <a:r>
            <a:rPr lang="ru-RU" sz="1100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</a:rPr>
            <a:t>необоснованные требования к составу и детализации материалов при отсутствии в дальнейшем какого-либо использования подавляющего большинства содержащейся в них информации; </a:t>
          </a:r>
          <a:endParaRPr lang="ru-RU" sz="1100" i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 pitchFamily="34" charset="0"/>
            <a:ea typeface="+mn-ea"/>
            <a:cs typeface="+mn-cs"/>
          </a:endParaRPr>
        </a:p>
      </dgm:t>
    </dgm:pt>
    <dgm:pt modelId="{34511AC8-D61A-478D-92A7-45E36B09369E}" type="parTrans" cxnId="{78498718-B640-48BA-B3A3-83D296999AEB}">
      <dgm:prSet/>
      <dgm:spPr/>
      <dgm:t>
        <a:bodyPr/>
        <a:lstStyle/>
        <a:p>
          <a:endParaRPr lang="ru-RU" sz="4000"/>
        </a:p>
      </dgm:t>
    </dgm:pt>
    <dgm:pt modelId="{9B2B18B5-CBB2-4AF1-B2D1-84EE8C7EE9B3}" type="sibTrans" cxnId="{78498718-B640-48BA-B3A3-83D296999AEB}">
      <dgm:prSet/>
      <dgm:spPr/>
      <dgm:t>
        <a:bodyPr/>
        <a:lstStyle/>
        <a:p>
          <a:endParaRPr lang="ru-RU" sz="4000"/>
        </a:p>
      </dgm:t>
    </dgm:pt>
    <dgm:pt modelId="{FFA74AE9-993E-4495-91CA-32F76FF05F65}">
      <dgm:prSet custT="1"/>
      <dgm:spPr>
        <a:xfrm>
          <a:off x="0" y="1307379"/>
          <a:ext cx="8928992" cy="1159200"/>
        </a:xfrm>
        <a:prstGeom prst="rect">
          <a:avLst/>
        </a:prstGeom>
        <a:noFill/>
        <a:ln w="19050" cap="flat" cmpd="sng" algn="ctr">
          <a:solidFill>
            <a:srgbClr val="006131"/>
          </a:solidFill>
          <a:prstDash val="sysDash"/>
        </a:ln>
        <a:effectLst/>
      </dgm:spPr>
      <dgm:t>
        <a:bodyPr/>
        <a:lstStyle/>
        <a:p>
          <a:r>
            <a:rPr lang="ru-RU" sz="1100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</a:rPr>
            <a:t>формирование госпрограмм и отчетности по ним в бумажном виде </a:t>
          </a:r>
          <a:r>
            <a:rPr lang="ru-RU" sz="1100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  <a:sym typeface="Symbol"/>
            </a:rPr>
            <a:t> трудоемкость формирования и сложность экспертизы);</a:t>
          </a:r>
          <a:endParaRPr lang="ru-RU" sz="1100" i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 pitchFamily="34" charset="0"/>
            <a:ea typeface="+mn-ea"/>
            <a:cs typeface="+mn-cs"/>
          </a:endParaRPr>
        </a:p>
      </dgm:t>
    </dgm:pt>
    <dgm:pt modelId="{1F63272E-F70E-4A98-B7F0-9A96884EAAFE}" type="parTrans" cxnId="{6B9A8532-D666-4398-8470-4086E79E8D5F}">
      <dgm:prSet/>
      <dgm:spPr/>
      <dgm:t>
        <a:bodyPr/>
        <a:lstStyle/>
        <a:p>
          <a:endParaRPr lang="ru-RU" sz="4000"/>
        </a:p>
      </dgm:t>
    </dgm:pt>
    <dgm:pt modelId="{DF8300E4-01A5-4658-80DD-8BE8EF658B47}" type="sibTrans" cxnId="{6B9A8532-D666-4398-8470-4086E79E8D5F}">
      <dgm:prSet/>
      <dgm:spPr/>
      <dgm:t>
        <a:bodyPr/>
        <a:lstStyle/>
        <a:p>
          <a:endParaRPr lang="ru-RU" sz="4000"/>
        </a:p>
      </dgm:t>
    </dgm:pt>
    <dgm:pt modelId="{97639761-A609-4BE6-8A6A-7B4C4F05B5AF}">
      <dgm:prSet custT="1"/>
      <dgm:spPr>
        <a:xfrm>
          <a:off x="0" y="2627859"/>
          <a:ext cx="8928992" cy="882000"/>
        </a:xfrm>
        <a:prstGeom prst="rect">
          <a:avLst/>
        </a:prstGeom>
        <a:noFill/>
        <a:ln w="19050" cap="flat" cmpd="sng" algn="ctr">
          <a:solidFill>
            <a:srgbClr val="006131"/>
          </a:solidFill>
          <a:prstDash val="sysDash"/>
        </a:ln>
        <a:effectLst/>
      </dgm:spPr>
      <dgm:t>
        <a:bodyPr/>
        <a:lstStyle/>
        <a:p>
          <a:r>
            <a:rPr lang="ru-RU" sz="1100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</a:rPr>
            <a:t>применение в ряде случаев ведомственного, а не функционального принципа формирования перечня госпрограмм</a:t>
          </a:r>
          <a:r>
            <a:rPr lang="ru-RU" sz="1100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  <a:sym typeface="Symbol"/>
            </a:rPr>
            <a:t> необходимость его корректировки при уточнении полномочий ФОИВ</a:t>
          </a:r>
          <a:endParaRPr lang="ru-RU" sz="1100" i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 pitchFamily="34" charset="0"/>
            <a:ea typeface="+mn-ea"/>
            <a:cs typeface="+mn-cs"/>
          </a:endParaRPr>
        </a:p>
      </dgm:t>
    </dgm:pt>
    <dgm:pt modelId="{81844589-7390-47CF-BFFC-D8D4F42786C9}" type="parTrans" cxnId="{0A1495BE-D3D5-486B-BAEE-AE88871D5BD9}">
      <dgm:prSet/>
      <dgm:spPr/>
      <dgm:t>
        <a:bodyPr/>
        <a:lstStyle/>
        <a:p>
          <a:endParaRPr lang="ru-RU" sz="4000"/>
        </a:p>
      </dgm:t>
    </dgm:pt>
    <dgm:pt modelId="{43A05F4F-BCE7-45FF-A933-F450BCC1ED7A}" type="sibTrans" cxnId="{0A1495BE-D3D5-486B-BAEE-AE88871D5BD9}">
      <dgm:prSet/>
      <dgm:spPr/>
      <dgm:t>
        <a:bodyPr/>
        <a:lstStyle/>
        <a:p>
          <a:endParaRPr lang="ru-RU" sz="4000"/>
        </a:p>
      </dgm:t>
    </dgm:pt>
    <dgm:pt modelId="{4081926F-CB02-47D8-B567-1CFB5B24CA49}">
      <dgm:prSet custT="1"/>
      <dgm:spPr>
        <a:xfrm>
          <a:off x="0" y="2627859"/>
          <a:ext cx="8928992" cy="882000"/>
        </a:xfrm>
        <a:prstGeom prst="rect">
          <a:avLst/>
        </a:prstGeom>
        <a:noFill/>
        <a:ln w="19050" cap="flat" cmpd="sng" algn="ctr">
          <a:solidFill>
            <a:srgbClr val="006131"/>
          </a:solidFill>
          <a:prstDash val="sysDash"/>
        </a:ln>
        <a:effectLst/>
      </dgm:spPr>
      <dgm:t>
        <a:bodyPr/>
        <a:lstStyle/>
        <a:p>
          <a:r>
            <a:rPr lang="ru-RU" sz="1100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</a:rPr>
            <a:t>смешение проектных и процессных мероприятий в составе госпрограммы;</a:t>
          </a:r>
          <a:endParaRPr lang="ru-RU" sz="1100" i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 pitchFamily="34" charset="0"/>
            <a:ea typeface="+mn-ea"/>
            <a:cs typeface="+mn-cs"/>
          </a:endParaRPr>
        </a:p>
      </dgm:t>
    </dgm:pt>
    <dgm:pt modelId="{4DE98DBB-B5CF-45D1-A222-F35497AB1280}" type="parTrans" cxnId="{A03E72A3-82E1-4EDA-B73A-F08035A4C012}">
      <dgm:prSet/>
      <dgm:spPr/>
      <dgm:t>
        <a:bodyPr/>
        <a:lstStyle/>
        <a:p>
          <a:endParaRPr lang="ru-RU" sz="4000"/>
        </a:p>
      </dgm:t>
    </dgm:pt>
    <dgm:pt modelId="{BF347856-3CEF-4562-B3C9-1F1326485C88}" type="sibTrans" cxnId="{A03E72A3-82E1-4EDA-B73A-F08035A4C012}">
      <dgm:prSet/>
      <dgm:spPr/>
      <dgm:t>
        <a:bodyPr/>
        <a:lstStyle/>
        <a:p>
          <a:endParaRPr lang="ru-RU" sz="4000"/>
        </a:p>
      </dgm:t>
    </dgm:pt>
    <dgm:pt modelId="{F43F980F-1F32-4E80-B9B8-AF37AEB18381}">
      <dgm:prSet custT="1"/>
      <dgm:spPr>
        <a:xfrm>
          <a:off x="0" y="2627859"/>
          <a:ext cx="8928992" cy="882000"/>
        </a:xfrm>
        <a:prstGeom prst="rect">
          <a:avLst/>
        </a:prstGeom>
        <a:noFill/>
        <a:ln w="19050" cap="flat" cmpd="sng" algn="ctr">
          <a:solidFill>
            <a:srgbClr val="006131"/>
          </a:solidFill>
          <a:prstDash val="sysDash"/>
        </a:ln>
        <a:effectLst/>
      </dgm:spPr>
      <dgm:t>
        <a:bodyPr/>
        <a:lstStyle/>
        <a:p>
          <a:r>
            <a:rPr lang="ru-RU" sz="1100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</a:rPr>
            <a:t>сочетание отраслевого и территориального принципа формирования госпрограмм;</a:t>
          </a:r>
          <a:endParaRPr lang="ru-RU" sz="1100" i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 pitchFamily="34" charset="0"/>
            <a:ea typeface="+mn-ea"/>
            <a:cs typeface="+mn-cs"/>
          </a:endParaRPr>
        </a:p>
      </dgm:t>
    </dgm:pt>
    <dgm:pt modelId="{B480B2E5-D661-4C2F-9A5B-0174AF62B315}" type="parTrans" cxnId="{893574DB-1747-47B2-A72A-A4AC93C61A22}">
      <dgm:prSet/>
      <dgm:spPr/>
      <dgm:t>
        <a:bodyPr/>
        <a:lstStyle/>
        <a:p>
          <a:endParaRPr lang="ru-RU" sz="4000"/>
        </a:p>
      </dgm:t>
    </dgm:pt>
    <dgm:pt modelId="{6F5F0C17-A07D-45B1-8D0C-82372907E4D9}" type="sibTrans" cxnId="{893574DB-1747-47B2-A72A-A4AC93C61A22}">
      <dgm:prSet/>
      <dgm:spPr/>
      <dgm:t>
        <a:bodyPr/>
        <a:lstStyle/>
        <a:p>
          <a:endParaRPr lang="ru-RU" sz="4000"/>
        </a:p>
      </dgm:t>
    </dgm:pt>
    <dgm:pt modelId="{CCF59117-ACF0-4314-8ABA-E71546A4F496}">
      <dgm:prSet custT="1"/>
      <dgm:spPr>
        <a:xfrm>
          <a:off x="446449" y="5006041"/>
          <a:ext cx="8155634" cy="236160"/>
        </a:xfrm>
        <a:prstGeom prst="roundRect">
          <a:avLst/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sz="1400" b="1" dirty="0" smtClean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rPr>
            <a:t>Положительный опыт реализации проектных принципов управления</a:t>
          </a:r>
        </a:p>
      </dgm:t>
    </dgm:pt>
    <dgm:pt modelId="{0776F91F-9E7A-43FB-89BC-0A5AB8B82F3E}" type="parTrans" cxnId="{32990FC1-C6A0-43F8-A110-69BF582535FB}">
      <dgm:prSet/>
      <dgm:spPr/>
      <dgm:t>
        <a:bodyPr/>
        <a:lstStyle/>
        <a:p>
          <a:endParaRPr lang="ru-RU" sz="4000"/>
        </a:p>
      </dgm:t>
    </dgm:pt>
    <dgm:pt modelId="{9BC80B9B-355A-4589-B832-5A8E1A034BC2}" type="sibTrans" cxnId="{32990FC1-C6A0-43F8-A110-69BF582535FB}">
      <dgm:prSet/>
      <dgm:spPr/>
      <dgm:t>
        <a:bodyPr/>
        <a:lstStyle/>
        <a:p>
          <a:endParaRPr lang="ru-RU" sz="4000"/>
        </a:p>
      </dgm:t>
    </dgm:pt>
    <dgm:pt modelId="{BF6388F6-A28E-44BF-9B1B-D5A5D653F4C2}">
      <dgm:prSet custT="1"/>
      <dgm:spPr>
        <a:xfrm>
          <a:off x="0" y="138099"/>
          <a:ext cx="8928992" cy="1008000"/>
        </a:xfrm>
        <a:prstGeom prst="rect">
          <a:avLst/>
        </a:prstGeom>
        <a:noFill/>
        <a:ln w="19050" cap="flat" cmpd="sng" algn="ctr">
          <a:solidFill>
            <a:srgbClr val="006131"/>
          </a:solidFill>
          <a:prstDash val="sysDash"/>
        </a:ln>
        <a:effectLst/>
      </dgm:spPr>
      <dgm:t>
        <a:bodyPr/>
        <a:lstStyle/>
        <a:p>
          <a:r>
            <a:rPr lang="ru-RU" sz="1100" i="1" spc="-3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</a:rPr>
            <a:t>отсутствие увязки мероприятий с конкретными результатами;</a:t>
          </a:r>
          <a:endParaRPr lang="ru-RU" sz="1100" i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 pitchFamily="34" charset="0"/>
            <a:ea typeface="+mn-ea"/>
            <a:cs typeface="+mn-cs"/>
          </a:endParaRPr>
        </a:p>
      </dgm:t>
    </dgm:pt>
    <dgm:pt modelId="{E09685A9-3DC2-4D24-ABB3-9B7E8E397039}" type="parTrans" cxnId="{617705BC-AD40-4F05-8EB4-09AF80E855D6}">
      <dgm:prSet/>
      <dgm:spPr/>
      <dgm:t>
        <a:bodyPr/>
        <a:lstStyle/>
        <a:p>
          <a:endParaRPr lang="ru-RU"/>
        </a:p>
      </dgm:t>
    </dgm:pt>
    <dgm:pt modelId="{BF089F15-C33B-4482-AE01-EFE18DF7F8BC}" type="sibTrans" cxnId="{617705BC-AD40-4F05-8EB4-09AF80E855D6}">
      <dgm:prSet/>
      <dgm:spPr/>
      <dgm:t>
        <a:bodyPr/>
        <a:lstStyle/>
        <a:p>
          <a:endParaRPr lang="ru-RU"/>
        </a:p>
      </dgm:t>
    </dgm:pt>
    <dgm:pt modelId="{0DC636EC-D22A-4F27-9CA4-3DC142E343AB}">
      <dgm:prSet custT="1"/>
      <dgm:spPr>
        <a:xfrm>
          <a:off x="0" y="138099"/>
          <a:ext cx="8928992" cy="1008000"/>
        </a:xfrm>
        <a:prstGeom prst="rect">
          <a:avLst/>
        </a:prstGeom>
        <a:noFill/>
        <a:ln w="19050" cap="flat" cmpd="sng" algn="ctr">
          <a:solidFill>
            <a:srgbClr val="006131"/>
          </a:solidFill>
          <a:prstDash val="sysDash"/>
        </a:ln>
        <a:effectLst/>
      </dgm:spPr>
      <dgm:t>
        <a:bodyPr/>
        <a:lstStyle/>
        <a:p>
          <a:r>
            <a:rPr lang="ru-RU" sz="1100" i="1" spc="-3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</a:rPr>
            <a:t>целевые показатели госпрограмм не всегда характеризуют конечные социально-экономические эффекты (вместо показателей устанавливаются непосредственные результаты);</a:t>
          </a:r>
          <a:endParaRPr lang="ru-RU" sz="1100" i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 pitchFamily="34" charset="0"/>
            <a:ea typeface="+mn-ea"/>
            <a:cs typeface="+mn-cs"/>
          </a:endParaRPr>
        </a:p>
      </dgm:t>
    </dgm:pt>
    <dgm:pt modelId="{9DEF0B43-5735-4A19-8662-8104C7623B75}" type="parTrans" cxnId="{A6A8D163-100D-4D4A-AF26-79333E9EBAA3}">
      <dgm:prSet/>
      <dgm:spPr/>
      <dgm:t>
        <a:bodyPr/>
        <a:lstStyle/>
        <a:p>
          <a:endParaRPr lang="ru-RU"/>
        </a:p>
      </dgm:t>
    </dgm:pt>
    <dgm:pt modelId="{4B094205-E700-41D1-8CB9-615C5C08B345}" type="sibTrans" cxnId="{A6A8D163-100D-4D4A-AF26-79333E9EBAA3}">
      <dgm:prSet/>
      <dgm:spPr/>
      <dgm:t>
        <a:bodyPr/>
        <a:lstStyle/>
        <a:p>
          <a:endParaRPr lang="ru-RU"/>
        </a:p>
      </dgm:t>
    </dgm:pt>
    <dgm:pt modelId="{58C82D60-3953-467E-895E-BE7493EAF9F3}">
      <dgm:prSet custT="1"/>
      <dgm:spPr>
        <a:xfrm>
          <a:off x="0" y="3803748"/>
          <a:ext cx="8928992" cy="396900"/>
        </a:xfrm>
        <a:prstGeom prst="rect">
          <a:avLst/>
        </a:prstGeom>
        <a:noFill/>
        <a:ln w="19050" cap="flat" cmpd="sng" algn="ctr">
          <a:solidFill>
            <a:srgbClr val="006131"/>
          </a:solidFill>
          <a:prstDash val="sysDash"/>
        </a:ln>
        <a:effectLst/>
      </dgm:spPr>
      <dgm:t>
        <a:bodyPr/>
        <a:lstStyle/>
        <a:p>
          <a:endParaRPr lang="ru-RU" sz="1050" i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9D39E6BE-4255-4F09-A0B2-7A62CDA0DA7C}" type="parTrans" cxnId="{9A0BA77B-3D9E-4BDA-96B7-B825DCA7C5F8}">
      <dgm:prSet/>
      <dgm:spPr/>
      <dgm:t>
        <a:bodyPr/>
        <a:lstStyle/>
        <a:p>
          <a:endParaRPr lang="ru-RU"/>
        </a:p>
      </dgm:t>
    </dgm:pt>
    <dgm:pt modelId="{BAB97189-0F10-4D72-8CB0-0D149A064188}" type="sibTrans" cxnId="{9A0BA77B-3D9E-4BDA-96B7-B825DCA7C5F8}">
      <dgm:prSet/>
      <dgm:spPr/>
      <dgm:t>
        <a:bodyPr/>
        <a:lstStyle/>
        <a:p>
          <a:endParaRPr lang="ru-RU"/>
        </a:p>
      </dgm:t>
    </dgm:pt>
    <dgm:pt modelId="{9C0361E1-01D8-4737-9648-24C2199149BB}" type="pres">
      <dgm:prSet presAssocID="{FDB47F20-1C6F-4673-8C93-C38F4A45A5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185940-1DFC-4338-86F5-8A8A4739151B}" type="pres">
      <dgm:prSet presAssocID="{D1BF2D8B-047F-4BCA-88B2-48CA99F2F6F1}" presName="parentLin" presStyleCnt="0"/>
      <dgm:spPr/>
    </dgm:pt>
    <dgm:pt modelId="{ACA9CCEC-3B41-42B8-B437-788CB40E260F}" type="pres">
      <dgm:prSet presAssocID="{D1BF2D8B-047F-4BCA-88B2-48CA99F2F6F1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AD5CE12A-7241-4981-BC36-7DEA811471D3}" type="pres">
      <dgm:prSet presAssocID="{D1BF2D8B-047F-4BCA-88B2-48CA99F2F6F1}" presName="parentText" presStyleLbl="node1" presStyleIdx="0" presStyleCnt="6" custScaleX="1296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50EA4E-677E-4701-8023-A74623BA5A42}" type="pres">
      <dgm:prSet presAssocID="{D1BF2D8B-047F-4BCA-88B2-48CA99F2F6F1}" presName="negativeSpace" presStyleCnt="0"/>
      <dgm:spPr/>
    </dgm:pt>
    <dgm:pt modelId="{C85464EE-840E-4821-8AB0-5DB166EF6424}" type="pres">
      <dgm:prSet presAssocID="{D1BF2D8B-047F-4BCA-88B2-48CA99F2F6F1}" presName="childText" presStyleLbl="conFgAcc1" presStyleIdx="0" presStyleCnt="6" custLinFactNeighborX="-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177EC0-1DA4-4F9E-9DC7-0B241D917035}" type="pres">
      <dgm:prSet presAssocID="{1509885A-FD81-41B7-9433-E83F5568058D}" presName="spaceBetweenRectangles" presStyleCnt="0"/>
      <dgm:spPr/>
    </dgm:pt>
    <dgm:pt modelId="{BC64C4B1-E964-444B-8E19-EB520AD8E2E3}" type="pres">
      <dgm:prSet presAssocID="{8659E0EC-D1C6-4A45-869A-9A36FD4F9B1A}" presName="parentLin" presStyleCnt="0"/>
      <dgm:spPr/>
    </dgm:pt>
    <dgm:pt modelId="{B230FDF3-E29D-4535-8CF4-914CDD8D972B}" type="pres">
      <dgm:prSet presAssocID="{8659E0EC-D1C6-4A45-869A-9A36FD4F9B1A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FCCF6141-08A4-414C-B017-CCD68FA67713}" type="pres">
      <dgm:prSet presAssocID="{8659E0EC-D1C6-4A45-869A-9A36FD4F9B1A}" presName="parentText" presStyleLbl="node1" presStyleIdx="1" presStyleCnt="6" custScaleX="1308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DFA7AE-A26C-4D01-87B8-08764BDBDA6B}" type="pres">
      <dgm:prSet presAssocID="{8659E0EC-D1C6-4A45-869A-9A36FD4F9B1A}" presName="negativeSpace" presStyleCnt="0"/>
      <dgm:spPr/>
    </dgm:pt>
    <dgm:pt modelId="{AEA392A0-9B09-43A3-BA1E-F70CCABBE74B}" type="pres">
      <dgm:prSet presAssocID="{8659E0EC-D1C6-4A45-869A-9A36FD4F9B1A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EA7A59-AECB-483B-AF96-E5A87CAC0E3C}" type="pres">
      <dgm:prSet presAssocID="{8672D159-787B-43A1-9F36-EE2244CFF486}" presName="spaceBetweenRectangles" presStyleCnt="0"/>
      <dgm:spPr/>
    </dgm:pt>
    <dgm:pt modelId="{09AE6CA6-6A9E-4B63-8752-62AC6ABEB9B5}" type="pres">
      <dgm:prSet presAssocID="{694C765D-E487-4E2B-8239-B7C8FD0F0CD5}" presName="parentLin" presStyleCnt="0"/>
      <dgm:spPr/>
    </dgm:pt>
    <dgm:pt modelId="{034EAED2-76C8-4B4A-B8C4-913B98D88CE4}" type="pres">
      <dgm:prSet presAssocID="{694C765D-E487-4E2B-8239-B7C8FD0F0CD5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F4FEAA85-E60D-4A88-B34B-4A0B5E24C05F}" type="pres">
      <dgm:prSet presAssocID="{694C765D-E487-4E2B-8239-B7C8FD0F0CD5}" presName="parentText" presStyleLbl="node1" presStyleIdx="2" presStyleCnt="6" custScaleX="129953" custScaleY="1404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84CD6C-8521-468E-8217-D1EA2E836663}" type="pres">
      <dgm:prSet presAssocID="{694C765D-E487-4E2B-8239-B7C8FD0F0CD5}" presName="negativeSpace" presStyleCnt="0"/>
      <dgm:spPr/>
    </dgm:pt>
    <dgm:pt modelId="{90A7CCBD-CF20-4280-8ADF-CA442523412D}" type="pres">
      <dgm:prSet presAssocID="{694C765D-E487-4E2B-8239-B7C8FD0F0CD5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A8C50F-31AE-4597-A738-9C0B0BCEE12B}" type="pres">
      <dgm:prSet presAssocID="{DF670272-6170-452A-957D-EDACBA88A005}" presName="spaceBetweenRectangles" presStyleCnt="0"/>
      <dgm:spPr/>
    </dgm:pt>
    <dgm:pt modelId="{76257DBB-8A66-405B-8BE3-0EEAF1D0CAA7}" type="pres">
      <dgm:prSet presAssocID="{B4A39306-D73C-441D-B19D-1A810322093F}" presName="parentLin" presStyleCnt="0"/>
      <dgm:spPr/>
    </dgm:pt>
    <dgm:pt modelId="{70073943-D3BF-41B8-B57A-E3FB38D28C53}" type="pres">
      <dgm:prSet presAssocID="{B4A39306-D73C-441D-B19D-1A810322093F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363DD498-94D9-4FA0-AB38-645AA75AF6CA}" type="pres">
      <dgm:prSet presAssocID="{B4A39306-D73C-441D-B19D-1A810322093F}" presName="parentText" presStyleLbl="node1" presStyleIdx="3" presStyleCnt="6" custScaleX="130985" custScaleY="1966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F4A2D-DD6F-4273-9BB5-AF634D02E5AB}" type="pres">
      <dgm:prSet presAssocID="{B4A39306-D73C-441D-B19D-1A810322093F}" presName="negativeSpace" presStyleCnt="0"/>
      <dgm:spPr/>
    </dgm:pt>
    <dgm:pt modelId="{1FA426BC-0CE1-4208-845F-34F86341359D}" type="pres">
      <dgm:prSet presAssocID="{B4A39306-D73C-441D-B19D-1A810322093F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360491-5D5F-4AA1-BDE2-B356ECA6778C}" type="pres">
      <dgm:prSet presAssocID="{F70646FE-74DC-494B-9FF4-D9C767693261}" presName="spaceBetweenRectangles" presStyleCnt="0"/>
      <dgm:spPr/>
    </dgm:pt>
    <dgm:pt modelId="{E36B29BE-1F51-47E4-B554-0490A7F77367}" type="pres">
      <dgm:prSet presAssocID="{3B2F650F-DCA9-47CE-8AFE-9A425838FD76}" presName="parentLin" presStyleCnt="0"/>
      <dgm:spPr/>
    </dgm:pt>
    <dgm:pt modelId="{A5EECBD5-51BE-4D73-9347-35FF766E737E}" type="pres">
      <dgm:prSet presAssocID="{3B2F650F-DCA9-47CE-8AFE-9A425838FD76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A342FA91-5FCB-4ED3-B5AD-909062245E3F}" type="pres">
      <dgm:prSet presAssocID="{3B2F650F-DCA9-47CE-8AFE-9A425838FD76}" presName="parentText" presStyleLbl="node1" presStyleIdx="4" presStyleCnt="6" custScaleX="130600" custScaleY="187304" custLinFactNeighborY="220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617ED3-0508-4382-A150-E6FEE84BFBD5}" type="pres">
      <dgm:prSet presAssocID="{3B2F650F-DCA9-47CE-8AFE-9A425838FD76}" presName="negativeSpace" presStyleCnt="0"/>
      <dgm:spPr/>
    </dgm:pt>
    <dgm:pt modelId="{BB49DA1F-DF2E-4782-99FB-76DE3F906FDC}" type="pres">
      <dgm:prSet presAssocID="{3B2F650F-DCA9-47CE-8AFE-9A425838FD76}" presName="childText" presStyleLbl="conFgAcc1" presStyleIdx="4" presStyleCnt="6" custScaleY="155782">
        <dgm:presLayoutVars>
          <dgm:bulletEnabled val="1"/>
        </dgm:presLayoutVars>
      </dgm:prSet>
      <dgm:spPr>
        <a:xfrm>
          <a:off x="0" y="4568105"/>
          <a:ext cx="8928992" cy="314056"/>
        </a:xfrm>
        <a:prstGeom prst="rect">
          <a:avLst/>
        </a:prstGeom>
        <a:noFill/>
        <a:ln w="19050" cap="flat" cmpd="sng" algn="ctr">
          <a:solidFill>
            <a:srgbClr val="006131"/>
          </a:solidFill>
          <a:prstDash val="sysDash"/>
        </a:ln>
        <a:effectLst/>
      </dgm:spPr>
      <dgm:t>
        <a:bodyPr/>
        <a:lstStyle/>
        <a:p>
          <a:endParaRPr lang="ru-RU"/>
        </a:p>
      </dgm:t>
    </dgm:pt>
    <dgm:pt modelId="{E2E69DE4-2EBE-43D1-BA48-2064460487B1}" type="pres">
      <dgm:prSet presAssocID="{8B633ADB-12FC-424D-9D85-31A9C0E665A8}" presName="spaceBetweenRectangles" presStyleCnt="0"/>
      <dgm:spPr/>
    </dgm:pt>
    <dgm:pt modelId="{47BA451B-EBDD-455D-AFB6-A20534F8029D}" type="pres">
      <dgm:prSet presAssocID="{CCF59117-ACF0-4314-8ABA-E71546A4F496}" presName="parentLin" presStyleCnt="0"/>
      <dgm:spPr/>
    </dgm:pt>
    <dgm:pt modelId="{D7750247-AB1A-4821-ADE9-6395A051B70A}" type="pres">
      <dgm:prSet presAssocID="{CCF59117-ACF0-4314-8ABA-E71546A4F496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1FE01DC1-14AB-4951-8198-6AD42BB21AB2}" type="pres">
      <dgm:prSet presAssocID="{CCF59117-ACF0-4314-8ABA-E71546A4F496}" presName="parentText" presStyleLbl="node1" presStyleIdx="5" presStyleCnt="6" custScaleX="130484" custScaleY="123765" custLinFactNeighborY="341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F2B78A-8846-44A7-9052-33D11E438637}" type="pres">
      <dgm:prSet presAssocID="{CCF59117-ACF0-4314-8ABA-E71546A4F496}" presName="negativeSpace" presStyleCnt="0"/>
      <dgm:spPr/>
    </dgm:pt>
    <dgm:pt modelId="{B5B0B4BC-97CC-4ED0-A007-CFE7736E1E8E}" type="pres">
      <dgm:prSet presAssocID="{CCF59117-ACF0-4314-8ABA-E71546A4F496}" presName="childText" presStyleLbl="conFgAcc1" presStyleIdx="5" presStyleCnt="6" custScaleY="162200">
        <dgm:presLayoutVars>
          <dgm:bulletEnabled val="1"/>
        </dgm:presLayoutVars>
      </dgm:prSet>
      <dgm:spPr>
        <a:xfrm>
          <a:off x="0" y="5043442"/>
          <a:ext cx="8928992" cy="326995"/>
        </a:xfrm>
        <a:prstGeom prst="rect">
          <a:avLst/>
        </a:prstGeom>
        <a:noFill/>
        <a:ln w="19050" cap="flat" cmpd="sng" algn="ctr">
          <a:solidFill>
            <a:srgbClr val="006131"/>
          </a:solidFill>
          <a:prstDash val="sysDash"/>
        </a:ln>
        <a:effectLst/>
      </dgm:spPr>
      <dgm:t>
        <a:bodyPr/>
        <a:lstStyle/>
        <a:p>
          <a:endParaRPr lang="ru-RU"/>
        </a:p>
      </dgm:t>
    </dgm:pt>
  </dgm:ptLst>
  <dgm:cxnLst>
    <dgm:cxn modelId="{78498718-B640-48BA-B3A3-83D296999AEB}" srcId="{8659E0EC-D1C6-4A45-869A-9A36FD4F9B1A}" destId="{8B628FC7-CF5E-4576-8E9F-9F43B9DF72F6}" srcOrd="1" destOrd="0" parTransId="{34511AC8-D61A-478D-92A7-45E36B09369E}" sibTransId="{9B2B18B5-CBB2-4AF1-B2D1-84EE8C7EE9B3}"/>
    <dgm:cxn modelId="{E234D5EF-A0D4-4259-B6B1-7CDBA1360094}" type="presOf" srcId="{FDB47F20-1C6F-4673-8C93-C38F4A45A597}" destId="{9C0361E1-01D8-4737-9648-24C2199149BB}" srcOrd="0" destOrd="0" presId="urn:microsoft.com/office/officeart/2005/8/layout/list1"/>
    <dgm:cxn modelId="{D65FEADA-7CAB-462B-A7B5-34111E83570E}" srcId="{FDB47F20-1C6F-4673-8C93-C38F4A45A597}" destId="{3B2F650F-DCA9-47CE-8AFE-9A425838FD76}" srcOrd="4" destOrd="0" parTransId="{C9BEE1B5-9473-4684-AD07-C021CA50C8D0}" sibTransId="{8B633ADB-12FC-424D-9D85-31A9C0E665A8}"/>
    <dgm:cxn modelId="{0A1495BE-D3D5-486B-BAEE-AE88871D5BD9}" srcId="{694C765D-E487-4E2B-8239-B7C8FD0F0CD5}" destId="{97639761-A609-4BE6-8A6A-7B4C4F05B5AF}" srcOrd="0" destOrd="0" parTransId="{81844589-7390-47CF-BFFC-D8D4F42786C9}" sibTransId="{43A05F4F-BCE7-45FF-A933-F450BCC1ED7A}"/>
    <dgm:cxn modelId="{378432B9-4667-4C15-B700-D81ACE18223E}" type="presOf" srcId="{FFA74AE9-993E-4495-91CA-32F76FF05F65}" destId="{AEA392A0-9B09-43A3-BA1E-F70CCABBE74B}" srcOrd="0" destOrd="2" presId="urn:microsoft.com/office/officeart/2005/8/layout/list1"/>
    <dgm:cxn modelId="{06F336FD-9097-4AF4-B05D-B8D67C201641}" type="presOf" srcId="{D1BF2D8B-047F-4BCA-88B2-48CA99F2F6F1}" destId="{AD5CE12A-7241-4981-BC36-7DEA811471D3}" srcOrd="1" destOrd="0" presId="urn:microsoft.com/office/officeart/2005/8/layout/list1"/>
    <dgm:cxn modelId="{B64F636F-6CBA-4026-9CD0-EC41D20E6CC0}" type="presOf" srcId="{8B628FC7-CF5E-4576-8E9F-9F43B9DF72F6}" destId="{AEA392A0-9B09-43A3-BA1E-F70CCABBE74B}" srcOrd="0" destOrd="1" presId="urn:microsoft.com/office/officeart/2005/8/layout/list1"/>
    <dgm:cxn modelId="{B699F267-FA14-4558-8191-C65DB299845F}" type="presOf" srcId="{8659E0EC-D1C6-4A45-869A-9A36FD4F9B1A}" destId="{B230FDF3-E29D-4535-8CF4-914CDD8D972B}" srcOrd="0" destOrd="0" presId="urn:microsoft.com/office/officeart/2005/8/layout/list1"/>
    <dgm:cxn modelId="{85C1A276-9486-4BAE-9765-CF1EF0D477EE}" type="presOf" srcId="{CCF59117-ACF0-4314-8ABA-E71546A4F496}" destId="{1FE01DC1-14AB-4951-8198-6AD42BB21AB2}" srcOrd="1" destOrd="0" presId="urn:microsoft.com/office/officeart/2005/8/layout/list1"/>
    <dgm:cxn modelId="{A03E72A3-82E1-4EDA-B73A-F08035A4C012}" srcId="{694C765D-E487-4E2B-8239-B7C8FD0F0CD5}" destId="{4081926F-CB02-47D8-B567-1CFB5B24CA49}" srcOrd="1" destOrd="0" parTransId="{4DE98DBB-B5CF-45D1-A222-F35497AB1280}" sibTransId="{BF347856-3CEF-4562-B3C9-1F1326485C88}"/>
    <dgm:cxn modelId="{6141AF04-659D-4052-B60A-F7DD48484A8A}" type="presOf" srcId="{CCF59117-ACF0-4314-8ABA-E71546A4F496}" destId="{D7750247-AB1A-4821-ADE9-6395A051B70A}" srcOrd="0" destOrd="0" presId="urn:microsoft.com/office/officeart/2005/8/layout/list1"/>
    <dgm:cxn modelId="{4F7E5EAA-0EA8-47E6-9B7C-CEFBFC570F67}" srcId="{D1BF2D8B-047F-4BCA-88B2-48CA99F2F6F1}" destId="{04682D58-AB2A-4A06-BE52-269DA3FD82B7}" srcOrd="0" destOrd="0" parTransId="{51BE8057-D630-4DF4-8479-BC44CB0CECAC}" sibTransId="{31042860-1338-471D-9BC3-669F8B211B29}"/>
    <dgm:cxn modelId="{F35E2AEA-DD83-4F2E-9B4A-8B7105A5AA98}" srcId="{FDB47F20-1C6F-4673-8C93-C38F4A45A597}" destId="{8659E0EC-D1C6-4A45-869A-9A36FD4F9B1A}" srcOrd="1" destOrd="0" parTransId="{3CF77652-9D3A-4C3D-81AF-6C098D053BE1}" sibTransId="{8672D159-787B-43A1-9F36-EE2244CFF486}"/>
    <dgm:cxn modelId="{44B13DFC-5EEE-466A-8E6D-B4F8E231CEEB}" type="presOf" srcId="{B4A39306-D73C-441D-B19D-1A810322093F}" destId="{70073943-D3BF-41B8-B57A-E3FB38D28C53}" srcOrd="0" destOrd="0" presId="urn:microsoft.com/office/officeart/2005/8/layout/list1"/>
    <dgm:cxn modelId="{3FDFAF26-8E02-4F84-AB48-71880E941C57}" srcId="{8659E0EC-D1C6-4A45-869A-9A36FD4F9B1A}" destId="{B8C707F6-FA1C-4C14-8CFD-51BA391C75DD}" srcOrd="0" destOrd="0" parTransId="{C3F1891A-F83D-49F9-9615-38F4517172D2}" sibTransId="{3A22B0B8-23B8-402F-BABE-64F70EB62F70}"/>
    <dgm:cxn modelId="{9A0BA77B-3D9E-4BDA-96B7-B825DCA7C5F8}" srcId="{B4A39306-D73C-441D-B19D-1A810322093F}" destId="{58C82D60-3953-467E-895E-BE7493EAF9F3}" srcOrd="0" destOrd="0" parTransId="{9D39E6BE-4255-4F09-A0B2-7A62CDA0DA7C}" sibTransId="{BAB97189-0F10-4D72-8CB0-0D149A064188}"/>
    <dgm:cxn modelId="{243152AB-440B-478E-9CA7-0DD077CDB3CE}" type="presOf" srcId="{4081926F-CB02-47D8-B567-1CFB5B24CA49}" destId="{90A7CCBD-CF20-4280-8ADF-CA442523412D}" srcOrd="0" destOrd="1" presId="urn:microsoft.com/office/officeart/2005/8/layout/list1"/>
    <dgm:cxn modelId="{617F12BC-F626-490B-A2C5-9505BD7B2407}" type="presOf" srcId="{3B2F650F-DCA9-47CE-8AFE-9A425838FD76}" destId="{A342FA91-5FCB-4ED3-B5AD-909062245E3F}" srcOrd="1" destOrd="0" presId="urn:microsoft.com/office/officeart/2005/8/layout/list1"/>
    <dgm:cxn modelId="{617705BC-AD40-4F05-8EB4-09AF80E855D6}" srcId="{D1BF2D8B-047F-4BCA-88B2-48CA99F2F6F1}" destId="{BF6388F6-A28E-44BF-9B1B-D5A5D653F4C2}" srcOrd="1" destOrd="0" parTransId="{E09685A9-3DC2-4D24-ABB3-9B7E8E397039}" sibTransId="{BF089F15-C33B-4482-AE01-EFE18DF7F8BC}"/>
    <dgm:cxn modelId="{CDFD96F9-4C6C-44F5-AD3B-3BD9588EA117}" type="presOf" srcId="{04682D58-AB2A-4A06-BE52-269DA3FD82B7}" destId="{C85464EE-840E-4821-8AB0-5DB166EF6424}" srcOrd="0" destOrd="0" presId="urn:microsoft.com/office/officeart/2005/8/layout/list1"/>
    <dgm:cxn modelId="{06338496-8EF5-4E57-BB2A-9B0B913F89CE}" type="presOf" srcId="{D1BF2D8B-047F-4BCA-88B2-48CA99F2F6F1}" destId="{ACA9CCEC-3B41-42B8-B437-788CB40E260F}" srcOrd="0" destOrd="0" presId="urn:microsoft.com/office/officeart/2005/8/layout/list1"/>
    <dgm:cxn modelId="{6B9A8532-D666-4398-8470-4086E79E8D5F}" srcId="{8659E0EC-D1C6-4A45-869A-9A36FD4F9B1A}" destId="{FFA74AE9-993E-4495-91CA-32F76FF05F65}" srcOrd="2" destOrd="0" parTransId="{1F63272E-F70E-4A98-B7F0-9A96884EAAFE}" sibTransId="{DF8300E4-01A5-4658-80DD-8BE8EF658B47}"/>
    <dgm:cxn modelId="{02E38AED-DDBA-48F8-B7C6-F4154CFF1B5B}" type="presOf" srcId="{0DC636EC-D22A-4F27-9CA4-3DC142E343AB}" destId="{C85464EE-840E-4821-8AB0-5DB166EF6424}" srcOrd="0" destOrd="2" presId="urn:microsoft.com/office/officeart/2005/8/layout/list1"/>
    <dgm:cxn modelId="{0D79B87F-5CD0-4947-8A61-C74D315B3F89}" type="presOf" srcId="{694C765D-E487-4E2B-8239-B7C8FD0F0CD5}" destId="{F4FEAA85-E60D-4A88-B34B-4A0B5E24C05F}" srcOrd="1" destOrd="0" presId="urn:microsoft.com/office/officeart/2005/8/layout/list1"/>
    <dgm:cxn modelId="{32990FC1-C6A0-43F8-A110-69BF582535FB}" srcId="{FDB47F20-1C6F-4673-8C93-C38F4A45A597}" destId="{CCF59117-ACF0-4314-8ABA-E71546A4F496}" srcOrd="5" destOrd="0" parTransId="{0776F91F-9E7A-43FB-89BC-0A5AB8B82F3E}" sibTransId="{9BC80B9B-355A-4589-B832-5A8E1A034BC2}"/>
    <dgm:cxn modelId="{55B0932E-5105-4D0C-A191-F51EF20DD5FF}" type="presOf" srcId="{8659E0EC-D1C6-4A45-869A-9A36FD4F9B1A}" destId="{FCCF6141-08A4-414C-B017-CCD68FA67713}" srcOrd="1" destOrd="0" presId="urn:microsoft.com/office/officeart/2005/8/layout/list1"/>
    <dgm:cxn modelId="{1C206992-2515-4AB8-842E-E43BA82540FF}" type="presOf" srcId="{694C765D-E487-4E2B-8239-B7C8FD0F0CD5}" destId="{034EAED2-76C8-4B4A-B8C4-913B98D88CE4}" srcOrd="0" destOrd="0" presId="urn:microsoft.com/office/officeart/2005/8/layout/list1"/>
    <dgm:cxn modelId="{0B7C3432-AA05-4137-B123-069CEA0EAD59}" type="presOf" srcId="{58C82D60-3953-467E-895E-BE7493EAF9F3}" destId="{1FA426BC-0CE1-4208-845F-34F86341359D}" srcOrd="0" destOrd="0" presId="urn:microsoft.com/office/officeart/2005/8/layout/list1"/>
    <dgm:cxn modelId="{893574DB-1747-47B2-A72A-A4AC93C61A22}" srcId="{694C765D-E487-4E2B-8239-B7C8FD0F0CD5}" destId="{F43F980F-1F32-4E80-B9B8-AF37AEB18381}" srcOrd="2" destOrd="0" parTransId="{B480B2E5-D661-4C2F-9A5B-0174AF62B315}" sibTransId="{6F5F0C17-A07D-45B1-8D0C-82372907E4D9}"/>
    <dgm:cxn modelId="{350F039A-0A8F-43C3-B0F0-23FF94869E57}" type="presOf" srcId="{B8C707F6-FA1C-4C14-8CFD-51BA391C75DD}" destId="{AEA392A0-9B09-43A3-BA1E-F70CCABBE74B}" srcOrd="0" destOrd="0" presId="urn:microsoft.com/office/officeart/2005/8/layout/list1"/>
    <dgm:cxn modelId="{DCE6D0C5-83D4-44F5-9469-93AEE4C27B88}" srcId="{FDB47F20-1C6F-4673-8C93-C38F4A45A597}" destId="{B4A39306-D73C-441D-B19D-1A810322093F}" srcOrd="3" destOrd="0" parTransId="{4BA469D3-AAA7-4DD3-8C50-3B694EE20982}" sibTransId="{F70646FE-74DC-494B-9FF4-D9C767693261}"/>
    <dgm:cxn modelId="{D0D05CE4-B6BB-4D58-97DB-92F42BD6A170}" srcId="{FDB47F20-1C6F-4673-8C93-C38F4A45A597}" destId="{D1BF2D8B-047F-4BCA-88B2-48CA99F2F6F1}" srcOrd="0" destOrd="0" parTransId="{FA2FE8C3-D9F3-4CBE-855B-3BBEC38B3801}" sibTransId="{1509885A-FD81-41B7-9433-E83F5568058D}"/>
    <dgm:cxn modelId="{A6A8D163-100D-4D4A-AF26-79333E9EBAA3}" srcId="{D1BF2D8B-047F-4BCA-88B2-48CA99F2F6F1}" destId="{0DC636EC-D22A-4F27-9CA4-3DC142E343AB}" srcOrd="2" destOrd="0" parTransId="{9DEF0B43-5735-4A19-8662-8104C7623B75}" sibTransId="{4B094205-E700-41D1-8CB9-615C5C08B345}"/>
    <dgm:cxn modelId="{926BD585-1CA2-4AE6-B177-1DB50C0BF3BF}" type="presOf" srcId="{3B2F650F-DCA9-47CE-8AFE-9A425838FD76}" destId="{A5EECBD5-51BE-4D73-9347-35FF766E737E}" srcOrd="0" destOrd="0" presId="urn:microsoft.com/office/officeart/2005/8/layout/list1"/>
    <dgm:cxn modelId="{AE0E7908-E1AB-4411-BDC6-AC17EC514F82}" srcId="{FDB47F20-1C6F-4673-8C93-C38F4A45A597}" destId="{694C765D-E487-4E2B-8239-B7C8FD0F0CD5}" srcOrd="2" destOrd="0" parTransId="{E90FCA62-207C-4963-881B-B818FE2BD405}" sibTransId="{DF670272-6170-452A-957D-EDACBA88A005}"/>
    <dgm:cxn modelId="{CB3192FA-005F-4749-BF46-0891586771EE}" type="presOf" srcId="{F43F980F-1F32-4E80-B9B8-AF37AEB18381}" destId="{90A7CCBD-CF20-4280-8ADF-CA442523412D}" srcOrd="0" destOrd="2" presId="urn:microsoft.com/office/officeart/2005/8/layout/list1"/>
    <dgm:cxn modelId="{03A69969-0513-449C-9CB1-685F073BB765}" type="presOf" srcId="{97639761-A609-4BE6-8A6A-7B4C4F05B5AF}" destId="{90A7CCBD-CF20-4280-8ADF-CA442523412D}" srcOrd="0" destOrd="0" presId="urn:microsoft.com/office/officeart/2005/8/layout/list1"/>
    <dgm:cxn modelId="{6F1E3C7F-DE22-4DAF-8A57-E755598BA00C}" type="presOf" srcId="{BF6388F6-A28E-44BF-9B1B-D5A5D653F4C2}" destId="{C85464EE-840E-4821-8AB0-5DB166EF6424}" srcOrd="0" destOrd="1" presId="urn:microsoft.com/office/officeart/2005/8/layout/list1"/>
    <dgm:cxn modelId="{3FA8CAE4-479B-464E-A97D-1130977B3770}" type="presOf" srcId="{B4A39306-D73C-441D-B19D-1A810322093F}" destId="{363DD498-94D9-4FA0-AB38-645AA75AF6CA}" srcOrd="1" destOrd="0" presId="urn:microsoft.com/office/officeart/2005/8/layout/list1"/>
    <dgm:cxn modelId="{E173FAF7-F958-4996-BAA4-627C3A521A98}" type="presParOf" srcId="{9C0361E1-01D8-4737-9648-24C2199149BB}" destId="{EE185940-1DFC-4338-86F5-8A8A4739151B}" srcOrd="0" destOrd="0" presId="urn:microsoft.com/office/officeart/2005/8/layout/list1"/>
    <dgm:cxn modelId="{1EC74F00-6BDC-4197-9E3E-FC2B1301AAF8}" type="presParOf" srcId="{EE185940-1DFC-4338-86F5-8A8A4739151B}" destId="{ACA9CCEC-3B41-42B8-B437-788CB40E260F}" srcOrd="0" destOrd="0" presId="urn:microsoft.com/office/officeart/2005/8/layout/list1"/>
    <dgm:cxn modelId="{3282F4F7-0EC5-4AFE-98EF-B7280781721D}" type="presParOf" srcId="{EE185940-1DFC-4338-86F5-8A8A4739151B}" destId="{AD5CE12A-7241-4981-BC36-7DEA811471D3}" srcOrd="1" destOrd="0" presId="urn:microsoft.com/office/officeart/2005/8/layout/list1"/>
    <dgm:cxn modelId="{F1532790-5BB6-41D0-977F-4395809711DC}" type="presParOf" srcId="{9C0361E1-01D8-4737-9648-24C2199149BB}" destId="{6550EA4E-677E-4701-8023-A74623BA5A42}" srcOrd="1" destOrd="0" presId="urn:microsoft.com/office/officeart/2005/8/layout/list1"/>
    <dgm:cxn modelId="{2C84F295-88A0-4D66-A059-EB54FB7EC5F2}" type="presParOf" srcId="{9C0361E1-01D8-4737-9648-24C2199149BB}" destId="{C85464EE-840E-4821-8AB0-5DB166EF6424}" srcOrd="2" destOrd="0" presId="urn:microsoft.com/office/officeart/2005/8/layout/list1"/>
    <dgm:cxn modelId="{B80141C4-5262-4374-9730-F237D2D6FF8E}" type="presParOf" srcId="{9C0361E1-01D8-4737-9648-24C2199149BB}" destId="{7A177EC0-1DA4-4F9E-9DC7-0B241D917035}" srcOrd="3" destOrd="0" presId="urn:microsoft.com/office/officeart/2005/8/layout/list1"/>
    <dgm:cxn modelId="{31B3F9D4-DB91-4981-882B-11BC4B393858}" type="presParOf" srcId="{9C0361E1-01D8-4737-9648-24C2199149BB}" destId="{BC64C4B1-E964-444B-8E19-EB520AD8E2E3}" srcOrd="4" destOrd="0" presId="urn:microsoft.com/office/officeart/2005/8/layout/list1"/>
    <dgm:cxn modelId="{518B9E46-BD58-4ABE-AF28-5F2E938D7E32}" type="presParOf" srcId="{BC64C4B1-E964-444B-8E19-EB520AD8E2E3}" destId="{B230FDF3-E29D-4535-8CF4-914CDD8D972B}" srcOrd="0" destOrd="0" presId="urn:microsoft.com/office/officeart/2005/8/layout/list1"/>
    <dgm:cxn modelId="{B3B4F777-2CC2-4077-92C8-AF97FCE8AD90}" type="presParOf" srcId="{BC64C4B1-E964-444B-8E19-EB520AD8E2E3}" destId="{FCCF6141-08A4-414C-B017-CCD68FA67713}" srcOrd="1" destOrd="0" presId="urn:microsoft.com/office/officeart/2005/8/layout/list1"/>
    <dgm:cxn modelId="{B38904B9-BAE2-4C25-B4BC-CCC52A9D72CA}" type="presParOf" srcId="{9C0361E1-01D8-4737-9648-24C2199149BB}" destId="{99DFA7AE-A26C-4D01-87B8-08764BDBDA6B}" srcOrd="5" destOrd="0" presId="urn:microsoft.com/office/officeart/2005/8/layout/list1"/>
    <dgm:cxn modelId="{A84E752E-2A3E-4988-9C76-0AFD5093A2E7}" type="presParOf" srcId="{9C0361E1-01D8-4737-9648-24C2199149BB}" destId="{AEA392A0-9B09-43A3-BA1E-F70CCABBE74B}" srcOrd="6" destOrd="0" presId="urn:microsoft.com/office/officeart/2005/8/layout/list1"/>
    <dgm:cxn modelId="{181F01AE-6014-4923-87E7-4975D4F218AD}" type="presParOf" srcId="{9C0361E1-01D8-4737-9648-24C2199149BB}" destId="{94EA7A59-AECB-483B-AF96-E5A87CAC0E3C}" srcOrd="7" destOrd="0" presId="urn:microsoft.com/office/officeart/2005/8/layout/list1"/>
    <dgm:cxn modelId="{C6546689-FC99-4B4A-8DB1-1454DCA5B352}" type="presParOf" srcId="{9C0361E1-01D8-4737-9648-24C2199149BB}" destId="{09AE6CA6-6A9E-4B63-8752-62AC6ABEB9B5}" srcOrd="8" destOrd="0" presId="urn:microsoft.com/office/officeart/2005/8/layout/list1"/>
    <dgm:cxn modelId="{B95AB357-80A7-45BD-AF97-CE4507403D5C}" type="presParOf" srcId="{09AE6CA6-6A9E-4B63-8752-62AC6ABEB9B5}" destId="{034EAED2-76C8-4B4A-B8C4-913B98D88CE4}" srcOrd="0" destOrd="0" presId="urn:microsoft.com/office/officeart/2005/8/layout/list1"/>
    <dgm:cxn modelId="{95A0FB83-F9F4-47A0-A876-1BFA522419DE}" type="presParOf" srcId="{09AE6CA6-6A9E-4B63-8752-62AC6ABEB9B5}" destId="{F4FEAA85-E60D-4A88-B34B-4A0B5E24C05F}" srcOrd="1" destOrd="0" presId="urn:microsoft.com/office/officeart/2005/8/layout/list1"/>
    <dgm:cxn modelId="{CD2746B3-8927-4A3A-8545-519B426CD690}" type="presParOf" srcId="{9C0361E1-01D8-4737-9648-24C2199149BB}" destId="{1F84CD6C-8521-468E-8217-D1EA2E836663}" srcOrd="9" destOrd="0" presId="urn:microsoft.com/office/officeart/2005/8/layout/list1"/>
    <dgm:cxn modelId="{5E2DE702-A209-4713-A09F-1F50C36E960E}" type="presParOf" srcId="{9C0361E1-01D8-4737-9648-24C2199149BB}" destId="{90A7CCBD-CF20-4280-8ADF-CA442523412D}" srcOrd="10" destOrd="0" presId="urn:microsoft.com/office/officeart/2005/8/layout/list1"/>
    <dgm:cxn modelId="{615C8E66-1372-4949-8CD2-4226356D7C23}" type="presParOf" srcId="{9C0361E1-01D8-4737-9648-24C2199149BB}" destId="{7FA8C50F-31AE-4597-A738-9C0B0BCEE12B}" srcOrd="11" destOrd="0" presId="urn:microsoft.com/office/officeart/2005/8/layout/list1"/>
    <dgm:cxn modelId="{49C8F8B0-5E78-47D3-BEA5-BE9418D31AD0}" type="presParOf" srcId="{9C0361E1-01D8-4737-9648-24C2199149BB}" destId="{76257DBB-8A66-405B-8BE3-0EEAF1D0CAA7}" srcOrd="12" destOrd="0" presId="urn:microsoft.com/office/officeart/2005/8/layout/list1"/>
    <dgm:cxn modelId="{F37780E7-6BD2-4324-8BFC-6C0CFFD62E13}" type="presParOf" srcId="{76257DBB-8A66-405B-8BE3-0EEAF1D0CAA7}" destId="{70073943-D3BF-41B8-B57A-E3FB38D28C53}" srcOrd="0" destOrd="0" presId="urn:microsoft.com/office/officeart/2005/8/layout/list1"/>
    <dgm:cxn modelId="{3D935104-22C9-4347-9A3E-4A770F291292}" type="presParOf" srcId="{76257DBB-8A66-405B-8BE3-0EEAF1D0CAA7}" destId="{363DD498-94D9-4FA0-AB38-645AA75AF6CA}" srcOrd="1" destOrd="0" presId="urn:microsoft.com/office/officeart/2005/8/layout/list1"/>
    <dgm:cxn modelId="{FE0CC75E-B1B7-4384-AA1A-C7410D79DD08}" type="presParOf" srcId="{9C0361E1-01D8-4737-9648-24C2199149BB}" destId="{82AF4A2D-DD6F-4273-9BB5-AF634D02E5AB}" srcOrd="13" destOrd="0" presId="urn:microsoft.com/office/officeart/2005/8/layout/list1"/>
    <dgm:cxn modelId="{364A34A2-1235-43B3-A544-32A8578EA111}" type="presParOf" srcId="{9C0361E1-01D8-4737-9648-24C2199149BB}" destId="{1FA426BC-0CE1-4208-845F-34F86341359D}" srcOrd="14" destOrd="0" presId="urn:microsoft.com/office/officeart/2005/8/layout/list1"/>
    <dgm:cxn modelId="{7252F751-EB49-410C-81C3-C9AE3F63E5E3}" type="presParOf" srcId="{9C0361E1-01D8-4737-9648-24C2199149BB}" destId="{58360491-5D5F-4AA1-BDE2-B356ECA6778C}" srcOrd="15" destOrd="0" presId="urn:microsoft.com/office/officeart/2005/8/layout/list1"/>
    <dgm:cxn modelId="{3B4FD82C-042A-4B48-BCB2-DB0AEDF1A5D6}" type="presParOf" srcId="{9C0361E1-01D8-4737-9648-24C2199149BB}" destId="{E36B29BE-1F51-47E4-B554-0490A7F77367}" srcOrd="16" destOrd="0" presId="urn:microsoft.com/office/officeart/2005/8/layout/list1"/>
    <dgm:cxn modelId="{CCC3B503-A961-4C28-8943-97B883F031BB}" type="presParOf" srcId="{E36B29BE-1F51-47E4-B554-0490A7F77367}" destId="{A5EECBD5-51BE-4D73-9347-35FF766E737E}" srcOrd="0" destOrd="0" presId="urn:microsoft.com/office/officeart/2005/8/layout/list1"/>
    <dgm:cxn modelId="{50AFAC91-80EF-46F1-9C45-06447C51937D}" type="presParOf" srcId="{E36B29BE-1F51-47E4-B554-0490A7F77367}" destId="{A342FA91-5FCB-4ED3-B5AD-909062245E3F}" srcOrd="1" destOrd="0" presId="urn:microsoft.com/office/officeart/2005/8/layout/list1"/>
    <dgm:cxn modelId="{A42035D0-B6F8-4991-8253-993AEB8B9C74}" type="presParOf" srcId="{9C0361E1-01D8-4737-9648-24C2199149BB}" destId="{0F617ED3-0508-4382-A150-E6FEE84BFBD5}" srcOrd="17" destOrd="0" presId="urn:microsoft.com/office/officeart/2005/8/layout/list1"/>
    <dgm:cxn modelId="{D7EFEFB2-84ED-45DD-BB6C-C95538E2A34D}" type="presParOf" srcId="{9C0361E1-01D8-4737-9648-24C2199149BB}" destId="{BB49DA1F-DF2E-4782-99FB-76DE3F906FDC}" srcOrd="18" destOrd="0" presId="urn:microsoft.com/office/officeart/2005/8/layout/list1"/>
    <dgm:cxn modelId="{72B98E00-66AA-48B2-9A53-317E3DC02372}" type="presParOf" srcId="{9C0361E1-01D8-4737-9648-24C2199149BB}" destId="{E2E69DE4-2EBE-43D1-BA48-2064460487B1}" srcOrd="19" destOrd="0" presId="urn:microsoft.com/office/officeart/2005/8/layout/list1"/>
    <dgm:cxn modelId="{3C2ED290-D1D0-4C2D-84F4-D88901E22A8C}" type="presParOf" srcId="{9C0361E1-01D8-4737-9648-24C2199149BB}" destId="{47BA451B-EBDD-455D-AFB6-A20534F8029D}" srcOrd="20" destOrd="0" presId="urn:microsoft.com/office/officeart/2005/8/layout/list1"/>
    <dgm:cxn modelId="{DE882027-5544-410F-8B14-5B37182D0623}" type="presParOf" srcId="{47BA451B-EBDD-455D-AFB6-A20534F8029D}" destId="{D7750247-AB1A-4821-ADE9-6395A051B70A}" srcOrd="0" destOrd="0" presId="urn:microsoft.com/office/officeart/2005/8/layout/list1"/>
    <dgm:cxn modelId="{D715C7B3-9A6A-4B0D-BE37-6414D4314AE1}" type="presParOf" srcId="{47BA451B-EBDD-455D-AFB6-A20534F8029D}" destId="{1FE01DC1-14AB-4951-8198-6AD42BB21AB2}" srcOrd="1" destOrd="0" presId="urn:microsoft.com/office/officeart/2005/8/layout/list1"/>
    <dgm:cxn modelId="{383594B9-F234-4272-8458-643639AA1508}" type="presParOf" srcId="{9C0361E1-01D8-4737-9648-24C2199149BB}" destId="{CAF2B78A-8846-44A7-9052-33D11E438637}" srcOrd="21" destOrd="0" presId="urn:microsoft.com/office/officeart/2005/8/layout/list1"/>
    <dgm:cxn modelId="{F0CFEDFF-F326-4456-811C-C82E7D6006C9}" type="presParOf" srcId="{9C0361E1-01D8-4737-9648-24C2199149BB}" destId="{B5B0B4BC-97CC-4ED0-A007-CFE7736E1E8E}" srcOrd="22" destOrd="0" presId="urn:microsoft.com/office/officeart/2005/8/layout/list1"/>
  </dgm:cxnLst>
  <dgm:bg>
    <a:solidFill>
      <a:schemeClr val="bg1"/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5464EE-840E-4821-8AB0-5DB166EF6424}">
      <dsp:nvSpPr>
        <dsp:cNvPr id="0" name=""/>
        <dsp:cNvSpPr/>
      </dsp:nvSpPr>
      <dsp:spPr>
        <a:xfrm>
          <a:off x="0" y="156618"/>
          <a:ext cx="10564987" cy="1014300"/>
        </a:xfrm>
        <a:prstGeom prst="rect">
          <a:avLst/>
        </a:prstGeom>
        <a:noFill/>
        <a:ln w="19050" cap="flat" cmpd="sng" algn="ctr">
          <a:solidFill>
            <a:srgbClr val="006131"/>
          </a:solidFill>
          <a:prstDash val="sysDash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9960" tIns="145796" rIns="819960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</a:rPr>
            <a:t>избыточное количество </a:t>
          </a:r>
          <a:r>
            <a:rPr lang="ru-RU" sz="1100" i="1" kern="1200" spc="-3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</a:rPr>
            <a:t>показателей и отсутствие их иерархии </a:t>
          </a:r>
          <a:r>
            <a:rPr lang="ru-RU" sz="1100" i="1" kern="1200" spc="-3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  <a:sym typeface="Symbol"/>
            </a:rPr>
            <a:t> </a:t>
          </a:r>
          <a:r>
            <a:rPr lang="ru-RU" sz="1100" i="1" kern="1200" spc="-3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</a:rPr>
            <a:t>невозможность реальной оценки эффективности реализации госпрограмм и их структурных элементов; </a:t>
          </a:r>
          <a:endParaRPr lang="ru-RU" sz="1100" i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 pitchFamily="34" charset="0"/>
            <a:ea typeface="+mn-ea"/>
            <a:cs typeface="+mn-cs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i="1" kern="1200" spc="-3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</a:rPr>
            <a:t>отсутствие увязки мероприятий с конкретными результатами;</a:t>
          </a:r>
          <a:endParaRPr lang="ru-RU" sz="1100" i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 pitchFamily="34" charset="0"/>
            <a:ea typeface="+mn-ea"/>
            <a:cs typeface="+mn-cs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i="1" kern="1200" spc="-3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</a:rPr>
            <a:t>целевые показатели госпрограмм не всегда характеризуют конечные социально-экономические эффекты (вместо показателей устанавливаются непосредственные результаты);</a:t>
          </a:r>
          <a:endParaRPr lang="ru-RU" sz="1100" i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 pitchFamily="34" charset="0"/>
            <a:ea typeface="+mn-ea"/>
            <a:cs typeface="+mn-cs"/>
          </a:endParaRPr>
        </a:p>
      </dsp:txBody>
      <dsp:txXfrm>
        <a:off x="0" y="156618"/>
        <a:ext cx="10564987" cy="1014300"/>
      </dsp:txXfrm>
    </dsp:sp>
    <dsp:sp modelId="{AD5CE12A-7241-4981-BC36-7DEA811471D3}">
      <dsp:nvSpPr>
        <dsp:cNvPr id="0" name=""/>
        <dsp:cNvSpPr/>
      </dsp:nvSpPr>
      <dsp:spPr>
        <a:xfrm>
          <a:off x="528249" y="53298"/>
          <a:ext cx="9585295" cy="206640"/>
        </a:xfrm>
        <a:prstGeom prst="roundRect">
          <a:avLst/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532" tIns="0" rIns="27953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rPr>
            <a:t>Низкое качество целеполагания и системы показателей</a:t>
          </a:r>
          <a:endParaRPr lang="ru-RU" sz="1400" b="1" kern="1200" dirty="0">
            <a:solidFill>
              <a:sysClr val="windowText" lastClr="000000"/>
            </a:solidFill>
            <a:latin typeface="Trebuchet MS" panose="020B0603020202020204" pitchFamily="34" charset="0"/>
            <a:ea typeface="+mn-ea"/>
            <a:cs typeface="+mn-cs"/>
          </a:endParaRPr>
        </a:p>
      </dsp:txBody>
      <dsp:txXfrm>
        <a:off x="538336" y="63385"/>
        <a:ext cx="9565121" cy="186466"/>
      </dsp:txXfrm>
    </dsp:sp>
    <dsp:sp modelId="{AEA392A0-9B09-43A3-BA1E-F70CCABBE74B}">
      <dsp:nvSpPr>
        <dsp:cNvPr id="0" name=""/>
        <dsp:cNvSpPr/>
      </dsp:nvSpPr>
      <dsp:spPr>
        <a:xfrm>
          <a:off x="0" y="1312038"/>
          <a:ext cx="10564987" cy="1036350"/>
        </a:xfrm>
        <a:prstGeom prst="rect">
          <a:avLst/>
        </a:prstGeom>
        <a:noFill/>
        <a:ln w="19050" cap="flat" cmpd="sng" algn="ctr">
          <a:solidFill>
            <a:srgbClr val="006131"/>
          </a:solidFill>
          <a:prstDash val="sysDash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9960" tIns="145796" rIns="819960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i="1" kern="1200" spc="-3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</a:rPr>
            <a:t> </a:t>
          </a:r>
          <a:r>
            <a:rPr lang="ru-RU" sz="1200" i="1" kern="1200" spc="-3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</a:rPr>
            <a:t>«</a:t>
          </a:r>
          <a:r>
            <a:rPr lang="ru-RU" sz="1100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</a:rPr>
            <a:t>перегруженность» утверждаемой части госпрограмм</a:t>
          </a:r>
          <a:r>
            <a:rPr lang="ru-RU" sz="1100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  <a:sym typeface="Symbol"/>
            </a:rPr>
            <a:t>  необходимость внесения изменений в акт Правительства при изменении любых параметров госпрограмм;</a:t>
          </a:r>
          <a:endParaRPr lang="ru-RU" sz="1100" i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 pitchFamily="34" charset="0"/>
            <a:ea typeface="+mn-ea"/>
            <a:cs typeface="+mn-cs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</a:rPr>
            <a:t>необоснованные требования к составу и детализации материалов при отсутствии в дальнейшем какого-либо использования подавляющего большинства содержащейся в них информации; </a:t>
          </a:r>
          <a:endParaRPr lang="ru-RU" sz="1100" i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 pitchFamily="34" charset="0"/>
            <a:ea typeface="+mn-ea"/>
            <a:cs typeface="+mn-cs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</a:rPr>
            <a:t>формирование госпрограмм и отчетности по ним в бумажном виде </a:t>
          </a:r>
          <a:r>
            <a:rPr lang="ru-RU" sz="1100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  <a:sym typeface="Symbol"/>
            </a:rPr>
            <a:t> трудоемкость формирования и сложность экспертизы);</a:t>
          </a:r>
          <a:endParaRPr lang="ru-RU" sz="1100" i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 pitchFamily="34" charset="0"/>
            <a:ea typeface="+mn-ea"/>
            <a:cs typeface="+mn-cs"/>
          </a:endParaRPr>
        </a:p>
      </dsp:txBody>
      <dsp:txXfrm>
        <a:off x="0" y="1312038"/>
        <a:ext cx="10564987" cy="1036350"/>
      </dsp:txXfrm>
    </dsp:sp>
    <dsp:sp modelId="{FCCF6141-08A4-414C-B017-CCD68FA67713}">
      <dsp:nvSpPr>
        <dsp:cNvPr id="0" name=""/>
        <dsp:cNvSpPr/>
      </dsp:nvSpPr>
      <dsp:spPr>
        <a:xfrm>
          <a:off x="528249" y="1208718"/>
          <a:ext cx="9679810" cy="206640"/>
        </a:xfrm>
        <a:prstGeom prst="roundRect">
          <a:avLst/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532" tIns="0" rIns="27953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rPr>
            <a:t>Несовершенство формата госпрограмм и процедур администрирования</a:t>
          </a:r>
          <a:endParaRPr lang="ru-RU" sz="14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538336" y="1218805"/>
        <a:ext cx="9659636" cy="186466"/>
      </dsp:txXfrm>
    </dsp:sp>
    <dsp:sp modelId="{90A7CCBD-CF20-4280-8ADF-CA442523412D}">
      <dsp:nvSpPr>
        <dsp:cNvPr id="0" name=""/>
        <dsp:cNvSpPr/>
      </dsp:nvSpPr>
      <dsp:spPr>
        <a:xfrm>
          <a:off x="0" y="2573007"/>
          <a:ext cx="10564987" cy="882000"/>
        </a:xfrm>
        <a:prstGeom prst="rect">
          <a:avLst/>
        </a:prstGeom>
        <a:noFill/>
        <a:ln w="19050" cap="flat" cmpd="sng" algn="ctr">
          <a:solidFill>
            <a:srgbClr val="006131"/>
          </a:solidFill>
          <a:prstDash val="sysDash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9960" tIns="145796" rIns="819960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</a:rPr>
            <a:t>применение в ряде случаев ведомственного, а не функционального принципа формирования перечня госпрограмм</a:t>
          </a:r>
          <a:r>
            <a:rPr lang="ru-RU" sz="1100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  <a:sym typeface="Symbol"/>
            </a:rPr>
            <a:t> необходимость его корректировки при уточнении полномочий ФОИВ</a:t>
          </a:r>
          <a:endParaRPr lang="ru-RU" sz="1100" i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 pitchFamily="34" charset="0"/>
            <a:ea typeface="+mn-ea"/>
            <a:cs typeface="+mn-cs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</a:rPr>
            <a:t>смешение проектных и процессных мероприятий в составе госпрограммы;</a:t>
          </a:r>
          <a:endParaRPr lang="ru-RU" sz="1100" i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 pitchFamily="34" charset="0"/>
            <a:ea typeface="+mn-ea"/>
            <a:cs typeface="+mn-cs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 pitchFamily="34" charset="0"/>
              <a:ea typeface="+mn-ea"/>
              <a:cs typeface="+mn-cs"/>
            </a:rPr>
            <a:t>сочетание отраслевого и территориального принципа формирования госпрограмм;</a:t>
          </a:r>
          <a:endParaRPr lang="ru-RU" sz="1100" i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 pitchFamily="34" charset="0"/>
            <a:ea typeface="+mn-ea"/>
            <a:cs typeface="+mn-cs"/>
          </a:endParaRPr>
        </a:p>
      </dsp:txBody>
      <dsp:txXfrm>
        <a:off x="0" y="2573007"/>
        <a:ext cx="10564987" cy="882000"/>
      </dsp:txXfrm>
    </dsp:sp>
    <dsp:sp modelId="{F4FEAA85-E60D-4A88-B34B-4A0B5E24C05F}">
      <dsp:nvSpPr>
        <dsp:cNvPr id="0" name=""/>
        <dsp:cNvSpPr/>
      </dsp:nvSpPr>
      <dsp:spPr>
        <a:xfrm>
          <a:off x="528249" y="2386188"/>
          <a:ext cx="9610662" cy="290139"/>
        </a:xfrm>
        <a:prstGeom prst="roundRect">
          <a:avLst/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532" tIns="0" rIns="27953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rPr>
            <a:t>Отсутствие системности при формировании перечня и структуры госпрограмм</a:t>
          </a:r>
          <a:endParaRPr lang="ru-RU" sz="1400" b="1" i="0" kern="1200" dirty="0">
            <a:solidFill>
              <a:sysClr val="windowText" lastClr="000000"/>
            </a:solidFill>
            <a:latin typeface="Trebuchet MS" panose="020B0603020202020204" pitchFamily="34" charset="0"/>
            <a:ea typeface="+mn-ea"/>
            <a:cs typeface="+mn-cs"/>
          </a:endParaRPr>
        </a:p>
      </dsp:txBody>
      <dsp:txXfrm>
        <a:off x="542412" y="2400351"/>
        <a:ext cx="9582336" cy="261813"/>
      </dsp:txXfrm>
    </dsp:sp>
    <dsp:sp modelId="{1FA426BC-0CE1-4208-845F-34F86341359D}">
      <dsp:nvSpPr>
        <dsp:cNvPr id="0" name=""/>
        <dsp:cNvSpPr/>
      </dsp:nvSpPr>
      <dsp:spPr>
        <a:xfrm>
          <a:off x="0" y="3795890"/>
          <a:ext cx="10564987" cy="176400"/>
        </a:xfrm>
        <a:prstGeom prst="rect">
          <a:avLst/>
        </a:prstGeom>
        <a:noFill/>
        <a:ln w="19050" cap="flat" cmpd="sng" algn="ctr">
          <a:solidFill>
            <a:srgbClr val="006131"/>
          </a:solidFill>
          <a:prstDash val="sysDash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9960" tIns="145796" rIns="819960" bIns="78232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50" i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0" y="3795890"/>
        <a:ext cx="10564987" cy="176400"/>
      </dsp:txXfrm>
    </dsp:sp>
    <dsp:sp modelId="{363DD498-94D9-4FA0-AB38-645AA75AF6CA}">
      <dsp:nvSpPr>
        <dsp:cNvPr id="0" name=""/>
        <dsp:cNvSpPr/>
      </dsp:nvSpPr>
      <dsp:spPr>
        <a:xfrm>
          <a:off x="528249" y="3492807"/>
          <a:ext cx="9686983" cy="406403"/>
        </a:xfrm>
        <a:prstGeom prst="roundRect">
          <a:avLst/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532" tIns="0" rIns="27953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rPr>
            <a:t>Отсутствие возможностей для перераспределения БА между мероприятиями госпрограммы в ходе исполнения бюджета</a:t>
          </a:r>
          <a:endParaRPr lang="ru-RU" sz="1400" b="1" kern="1200" dirty="0">
            <a:solidFill>
              <a:sysClr val="windowText" lastClr="000000"/>
            </a:solidFill>
            <a:latin typeface="Trebuchet MS" panose="020B0603020202020204" pitchFamily="34" charset="0"/>
            <a:ea typeface="+mn-ea"/>
            <a:cs typeface="+mn-cs"/>
          </a:endParaRPr>
        </a:p>
      </dsp:txBody>
      <dsp:txXfrm>
        <a:off x="548088" y="3512646"/>
        <a:ext cx="9647305" cy="366725"/>
      </dsp:txXfrm>
    </dsp:sp>
    <dsp:sp modelId="{BB49DA1F-DF2E-4782-99FB-76DE3F906FDC}">
      <dsp:nvSpPr>
        <dsp:cNvPr id="0" name=""/>
        <dsp:cNvSpPr/>
      </dsp:nvSpPr>
      <dsp:spPr>
        <a:xfrm>
          <a:off x="0" y="4293815"/>
          <a:ext cx="10564987" cy="274799"/>
        </a:xfrm>
        <a:prstGeom prst="rect">
          <a:avLst/>
        </a:prstGeom>
        <a:noFill/>
        <a:ln w="19050" cap="flat" cmpd="sng" algn="ctr">
          <a:solidFill>
            <a:srgbClr val="006131"/>
          </a:solidFill>
          <a:prstDash val="sysDash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42FA91-5FCB-4ED3-B5AD-909062245E3F}">
      <dsp:nvSpPr>
        <dsp:cNvPr id="0" name=""/>
        <dsp:cNvSpPr/>
      </dsp:nvSpPr>
      <dsp:spPr>
        <a:xfrm>
          <a:off x="528249" y="4055555"/>
          <a:ext cx="9658511" cy="387044"/>
        </a:xfrm>
        <a:prstGeom prst="roundRect">
          <a:avLst/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532" tIns="0" rIns="27953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rPr>
            <a:t>Отсутствие механизмов координации с госпрограммами субъектов РФ и программами деятельности юридических лиц</a:t>
          </a:r>
          <a:endParaRPr lang="ru-RU" sz="1400" b="1" i="0" kern="1200" dirty="0">
            <a:solidFill>
              <a:sysClr val="windowText" lastClr="000000"/>
            </a:solidFill>
            <a:latin typeface="Trebuchet MS" panose="020B0603020202020204" pitchFamily="34" charset="0"/>
            <a:ea typeface="+mn-ea"/>
            <a:cs typeface="+mn-cs"/>
          </a:endParaRPr>
        </a:p>
      </dsp:txBody>
      <dsp:txXfrm>
        <a:off x="547143" y="4074449"/>
        <a:ext cx="9620723" cy="349256"/>
      </dsp:txXfrm>
    </dsp:sp>
    <dsp:sp modelId="{B5B0B4BC-97CC-4ED0-A007-CFE7736E1E8E}">
      <dsp:nvSpPr>
        <dsp:cNvPr id="0" name=""/>
        <dsp:cNvSpPr/>
      </dsp:nvSpPr>
      <dsp:spPr>
        <a:xfrm>
          <a:off x="0" y="4758843"/>
          <a:ext cx="10564987" cy="286120"/>
        </a:xfrm>
        <a:prstGeom prst="rect">
          <a:avLst/>
        </a:prstGeom>
        <a:noFill/>
        <a:ln w="19050" cap="flat" cmpd="sng" algn="ctr">
          <a:solidFill>
            <a:srgbClr val="006131"/>
          </a:solidFill>
          <a:prstDash val="sysDash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E01DC1-14AB-4951-8198-6AD42BB21AB2}">
      <dsp:nvSpPr>
        <dsp:cNvPr id="0" name=""/>
        <dsp:cNvSpPr/>
      </dsp:nvSpPr>
      <dsp:spPr>
        <a:xfrm>
          <a:off x="528249" y="4677009"/>
          <a:ext cx="9649932" cy="255747"/>
        </a:xfrm>
        <a:prstGeom prst="roundRect">
          <a:avLst/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532" tIns="0" rIns="27953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rPr>
            <a:t>Положительный опыт реализации проектных принципов управления</a:t>
          </a:r>
        </a:p>
      </dsp:txBody>
      <dsp:txXfrm>
        <a:off x="540734" y="4689494"/>
        <a:ext cx="9624962" cy="2307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1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963EA-0E7E-4D85-B6AB-F484D26806DF}" type="datetimeFigureOut">
              <a:rPr lang="ru-RU" smtClean="0"/>
              <a:t>08.06.2022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2155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5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DC233-E2B6-4F21-B5CB-2A98D2DD012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635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086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4813" y="168275"/>
            <a:ext cx="5961062" cy="33543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60637" y="3522363"/>
            <a:ext cx="6450227" cy="5596923"/>
          </a:xfrm>
        </p:spPr>
        <p:txBody>
          <a:bodyPr/>
          <a:lstStyle/>
          <a:p>
            <a:pPr algn="just"/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0652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4813" y="168275"/>
            <a:ext cx="5961062" cy="33543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60637" y="3522363"/>
            <a:ext cx="6450227" cy="5596923"/>
          </a:xfrm>
        </p:spPr>
        <p:txBody>
          <a:bodyPr/>
          <a:lstStyle/>
          <a:p>
            <a:pPr algn="just"/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40339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4813" y="168275"/>
            <a:ext cx="5961062" cy="33543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60637" y="3522363"/>
            <a:ext cx="6450227" cy="5596923"/>
          </a:xfrm>
        </p:spPr>
        <p:txBody>
          <a:bodyPr/>
          <a:lstStyle/>
          <a:p>
            <a:pPr algn="just"/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72475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254000"/>
            <a:ext cx="5961062" cy="33543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23863" y="3807887"/>
            <a:ext cx="5961062" cy="5410254"/>
          </a:xfrm>
        </p:spPr>
        <p:txBody>
          <a:bodyPr/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1400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3390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254000"/>
            <a:ext cx="5961062" cy="33543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23863" y="3807887"/>
            <a:ext cx="5961062" cy="5410254"/>
          </a:xfrm>
        </p:spPr>
        <p:txBody>
          <a:bodyPr/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1400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6336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4813" y="168275"/>
            <a:ext cx="5961062" cy="33543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60637" y="3522363"/>
            <a:ext cx="6450227" cy="5596923"/>
          </a:xfrm>
        </p:spPr>
        <p:txBody>
          <a:bodyPr/>
          <a:lstStyle/>
          <a:p>
            <a:pPr algn="just"/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5025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4813" y="168275"/>
            <a:ext cx="5961062" cy="33543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60637" y="3522363"/>
            <a:ext cx="6450227" cy="5596923"/>
          </a:xfrm>
        </p:spPr>
        <p:txBody>
          <a:bodyPr/>
          <a:lstStyle/>
          <a:p>
            <a:pPr algn="just"/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308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4813" y="168275"/>
            <a:ext cx="5961062" cy="33543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60637" y="3522363"/>
            <a:ext cx="6450227" cy="5596923"/>
          </a:xfrm>
        </p:spPr>
        <p:txBody>
          <a:bodyPr/>
          <a:lstStyle/>
          <a:p>
            <a:pPr algn="just"/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1179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4813" y="168275"/>
            <a:ext cx="5961062" cy="33543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60637" y="3522363"/>
            <a:ext cx="6450227" cy="5596923"/>
          </a:xfrm>
        </p:spPr>
        <p:txBody>
          <a:bodyPr/>
          <a:lstStyle/>
          <a:p>
            <a:pPr algn="just"/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125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4813" y="168275"/>
            <a:ext cx="5961062" cy="33543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60637" y="3522363"/>
            <a:ext cx="6450227" cy="5596923"/>
          </a:xfrm>
        </p:spPr>
        <p:txBody>
          <a:bodyPr/>
          <a:lstStyle/>
          <a:p>
            <a:pPr algn="just"/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7386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68275"/>
            <a:ext cx="5961062" cy="33543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84206" y="3671962"/>
            <a:ext cx="6240162" cy="5447323"/>
          </a:xfrm>
        </p:spPr>
        <p:txBody>
          <a:bodyPr/>
          <a:lstStyle/>
          <a:p>
            <a:pPr algn="just"/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1400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492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4813" y="168275"/>
            <a:ext cx="5961062" cy="33543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60637" y="3522363"/>
            <a:ext cx="6450227" cy="5596923"/>
          </a:xfrm>
        </p:spPr>
        <p:txBody>
          <a:bodyPr/>
          <a:lstStyle/>
          <a:p>
            <a:pPr algn="just"/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783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4813" y="168275"/>
            <a:ext cx="5961062" cy="33543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60637" y="3522363"/>
            <a:ext cx="6450227" cy="5596923"/>
          </a:xfrm>
        </p:spPr>
        <p:txBody>
          <a:bodyPr/>
          <a:lstStyle/>
          <a:p>
            <a:pPr algn="just"/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4033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A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7F7F785-C80D-4D9A-BD0B-9C183E15CE6A}"/>
              </a:ext>
            </a:extLst>
          </p:cNvPr>
          <p:cNvSpPr txBox="1"/>
          <p:nvPr/>
        </p:nvSpPr>
        <p:spPr>
          <a:xfrm>
            <a:off x="404340" y="6150628"/>
            <a:ext cx="27432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Century" panose="02040604050505020304" pitchFamily="18" charset="0"/>
              </a:rPr>
              <a:t>9</a:t>
            </a:r>
            <a:r>
              <a:rPr lang="ru-RU" sz="12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 июня </a:t>
            </a:r>
            <a:r>
              <a:rPr lang="en-US" sz="12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202</a:t>
            </a:r>
            <a:r>
              <a:rPr lang="ru-RU" sz="12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2</a:t>
            </a:r>
            <a:r>
              <a:rPr lang="en-US" sz="12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 </a:t>
            </a:r>
            <a:r>
              <a:rPr lang="en-US" sz="1200" b="1" dirty="0">
                <a:solidFill>
                  <a:schemeClr val="bg1"/>
                </a:solidFill>
                <a:latin typeface="Century" panose="02040604050505020304" pitchFamily="18" charset="0"/>
              </a:rPr>
              <a:t>г.</a:t>
            </a:r>
            <a:endParaRPr lang="en-US" sz="1200" dirty="0">
              <a:solidFill>
                <a:schemeClr val="bg1"/>
              </a:solidFill>
              <a:latin typeface="Century" panose="02040604050505020304" pitchFamily="18" charset="0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D3944D-F27F-485C-846D-90A5638040A5}"/>
              </a:ext>
            </a:extLst>
          </p:cNvPr>
          <p:cNvSpPr txBox="1"/>
          <p:nvPr/>
        </p:nvSpPr>
        <p:spPr>
          <a:xfrm>
            <a:off x="150726" y="2314742"/>
            <a:ext cx="11948510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Spectral" panose="02020502060000000000" pitchFamily="18" charset="-52"/>
              </a:rPr>
              <a:t>Новации в части разработки и реализации государственных программ</a:t>
            </a:r>
            <a:endParaRPr lang="en-US" sz="4000" b="1" dirty="0">
              <a:solidFill>
                <a:schemeClr val="bg1"/>
              </a:solidFill>
              <a:latin typeface="Spectral" panose="02020502060000000000" pitchFamily="18" charset="-52"/>
            </a:endParaRPr>
          </a:p>
        </p:txBody>
      </p:sp>
      <p:pic>
        <p:nvPicPr>
          <p:cNvPr id="10" name="object 3">
            <a:extLst>
              <a:ext uri="{FF2B5EF4-FFF2-40B4-BE49-F238E27FC236}">
                <a16:creationId xmlns:a16="http://schemas.microsoft.com/office/drawing/2014/main" id="{5F9C4CA6-8837-4FE8-8448-A1D4AD0E4F15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6507" y="477945"/>
            <a:ext cx="1017493" cy="106059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878287" y="5265770"/>
            <a:ext cx="6220950" cy="1161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kern="100" dirty="0" smtClean="0">
                <a:solidFill>
                  <a:schemeClr val="bg1"/>
                </a:solidFill>
                <a:latin typeface="Century" panose="02040604050505020304" pitchFamily="18" charset="0"/>
              </a:rPr>
              <a:t>Бегчин Николай Аркадьевич</a:t>
            </a:r>
          </a:p>
          <a:p>
            <a:pPr algn="r"/>
            <a:endParaRPr lang="ru-RU" sz="300" b="1" kern="100" dirty="0" smtClean="0">
              <a:solidFill>
                <a:schemeClr val="bg1"/>
              </a:solidFill>
              <a:latin typeface="Century" panose="02040604050505020304" pitchFamily="18" charset="0"/>
            </a:endParaRPr>
          </a:p>
          <a:p>
            <a:pPr algn="r"/>
            <a:endParaRPr lang="ru-RU" sz="1000" b="1" kern="100" dirty="0" smtClean="0">
              <a:solidFill>
                <a:schemeClr val="bg1"/>
              </a:solidFill>
              <a:latin typeface="Century" panose="02040604050505020304" pitchFamily="18" charset="0"/>
            </a:endParaRPr>
          </a:p>
          <a:p>
            <a:pPr algn="r"/>
            <a:r>
              <a:rPr lang="ru-RU" b="1" kern="100" dirty="0" smtClean="0">
                <a:solidFill>
                  <a:schemeClr val="bg1"/>
                </a:solidFill>
                <a:latin typeface="Century" panose="02040604050505020304" pitchFamily="18" charset="0"/>
              </a:rPr>
              <a:t>Директор Департамента программно-целевого </a:t>
            </a:r>
          </a:p>
          <a:p>
            <a:pPr algn="r"/>
            <a:r>
              <a:rPr lang="ru-RU" b="1" kern="100" dirty="0" smtClean="0">
                <a:solidFill>
                  <a:schemeClr val="bg1"/>
                </a:solidFill>
                <a:latin typeface="Century" panose="02040604050505020304" pitchFamily="18" charset="0"/>
              </a:rPr>
              <a:t>планирования и эффективности бюджетных расходов</a:t>
            </a:r>
            <a:endParaRPr lang="ru-RU" b="1" kern="100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>
            <a:extLst>
              <a:ext uri="{FF2B5EF4-FFF2-40B4-BE49-F238E27FC236}">
                <a16:creationId xmlns:a16="http://schemas.microsoft.com/office/drawing/2014/main" id="{56FB6CBB-0E60-4E76-95C2-856F34774D04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18" name="Picture 18">
            <a:extLst>
              <a:ext uri="{FF2B5EF4-FFF2-40B4-BE49-F238E27FC236}">
                <a16:creationId xmlns:a16="http://schemas.microsoft.com/office/drawing/2014/main" id="{A0C81A95-275F-4922-9D77-77E0D8017A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54B8E6-86B7-4491-A98B-DF15EDF1BA10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10</a:t>
            </a:r>
            <a:endParaRPr lang="en-US" sz="1400" dirty="0">
              <a:solidFill>
                <a:schemeClr val="bg1"/>
              </a:solidFill>
              <a:latin typeface="Century" panose="02040604050505020304" pitchFamily="18" charset="0"/>
              <a:cs typeface="Calibri"/>
            </a:endParaRPr>
          </a:p>
        </p:txBody>
      </p:sp>
      <p:sp>
        <p:nvSpPr>
          <p:cNvPr id="21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10914" y="996570"/>
            <a:ext cx="11186836" cy="69525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85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600" b="1" i="0" dirty="0" smtClean="0">
                <a:latin typeface="Spectral"/>
                <a:cs typeface="Spectral"/>
              </a:rPr>
              <a:t>Автоматизация и информационное взаимодействие </a:t>
            </a:r>
            <a:br>
              <a:rPr lang="ru-RU" sz="2600" b="1" i="0" dirty="0" smtClean="0">
                <a:latin typeface="Spectral"/>
                <a:cs typeface="Spectral"/>
              </a:rPr>
            </a:br>
            <a:r>
              <a:rPr lang="ru-RU" sz="2600" b="1" i="0" dirty="0" smtClean="0">
                <a:latin typeface="Spectral"/>
                <a:cs typeface="Spectral"/>
              </a:rPr>
              <a:t>при управлении госпрограммами</a:t>
            </a:r>
            <a:endParaRPr sz="2600" i="1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1876845" y="1907581"/>
            <a:ext cx="9054974" cy="4812008"/>
            <a:chOff x="892641" y="1330954"/>
            <a:chExt cx="8195601" cy="4528508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892641" y="1871407"/>
              <a:ext cx="2799331" cy="3988055"/>
            </a:xfrm>
            <a:prstGeom prst="roundRect">
              <a:avLst>
                <a:gd name="adj" fmla="val 298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3884414" y="1330954"/>
              <a:ext cx="4667668" cy="2171552"/>
            </a:xfrm>
            <a:prstGeom prst="roundRect">
              <a:avLst>
                <a:gd name="adj" fmla="val 4718"/>
              </a:avLst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1046439" y="4256178"/>
              <a:ext cx="2487576" cy="1160513"/>
            </a:xfrm>
            <a:prstGeom prst="roundRect">
              <a:avLst>
                <a:gd name="adj" fmla="val 4032"/>
              </a:avLst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  <a:effectLst>
              <a:outerShdw blurRad="368300" sx="102000" sy="102000" algn="ctr" rotWithShape="0">
                <a:srgbClr val="8495BA">
                  <a:alpha val="13725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>
                <a:solidFill>
                  <a:srgbClr val="0C0C0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1121549" y="4458334"/>
              <a:ext cx="2337357" cy="802256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21768" rIns="0" bIns="21768" rtlCol="0" anchor="ctr"/>
            <a:lstStyle/>
            <a:p>
              <a:pPr algn="ctr"/>
              <a:r>
                <a:rPr lang="ru-RU" sz="11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anose="020B0606020202030204" pitchFamily="34" charset="0"/>
                </a:rPr>
                <a:t>Бюджетное планирование и управление расходами</a:t>
              </a:r>
            </a:p>
            <a:p>
              <a:pPr algn="ctr"/>
              <a:r>
                <a:rPr lang="ru-RU" sz="1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anose="020B0606020202030204" pitchFamily="34" charset="0"/>
                </a:rPr>
                <a:t>Проект ФБ, закон о ФБ, СБР, ОБАС, БР, сметы, соглашения, ПФХД, план-графики закупок,</a:t>
              </a:r>
              <a:r>
                <a:rPr lang="ru-RU" sz="1100" dirty="0">
                  <a:solidFill>
                    <a:schemeClr val="tx1"/>
                  </a:solidFill>
                </a:rPr>
                <a:t> принятие БО, кассовое </a:t>
              </a:r>
              <a:r>
                <a:rPr lang="ru-RU" sz="1100" dirty="0" smtClean="0">
                  <a:solidFill>
                    <a:schemeClr val="tx1"/>
                  </a:solidFill>
                </a:rPr>
                <a:t>исполнение</a:t>
              </a:r>
              <a:endParaRPr lang="ru-RU" sz="1100" dirty="0">
                <a:solidFill>
                  <a:schemeClr val="tx1"/>
                </a:solidFill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4209299" y="2511078"/>
              <a:ext cx="820958" cy="356848"/>
            </a:xfrm>
            <a:prstGeom prst="roundRect">
              <a:avLst>
                <a:gd name="adj" fmla="val 4032"/>
              </a:avLst>
            </a:prstGeom>
            <a:solidFill>
              <a:srgbClr val="E5B054"/>
            </a:solidFill>
            <a:ln w="6350">
              <a:noFill/>
            </a:ln>
            <a:effectLst>
              <a:outerShdw blurRad="368300" sx="102000" sy="102000" algn="ctr" rotWithShape="0">
                <a:srgbClr val="8495BA">
                  <a:alpha val="13725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>
                <a:solidFill>
                  <a:srgbClr val="0C0C0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4803226" y="2045485"/>
              <a:ext cx="2261438" cy="356848"/>
            </a:xfrm>
            <a:prstGeom prst="roundRect">
              <a:avLst>
                <a:gd name="adj" fmla="val 4032"/>
              </a:avLst>
            </a:prstGeom>
            <a:solidFill>
              <a:srgbClr val="2E8359"/>
            </a:solidFill>
            <a:ln w="6350">
              <a:noFill/>
            </a:ln>
            <a:effectLst>
              <a:outerShdw blurRad="368300" sx="102000" sy="102000" algn="ctr" rotWithShape="0">
                <a:srgbClr val="8495BA">
                  <a:alpha val="13725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>
                <a:solidFill>
                  <a:srgbClr val="0C0C0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6537321" y="2511078"/>
              <a:ext cx="1601329" cy="356848"/>
            </a:xfrm>
            <a:prstGeom prst="roundRect">
              <a:avLst>
                <a:gd name="adj" fmla="val 4032"/>
              </a:avLst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  <a:effectLst>
              <a:outerShdw blurRad="368300" sx="102000" sy="102000" algn="ctr" rotWithShape="0">
                <a:srgbClr val="8495BA">
                  <a:alpha val="13725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>
                <a:solidFill>
                  <a:srgbClr val="0C0C0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4552183" y="2068345"/>
              <a:ext cx="2761095" cy="310097"/>
            </a:xfrm>
            <a:prstGeom prst="roundRect">
              <a:avLst>
                <a:gd name="adj" fmla="val 9723"/>
              </a:avLst>
            </a:prstGeom>
            <a:noFill/>
            <a:ln w="28575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ru-RU" sz="11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Мониторинг Национальных целей</a:t>
              </a:r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4019778" y="2495638"/>
              <a:ext cx="1200000" cy="384000"/>
            </a:xfrm>
            <a:prstGeom prst="roundRect">
              <a:avLst>
                <a:gd name="adj" fmla="val 9723"/>
              </a:avLst>
            </a:prstGeom>
            <a:noFill/>
            <a:ln w="28575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ru-RU" sz="11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СМНП</a:t>
              </a:r>
            </a:p>
          </p:txBody>
        </p:sp>
        <p:sp>
          <p:nvSpPr>
            <p:cNvPr id="30" name="Скругленный прямоугольник 29"/>
            <p:cNvSpPr/>
            <p:nvPr/>
          </p:nvSpPr>
          <p:spPr>
            <a:xfrm>
              <a:off x="6329828" y="2495638"/>
              <a:ext cx="1958313" cy="384000"/>
            </a:xfrm>
            <a:prstGeom prst="roundRect">
              <a:avLst>
                <a:gd name="adj" fmla="val 9723"/>
              </a:avLst>
            </a:prstGeom>
            <a:noFill/>
            <a:ln w="9525">
              <a:noFill/>
              <a:prstDash val="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ru-RU" sz="1100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Единый план </a:t>
              </a:r>
              <a:r>
                <a:rPr lang="ru-RU" sz="11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мониторинг</a:t>
              </a: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5749723" y="3748814"/>
              <a:ext cx="2538419" cy="1743968"/>
            </a:xfrm>
            <a:prstGeom prst="roundRect">
              <a:avLst>
                <a:gd name="adj" fmla="val 275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Скругленный прямоугольник 31"/>
            <p:cNvSpPr/>
            <p:nvPr/>
          </p:nvSpPr>
          <p:spPr>
            <a:xfrm>
              <a:off x="5899213" y="4489907"/>
              <a:ext cx="2239438" cy="777920"/>
            </a:xfrm>
            <a:prstGeom prst="roundRect">
              <a:avLst>
                <a:gd name="adj" fmla="val 4032"/>
              </a:avLst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  <a:effectLst>
              <a:outerShdw blurRad="368300" sx="102000" sy="102000" algn="ctr" rotWithShape="0">
                <a:srgbClr val="8495BA">
                  <a:alpha val="13725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>
                <a:solidFill>
                  <a:srgbClr val="0C0C0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6050560" y="4601026"/>
              <a:ext cx="1936745" cy="607706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21768" rIns="0" bIns="21768" rtlCol="0" anchor="ctr"/>
            <a:lstStyle/>
            <a:p>
              <a:pPr algn="ctr"/>
              <a:r>
                <a:rPr lang="ru-RU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anose="020B0606020202030204" pitchFamily="34" charset="0"/>
                </a:rPr>
                <a:t>Размещение публичных данных </a:t>
              </a:r>
              <a:r>
                <a:rPr lang="ru-RU" sz="11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anose="020B0606020202030204" pitchFamily="34" charset="0"/>
                </a:rPr>
                <a:t/>
              </a:r>
              <a:br>
                <a:rPr lang="ru-RU" sz="11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anose="020B0606020202030204" pitchFamily="34" charset="0"/>
                </a:rPr>
              </a:br>
              <a:r>
                <a:rPr lang="ru-RU" sz="11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anose="020B0606020202030204" pitchFamily="34" charset="0"/>
                </a:rPr>
                <a:t>о </a:t>
              </a:r>
              <a:r>
                <a:rPr lang="ru-RU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anose="020B0606020202030204" pitchFamily="34" charset="0"/>
                </a:rPr>
                <a:t>ГП и ходе их исполнения</a:t>
              </a:r>
            </a:p>
          </p:txBody>
        </p:sp>
        <p:cxnSp>
          <p:nvCxnSpPr>
            <p:cNvPr id="34" name="Прямая со стрелкой 33"/>
            <p:cNvCxnSpPr/>
            <p:nvPr/>
          </p:nvCxnSpPr>
          <p:spPr>
            <a:xfrm flipV="1">
              <a:off x="1631906" y="3989410"/>
              <a:ext cx="0" cy="25200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Соединительная линия уступом 34"/>
            <p:cNvCxnSpPr>
              <a:stCxn id="25" idx="0"/>
              <a:endCxn id="26" idx="1"/>
            </p:cNvCxnSpPr>
            <p:nvPr/>
          </p:nvCxnSpPr>
          <p:spPr>
            <a:xfrm rot="5400000" flipH="1" flipV="1">
              <a:off x="4567918" y="2275770"/>
              <a:ext cx="287169" cy="183448"/>
            </a:xfrm>
            <a:prstGeom prst="bentConnector2">
              <a:avLst/>
            </a:prstGeom>
            <a:ln w="25400">
              <a:solidFill>
                <a:srgbClr val="7C7D7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Соединительная линия уступом 35"/>
            <p:cNvCxnSpPr>
              <a:stCxn id="27" idx="0"/>
              <a:endCxn id="26" idx="3"/>
            </p:cNvCxnSpPr>
            <p:nvPr/>
          </p:nvCxnSpPr>
          <p:spPr>
            <a:xfrm rot="16200000" flipV="1">
              <a:off x="7057741" y="2230833"/>
              <a:ext cx="287169" cy="273322"/>
            </a:xfrm>
            <a:prstGeom prst="bentConnector2">
              <a:avLst/>
            </a:prstGeom>
            <a:ln w="25400">
              <a:solidFill>
                <a:srgbClr val="7C7D7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>
              <a:stCxn id="27" idx="1"/>
              <a:endCxn id="25" idx="3"/>
            </p:cNvCxnSpPr>
            <p:nvPr/>
          </p:nvCxnSpPr>
          <p:spPr>
            <a:xfrm flipH="1">
              <a:off x="5030258" y="2689503"/>
              <a:ext cx="1507064" cy="0"/>
            </a:xfrm>
            <a:prstGeom prst="straightConnector1">
              <a:avLst/>
            </a:prstGeom>
            <a:ln w="25400">
              <a:solidFill>
                <a:srgbClr val="7C7D7E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Соединительная линия уступом 37"/>
            <p:cNvCxnSpPr>
              <a:stCxn id="39" idx="3"/>
              <a:endCxn id="27" idx="2"/>
            </p:cNvCxnSpPr>
            <p:nvPr/>
          </p:nvCxnSpPr>
          <p:spPr>
            <a:xfrm flipV="1">
              <a:off x="6063143" y="2867926"/>
              <a:ext cx="1274843" cy="316622"/>
            </a:xfrm>
            <a:prstGeom prst="bentConnector2">
              <a:avLst/>
            </a:prstGeom>
            <a:ln w="25400">
              <a:solidFill>
                <a:srgbClr val="7C7D7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Скругленный прямоугольник 38"/>
            <p:cNvSpPr/>
            <p:nvPr/>
          </p:nvSpPr>
          <p:spPr>
            <a:xfrm>
              <a:off x="4798890" y="3006123"/>
              <a:ext cx="1264253" cy="356848"/>
            </a:xfrm>
            <a:prstGeom prst="roundRect">
              <a:avLst>
                <a:gd name="adj" fmla="val 4032"/>
              </a:avLst>
            </a:prstGeom>
            <a:solidFill>
              <a:srgbClr val="7C7C7C"/>
            </a:solidFill>
            <a:ln w="6350">
              <a:noFill/>
            </a:ln>
            <a:effectLst>
              <a:outerShdw blurRad="368300" sx="102000" sy="102000" algn="ctr" rotWithShape="0">
                <a:srgbClr val="8495BA">
                  <a:alpha val="13725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>
                <a:solidFill>
                  <a:srgbClr val="0C0C0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4880300" y="3053742"/>
              <a:ext cx="1063112" cy="261610"/>
            </a:xfrm>
            <a:prstGeom prst="rect">
              <a:avLst/>
            </a:prstGeom>
            <a:noFill/>
            <a:ln w="28575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ru-RU" sz="11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Мониторинг ГП</a:t>
              </a:r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2388812" y="2752357"/>
              <a:ext cx="1145203" cy="1204801"/>
            </a:xfrm>
            <a:prstGeom prst="roundRect">
              <a:avLst>
                <a:gd name="adj" fmla="val 4032"/>
              </a:avLst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  <a:effectLst>
              <a:outerShdw blurRad="368300" sx="102000" sy="102000" algn="ctr" rotWithShape="0">
                <a:srgbClr val="8495BA">
                  <a:alpha val="13725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>
                <a:solidFill>
                  <a:srgbClr val="0C0C0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cxnSp>
          <p:nvCxnSpPr>
            <p:cNvPr id="42" name="Прямая со стрелкой 41"/>
            <p:cNvCxnSpPr/>
            <p:nvPr/>
          </p:nvCxnSpPr>
          <p:spPr>
            <a:xfrm flipV="1">
              <a:off x="2958833" y="3989410"/>
              <a:ext cx="0" cy="25200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Прямоугольник 42"/>
            <p:cNvSpPr/>
            <p:nvPr/>
          </p:nvSpPr>
          <p:spPr>
            <a:xfrm>
              <a:off x="2444218" y="2935878"/>
              <a:ext cx="1094905" cy="854185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21768" rIns="0" bIns="21768" rtlCol="0" anchor="ctr"/>
            <a:lstStyle/>
            <a:p>
              <a:pPr algn="ctr"/>
              <a:r>
                <a:rPr lang="ru-RU" sz="1000" b="1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Госпрограммы</a:t>
              </a:r>
              <a:r>
                <a:rPr lang="ru-RU" sz="10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/>
              </a:r>
              <a:br>
                <a:rPr lang="ru-RU" sz="1000" dirty="0">
                  <a:solidFill>
                    <a:schemeClr val="tx1"/>
                  </a:solidFill>
                  <a:latin typeface="Arial Narrow" panose="020B0606020202030204" pitchFamily="34" charset="0"/>
                </a:rPr>
              </a:br>
              <a:r>
                <a:rPr lang="ru-RU" sz="10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Формирование и ведение паспортов ГП, отчетов о ходе реализации ГП</a:t>
              </a:r>
            </a:p>
          </p:txBody>
        </p:sp>
        <p:cxnSp>
          <p:nvCxnSpPr>
            <p:cNvPr id="44" name="Прямая со стрелкой 43"/>
            <p:cNvCxnSpPr/>
            <p:nvPr/>
          </p:nvCxnSpPr>
          <p:spPr>
            <a:xfrm rot="16200000" flipV="1">
              <a:off x="2293564" y="3239807"/>
              <a:ext cx="0" cy="204303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Соединительная линия уступом 44"/>
            <p:cNvCxnSpPr>
              <a:endCxn id="31" idx="1"/>
            </p:cNvCxnSpPr>
            <p:nvPr/>
          </p:nvCxnSpPr>
          <p:spPr>
            <a:xfrm>
              <a:off x="3534015" y="3748814"/>
              <a:ext cx="2215708" cy="871984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7C7C7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Прямоугольник 128"/>
            <p:cNvSpPr/>
            <p:nvPr/>
          </p:nvSpPr>
          <p:spPr>
            <a:xfrm>
              <a:off x="1623966" y="2675173"/>
              <a:ext cx="2583964" cy="316621"/>
            </a:xfrm>
            <a:custGeom>
              <a:avLst/>
              <a:gdLst>
                <a:gd name="connsiteX0" fmla="*/ 0 w 2583964"/>
                <a:gd name="connsiteY0" fmla="*/ 0 h 316621"/>
                <a:gd name="connsiteX1" fmla="*/ 2583964 w 2583964"/>
                <a:gd name="connsiteY1" fmla="*/ 0 h 316621"/>
                <a:gd name="connsiteX2" fmla="*/ 2583964 w 2583964"/>
                <a:gd name="connsiteY2" fmla="*/ 316621 h 316621"/>
                <a:gd name="connsiteX3" fmla="*/ 0 w 2583964"/>
                <a:gd name="connsiteY3" fmla="*/ 316621 h 316621"/>
                <a:gd name="connsiteX4" fmla="*/ 0 w 2583964"/>
                <a:gd name="connsiteY4" fmla="*/ 0 h 316621"/>
                <a:gd name="connsiteX0" fmla="*/ 2583964 w 2675404"/>
                <a:gd name="connsiteY0" fmla="*/ 316621 h 408061"/>
                <a:gd name="connsiteX1" fmla="*/ 0 w 2675404"/>
                <a:gd name="connsiteY1" fmla="*/ 316621 h 408061"/>
                <a:gd name="connsiteX2" fmla="*/ 0 w 2675404"/>
                <a:gd name="connsiteY2" fmla="*/ 0 h 408061"/>
                <a:gd name="connsiteX3" fmla="*/ 2583964 w 2675404"/>
                <a:gd name="connsiteY3" fmla="*/ 0 h 408061"/>
                <a:gd name="connsiteX4" fmla="*/ 2675404 w 2675404"/>
                <a:gd name="connsiteY4" fmla="*/ 408061 h 408061"/>
                <a:gd name="connsiteX0" fmla="*/ 2583964 w 2583964"/>
                <a:gd name="connsiteY0" fmla="*/ 316621 h 316621"/>
                <a:gd name="connsiteX1" fmla="*/ 0 w 2583964"/>
                <a:gd name="connsiteY1" fmla="*/ 316621 h 316621"/>
                <a:gd name="connsiteX2" fmla="*/ 0 w 2583964"/>
                <a:gd name="connsiteY2" fmla="*/ 0 h 316621"/>
                <a:gd name="connsiteX3" fmla="*/ 2583964 w 2583964"/>
                <a:gd name="connsiteY3" fmla="*/ 0 h 316621"/>
                <a:gd name="connsiteX0" fmla="*/ 0 w 2583964"/>
                <a:gd name="connsiteY0" fmla="*/ 316621 h 316621"/>
                <a:gd name="connsiteX1" fmla="*/ 0 w 2583964"/>
                <a:gd name="connsiteY1" fmla="*/ 0 h 316621"/>
                <a:gd name="connsiteX2" fmla="*/ 2583964 w 2583964"/>
                <a:gd name="connsiteY2" fmla="*/ 0 h 316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83964" h="316621">
                  <a:moveTo>
                    <a:pt x="0" y="316621"/>
                  </a:moveTo>
                  <a:lnTo>
                    <a:pt x="0" y="0"/>
                  </a:lnTo>
                  <a:lnTo>
                    <a:pt x="2583964" y="0"/>
                  </a:lnTo>
                </a:path>
              </a:pathLst>
            </a:custGeom>
            <a:ln w="25400">
              <a:solidFill>
                <a:srgbClr val="7C7C7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47" name="Прямая со стрелкой 46"/>
            <p:cNvCxnSpPr/>
            <p:nvPr/>
          </p:nvCxnSpPr>
          <p:spPr>
            <a:xfrm flipH="1">
              <a:off x="3534016" y="3192265"/>
              <a:ext cx="1264874" cy="0"/>
            </a:xfrm>
            <a:prstGeom prst="straightConnector1">
              <a:avLst/>
            </a:prstGeom>
            <a:ln w="25400">
              <a:solidFill>
                <a:srgbClr val="7C7C7C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Скругленный прямоугольник 47"/>
            <p:cNvSpPr/>
            <p:nvPr/>
          </p:nvSpPr>
          <p:spPr>
            <a:xfrm>
              <a:off x="1046439" y="2752357"/>
              <a:ext cx="1145203" cy="1204801"/>
            </a:xfrm>
            <a:prstGeom prst="roundRect">
              <a:avLst>
                <a:gd name="adj" fmla="val 4032"/>
              </a:avLst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  <a:effectLst>
              <a:outerShdw blurRad="368300" sx="102000" sy="102000" algn="ctr" rotWithShape="0">
                <a:srgbClr val="8495BA">
                  <a:alpha val="13725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>
                <a:solidFill>
                  <a:srgbClr val="0C0C0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1078296" y="2913378"/>
              <a:ext cx="1093508" cy="854185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21768" rIns="0" bIns="21768" rtlCol="0" anchor="ctr"/>
            <a:lstStyle/>
            <a:p>
              <a:pPr algn="ctr"/>
              <a:r>
                <a:rPr lang="ru-RU" sz="10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Управление национальными проектами</a:t>
              </a:r>
              <a:r>
                <a:rPr lang="ru-RU" sz="10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/>
              </a:r>
              <a:br>
                <a:rPr lang="ru-RU" sz="1000" dirty="0">
                  <a:solidFill>
                    <a:schemeClr val="tx1"/>
                  </a:solidFill>
                  <a:latin typeface="Arial Narrow" panose="020B0606020202030204" pitchFamily="34" charset="0"/>
                </a:rPr>
              </a:br>
              <a:r>
                <a:rPr lang="ru-RU" sz="10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Формирование и ведение паспортов НП, ФП и РП, отчетов по НП, </a:t>
              </a:r>
              <a:r>
                <a:rPr lang="ru-RU" sz="1000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/>
              </a:r>
              <a:br>
                <a:rPr lang="ru-RU" sz="1000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</a:br>
              <a:r>
                <a:rPr lang="ru-RU" sz="1000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ФП </a:t>
              </a:r>
              <a:r>
                <a:rPr lang="ru-RU" sz="10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и РП</a:t>
              </a: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680173" y="2112297"/>
              <a:ext cx="2367267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>
                <a:defRPr/>
              </a:pPr>
              <a:r>
                <a:rPr lang="ru-RU" sz="1400" b="1" dirty="0" smtClean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Система</a:t>
              </a:r>
              <a:br>
                <a:rPr lang="ru-RU" sz="1400" b="1" dirty="0" smtClean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ru-RU" sz="1400" b="1" dirty="0" smtClean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«Электронный бюджет» </a:t>
              </a:r>
              <a:endParaRPr lang="ru-RU" sz="14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4597767" y="1426561"/>
              <a:ext cx="4490475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ru-RU" sz="1400" b="1" dirty="0">
                  <a:ln w="0"/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anose="020B0606020202030204" pitchFamily="34" charset="0"/>
                </a:rPr>
                <a:t>Государственная автоматизированная система </a:t>
              </a:r>
              <a:r>
                <a:rPr lang="ru-RU" sz="1400" b="1" dirty="0" smtClean="0">
                  <a:ln w="0"/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anose="020B0606020202030204" pitchFamily="34" charset="0"/>
                </a:rPr>
                <a:t/>
              </a:r>
              <a:br>
                <a:rPr lang="ru-RU" sz="1400" b="1" dirty="0" smtClean="0">
                  <a:ln w="0"/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anose="020B0606020202030204" pitchFamily="34" charset="0"/>
                </a:rPr>
              </a:br>
              <a:r>
                <a:rPr lang="ru-RU" sz="1400" b="1" dirty="0" smtClean="0">
                  <a:ln w="0"/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anose="020B0606020202030204" pitchFamily="34" charset="0"/>
                </a:rPr>
                <a:t>«</a:t>
              </a:r>
              <a:r>
                <a:rPr lang="ru-RU" sz="1400" b="1" dirty="0">
                  <a:ln w="0"/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anose="020B0606020202030204" pitchFamily="34" charset="0"/>
                </a:rPr>
                <a:t>Управление» (ГАСУ)</a:t>
              </a:r>
              <a:endParaRPr lang="ru-RU" sz="1400" b="1" cap="none" spc="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52" name="Рисунок 5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101" t="-3406" r="51150" b="48658"/>
            <a:stretch/>
          </p:blipFill>
          <p:spPr>
            <a:xfrm>
              <a:off x="3998193" y="1331596"/>
              <a:ext cx="783922" cy="677862"/>
            </a:xfrm>
            <a:prstGeom prst="rect">
              <a:avLst/>
            </a:prstGeom>
          </p:spPr>
        </p:pic>
        <p:cxnSp>
          <p:nvCxnSpPr>
            <p:cNvPr id="53" name="Прямая со стрелкой 52"/>
            <p:cNvCxnSpPr/>
            <p:nvPr/>
          </p:nvCxnSpPr>
          <p:spPr>
            <a:xfrm flipH="1">
              <a:off x="5411856" y="2401203"/>
              <a:ext cx="0" cy="612000"/>
            </a:xfrm>
            <a:prstGeom prst="straightConnector1">
              <a:avLst/>
            </a:prstGeom>
            <a:ln w="25400">
              <a:solidFill>
                <a:srgbClr val="7C7C7C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4" name="Рисунок 5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89531" y="2152767"/>
              <a:ext cx="368319" cy="349268"/>
            </a:xfrm>
            <a:prstGeom prst="rect">
              <a:avLst/>
            </a:prstGeom>
          </p:spPr>
        </p:pic>
        <p:pic>
          <p:nvPicPr>
            <p:cNvPr id="55" name="Рисунок 5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932730" y="3980612"/>
              <a:ext cx="1511378" cy="3937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310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>
            <a:extLst>
              <a:ext uri="{FF2B5EF4-FFF2-40B4-BE49-F238E27FC236}">
                <a16:creationId xmlns:a16="http://schemas.microsoft.com/office/drawing/2014/main" id="{56FB6CBB-0E60-4E76-95C2-856F34774D04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18" name="Picture 18">
            <a:extLst>
              <a:ext uri="{FF2B5EF4-FFF2-40B4-BE49-F238E27FC236}">
                <a16:creationId xmlns:a16="http://schemas.microsoft.com/office/drawing/2014/main" id="{A0C81A95-275F-4922-9D77-77E0D8017A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54B8E6-86B7-4491-A98B-DF15EDF1BA10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11</a:t>
            </a:r>
            <a:endParaRPr lang="en-US" sz="1400" dirty="0">
              <a:solidFill>
                <a:schemeClr val="bg1"/>
              </a:solidFill>
              <a:latin typeface="Century" panose="02040604050505020304" pitchFamily="18" charset="0"/>
              <a:cs typeface="Calibri"/>
            </a:endParaRPr>
          </a:p>
        </p:txBody>
      </p:sp>
      <p:sp>
        <p:nvSpPr>
          <p:cNvPr id="21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21490" y="1178982"/>
            <a:ext cx="10564987" cy="355161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85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600" b="1" i="0" dirty="0" smtClean="0">
                <a:latin typeface="Spectral"/>
                <a:cs typeface="Spectral"/>
              </a:rPr>
              <a:t>Перечень «непрограммных» направлений</a:t>
            </a:r>
            <a:endParaRPr sz="2600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1361606" y="1772360"/>
            <a:ext cx="102529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>
                <a:latin typeface="Trebuchet MS" panose="020B0603020202020204" pitchFamily="34" charset="0"/>
              </a:rPr>
              <a:t>о</a:t>
            </a:r>
            <a:r>
              <a:rPr lang="ru-RU" sz="1500" b="1" dirty="0" smtClean="0">
                <a:latin typeface="Trebuchet MS" panose="020B0603020202020204" pitchFamily="34" charset="0"/>
              </a:rPr>
              <a:t>беспечение функционирования Президента РФ и его Администрации, Председателя Правительства РФ и его заместителей, Аппарата Правительства РФ;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>
                <a:latin typeface="Trebuchet MS" panose="020B0603020202020204" pitchFamily="34" charset="0"/>
              </a:rPr>
              <a:t>о</a:t>
            </a:r>
            <a:r>
              <a:rPr lang="ru-RU" sz="1500" b="1" dirty="0" smtClean="0">
                <a:latin typeface="Trebuchet MS" panose="020B0603020202020204" pitchFamily="34" charset="0"/>
              </a:rPr>
              <a:t>беспечение содержания Общественной палаты РФ, Уполномоченных представителей Президента РФ;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>
                <a:latin typeface="Trebuchet MS" panose="020B0603020202020204" pitchFamily="34" charset="0"/>
              </a:rPr>
              <a:t>о</a:t>
            </a:r>
            <a:r>
              <a:rPr lang="ru-RU" sz="1500" b="1" dirty="0" smtClean="0">
                <a:latin typeface="Trebuchet MS" panose="020B0603020202020204" pitchFamily="34" charset="0"/>
              </a:rPr>
              <a:t>беспечение содержания отдельных федеральных государственных органов (в том числе  Совет Федерации, Госдума, Конституционный Суд, Верховный Суд, Счетная палата РФ, ЦИК, Генеральная прокуратура, Следственный комитет);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>
                <a:latin typeface="Trebuchet MS" panose="020B0603020202020204" pitchFamily="34" charset="0"/>
              </a:rPr>
              <a:t>о</a:t>
            </a:r>
            <a:r>
              <a:rPr lang="ru-RU" sz="1500" b="1" dirty="0" smtClean="0">
                <a:latin typeface="Trebuchet MS" panose="020B0603020202020204" pitchFamily="34" charset="0"/>
              </a:rPr>
              <a:t>беспечение функционирования ФСО и ФСБ;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>
                <a:latin typeface="Trebuchet MS" panose="020B0603020202020204" pitchFamily="34" charset="0"/>
              </a:rPr>
              <a:t>о</a:t>
            </a:r>
            <a:r>
              <a:rPr lang="ru-RU" sz="1500" b="1" dirty="0" smtClean="0">
                <a:latin typeface="Trebuchet MS" panose="020B0603020202020204" pitchFamily="34" charset="0"/>
              </a:rPr>
              <a:t>беспечение деятельности центральных аппаратов ФОИВ, являющихся ответственными исполнителями нескольких госпрограмм;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 smtClean="0">
                <a:latin typeface="Trebuchet MS" panose="020B0603020202020204" pitchFamily="34" charset="0"/>
              </a:rPr>
              <a:t>обеспечение подготовки к проведению выборов и референдумов;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>
                <a:latin typeface="Trebuchet MS" panose="020B0603020202020204" pitchFamily="34" charset="0"/>
              </a:rPr>
              <a:t>г</a:t>
            </a:r>
            <a:r>
              <a:rPr lang="ru-RU" sz="1500" b="1" dirty="0" smtClean="0">
                <a:latin typeface="Trebuchet MS" panose="020B0603020202020204" pitchFamily="34" charset="0"/>
              </a:rPr>
              <a:t>осударственная поддержка политических партий, принимающих участие в выборах;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>
                <a:latin typeface="Trebuchet MS" panose="020B0603020202020204" pitchFamily="34" charset="0"/>
              </a:rPr>
              <a:t>обеспечение </a:t>
            </a:r>
            <a:r>
              <a:rPr lang="ru-RU" sz="1500" b="1" dirty="0" smtClean="0">
                <a:latin typeface="Trebuchet MS" panose="020B0603020202020204" pitchFamily="34" charset="0"/>
              </a:rPr>
              <a:t>визитов делегаций </a:t>
            </a:r>
            <a:r>
              <a:rPr lang="ru-RU" sz="1500" b="1" dirty="0">
                <a:latin typeface="Trebuchet MS" panose="020B0603020202020204" pitchFamily="34" charset="0"/>
              </a:rPr>
              <a:t>за рубеж;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>
                <a:latin typeface="Trebuchet MS" panose="020B0603020202020204" pitchFamily="34" charset="0"/>
              </a:rPr>
              <a:t>п</a:t>
            </a:r>
            <a:r>
              <a:rPr lang="ru-RU" sz="1500" b="1" dirty="0" smtClean="0">
                <a:latin typeface="Trebuchet MS" panose="020B0603020202020204" pitchFamily="34" charset="0"/>
              </a:rPr>
              <a:t>редоставление грантов, премии и субсидий, соответствующих сферам реализации нескольких госпрограмм, или предоставление которых не связано со сферами реализации госпрограмм;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 smtClean="0">
                <a:latin typeface="Trebuchet MS" panose="020B0603020202020204" pitchFamily="34" charset="0"/>
              </a:rPr>
              <a:t>выполнение международных обязательств по направлениям, не связанным </a:t>
            </a:r>
            <a:br>
              <a:rPr lang="ru-RU" sz="1500" b="1" dirty="0" smtClean="0">
                <a:latin typeface="Trebuchet MS" panose="020B0603020202020204" pitchFamily="34" charset="0"/>
              </a:rPr>
            </a:br>
            <a:r>
              <a:rPr lang="ru-RU" sz="1500" b="1" dirty="0" smtClean="0">
                <a:latin typeface="Trebuchet MS" panose="020B0603020202020204" pitchFamily="34" charset="0"/>
              </a:rPr>
              <a:t>со сферами реализации госпрограмм;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99641" y="1840785"/>
            <a:ext cx="800219" cy="3359222"/>
          </a:xfrm>
          <a:prstGeom prst="rect">
            <a:avLst/>
          </a:prstGeom>
          <a:ln w="19050">
            <a:solidFill>
              <a:srgbClr val="006131"/>
            </a:solidFill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ru-RU" sz="2000" b="1" dirty="0" smtClean="0"/>
              <a:t>Закрытый перечень</a:t>
            </a:r>
          </a:p>
          <a:p>
            <a:pPr algn="ctr"/>
            <a:r>
              <a:rPr lang="ru-RU" sz="2000" b="1" dirty="0" smtClean="0"/>
              <a:t> направлений </a:t>
            </a:r>
            <a:endParaRPr lang="ru-RU" sz="20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174660" y="5667675"/>
            <a:ext cx="116864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006131"/>
                </a:solidFill>
              </a:rPr>
              <a:t>Включение в перечень возможно по решению </a:t>
            </a:r>
          </a:p>
          <a:p>
            <a:pPr algn="ctr"/>
            <a:r>
              <a:rPr lang="ru-RU" b="1" dirty="0" smtClean="0">
                <a:solidFill>
                  <a:srgbClr val="006131"/>
                </a:solidFill>
              </a:rPr>
              <a:t>ПРАВИТЕЛЬСТВЕННОЙ КОМИССИИ ПО ВОПРОСАМ ОПТИМИЗАЦИИ </a:t>
            </a:r>
            <a:br>
              <a:rPr lang="ru-RU" b="1" dirty="0" smtClean="0">
                <a:solidFill>
                  <a:srgbClr val="006131"/>
                </a:solidFill>
              </a:rPr>
            </a:br>
            <a:r>
              <a:rPr lang="ru-RU" b="1" dirty="0" smtClean="0">
                <a:solidFill>
                  <a:srgbClr val="006131"/>
                </a:solidFill>
              </a:rPr>
              <a:t>И ПОВЫШЕНИЯ ЭФФЕКТИВНОСТИ БЮДЖЕТНЫХ РАСХОДОВ</a:t>
            </a:r>
            <a:endParaRPr lang="ru-RU" dirty="0">
              <a:solidFill>
                <a:srgbClr val="006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07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>
            <a:extLst>
              <a:ext uri="{FF2B5EF4-FFF2-40B4-BE49-F238E27FC236}">
                <a16:creationId xmlns:a16="http://schemas.microsoft.com/office/drawing/2014/main" id="{56FB6CBB-0E60-4E76-95C2-856F34774D04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18" name="Picture 18">
            <a:extLst>
              <a:ext uri="{FF2B5EF4-FFF2-40B4-BE49-F238E27FC236}">
                <a16:creationId xmlns:a16="http://schemas.microsoft.com/office/drawing/2014/main" id="{A0C81A95-275F-4922-9D77-77E0D8017A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54B8E6-86B7-4491-A98B-DF15EDF1BA10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12</a:t>
            </a:r>
            <a:endParaRPr lang="en-US" sz="1400" dirty="0">
              <a:solidFill>
                <a:schemeClr val="bg1"/>
              </a:solidFill>
              <a:latin typeface="Century" panose="02040604050505020304" pitchFamily="18" charset="0"/>
              <a:cs typeface="Calibri"/>
            </a:endParaRPr>
          </a:p>
        </p:txBody>
      </p:sp>
      <p:sp>
        <p:nvSpPr>
          <p:cNvPr id="21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87732" y="952937"/>
            <a:ext cx="10864326" cy="69525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85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500" b="1" i="0" dirty="0" smtClean="0">
                <a:latin typeface="Spectral"/>
                <a:cs typeface="Spectral"/>
              </a:rPr>
              <a:t>Подходы к расчету показателей финансового обеспечения госпрограмм</a:t>
            </a:r>
            <a:endParaRPr sz="2500" i="1" dirty="0"/>
          </a:p>
        </p:txBody>
      </p:sp>
      <p:sp>
        <p:nvSpPr>
          <p:cNvPr id="45" name="Заголовок 1"/>
          <p:cNvSpPr txBox="1">
            <a:spLocks/>
          </p:cNvSpPr>
          <p:nvPr/>
        </p:nvSpPr>
        <p:spPr bwMode="auto">
          <a:xfrm>
            <a:off x="480591" y="6464357"/>
            <a:ext cx="7949617" cy="2944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ru-RU" sz="1000" b="1" i="1" dirty="0">
                <a:solidFill>
                  <a:srgbClr val="516279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Базовое условие перехода к «целевой модели» – строгое соответствие паспортов госпрограмм параметрам Бюджетного прогноза РФ</a:t>
            </a: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264527"/>
              </p:ext>
            </p:extLst>
          </p:nvPr>
        </p:nvGraphicFramePr>
        <p:xfrm>
          <a:off x="552650" y="2029734"/>
          <a:ext cx="7848985" cy="20987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6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5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2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12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2314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№ п/п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Наименование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20</a:t>
                      </a: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22 г.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202</a:t>
                      </a: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3 г.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202</a:t>
                      </a: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4 г.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202</a:t>
                      </a: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5 г.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408">
                <a:tc>
                  <a:txBody>
                    <a:bodyPr/>
                    <a:lstStyle/>
                    <a:p>
                      <a:pPr algn="ctr"/>
                      <a:r>
                        <a:rPr lang="ru-RU" sz="1000" b="1" i="1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1а</a:t>
                      </a:r>
                      <a:endParaRPr lang="ru-RU" sz="1000" b="1" i="1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1000" b="1" i="1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Паспорт</a:t>
                      </a:r>
                      <a:r>
                        <a:rPr lang="en-US" sz="1000" b="1" i="1" baseline="0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ru-RU" sz="1000" b="1" i="1" baseline="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госпрограммы</a:t>
                      </a:r>
                      <a:endParaRPr lang="ru-RU" sz="1000" b="1" i="1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i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  <a:endParaRPr lang="ru-RU" sz="1000" b="1" i="1" dirty="0">
                        <a:solidFill>
                          <a:schemeClr val="bg1">
                            <a:lumMod val="65000"/>
                          </a:schemeClr>
                        </a:solidFill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i="1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  <a:endParaRPr lang="ru-RU" sz="1000" b="1" i="1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i="1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  <a:endParaRPr lang="ru-RU" sz="1000" b="1" i="1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i="1" dirty="0" smtClean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150</a:t>
                      </a:r>
                      <a:endParaRPr lang="ru-RU" sz="1000" b="1" i="1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40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1б</a:t>
                      </a:r>
                      <a:endParaRPr lang="ru-RU" sz="10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СБР по КБК, ОБАС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  <a:endParaRPr lang="ru-RU" sz="1000" dirty="0">
                        <a:solidFill>
                          <a:schemeClr val="bg1">
                            <a:lumMod val="65000"/>
                          </a:schemeClr>
                        </a:solidFill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  <a:endParaRPr lang="ru-RU" sz="10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  <a:endParaRPr lang="ru-RU" sz="10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  <a:endParaRPr lang="ru-RU" sz="10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15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</a:t>
                      </a:r>
                      <a:endParaRPr lang="ru-RU" sz="1000" b="1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1000" b="1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База</a:t>
                      </a:r>
                      <a:endParaRPr lang="ru-RU" sz="1000" b="1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  <a:endParaRPr lang="ru-RU" sz="10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  <a:endParaRPr lang="ru-RU" sz="1000" b="1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  <a:endParaRPr lang="ru-RU" sz="1000" b="1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  <a:endParaRPr lang="ru-RU" sz="1000" b="1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15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3</a:t>
                      </a:r>
                      <a:endParaRPr lang="ru-RU" sz="10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10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Индексация (пересчет)</a:t>
                      </a:r>
                      <a:endParaRPr lang="ru-RU" sz="10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  <a:endParaRPr lang="ru-RU" sz="1000" dirty="0">
                        <a:solidFill>
                          <a:schemeClr val="bg1">
                            <a:lumMod val="65000"/>
                          </a:schemeClr>
                        </a:solidFill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+5</a:t>
                      </a:r>
                      <a:endParaRPr lang="ru-RU" sz="10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+5</a:t>
                      </a:r>
                      <a:endParaRPr lang="ru-RU" sz="10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+5</a:t>
                      </a:r>
                      <a:endParaRPr lang="ru-RU" sz="10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15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4=2+3</a:t>
                      </a:r>
                      <a:endParaRPr lang="ru-RU" sz="10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10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«Базовые» объемы бюджетных ассигнований</a:t>
                      </a:r>
                      <a:endParaRPr lang="ru-RU" sz="10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  <a:endParaRPr lang="ru-RU" sz="1000" dirty="0">
                        <a:solidFill>
                          <a:schemeClr val="bg1">
                            <a:lumMod val="65000"/>
                          </a:schemeClr>
                        </a:solidFill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105</a:t>
                      </a:r>
                      <a:endParaRPr lang="ru-RU" sz="10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105</a:t>
                      </a:r>
                      <a:endParaRPr lang="ru-RU" sz="10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105</a:t>
                      </a:r>
                      <a:endParaRPr lang="ru-RU" sz="10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04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5</a:t>
                      </a:r>
                      <a:endParaRPr lang="ru-RU" sz="10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10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Дополнительные объемы бюджетных ассигнований</a:t>
                      </a:r>
                      <a:endParaRPr lang="ru-RU" sz="10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  <a:endParaRPr lang="ru-RU" sz="1000" dirty="0">
                        <a:solidFill>
                          <a:schemeClr val="bg1">
                            <a:lumMod val="65000"/>
                          </a:schemeClr>
                        </a:solidFill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+1</a:t>
                      </a:r>
                      <a:endParaRPr lang="ru-RU" sz="10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+2</a:t>
                      </a:r>
                      <a:endParaRPr lang="ru-RU" sz="10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+3</a:t>
                      </a:r>
                      <a:endParaRPr lang="ru-RU" sz="10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15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6</a:t>
                      </a:r>
                      <a:endParaRPr lang="ru-RU" sz="10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1000" b="1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ИТОГО</a:t>
                      </a:r>
                      <a:endParaRPr lang="ru-RU" sz="1000" b="1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  <a:endParaRPr lang="ru-RU" sz="1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106</a:t>
                      </a:r>
                      <a:endParaRPr lang="ru-RU" sz="1000" b="1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107</a:t>
                      </a:r>
                      <a:endParaRPr lang="ru-RU" sz="1000" b="1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108</a:t>
                      </a:r>
                      <a:endParaRPr lang="ru-RU" sz="1000" b="1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1" name="Заголовок 1"/>
          <p:cNvSpPr txBox="1">
            <a:spLocks/>
          </p:cNvSpPr>
          <p:nvPr/>
        </p:nvSpPr>
        <p:spPr bwMode="auto">
          <a:xfrm>
            <a:off x="142451" y="1735296"/>
            <a:ext cx="8535275" cy="2944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ru-RU" sz="1200" b="1" dirty="0" smtClean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Ранее действовавший </a:t>
            </a:r>
            <a:r>
              <a:rPr lang="ru-RU" sz="12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порядок</a:t>
            </a:r>
            <a:endParaRPr lang="ru-RU" sz="1200" b="1" i="1" dirty="0">
              <a:solidFill>
                <a:srgbClr val="004821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2" name="Заголовок 1"/>
          <p:cNvSpPr txBox="1">
            <a:spLocks/>
          </p:cNvSpPr>
          <p:nvPr/>
        </p:nvSpPr>
        <p:spPr bwMode="auto">
          <a:xfrm>
            <a:off x="-23331" y="4130853"/>
            <a:ext cx="8535274" cy="2944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ru-RU" sz="12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«Целевая модель»</a:t>
            </a:r>
            <a:endParaRPr lang="ru-RU" sz="1200" b="1" i="1" dirty="0">
              <a:solidFill>
                <a:srgbClr val="004821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166041"/>
              </p:ext>
            </p:extLst>
          </p:nvPr>
        </p:nvGraphicFramePr>
        <p:xfrm>
          <a:off x="549671" y="4378477"/>
          <a:ext cx="7880537" cy="2054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7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1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4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65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2314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№ п/п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Наименование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20</a:t>
                      </a: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22 г.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202</a:t>
                      </a: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3 г.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202</a:t>
                      </a: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4 г.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202</a:t>
                      </a: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5 г.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54">
                <a:tc>
                  <a:txBody>
                    <a:bodyPr/>
                    <a:lstStyle/>
                    <a:p>
                      <a:pPr algn="ctr"/>
                      <a:r>
                        <a:rPr lang="ru-RU" sz="900" b="1" i="1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1а</a:t>
                      </a:r>
                      <a:endParaRPr lang="ru-RU" sz="900" b="1" i="1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900" b="1" i="1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Паспорт</a:t>
                      </a:r>
                      <a:r>
                        <a:rPr lang="en-US" sz="900" b="1" i="1" baseline="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ru-RU" sz="900" b="1" i="1" baseline="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госпрограммы (утверждается только в пределах «потолков»)</a:t>
                      </a:r>
                      <a:endParaRPr lang="ru-RU" sz="900" b="1" i="1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i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  <a:endParaRPr lang="ru-RU" sz="900" b="1" i="1" dirty="0">
                        <a:solidFill>
                          <a:schemeClr val="bg1">
                            <a:lumMod val="65000"/>
                          </a:schemeClr>
                        </a:solidFill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i="1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  <a:endParaRPr lang="ru-RU" sz="900" b="1" i="1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i="1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  <a:endParaRPr lang="ru-RU" sz="900" b="1" i="1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i="1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102</a:t>
                      </a:r>
                      <a:endParaRPr lang="ru-RU" sz="900" b="1" i="1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408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1б</a:t>
                      </a:r>
                      <a:endParaRPr lang="ru-RU" sz="9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9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СБР по КБК, ОБАС</a:t>
                      </a:r>
                      <a:endParaRPr lang="ru-RU" sz="9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  <a:endParaRPr lang="ru-RU" sz="900" dirty="0">
                        <a:solidFill>
                          <a:schemeClr val="bg1">
                            <a:lumMod val="65000"/>
                          </a:schemeClr>
                        </a:solidFill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  <a:endParaRPr lang="ru-RU" sz="9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  <a:endParaRPr lang="ru-RU" sz="9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  <a:endParaRPr lang="ru-RU" sz="9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083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</a:t>
                      </a:r>
                      <a:endParaRPr lang="ru-RU" sz="900" b="1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900" b="1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База</a:t>
                      </a:r>
                      <a:endParaRPr lang="ru-RU" sz="900" b="1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  <a:endParaRPr lang="ru-RU" sz="9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  <a:endParaRPr lang="ru-RU" sz="900" b="1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  <a:endParaRPr lang="ru-RU" sz="900" b="1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102</a:t>
                      </a:r>
                      <a:endParaRPr lang="ru-RU" sz="900" b="1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083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3</a:t>
                      </a:r>
                      <a:endParaRPr lang="ru-RU" sz="9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9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Индексация (пересчет)</a:t>
                      </a:r>
                      <a:endParaRPr lang="ru-RU" sz="9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  <a:endParaRPr lang="ru-RU" sz="900" dirty="0">
                        <a:solidFill>
                          <a:schemeClr val="bg1">
                            <a:lumMod val="65000"/>
                          </a:schemeClr>
                        </a:solidFill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+5</a:t>
                      </a:r>
                      <a:endParaRPr lang="ru-RU" sz="9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+5</a:t>
                      </a:r>
                      <a:endParaRPr lang="ru-RU" sz="9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+3</a:t>
                      </a:r>
                      <a:endParaRPr lang="ru-RU" sz="9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083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4=2+3</a:t>
                      </a:r>
                      <a:endParaRPr lang="ru-RU" sz="9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9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«Базовые» объемы бюджетных ассигнований</a:t>
                      </a:r>
                      <a:endParaRPr lang="ru-RU" sz="9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  <a:endParaRPr lang="ru-RU" sz="900" dirty="0">
                        <a:solidFill>
                          <a:schemeClr val="bg1">
                            <a:lumMod val="65000"/>
                          </a:schemeClr>
                        </a:solidFill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105</a:t>
                      </a:r>
                      <a:endParaRPr lang="ru-RU" sz="9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105</a:t>
                      </a:r>
                      <a:endParaRPr lang="ru-RU" sz="9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105</a:t>
                      </a:r>
                      <a:endParaRPr lang="ru-RU" sz="9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354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5</a:t>
                      </a:r>
                      <a:endParaRPr lang="ru-RU" sz="9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9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Дополнительные объемы бюджетных ассигнований</a:t>
                      </a:r>
                      <a:endParaRPr lang="ru-RU" sz="9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  <a:endParaRPr lang="ru-RU" sz="900" dirty="0">
                        <a:solidFill>
                          <a:schemeClr val="bg1">
                            <a:lumMod val="65000"/>
                          </a:schemeClr>
                        </a:solidFill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+1</a:t>
                      </a:r>
                      <a:endParaRPr lang="ru-RU" sz="9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+2</a:t>
                      </a:r>
                      <a:endParaRPr lang="ru-RU" sz="9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+3</a:t>
                      </a:r>
                      <a:endParaRPr lang="ru-RU" sz="9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083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6</a:t>
                      </a:r>
                      <a:endParaRPr lang="ru-RU" sz="9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900" b="1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ИТОГО</a:t>
                      </a:r>
                      <a:endParaRPr lang="ru-RU" sz="900" b="1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  <a:endParaRPr lang="ru-RU" sz="9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106</a:t>
                      </a:r>
                      <a:endParaRPr lang="ru-RU" sz="900" b="1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107</a:t>
                      </a:r>
                      <a:endParaRPr lang="ru-RU" sz="900" b="1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dirty="0" smtClean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108</a:t>
                      </a:r>
                      <a:endParaRPr lang="ru-RU" sz="900" b="1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5372250" y="2409846"/>
            <a:ext cx="468718" cy="369332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ru-RU" sz="1846" dirty="0">
                <a:latin typeface="Trebuchet MS" panose="020B0603020202020204" pitchFamily="34" charset="0"/>
              </a:rPr>
              <a:t>=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59539" y="2409846"/>
            <a:ext cx="468718" cy="369332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ru-RU" sz="1846" dirty="0">
                <a:latin typeface="Trebuchet MS" panose="020B0603020202020204" pitchFamily="34" charset="0"/>
              </a:rPr>
              <a:t>=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72250" y="2653072"/>
            <a:ext cx="468718" cy="369332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ru-RU" sz="1846" dirty="0">
                <a:latin typeface="Trebuchet MS" panose="020B0603020202020204" pitchFamily="34" charset="0"/>
              </a:rPr>
              <a:t>=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459539" y="2653072"/>
            <a:ext cx="468718" cy="369332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ru-RU" sz="1846" dirty="0">
                <a:latin typeface="Trebuchet MS" panose="020B0603020202020204" pitchFamily="34" charset="0"/>
              </a:rPr>
              <a:t>=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400824" y="4764126"/>
            <a:ext cx="468718" cy="369332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ru-RU" sz="1846" dirty="0">
                <a:latin typeface="Trebuchet MS" panose="020B0603020202020204" pitchFamily="34" charset="0"/>
              </a:rPr>
              <a:t>=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400825" y="5024843"/>
            <a:ext cx="468718" cy="369332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ru-RU" sz="1846" dirty="0">
                <a:latin typeface="Trebuchet MS" panose="020B0603020202020204" pitchFamily="34" charset="0"/>
              </a:rPr>
              <a:t>=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22238" y="4786931"/>
            <a:ext cx="468718" cy="369332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ru-RU" sz="1846" dirty="0">
                <a:latin typeface="Trebuchet MS" panose="020B0603020202020204" pitchFamily="34" charset="0"/>
              </a:rPr>
              <a:t>=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530126" y="5055538"/>
            <a:ext cx="468718" cy="369332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ru-RU" sz="1846" dirty="0">
                <a:latin typeface="Trebuchet MS" panose="020B0603020202020204" pitchFamily="34" charset="0"/>
              </a:rPr>
              <a:t>=</a:t>
            </a: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6897513" y="2731847"/>
            <a:ext cx="734712" cy="155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7911445" y="4906675"/>
            <a:ext cx="0" cy="3644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7957458" y="4913030"/>
            <a:ext cx="0" cy="3644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6887480" y="2781492"/>
            <a:ext cx="734712" cy="155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Заголовок 1"/>
          <p:cNvSpPr txBox="1">
            <a:spLocks/>
          </p:cNvSpPr>
          <p:nvPr/>
        </p:nvSpPr>
        <p:spPr bwMode="auto">
          <a:xfrm>
            <a:off x="8511943" y="3220972"/>
            <a:ext cx="3607215" cy="114209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ru-RU" sz="1600" b="1" dirty="0" smtClean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Новации нормативно-правового</a:t>
            </a:r>
          </a:p>
          <a:p>
            <a:pPr algn="ctr" eaLnBrk="1" hangingPunct="1">
              <a:lnSpc>
                <a:spcPct val="85000"/>
              </a:lnSpc>
            </a:pPr>
            <a:r>
              <a:rPr lang="ru-RU" sz="1600" b="1" dirty="0" smtClean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 регулирования:</a:t>
            </a:r>
          </a:p>
          <a:p>
            <a:pPr eaLnBrk="1" hangingPunct="1">
              <a:lnSpc>
                <a:spcPct val="85000"/>
              </a:lnSpc>
            </a:pPr>
            <a:endParaRPr lang="ru-RU" sz="1600" b="1" dirty="0" smtClean="0">
              <a:solidFill>
                <a:srgbClr val="00602B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ru-RU" sz="1400" dirty="0" smtClean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1) определение показателей финансового обеспечения реализации госпрограмм </a:t>
            </a:r>
            <a:r>
              <a:rPr lang="ru-RU" sz="1400" dirty="0" smtClean="0">
                <a:solidFill>
                  <a:srgbClr val="007B3E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за пределами планового периода</a:t>
            </a:r>
            <a:r>
              <a:rPr lang="ru-RU" sz="1400" dirty="0" smtClean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 в соответствии </a:t>
            </a:r>
            <a:r>
              <a:rPr lang="ru-RU" sz="1400" dirty="0" smtClean="0">
                <a:solidFill>
                  <a:srgbClr val="007B3E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с бюджетным прогнозом РФ на долгосрочный период;</a:t>
            </a:r>
          </a:p>
          <a:p>
            <a:pPr eaLnBrk="1" hangingPunct="1">
              <a:lnSpc>
                <a:spcPct val="85000"/>
              </a:lnSpc>
            </a:pPr>
            <a:endParaRPr lang="ru-RU" sz="1400" dirty="0">
              <a:solidFill>
                <a:srgbClr val="007B3E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ru-RU" sz="1400" dirty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2) </a:t>
            </a:r>
            <a:r>
              <a:rPr lang="ru-RU" sz="1400" dirty="0">
                <a:solidFill>
                  <a:srgbClr val="007B3E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о</a:t>
            </a:r>
            <a:r>
              <a:rPr lang="ru-RU" sz="1400" dirty="0" smtClean="0">
                <a:solidFill>
                  <a:srgbClr val="007B3E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тражение в ОБАС </a:t>
            </a:r>
            <a:r>
              <a:rPr lang="ru-RU" sz="1400" dirty="0" smtClean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оценки объема бюджетных ассигнований федерального бюджета на реализацию мероприятий госпрограмм на долгосрочный период;</a:t>
            </a:r>
          </a:p>
          <a:p>
            <a:pPr eaLnBrk="1" hangingPunct="1">
              <a:lnSpc>
                <a:spcPct val="85000"/>
              </a:lnSpc>
            </a:pPr>
            <a:endParaRPr lang="ru-RU" sz="1400" dirty="0">
              <a:solidFill>
                <a:schemeClr val="tx1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ru-RU" sz="1400" dirty="0" smtClean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3) </a:t>
            </a:r>
            <a:r>
              <a:rPr lang="ru-RU" sz="1400" dirty="0" smtClean="0">
                <a:solidFill>
                  <a:srgbClr val="007B3E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ведение перспективного финансового плана </a:t>
            </a:r>
            <a:r>
              <a:rPr lang="ru-RU" sz="1400" dirty="0" smtClean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(содержащего детализированную оценку расходов федерального бюджета на финансовое обеспечение госпрограмм) </a:t>
            </a:r>
            <a:r>
              <a:rPr lang="ru-RU" sz="1400" dirty="0" smtClean="0">
                <a:solidFill>
                  <a:srgbClr val="007B3E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в целях актуализации параметров бюджетного прогноза </a:t>
            </a:r>
            <a:r>
              <a:rPr lang="ru-RU" sz="1400" dirty="0" smtClean="0">
                <a:solidFill>
                  <a:srgbClr val="007B3E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РФ </a:t>
            </a:r>
            <a:br>
              <a:rPr lang="ru-RU" sz="1400" dirty="0" smtClean="0">
                <a:solidFill>
                  <a:srgbClr val="007B3E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</a:br>
            <a:r>
              <a:rPr lang="ru-RU" sz="1400" dirty="0" smtClean="0">
                <a:solidFill>
                  <a:srgbClr val="007B3E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на долгосрочный период.</a:t>
            </a:r>
            <a:endParaRPr lang="ru-RU" sz="1400" dirty="0">
              <a:solidFill>
                <a:srgbClr val="007B3E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37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>
            <a:extLst>
              <a:ext uri="{FF2B5EF4-FFF2-40B4-BE49-F238E27FC236}">
                <a16:creationId xmlns:a16="http://schemas.microsoft.com/office/drawing/2014/main" id="{56FB6CBB-0E60-4E76-95C2-856F34774D04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18" name="Picture 18">
            <a:extLst>
              <a:ext uri="{FF2B5EF4-FFF2-40B4-BE49-F238E27FC236}">
                <a16:creationId xmlns:a16="http://schemas.microsoft.com/office/drawing/2014/main" id="{A0C81A95-275F-4922-9D77-77E0D8017A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54B8E6-86B7-4491-A98B-DF15EDF1BA10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13</a:t>
            </a:r>
            <a:endParaRPr lang="en-US" sz="1400" dirty="0">
              <a:solidFill>
                <a:schemeClr val="bg1"/>
              </a:solidFill>
              <a:latin typeface="Century" panose="02040604050505020304" pitchFamily="18" charset="0"/>
              <a:cs typeface="Calibri"/>
            </a:endParaRPr>
          </a:p>
        </p:txBody>
      </p:sp>
      <p:sp>
        <p:nvSpPr>
          <p:cNvPr id="21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21490" y="991472"/>
            <a:ext cx="10564987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400" b="1" i="0" dirty="0" smtClean="0">
                <a:latin typeface="Spectral"/>
                <a:cs typeface="Spectral"/>
              </a:rPr>
              <a:t>Особенности взаимодействия с регионами в рамках госпрограмм</a:t>
            </a:r>
            <a:endParaRPr sz="2400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5645363" y="1476038"/>
            <a:ext cx="6368887" cy="4738067"/>
            <a:chOff x="-684584" y="1064996"/>
            <a:chExt cx="5684117" cy="5006702"/>
          </a:xfrm>
        </p:grpSpPr>
        <p:cxnSp>
          <p:nvCxnSpPr>
            <p:cNvPr id="10" name="Прямая со стрелкой 9"/>
            <p:cNvCxnSpPr/>
            <p:nvPr/>
          </p:nvCxnSpPr>
          <p:spPr>
            <a:xfrm flipV="1">
              <a:off x="1707799" y="2952884"/>
              <a:ext cx="280" cy="1064041"/>
            </a:xfrm>
            <a:prstGeom prst="straightConnector1">
              <a:avLst/>
            </a:prstGeom>
            <a:noFill/>
            <a:ln w="19050" cap="flat" cmpd="sng" algn="ctr">
              <a:solidFill>
                <a:srgbClr val="4BACC6"/>
              </a:solidFill>
              <a:prstDash val="sysDot"/>
              <a:tailEnd type="stealth" w="sm" len="lg"/>
            </a:ln>
            <a:effectLst/>
          </p:spPr>
        </p:cxnSp>
        <p:cxnSp>
          <p:nvCxnSpPr>
            <p:cNvPr id="12" name="Прямая со стрелкой 11"/>
            <p:cNvCxnSpPr/>
            <p:nvPr/>
          </p:nvCxnSpPr>
          <p:spPr>
            <a:xfrm flipV="1">
              <a:off x="3077149" y="2954816"/>
              <a:ext cx="280" cy="1064041"/>
            </a:xfrm>
            <a:prstGeom prst="straightConnector1">
              <a:avLst/>
            </a:prstGeom>
            <a:noFill/>
            <a:ln w="19050" cap="flat" cmpd="sng" algn="ctr">
              <a:solidFill>
                <a:srgbClr val="4BACC6"/>
              </a:solidFill>
              <a:prstDash val="sysDot"/>
              <a:tailEnd type="stealth" w="sm" len="lg"/>
            </a:ln>
            <a:effectLst/>
          </p:spPr>
        </p:cxnSp>
        <p:sp>
          <p:nvSpPr>
            <p:cNvPr id="13" name="Прямоугольник 12"/>
            <p:cNvSpPr/>
            <p:nvPr/>
          </p:nvSpPr>
          <p:spPr>
            <a:xfrm>
              <a:off x="550892" y="4697105"/>
              <a:ext cx="4448640" cy="1374593"/>
            </a:xfrm>
            <a:prstGeom prst="rect">
              <a:avLst/>
            </a:prstGeom>
            <a:solidFill>
              <a:srgbClr val="FF9900">
                <a:alpha val="9804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6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50892" y="3369485"/>
              <a:ext cx="4448640" cy="1325533"/>
            </a:xfrm>
            <a:prstGeom prst="rect">
              <a:avLst/>
            </a:prstGeom>
            <a:solidFill>
              <a:srgbClr val="00FF00">
                <a:alpha val="9804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6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50891" y="1794282"/>
              <a:ext cx="4448642" cy="1574552"/>
            </a:xfrm>
            <a:prstGeom prst="rect">
              <a:avLst/>
            </a:prstGeom>
            <a:solidFill>
              <a:srgbClr val="0066FF">
                <a:alpha val="10196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6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219920" y="1428981"/>
              <a:ext cx="3732749" cy="332280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25400" cap="flat" cmpd="sng" algn="ctr">
              <a:solidFill>
                <a:srgbClr val="00602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Госпрограмма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 rot="16200000">
              <a:off x="4053254" y="2338820"/>
              <a:ext cx="1403065" cy="366180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Результат 2</a:t>
              </a:r>
              <a:r>
                <a:rPr kumimoji="0" lang="ru-RU" sz="9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 </a:t>
              </a:r>
              <a:r>
                <a:rPr kumimoji="0" lang="ru-RU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(федеральный)</a:t>
              </a:r>
              <a:endPara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258713" y="4919842"/>
              <a:ext cx="2029023" cy="1103343"/>
            </a:xfrm>
            <a:prstGeom prst="rect">
              <a:avLst/>
            </a:prstGeom>
            <a:solidFill>
              <a:srgbClr val="C0504D">
                <a:lumMod val="20000"/>
                <a:lumOff val="80000"/>
              </a:srgbClr>
            </a:solidFill>
            <a:ln w="25400" cap="flat" cmpd="sng" algn="ctr">
              <a:solidFill>
                <a:srgbClr val="C0504D"/>
              </a:solidFill>
              <a:prstDash val="sysDash"/>
            </a:ln>
            <a:effectLst/>
          </p:spPr>
          <p:txBody>
            <a:bodyPr rtlCol="0" anchor="t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Соглашение о предоставлении </a:t>
              </a:r>
              <a:r>
                <a:rPr kumimoji="0" lang="ru-RU" sz="105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единой субсидии</a:t>
              </a:r>
              <a:endPara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248557" y="3867301"/>
              <a:ext cx="2029023" cy="641464"/>
            </a:xfrm>
            <a:prstGeom prst="rect">
              <a:avLst/>
            </a:prstGeom>
            <a:solidFill>
              <a:srgbClr val="4BACC6">
                <a:lumMod val="20000"/>
                <a:lumOff val="80000"/>
              </a:srgbClr>
            </a:solidFill>
            <a:ln w="25400" cap="flat" cmpd="sng" algn="ctr">
              <a:solidFill>
                <a:srgbClr val="4BACC6"/>
              </a:solidFill>
              <a:prstDash val="solid"/>
            </a:ln>
            <a:effectLst/>
          </p:spPr>
          <p:txBody>
            <a:bodyPr lIns="16615" rIns="16615" rtlCol="0" anchor="t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Соглашение о достижении </a:t>
              </a:r>
              <a:r>
                <a:rPr kumimoji="0" lang="ru-RU" sz="105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показателей</a:t>
              </a:r>
              <a:endPara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 rot="16200000">
              <a:off x="1515186" y="2316230"/>
              <a:ext cx="1403065" cy="416770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Показатель </a:t>
              </a:r>
              <a:r>
                <a:rPr kumimoji="0" lang="ru-RU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2 </a:t>
              </a: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(</a:t>
              </a:r>
              <a:r>
                <a:rPr kumimoji="0" lang="ru-RU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федеральный)</a:t>
              </a:r>
              <a:endPara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cxnSp>
          <p:nvCxnSpPr>
            <p:cNvPr id="23" name="Прямая со стрелкой 22"/>
            <p:cNvCxnSpPr/>
            <p:nvPr/>
          </p:nvCxnSpPr>
          <p:spPr>
            <a:xfrm>
              <a:off x="2738944" y="3225522"/>
              <a:ext cx="7563" cy="639691"/>
            </a:xfrm>
            <a:prstGeom prst="straightConnector1">
              <a:avLst/>
            </a:prstGeom>
            <a:noFill/>
            <a:ln w="22225" cap="flat" cmpd="sng" algn="ctr">
              <a:solidFill>
                <a:srgbClr val="8064A2"/>
              </a:solidFill>
              <a:prstDash val="solid"/>
              <a:tailEnd type="stealth" w="sm" len="lg"/>
            </a:ln>
            <a:effectLst/>
          </p:spPr>
        </p:cxnSp>
        <p:sp>
          <p:nvSpPr>
            <p:cNvPr id="24" name="Прямоугольник 23"/>
            <p:cNvSpPr/>
            <p:nvPr/>
          </p:nvSpPr>
          <p:spPr>
            <a:xfrm>
              <a:off x="1531932" y="1826238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ysDot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СРФ1</a:t>
              </a: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532526" y="2049438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ysDot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СРФ2</a:t>
              </a: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531396" y="2277795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ysDot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СРФ3</a:t>
              </a: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1531396" y="2500995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ysDot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СРФ4</a:t>
              </a: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531396" y="2724277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ysDot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…</a:t>
              </a:r>
            </a:p>
          </p:txBody>
        </p:sp>
        <p:sp>
          <p:nvSpPr>
            <p:cNvPr id="29" name="Прямоугольник 28"/>
            <p:cNvSpPr/>
            <p:nvPr/>
          </p:nvSpPr>
          <p:spPr>
            <a:xfrm rot="16200000">
              <a:off x="680957" y="2366622"/>
              <a:ext cx="1403066" cy="317762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Показатель </a:t>
              </a:r>
              <a:r>
                <a:rPr kumimoji="0" lang="ru-RU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1</a:t>
              </a:r>
            </a:p>
          </p:txBody>
        </p:sp>
        <p:cxnSp>
          <p:nvCxnSpPr>
            <p:cNvPr id="30" name="Прямая со стрелкой 29"/>
            <p:cNvCxnSpPr/>
            <p:nvPr/>
          </p:nvCxnSpPr>
          <p:spPr>
            <a:xfrm>
              <a:off x="1375641" y="3225876"/>
              <a:ext cx="2741" cy="639338"/>
            </a:xfrm>
            <a:prstGeom prst="straightConnector1">
              <a:avLst/>
            </a:prstGeom>
            <a:noFill/>
            <a:ln w="22225" cap="flat" cmpd="sng" algn="ctr">
              <a:solidFill>
                <a:srgbClr val="8064A2"/>
              </a:solidFill>
              <a:prstDash val="solid"/>
              <a:tailEnd type="stealth" w="sm" len="lg"/>
            </a:ln>
            <a:effectLst/>
          </p:spPr>
        </p:cxnSp>
        <p:sp>
          <p:nvSpPr>
            <p:cNvPr id="31" name="Прямоугольник 30"/>
            <p:cNvSpPr/>
            <p:nvPr/>
          </p:nvSpPr>
          <p:spPr>
            <a:xfrm>
              <a:off x="2893942" y="1824149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ysDot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СРФ1</a:t>
              </a: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2894537" y="2047349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ysDot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СРФ2</a:t>
              </a: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891348" y="2275706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ysDot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СРФ3</a:t>
              </a: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891943" y="2498906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ysDot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СРФ4</a:t>
              </a: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892619" y="2722188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ysDot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73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…</a:t>
              </a:r>
            </a:p>
          </p:txBody>
        </p:sp>
        <p:sp>
          <p:nvSpPr>
            <p:cNvPr id="36" name="Прямоугольник 35"/>
            <p:cNvSpPr/>
            <p:nvPr/>
          </p:nvSpPr>
          <p:spPr>
            <a:xfrm rot="16200000">
              <a:off x="2039207" y="2368889"/>
              <a:ext cx="1403065" cy="317762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Показатель </a:t>
              </a:r>
              <a:r>
                <a:rPr kumimoji="0" lang="ru-RU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 rot="16200000">
              <a:off x="2538628" y="3272369"/>
              <a:ext cx="1005325" cy="249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ru-RU" sz="646" kern="1200" dirty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  <a:t>распределение по СРФ</a:t>
              </a: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3751594" y="1824149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lumMod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СРФ1</a:t>
              </a: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752189" y="2047349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lumMod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СРФ2</a:t>
              </a: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3752567" y="2275706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lumMod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СРФ3</a:t>
              </a: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3752567" y="2498906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lumMod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СРФ4</a:t>
              </a: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3752567" y="2722188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lumMod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73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…</a:t>
              </a:r>
            </a:p>
          </p:txBody>
        </p:sp>
        <p:sp>
          <p:nvSpPr>
            <p:cNvPr id="43" name="Прямоугольник 42"/>
            <p:cNvSpPr/>
            <p:nvPr/>
          </p:nvSpPr>
          <p:spPr>
            <a:xfrm rot="16200000">
              <a:off x="2934314" y="2405489"/>
              <a:ext cx="1403065" cy="237712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Результат 1</a:t>
              </a:r>
            </a:p>
          </p:txBody>
        </p:sp>
        <p:cxnSp>
          <p:nvCxnSpPr>
            <p:cNvPr id="44" name="Прямая со стрелкой 43"/>
            <p:cNvCxnSpPr/>
            <p:nvPr/>
          </p:nvCxnSpPr>
          <p:spPr>
            <a:xfrm>
              <a:off x="1370857" y="4617663"/>
              <a:ext cx="4784" cy="300092"/>
            </a:xfrm>
            <a:prstGeom prst="straightConnector1">
              <a:avLst/>
            </a:prstGeom>
            <a:noFill/>
            <a:ln w="22225" cap="flat" cmpd="sng" algn="ctr">
              <a:solidFill>
                <a:srgbClr val="4BACC6"/>
              </a:solidFill>
              <a:prstDash val="solid"/>
              <a:tailEnd type="stealth" w="sm" len="lg"/>
            </a:ln>
            <a:effectLst/>
          </p:spPr>
        </p:cxnSp>
        <p:cxnSp>
          <p:nvCxnSpPr>
            <p:cNvPr id="45" name="Прямая со стрелкой 44"/>
            <p:cNvCxnSpPr/>
            <p:nvPr/>
          </p:nvCxnSpPr>
          <p:spPr>
            <a:xfrm>
              <a:off x="2757604" y="4627507"/>
              <a:ext cx="587" cy="290249"/>
            </a:xfrm>
            <a:prstGeom prst="straightConnector1">
              <a:avLst/>
            </a:prstGeom>
            <a:noFill/>
            <a:ln w="22225" cap="flat" cmpd="sng" algn="ctr">
              <a:solidFill>
                <a:srgbClr val="4BACC6"/>
              </a:solidFill>
              <a:prstDash val="solid"/>
              <a:tailEnd type="stealth" w="sm" len="lg"/>
            </a:ln>
            <a:effectLst/>
          </p:spPr>
        </p:cxnSp>
        <p:sp>
          <p:nvSpPr>
            <p:cNvPr id="46" name="Прямоугольник 45"/>
            <p:cNvSpPr/>
            <p:nvPr/>
          </p:nvSpPr>
          <p:spPr>
            <a:xfrm>
              <a:off x="1247779" y="4515516"/>
              <a:ext cx="292618" cy="172751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738" kern="1200" dirty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  <a:t>П</a:t>
              </a:r>
              <a:r>
                <a:rPr kumimoji="0" lang="ru-RU" sz="738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1</a:t>
              </a:r>
              <a:endParaRPr kumimoji="0" lang="ru-RU" sz="73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2611884" y="4515516"/>
              <a:ext cx="292618" cy="172751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738" kern="1200" dirty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  <a:t>П</a:t>
              </a:r>
              <a:r>
                <a:rPr kumimoji="0" lang="ru-RU" sz="738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3</a:t>
              </a:r>
              <a:endParaRPr kumimoji="0" lang="ru-RU" sz="73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3790183" y="2786962"/>
              <a:ext cx="129093" cy="48330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6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49" name="Правая фигурная скобка 48"/>
            <p:cNvSpPr/>
            <p:nvPr/>
          </p:nvSpPr>
          <p:spPr>
            <a:xfrm>
              <a:off x="4116945" y="1789823"/>
              <a:ext cx="131027" cy="1224044"/>
            </a:xfrm>
            <a:prstGeom prst="rightBrace">
              <a:avLst/>
            </a:prstGeom>
            <a:noFill/>
            <a:ln w="12700" cap="flat" cmpd="sng" algn="ctr">
              <a:solidFill>
                <a:srgbClr val="4F81BD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6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cxnSp>
          <p:nvCxnSpPr>
            <p:cNvPr id="50" name="Соединительная линия уступом 49"/>
            <p:cNvCxnSpPr/>
            <p:nvPr/>
          </p:nvCxnSpPr>
          <p:spPr>
            <a:xfrm rot="16200000" flipH="1">
              <a:off x="3794627" y="2906250"/>
              <a:ext cx="1231990" cy="189903"/>
            </a:xfrm>
            <a:prstGeom prst="bentConnector3">
              <a:avLst>
                <a:gd name="adj1" fmla="val 1132"/>
              </a:avLst>
            </a:prstGeom>
            <a:noFill/>
            <a:ln w="22225" cap="flat" cmpd="sng" algn="ctr">
              <a:solidFill>
                <a:srgbClr val="4F81BD">
                  <a:lumMod val="50000"/>
                </a:srgbClr>
              </a:solidFill>
              <a:prstDash val="solid"/>
              <a:tailEnd type="stealth" w="sm" len="lg"/>
            </a:ln>
            <a:effectLst/>
          </p:spPr>
        </p:cxnSp>
        <p:sp>
          <p:nvSpPr>
            <p:cNvPr id="51" name="Прямоугольник 50"/>
            <p:cNvSpPr/>
            <p:nvPr/>
          </p:nvSpPr>
          <p:spPr>
            <a:xfrm>
              <a:off x="4165943" y="2271030"/>
              <a:ext cx="233359" cy="228355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6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-684584" y="2794901"/>
              <a:ext cx="129093" cy="48330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6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-308824" y="2278970"/>
              <a:ext cx="233359" cy="228355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6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 rot="16200000">
              <a:off x="1193998" y="3281210"/>
              <a:ext cx="1005325" cy="249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ru-RU" sz="646" kern="1200" dirty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  <a:t>распределение по СРФ</a:t>
              </a: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353311" y="2798326"/>
              <a:ext cx="129093" cy="48330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6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729071" y="2282395"/>
              <a:ext cx="233359" cy="228355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6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 rot="16200000">
              <a:off x="36728" y="2365167"/>
              <a:ext cx="1586290" cy="313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ru-RU" sz="900" b="1" kern="1200" dirty="0" smtClean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  <a:t>Параметры</a:t>
              </a:r>
            </a:p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ru-RU" sz="900" b="1" kern="1200" dirty="0" smtClean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  <a:t> госпрограмм</a:t>
              </a:r>
              <a:endParaRPr lang="ru-RU" sz="900" b="1" kern="1200" dirty="0">
                <a:solidFill>
                  <a:prstClr val="black"/>
                </a:solidFill>
                <a:latin typeface="Trebuchet MS"/>
                <a:ea typeface="+mn-ea"/>
                <a:cs typeface="+mn-cs"/>
              </a:endParaRPr>
            </a:p>
          </p:txBody>
        </p:sp>
        <p:grpSp>
          <p:nvGrpSpPr>
            <p:cNvPr id="58" name="Группа 57"/>
            <p:cNvGrpSpPr/>
            <p:nvPr/>
          </p:nvGrpSpPr>
          <p:grpSpPr>
            <a:xfrm>
              <a:off x="3879821" y="3617197"/>
              <a:ext cx="1025052" cy="2417170"/>
              <a:chOff x="5660523" y="3859849"/>
              <a:chExt cx="788256" cy="2586534"/>
            </a:xfrm>
          </p:grpSpPr>
          <p:sp>
            <p:nvSpPr>
              <p:cNvPr id="65" name="Прямоугольник 64"/>
              <p:cNvSpPr/>
              <p:nvPr/>
            </p:nvSpPr>
            <p:spPr>
              <a:xfrm>
                <a:off x="5660523" y="3859849"/>
                <a:ext cx="788256" cy="2586534"/>
              </a:xfrm>
              <a:prstGeom prst="rect">
                <a:avLst/>
              </a:prstGeom>
              <a:solidFill>
                <a:srgbClr val="F79646">
                  <a:lumMod val="20000"/>
                  <a:lumOff val="80000"/>
                </a:srgbClr>
              </a:solidFill>
              <a:ln w="25400" cap="flat" cmpd="sng" algn="ctr">
                <a:solidFill>
                  <a:srgbClr val="F7964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84408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1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  <a:p>
                <a:pPr marL="0" marR="0" lvl="0" indent="0" algn="ctr" defTabSz="84408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1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  <a:p>
                <a:pPr marL="0" marR="0" lvl="0" indent="0" algn="ctr" defTabSz="84408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1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  <a:p>
                <a:pPr marL="0" marR="0" lvl="0" indent="0" algn="ctr" defTabSz="84408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  <a:t>Соглашение </a:t>
                </a:r>
                <a:r>
                  <a:rPr kumimoji="0" lang="ru-RU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  <a:t>о </a:t>
                </a:r>
                <a:r>
                  <a:rPr kumimoji="0" lang="ru-RU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  <a:t>предоставлении субсидии</a:t>
                </a:r>
              </a:p>
              <a:p>
                <a:pPr marL="0" marR="0" lvl="0" indent="0" algn="ctr" defTabSz="84408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554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  <a:p>
                <a:pPr marL="0" marR="0" lvl="0" indent="0" algn="ctr" defTabSz="84408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1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  <a:p>
                <a:pPr marL="0" marR="0" lvl="0" indent="0" algn="ctr" defTabSz="84408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1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  <a:p>
                <a:pPr marL="0" marR="0" lvl="0" indent="0" algn="ctr" defTabSz="84408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1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66" name="Прямоугольник 65"/>
              <p:cNvSpPr/>
              <p:nvPr/>
            </p:nvSpPr>
            <p:spPr>
              <a:xfrm>
                <a:off x="5664428" y="5772258"/>
                <a:ext cx="784351" cy="641829"/>
              </a:xfrm>
              <a:prstGeom prst="rect">
                <a:avLst/>
              </a:prstGeom>
              <a:solidFill>
                <a:srgbClr val="F79646">
                  <a:lumMod val="40000"/>
                  <a:lumOff val="60000"/>
                </a:srgbClr>
              </a:solidFill>
              <a:ln w="6350" cap="flat" cmpd="sng" algn="ctr">
                <a:solidFill>
                  <a:srgbClr val="F79646">
                    <a:lumMod val="60000"/>
                    <a:lumOff val="40000"/>
                  </a:srgbClr>
                </a:solidFill>
                <a:prstDash val="dash"/>
              </a:ln>
              <a:effectLst/>
            </p:spPr>
            <p:txBody>
              <a:bodyPr rtlCol="0" anchor="ctr"/>
              <a:lstStyle/>
              <a:p>
                <a:pPr marL="0" marR="0" lvl="0" indent="0" algn="ctr" defTabSz="84408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9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  <a:t>объем субсидии, условия ее использования, отчетность</a:t>
                </a:r>
              </a:p>
            </p:txBody>
          </p:sp>
          <p:sp>
            <p:nvSpPr>
              <p:cNvPr id="67" name="Прямоугольник 66"/>
              <p:cNvSpPr/>
              <p:nvPr/>
            </p:nvSpPr>
            <p:spPr>
              <a:xfrm>
                <a:off x="5698920" y="3979264"/>
                <a:ext cx="716287" cy="602417"/>
              </a:xfrm>
              <a:prstGeom prst="rect">
                <a:avLst/>
              </a:prstGeom>
              <a:solidFill>
                <a:srgbClr val="F79646">
                  <a:lumMod val="40000"/>
                  <a:lumOff val="60000"/>
                </a:srgbClr>
              </a:solidFill>
              <a:ln w="6350" cap="flat" cmpd="sng" algn="ctr">
                <a:solidFill>
                  <a:srgbClr val="F79646">
                    <a:lumMod val="60000"/>
                    <a:lumOff val="40000"/>
                  </a:srgbClr>
                </a:solidFill>
                <a:prstDash val="dash"/>
              </a:ln>
              <a:effectLst/>
            </p:spPr>
            <p:txBody>
              <a:bodyPr rtlCol="0" anchor="ctr"/>
              <a:lstStyle/>
              <a:p>
                <a:pPr marL="0" marR="0" lvl="0" indent="0" algn="ctr" defTabSz="84408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9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  <a:t>значения результата </a:t>
                </a:r>
                <a:r>
                  <a:rPr kumimoji="0" lang="ru-RU" sz="9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  <a:t/>
                </a:r>
                <a:br>
                  <a:rPr kumimoji="0" lang="ru-RU" sz="9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</a:br>
                <a:r>
                  <a:rPr kumimoji="0" lang="ru-RU" sz="9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  <a:t>по </a:t>
                </a:r>
                <a:r>
                  <a:rPr kumimoji="0" lang="ru-RU" sz="9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  <a:t>годам, отчетность</a:t>
                </a: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 rot="16200000">
              <a:off x="-11444" y="3774965"/>
              <a:ext cx="1673272" cy="54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ru-RU" sz="900" b="1" kern="1200" dirty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  <a:t>Механизм согласования нефинансовых </a:t>
              </a:r>
              <a:endParaRPr lang="ru-RU" sz="900" b="1" kern="1200" dirty="0" smtClean="0">
                <a:solidFill>
                  <a:prstClr val="black"/>
                </a:solidFill>
                <a:latin typeface="Trebuchet MS"/>
                <a:ea typeface="+mn-ea"/>
                <a:cs typeface="+mn-cs"/>
              </a:endParaRPr>
            </a:p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ru-RU" sz="900" b="1" kern="1200" dirty="0" smtClean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  <a:t>параметров </a:t>
              </a:r>
              <a:br>
                <a:rPr lang="ru-RU" sz="900" b="1" kern="1200" dirty="0" smtClean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</a:br>
              <a:r>
                <a:rPr lang="ru-RU" sz="900" b="1" kern="1200" dirty="0" smtClean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  <a:t>ГП </a:t>
              </a:r>
              <a:r>
                <a:rPr lang="ru-RU" sz="900" b="1" kern="1200" dirty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  <a:t>СРФ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 rot="16200000">
              <a:off x="136852" y="5041547"/>
              <a:ext cx="1376679" cy="54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ru-RU" sz="900" b="1" kern="1200" dirty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  <a:t>Механизм согласования параметров фин. поддержки</a:t>
              </a: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1271241" y="5732077"/>
              <a:ext cx="2006339" cy="273743"/>
            </a:xfrm>
            <a:prstGeom prst="rect">
              <a:avLst/>
            </a:prstGeom>
            <a:solidFill>
              <a:srgbClr val="C0504D">
                <a:lumMod val="40000"/>
                <a:lumOff val="60000"/>
              </a:srgbClr>
            </a:solidFill>
            <a:ln w="6350" cap="flat" cmpd="sng" algn="ctr">
              <a:solidFill>
                <a:srgbClr val="C0504D">
                  <a:lumMod val="60000"/>
                  <a:lumOff val="40000"/>
                </a:srgb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объем </a:t>
              </a:r>
              <a:r>
                <a:rPr kumimoji="0" lang="ru-RU" sz="900" b="0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субсидии, </a:t>
              </a:r>
              <a:r>
                <a:rPr kumimoji="0" lang="ru-RU" sz="9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условия </a:t>
              </a:r>
              <a:r>
                <a:rPr kumimoji="0" lang="ru-RU" sz="900" b="0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ее </a:t>
              </a:r>
              <a:r>
                <a:rPr kumimoji="0" lang="ru-RU" sz="9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использования, отчетность</a:t>
              </a:r>
            </a:p>
          </p:txBody>
        </p:sp>
        <p:cxnSp>
          <p:nvCxnSpPr>
            <p:cNvPr id="62" name="Прямая соединительная линия 61"/>
            <p:cNvCxnSpPr/>
            <p:nvPr/>
          </p:nvCxnSpPr>
          <p:spPr>
            <a:xfrm>
              <a:off x="1144138" y="1428981"/>
              <a:ext cx="8289" cy="4610634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63" name="Прямоугольник 62"/>
            <p:cNvSpPr/>
            <p:nvPr/>
          </p:nvSpPr>
          <p:spPr>
            <a:xfrm>
              <a:off x="1271241" y="4229740"/>
              <a:ext cx="1982514" cy="260894"/>
            </a:xfrm>
            <a:prstGeom prst="rect">
              <a:avLst/>
            </a:prstGeom>
            <a:solidFill>
              <a:srgbClr val="4BACC6">
                <a:lumMod val="40000"/>
                <a:lumOff val="60000"/>
              </a:srgbClr>
            </a:solidFill>
            <a:ln w="6350" cap="flat" cmpd="sng" algn="ctr">
              <a:solidFill>
                <a:srgbClr val="4BACC6">
                  <a:lumMod val="60000"/>
                  <a:lumOff val="40000"/>
                </a:srgb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значения </a:t>
              </a:r>
              <a:r>
                <a:rPr kumimoji="0" lang="ru-RU" sz="900" b="0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показателей по </a:t>
              </a:r>
              <a:r>
                <a:rPr kumimoji="0" lang="ru-RU" sz="9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годам, отчетность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205004" y="1064996"/>
              <a:ext cx="3747665" cy="357749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ru-RU" sz="1600" b="1" i="1" dirty="0">
                  <a:solidFill>
                    <a:srgbClr val="0081A1"/>
                  </a:solidFill>
                  <a:latin typeface="Montserrat"/>
                  <a:cs typeface="Calibri"/>
                </a:rPr>
                <a:t>Целевая модель</a:t>
              </a:r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303ABFCB-A7D9-4C32-83CA-C06044FFC341}"/>
              </a:ext>
            </a:extLst>
          </p:cNvPr>
          <p:cNvSpPr txBox="1"/>
          <p:nvPr/>
        </p:nvSpPr>
        <p:spPr>
          <a:xfrm>
            <a:off x="213935" y="1526009"/>
            <a:ext cx="6745041" cy="47602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indent="-171450" algn="just">
              <a:lnSpc>
                <a:spcPts val="2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"/>
            </a:pPr>
            <a:r>
              <a:rPr lang="ru-RU" sz="1600" b="1" dirty="0" smtClean="0">
                <a:latin typeface="Century" panose="02040604050505020304" pitchFamily="18" charset="0"/>
                <a:ea typeface="+mn-lt"/>
                <a:cs typeface="+mn-lt"/>
              </a:rPr>
              <a:t>  </a:t>
            </a:r>
            <a:r>
              <a:rPr lang="ru-RU" sz="1600" dirty="0" smtClean="0">
                <a:latin typeface="Trebuchet MS" panose="020B0603020202020204" pitchFamily="34" charset="0"/>
                <a:ea typeface="+mn-lt"/>
                <a:cs typeface="+mn-lt"/>
              </a:rPr>
              <a:t>Заключение </a:t>
            </a:r>
            <a:r>
              <a:rPr lang="ru-RU" sz="1600" b="1" dirty="0" smtClean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«безденежных» соглашений в рамках госпрограммы</a:t>
            </a:r>
            <a:r>
              <a:rPr lang="ru-RU" sz="1600" dirty="0" smtClean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 </a:t>
            </a:r>
            <a:r>
              <a:rPr lang="ru-RU" sz="1600" dirty="0" smtClean="0">
                <a:latin typeface="Trebuchet MS" panose="020B0603020202020204" pitchFamily="34" charset="0"/>
                <a:ea typeface="+mn-lt"/>
                <a:cs typeface="+mn-lt"/>
              </a:rPr>
              <a:t>по решению ответственного исполнителя госпрограммы </a:t>
            </a:r>
            <a:r>
              <a:rPr lang="ru-RU" sz="1100" i="1" dirty="0" smtClean="0">
                <a:latin typeface="Trebuchet MS" panose="020B0603020202020204" pitchFamily="34" charset="0"/>
                <a:ea typeface="+mn-lt"/>
                <a:cs typeface="+mn-lt"/>
              </a:rPr>
              <a:t>(приказ Минэкономразвития России от 30.11.2021 № 722).</a:t>
            </a:r>
          </a:p>
          <a:p>
            <a:pPr algn="just">
              <a:lnSpc>
                <a:spcPts val="2000"/>
              </a:lnSpc>
              <a:buClr>
                <a:schemeClr val="accent1"/>
              </a:buClr>
              <a:buSzPct val="100000"/>
            </a:pPr>
            <a:endParaRPr lang="ru-RU" sz="600" b="1" i="1" dirty="0">
              <a:latin typeface="Trebuchet MS" panose="020B0603020202020204" pitchFamily="34" charset="0"/>
              <a:ea typeface="+mn-lt"/>
              <a:cs typeface="+mn-lt"/>
            </a:endParaRPr>
          </a:p>
          <a:p>
            <a:pPr indent="-171450" algn="just">
              <a:lnSpc>
                <a:spcPts val="2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"/>
            </a:pPr>
            <a:r>
              <a:rPr lang="ru-RU" sz="1600" dirty="0" smtClean="0">
                <a:latin typeface="Trebuchet MS" panose="020B0603020202020204" pitchFamily="34" charset="0"/>
                <a:ea typeface="+mn-lt"/>
                <a:cs typeface="+mn-lt"/>
              </a:rPr>
              <a:t> Наличие </a:t>
            </a:r>
            <a:r>
              <a:rPr lang="ru-RU" sz="1600" dirty="0">
                <a:latin typeface="Trebuchet MS" panose="020B0603020202020204" pitchFamily="34" charset="0"/>
                <a:ea typeface="+mn-lt"/>
                <a:cs typeface="+mn-lt"/>
              </a:rPr>
              <a:t>заключенного «</a:t>
            </a:r>
            <a:r>
              <a:rPr lang="ru-RU" sz="1600" dirty="0" smtClean="0">
                <a:latin typeface="Trebuchet MS" panose="020B0603020202020204" pitchFamily="34" charset="0"/>
                <a:ea typeface="+mn-lt"/>
                <a:cs typeface="+mn-lt"/>
              </a:rPr>
              <a:t>безденежного» соглашения» как </a:t>
            </a:r>
            <a:r>
              <a:rPr lang="ru-RU" sz="1600" b="1" dirty="0" smtClean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условие заключения «денежного» соглашения</a:t>
            </a:r>
            <a:r>
              <a:rPr lang="ru-RU" sz="1600" dirty="0" smtClean="0">
                <a:latin typeface="Trebuchet MS" panose="020B0603020202020204" pitchFamily="34" charset="0"/>
                <a:ea typeface="+mn-lt"/>
                <a:cs typeface="+mn-lt"/>
              </a:rPr>
              <a:t>, в котором содержится информация только об объемах предоставляемого межбюджетного трансферта*.</a:t>
            </a:r>
          </a:p>
          <a:p>
            <a:pPr algn="just">
              <a:lnSpc>
                <a:spcPts val="2000"/>
              </a:lnSpc>
              <a:buClr>
                <a:schemeClr val="accent1"/>
              </a:buClr>
              <a:buSzPct val="100000"/>
            </a:pPr>
            <a:endParaRPr lang="ru-RU" sz="1050" dirty="0">
              <a:latin typeface="Trebuchet MS" panose="020B0603020202020204" pitchFamily="34" charset="0"/>
              <a:ea typeface="+mn-lt"/>
              <a:cs typeface="+mn-lt"/>
            </a:endParaRPr>
          </a:p>
          <a:p>
            <a:pPr indent="-171450" algn="just">
              <a:lnSpc>
                <a:spcPts val="2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"/>
            </a:pPr>
            <a:r>
              <a:rPr lang="ru-RU" sz="1600" dirty="0" smtClean="0">
                <a:latin typeface="Trebuchet MS" panose="020B0603020202020204" pitchFamily="34" charset="0"/>
                <a:ea typeface="+mn-lt"/>
                <a:cs typeface="+mn-lt"/>
              </a:rPr>
              <a:t> </a:t>
            </a:r>
            <a:r>
              <a:rPr lang="ru-RU" sz="1600" b="1" dirty="0" smtClean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Конкретные </a:t>
            </a:r>
            <a:r>
              <a:rPr lang="ru-RU" sz="1600" b="1" dirty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расходные обязательства</a:t>
            </a:r>
            <a:r>
              <a:rPr lang="ru-RU" sz="1600" dirty="0">
                <a:latin typeface="Trebuchet MS" panose="020B0603020202020204" pitchFamily="34" charset="0"/>
                <a:ea typeface="+mn-lt"/>
                <a:cs typeface="+mn-lt"/>
              </a:rPr>
              <a:t>, софинансируемые из федерального бюджета, </a:t>
            </a:r>
            <a:r>
              <a:rPr lang="ru-RU" sz="1600" b="1" dirty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определяются </a:t>
            </a:r>
            <a:r>
              <a:rPr lang="ru-RU" sz="1600" b="1" dirty="0" smtClean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субъектом РФ самостоятельно</a:t>
            </a:r>
            <a:r>
              <a:rPr lang="ru-RU" sz="1600" dirty="0" smtClean="0">
                <a:latin typeface="Trebuchet MS" panose="020B0603020202020204" pitchFamily="34" charset="0"/>
                <a:ea typeface="+mn-lt"/>
                <a:cs typeface="+mn-lt"/>
              </a:rPr>
              <a:t>*.</a:t>
            </a:r>
          </a:p>
          <a:p>
            <a:pPr algn="just">
              <a:lnSpc>
                <a:spcPts val="2000"/>
              </a:lnSpc>
              <a:buClr>
                <a:schemeClr val="accent1"/>
              </a:buClr>
              <a:buSzPct val="100000"/>
            </a:pPr>
            <a:endParaRPr lang="ru-RU" sz="1200" dirty="0">
              <a:latin typeface="Trebuchet MS" panose="020B0603020202020204" pitchFamily="34" charset="0"/>
              <a:ea typeface="+mn-lt"/>
              <a:cs typeface="+mn-lt"/>
            </a:endParaRPr>
          </a:p>
          <a:p>
            <a:pPr indent="-171450" algn="just">
              <a:lnSpc>
                <a:spcPts val="2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"/>
            </a:pPr>
            <a:r>
              <a:rPr lang="ru-RU" sz="1600" dirty="0">
                <a:latin typeface="Trebuchet MS" panose="020B0603020202020204" pitchFamily="34" charset="0"/>
                <a:ea typeface="+mn-lt"/>
                <a:cs typeface="+mn-lt"/>
              </a:rPr>
              <a:t> </a:t>
            </a:r>
            <a:r>
              <a:rPr lang="ru-RU" sz="1600" dirty="0" smtClean="0">
                <a:latin typeface="Trebuchet MS" panose="020B0603020202020204" pitchFamily="34" charset="0"/>
                <a:ea typeface="+mn-lt"/>
                <a:cs typeface="+mn-lt"/>
              </a:rPr>
              <a:t>Наличие</a:t>
            </a:r>
            <a:r>
              <a:rPr lang="ru-RU" sz="1600" b="1" dirty="0" smtClean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 утвержденного </a:t>
            </a:r>
            <a:r>
              <a:rPr lang="ru-RU" sz="1600" dirty="0">
                <a:latin typeface="Trebuchet MS" panose="020B0603020202020204" pitchFamily="34" charset="0"/>
                <a:ea typeface="+mn-lt"/>
                <a:cs typeface="+mn-lt"/>
              </a:rPr>
              <a:t>и размещенного </a:t>
            </a:r>
            <a:r>
              <a:rPr lang="ru-RU" sz="1600" dirty="0" smtClean="0">
                <a:latin typeface="Trebuchet MS" panose="020B0603020202020204" pitchFamily="34" charset="0"/>
                <a:ea typeface="+mn-lt"/>
                <a:cs typeface="+mn-lt"/>
              </a:rPr>
              <a:t>субъектом РФ </a:t>
            </a:r>
            <a:br>
              <a:rPr lang="ru-RU" sz="1600" dirty="0" smtClean="0">
                <a:latin typeface="Trebuchet MS" panose="020B0603020202020204" pitchFamily="34" charset="0"/>
                <a:ea typeface="+mn-lt"/>
                <a:cs typeface="+mn-lt"/>
              </a:rPr>
            </a:br>
            <a:r>
              <a:rPr lang="ru-RU" sz="1600" dirty="0" smtClean="0">
                <a:latin typeface="Trebuchet MS" panose="020B0603020202020204" pitchFamily="34" charset="0"/>
                <a:ea typeface="+mn-lt"/>
                <a:cs typeface="+mn-lt"/>
              </a:rPr>
              <a:t>в системе «Электронный бюджет» </a:t>
            </a:r>
            <a:r>
              <a:rPr lang="ru-RU" sz="1600" b="1" dirty="0" smtClean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плана, содержащего мероприятия (результаты) и контрольные точки, и </a:t>
            </a:r>
            <a:r>
              <a:rPr lang="ru-RU" sz="1600" b="1" dirty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отчета </a:t>
            </a:r>
            <a:r>
              <a:rPr lang="ru-RU" sz="1600" b="1" dirty="0">
                <a:solidFill>
                  <a:srgbClr val="2A3143"/>
                </a:solidFill>
                <a:latin typeface="Trebuchet MS" panose="020B0603020202020204" pitchFamily="34" charset="0"/>
                <a:ea typeface="+mn-lt"/>
                <a:cs typeface="+mn-lt"/>
              </a:rPr>
              <a:t>о его </a:t>
            </a:r>
            <a:r>
              <a:rPr lang="ru-RU" sz="1600" b="1" dirty="0" smtClean="0">
                <a:solidFill>
                  <a:srgbClr val="2A3143"/>
                </a:solidFill>
                <a:latin typeface="Trebuchet MS" panose="020B0603020202020204" pitchFamily="34" charset="0"/>
                <a:ea typeface="+mn-lt"/>
                <a:cs typeface="+mn-lt"/>
              </a:rPr>
              <a:t>выполнении</a:t>
            </a:r>
            <a:r>
              <a:rPr lang="ru-RU" sz="1600" dirty="0" smtClean="0">
                <a:latin typeface="Trebuchet MS" panose="020B0603020202020204" pitchFamily="34" charset="0"/>
                <a:ea typeface="+mn-lt"/>
                <a:cs typeface="+mn-lt"/>
              </a:rPr>
              <a:t>*.</a:t>
            </a:r>
            <a:endParaRPr lang="ru-RU" sz="900" i="1" dirty="0">
              <a:latin typeface="Trebuchet MS" panose="020B0603020202020204" pitchFamily="34" charset="0"/>
              <a:ea typeface="+mn-lt"/>
              <a:cs typeface="+mn-lt"/>
            </a:endParaRPr>
          </a:p>
          <a:p>
            <a:pPr algn="just">
              <a:buClr>
                <a:schemeClr val="accent1"/>
              </a:buClr>
              <a:buSzPct val="100000"/>
            </a:pPr>
            <a:endParaRPr lang="ru-RU" sz="100" i="1" dirty="0" smtClean="0">
              <a:latin typeface="Trebuchet MS" panose="020B0603020202020204" pitchFamily="34" charset="0"/>
              <a:ea typeface="+mn-lt"/>
              <a:cs typeface="+mn-lt"/>
            </a:endParaRPr>
          </a:p>
          <a:p>
            <a:pPr algn="just">
              <a:buClr>
                <a:schemeClr val="accent1"/>
              </a:buClr>
              <a:buSzPct val="100000"/>
            </a:pPr>
            <a:endParaRPr lang="ru-RU" sz="300" i="1" dirty="0" smtClean="0">
              <a:latin typeface="Trebuchet MS" panose="020B0603020202020204" pitchFamily="34" charset="0"/>
              <a:ea typeface="+mn-lt"/>
              <a:cs typeface="+mn-lt"/>
            </a:endParaRPr>
          </a:p>
          <a:p>
            <a:pPr algn="just">
              <a:buClr>
                <a:schemeClr val="accent1"/>
              </a:buClr>
              <a:buSzPct val="100000"/>
            </a:pPr>
            <a:r>
              <a:rPr lang="ru-RU" sz="800" i="1" dirty="0" smtClean="0">
                <a:latin typeface="Trebuchet MS" panose="020B0603020202020204" pitchFamily="34" charset="0"/>
                <a:ea typeface="+mn-lt"/>
                <a:cs typeface="+mn-lt"/>
              </a:rPr>
              <a:t>* Постановление Правительства РФ от 21 мая 2022 г. № 934 «О внесении изменений в Правила формирования, предоставления </a:t>
            </a:r>
            <a:br>
              <a:rPr lang="ru-RU" sz="800" i="1" dirty="0" smtClean="0">
                <a:latin typeface="Trebuchet MS" panose="020B0603020202020204" pitchFamily="34" charset="0"/>
                <a:ea typeface="+mn-lt"/>
                <a:cs typeface="+mn-lt"/>
              </a:rPr>
            </a:br>
            <a:r>
              <a:rPr lang="ru-RU" sz="800" i="1" dirty="0" smtClean="0">
                <a:latin typeface="Trebuchet MS" panose="020B0603020202020204" pitchFamily="34" charset="0"/>
                <a:ea typeface="+mn-lt"/>
                <a:cs typeface="+mn-lt"/>
              </a:rPr>
              <a:t>и распределения субсидий из федерального бюджета бюджетам субъектов Российской Федерации».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935" y="6334289"/>
            <a:ext cx="11800314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>
                <a:solidFill>
                  <a:srgbClr val="2A3143"/>
                </a:solidFill>
              </a:rPr>
              <a:t>Письмом МФ от 03.06.2022 № 26-02-05/52798 в регионы направлен запрос по вопросам готовности и целесообразности перехода на новую систему управления госпрограммами субъектов РФ, аналогичную федеральной системе, предусмотренной постановлением № 786.</a:t>
            </a:r>
            <a:endParaRPr lang="ru-RU" sz="1200" b="1" i="1" dirty="0">
              <a:solidFill>
                <a:srgbClr val="2A31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71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>
            <a:extLst>
              <a:ext uri="{FF2B5EF4-FFF2-40B4-BE49-F238E27FC236}">
                <a16:creationId xmlns:a16="http://schemas.microsoft.com/office/drawing/2014/main" id="{56FB6CBB-0E60-4E76-95C2-856F34774D04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18" name="Picture 18">
            <a:extLst>
              <a:ext uri="{FF2B5EF4-FFF2-40B4-BE49-F238E27FC236}">
                <a16:creationId xmlns:a16="http://schemas.microsoft.com/office/drawing/2014/main" id="{A0C81A95-275F-4922-9D77-77E0D8017A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21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21490" y="1061445"/>
            <a:ext cx="10564987" cy="41485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600" b="1" dirty="0" smtClean="0">
                <a:latin typeface="Spectral"/>
                <a:cs typeface="Spectral"/>
              </a:rPr>
              <a:t>Новации</a:t>
            </a:r>
            <a:r>
              <a:rPr lang="ru-RU" sz="2600" b="1" i="0" dirty="0" smtClean="0">
                <a:latin typeface="Spectral"/>
                <a:cs typeface="Spectral"/>
              </a:rPr>
              <a:t> </a:t>
            </a:r>
            <a:r>
              <a:rPr lang="ru-RU" sz="2600" b="1" dirty="0" smtClean="0">
                <a:latin typeface="Spectral"/>
                <a:cs typeface="Spectral"/>
              </a:rPr>
              <a:t>управления госпрограммами в 2022 году</a:t>
            </a:r>
            <a:endParaRPr sz="2600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03ABFCB-A7D9-4C32-83CA-C06044FFC341}"/>
              </a:ext>
            </a:extLst>
          </p:cNvPr>
          <p:cNvSpPr txBox="1"/>
          <p:nvPr/>
        </p:nvSpPr>
        <p:spPr>
          <a:xfrm>
            <a:off x="396668" y="1726729"/>
            <a:ext cx="2838369" cy="238526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ru-RU" sz="3200" b="1" dirty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01</a:t>
            </a:r>
          </a:p>
          <a:p>
            <a:pPr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ru-RU" sz="1600" dirty="0" smtClean="0">
                <a:latin typeface="Trebuchet MS" panose="020B0603020202020204" pitchFamily="34" charset="0"/>
                <a:ea typeface="+mn-lt"/>
                <a:cs typeface="+mn-lt"/>
              </a:rPr>
              <a:t>Включение в паспорт госпрограммы </a:t>
            </a:r>
            <a:r>
              <a:rPr lang="ru-RU" sz="1600" b="1" dirty="0" smtClean="0">
                <a:solidFill>
                  <a:srgbClr val="007A3E"/>
                </a:solidFill>
                <a:latin typeface="Trebuchet MS" panose="020B0603020202020204" pitchFamily="34" charset="0"/>
                <a:ea typeface="+mn-lt"/>
                <a:cs typeface="+mn-lt"/>
              </a:rPr>
              <a:t>мероприятий </a:t>
            </a:r>
            <a:br>
              <a:rPr lang="ru-RU" sz="1600" b="1" dirty="0" smtClean="0">
                <a:solidFill>
                  <a:srgbClr val="007A3E"/>
                </a:solidFill>
                <a:latin typeface="Trebuchet MS" panose="020B0603020202020204" pitchFamily="34" charset="0"/>
                <a:ea typeface="+mn-lt"/>
                <a:cs typeface="+mn-lt"/>
              </a:rPr>
            </a:br>
            <a:r>
              <a:rPr lang="ru-RU" sz="1600" b="1" dirty="0" smtClean="0">
                <a:solidFill>
                  <a:srgbClr val="007A3E"/>
                </a:solidFill>
                <a:latin typeface="Trebuchet MS" panose="020B0603020202020204" pitchFamily="34" charset="0"/>
                <a:ea typeface="+mn-lt"/>
                <a:cs typeface="+mn-lt"/>
              </a:rPr>
              <a:t>по предотвращению</a:t>
            </a:r>
            <a:br>
              <a:rPr lang="ru-RU" sz="1600" b="1" dirty="0" smtClean="0">
                <a:solidFill>
                  <a:srgbClr val="007A3E"/>
                </a:solidFill>
                <a:latin typeface="Trebuchet MS" panose="020B0603020202020204" pitchFamily="34" charset="0"/>
                <a:ea typeface="+mn-lt"/>
                <a:cs typeface="+mn-lt"/>
              </a:rPr>
            </a:br>
            <a:r>
              <a:rPr lang="ru-RU" sz="1600" b="1" dirty="0" smtClean="0">
                <a:solidFill>
                  <a:srgbClr val="007A3E"/>
                </a:solidFill>
                <a:latin typeface="Trebuchet MS" panose="020B0603020202020204" pitchFamily="34" charset="0"/>
                <a:ea typeface="+mn-lt"/>
                <a:cs typeface="+mn-lt"/>
              </a:rPr>
              <a:t>влияния </a:t>
            </a:r>
            <a:r>
              <a:rPr lang="ru-RU" sz="1600" b="1" dirty="0" err="1" smtClean="0">
                <a:solidFill>
                  <a:srgbClr val="007A3E"/>
                </a:solidFill>
                <a:latin typeface="Trebuchet MS" panose="020B0603020202020204" pitchFamily="34" charset="0"/>
                <a:ea typeface="+mn-lt"/>
                <a:cs typeface="+mn-lt"/>
              </a:rPr>
              <a:t>санкционного</a:t>
            </a:r>
            <a:r>
              <a:rPr lang="ru-RU" sz="1600" b="1" dirty="0" smtClean="0">
                <a:solidFill>
                  <a:srgbClr val="007A3E"/>
                </a:solidFill>
                <a:latin typeface="Trebuchet MS" panose="020B0603020202020204" pitchFamily="34" charset="0"/>
                <a:ea typeface="+mn-lt"/>
                <a:cs typeface="+mn-lt"/>
              </a:rPr>
              <a:t> </a:t>
            </a:r>
            <a:br>
              <a:rPr lang="ru-RU" sz="1600" b="1" dirty="0" smtClean="0">
                <a:solidFill>
                  <a:srgbClr val="007A3E"/>
                </a:solidFill>
                <a:latin typeface="Trebuchet MS" panose="020B0603020202020204" pitchFamily="34" charset="0"/>
                <a:ea typeface="+mn-lt"/>
                <a:cs typeface="+mn-lt"/>
              </a:rPr>
            </a:br>
            <a:r>
              <a:rPr lang="ru-RU" sz="1600" b="1" dirty="0" smtClean="0">
                <a:solidFill>
                  <a:srgbClr val="007A3E"/>
                </a:solidFill>
                <a:latin typeface="Trebuchet MS" panose="020B0603020202020204" pitchFamily="34" charset="0"/>
                <a:ea typeface="+mn-lt"/>
                <a:cs typeface="+mn-lt"/>
              </a:rPr>
              <a:t>и геополитического давления</a:t>
            </a:r>
            <a:endParaRPr lang="ru-RU" sz="1600" b="1" dirty="0">
              <a:solidFill>
                <a:srgbClr val="007A3E"/>
              </a:solidFill>
              <a:latin typeface="Trebuchet MS" panose="020B0603020202020204" pitchFamily="34" charset="0"/>
              <a:ea typeface="+mn-lt"/>
              <a:cs typeface="+mn-lt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03ABFCB-A7D9-4C32-83CA-C06044FFC341}"/>
              </a:ext>
            </a:extLst>
          </p:cNvPr>
          <p:cNvSpPr txBox="1"/>
          <p:nvPr/>
        </p:nvSpPr>
        <p:spPr>
          <a:xfrm>
            <a:off x="3207889" y="1747154"/>
            <a:ext cx="2336238" cy="25083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ru-RU" sz="3200" b="1" dirty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02</a:t>
            </a:r>
          </a:p>
          <a:p>
            <a:pPr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ru-RU" sz="1600" dirty="0" smtClean="0">
                <a:latin typeface="Trebuchet MS" panose="020B0603020202020204" pitchFamily="34" charset="0"/>
                <a:ea typeface="+mn-lt"/>
                <a:cs typeface="+mn-lt"/>
              </a:rPr>
              <a:t>Утверждение параметров госпрограммы </a:t>
            </a:r>
            <a:r>
              <a:rPr lang="ru-RU" sz="1600" b="1" dirty="0" smtClean="0">
                <a:solidFill>
                  <a:srgbClr val="007A3E"/>
                </a:solidFill>
                <a:latin typeface="Trebuchet MS" panose="020B0603020202020204" pitchFamily="34" charset="0"/>
                <a:ea typeface="+mn-lt"/>
                <a:cs typeface="+mn-lt"/>
              </a:rPr>
              <a:t>только на очередной финансовый год </a:t>
            </a:r>
            <a:br>
              <a:rPr lang="ru-RU" sz="1600" b="1" dirty="0" smtClean="0">
                <a:solidFill>
                  <a:srgbClr val="007A3E"/>
                </a:solidFill>
                <a:latin typeface="Trebuchet MS" panose="020B0603020202020204" pitchFamily="34" charset="0"/>
                <a:ea typeface="+mn-lt"/>
                <a:cs typeface="+mn-lt"/>
              </a:rPr>
            </a:br>
            <a:r>
              <a:rPr lang="ru-RU" sz="1600" b="1" dirty="0" smtClean="0">
                <a:solidFill>
                  <a:srgbClr val="007A3E"/>
                </a:solidFill>
                <a:latin typeface="Trebuchet MS" panose="020B0603020202020204" pitchFamily="34" charset="0"/>
                <a:ea typeface="+mn-lt"/>
                <a:cs typeface="+mn-lt"/>
              </a:rPr>
              <a:t>и плановый период</a:t>
            </a:r>
            <a:r>
              <a:rPr lang="ru-RU" sz="1600" dirty="0" smtClean="0">
                <a:latin typeface="Trebuchet MS" panose="020B0603020202020204" pitchFamily="34" charset="0"/>
                <a:ea typeface="+mn-lt"/>
                <a:cs typeface="+mn-lt"/>
              </a:rPr>
              <a:t> </a:t>
            </a:r>
            <a:r>
              <a:rPr lang="ru-RU" sz="1200" i="1" dirty="0" smtClean="0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  <a:ea typeface="+mn-lt"/>
                <a:cs typeface="+mn-lt"/>
              </a:rPr>
              <a:t>(на весь период реализации госпрограммы)</a:t>
            </a:r>
            <a:endParaRPr lang="ru-RU" sz="1200" i="1" dirty="0">
              <a:solidFill>
                <a:schemeClr val="bg1">
                  <a:lumMod val="65000"/>
                </a:schemeClr>
              </a:solidFill>
              <a:latin typeface="Trebuchet MS" panose="020B0603020202020204" pitchFamily="34" charset="0"/>
              <a:ea typeface="+mn-lt"/>
              <a:cs typeface="+mn-lt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03ABFCB-A7D9-4C32-83CA-C06044FFC341}"/>
              </a:ext>
            </a:extLst>
          </p:cNvPr>
          <p:cNvSpPr txBox="1"/>
          <p:nvPr/>
        </p:nvSpPr>
        <p:spPr>
          <a:xfrm>
            <a:off x="5788407" y="1753109"/>
            <a:ext cx="2709444" cy="17697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ru-RU" sz="3200" b="1" dirty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03</a:t>
            </a:r>
          </a:p>
          <a:p>
            <a:pPr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ru-RU" sz="1600" b="1" dirty="0" smtClean="0">
                <a:solidFill>
                  <a:srgbClr val="007A3E"/>
                </a:solidFill>
                <a:latin typeface="Trebuchet MS" panose="020B0603020202020204" pitchFamily="34" charset="0"/>
                <a:ea typeface="+mn-lt"/>
                <a:cs typeface="+mn-lt"/>
              </a:rPr>
              <a:t>Сначала корректировка СБР</a:t>
            </a:r>
            <a:r>
              <a:rPr lang="ru-RU" sz="1600" dirty="0" smtClean="0">
                <a:latin typeface="Trebuchet MS" panose="020B0603020202020204" pitchFamily="34" charset="0"/>
                <a:ea typeface="+mn-lt"/>
                <a:cs typeface="+mn-lt"/>
              </a:rPr>
              <a:t>, затем уточнение паспорта госпрограммы </a:t>
            </a:r>
            <a:r>
              <a:rPr lang="ru-RU" sz="1200" i="1" dirty="0" smtClean="0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  <a:ea typeface="+mn-lt"/>
                <a:cs typeface="+mn-lt"/>
              </a:rPr>
              <a:t>(одновременно СБР и паспорт госпрограммы)</a:t>
            </a:r>
            <a:endParaRPr lang="ru-RU" sz="1200" i="1" dirty="0">
              <a:solidFill>
                <a:schemeClr val="bg1">
                  <a:lumMod val="65000"/>
                </a:schemeClr>
              </a:solidFill>
              <a:latin typeface="Trebuchet MS" panose="020B0603020202020204" pitchFamily="34" charset="0"/>
              <a:ea typeface="+mn-lt"/>
              <a:cs typeface="+mn-lt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03ABFCB-A7D9-4C32-83CA-C06044FFC341}"/>
              </a:ext>
            </a:extLst>
          </p:cNvPr>
          <p:cNvSpPr txBox="1"/>
          <p:nvPr/>
        </p:nvSpPr>
        <p:spPr>
          <a:xfrm>
            <a:off x="467353" y="4456373"/>
            <a:ext cx="4037328" cy="183127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ru-RU" sz="3200" b="1" dirty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05</a:t>
            </a:r>
          </a:p>
          <a:p>
            <a:pPr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ru-RU" sz="1600" dirty="0" smtClean="0">
                <a:latin typeface="Trebuchet MS" panose="020B0603020202020204" pitchFamily="34" charset="0"/>
                <a:ea typeface="+mn-lt"/>
                <a:cs typeface="+mn-lt"/>
              </a:rPr>
              <a:t>Переход </a:t>
            </a:r>
            <a:r>
              <a:rPr lang="ru-RU" sz="1600" b="1" dirty="0" smtClean="0">
                <a:solidFill>
                  <a:srgbClr val="007A3E"/>
                </a:solidFill>
                <a:latin typeface="Trebuchet MS" panose="020B0603020202020204" pitchFamily="34" charset="0"/>
                <a:ea typeface="+mn-lt"/>
                <a:cs typeface="+mn-lt"/>
              </a:rPr>
              <a:t>к ежеквартальной отчетности </a:t>
            </a:r>
            <a:r>
              <a:rPr lang="ru-RU" sz="1600" dirty="0" smtClean="0">
                <a:latin typeface="Trebuchet MS" panose="020B0603020202020204" pitchFamily="34" charset="0"/>
                <a:ea typeface="+mn-lt"/>
                <a:cs typeface="+mn-lt"/>
              </a:rPr>
              <a:t>(ежемесячно – только в части параметров, формируемых                   в ИС автоматически) </a:t>
            </a:r>
            <a:r>
              <a:rPr lang="ru-RU" sz="1200" i="1" dirty="0" smtClean="0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  <a:ea typeface="+mn-lt"/>
                <a:cs typeface="+mn-lt"/>
              </a:rPr>
              <a:t>(ежемесячное формирование отчетности)</a:t>
            </a:r>
            <a:endParaRPr lang="ru-RU" sz="1200" i="1" dirty="0">
              <a:solidFill>
                <a:schemeClr val="bg1">
                  <a:lumMod val="65000"/>
                </a:schemeClr>
              </a:solidFill>
              <a:latin typeface="Trebuchet MS" panose="020B0603020202020204" pitchFamily="34" charset="0"/>
              <a:ea typeface="+mn-lt"/>
              <a:cs typeface="+mn-lt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03ABFCB-A7D9-4C32-83CA-C06044FFC341}"/>
              </a:ext>
            </a:extLst>
          </p:cNvPr>
          <p:cNvSpPr txBox="1"/>
          <p:nvPr/>
        </p:nvSpPr>
        <p:spPr>
          <a:xfrm>
            <a:off x="8633335" y="1747154"/>
            <a:ext cx="3132795" cy="183127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ru-RU" sz="3200" b="1" dirty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04</a:t>
            </a:r>
          </a:p>
          <a:p>
            <a:pPr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ru-RU" sz="1600" dirty="0" smtClean="0">
                <a:latin typeface="Trebuchet MS" panose="020B0603020202020204" pitchFamily="34" charset="0"/>
                <a:ea typeface="+mn-lt"/>
                <a:cs typeface="+mn-lt"/>
              </a:rPr>
              <a:t>Делегирование полномочий      по принятию управленческих решений </a:t>
            </a:r>
            <a:r>
              <a:rPr lang="ru-RU" sz="1600" b="1" dirty="0" smtClean="0">
                <a:solidFill>
                  <a:srgbClr val="007A3E"/>
                </a:solidFill>
                <a:latin typeface="Trebuchet MS" panose="020B0603020202020204" pitchFamily="34" charset="0"/>
                <a:ea typeface="+mn-lt"/>
                <a:cs typeface="+mn-lt"/>
              </a:rPr>
              <a:t>куратору госпрограммы</a:t>
            </a:r>
            <a:r>
              <a:rPr lang="ru-RU" sz="1600" b="1" dirty="0">
                <a:solidFill>
                  <a:srgbClr val="007A3E"/>
                </a:solidFill>
                <a:latin typeface="Trebuchet MS" panose="020B0603020202020204" pitchFamily="34" charset="0"/>
                <a:ea typeface="+mn-lt"/>
                <a:cs typeface="+mn-lt"/>
              </a:rPr>
              <a:t> </a:t>
            </a:r>
            <a:r>
              <a:rPr lang="ru-RU" sz="1600" b="1" dirty="0" smtClean="0">
                <a:solidFill>
                  <a:srgbClr val="007A3E"/>
                </a:solidFill>
                <a:latin typeface="Trebuchet MS" panose="020B0603020202020204" pitchFamily="34" charset="0"/>
                <a:ea typeface="+mn-lt"/>
                <a:cs typeface="+mn-lt"/>
              </a:rPr>
              <a:t>         </a:t>
            </a:r>
            <a:r>
              <a:rPr lang="ru-RU" sz="1200" i="1" dirty="0" smtClean="0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  <a:ea typeface="+mn-lt"/>
                <a:cs typeface="+mn-lt"/>
              </a:rPr>
              <a:t>(коллегиально – УС госпрограммы)</a:t>
            </a:r>
            <a:endParaRPr lang="ru-RU" sz="1200" i="1" dirty="0">
              <a:solidFill>
                <a:schemeClr val="bg1">
                  <a:lumMod val="65000"/>
                </a:schemeClr>
              </a:solidFill>
              <a:latin typeface="Trebuchet MS" panose="020B0603020202020204" pitchFamily="34" charset="0"/>
              <a:ea typeface="+mn-lt"/>
              <a:cs typeface="+mn-lt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03ABFCB-A7D9-4C32-83CA-C06044FFC341}"/>
              </a:ext>
            </a:extLst>
          </p:cNvPr>
          <p:cNvSpPr txBox="1"/>
          <p:nvPr/>
        </p:nvSpPr>
        <p:spPr>
          <a:xfrm>
            <a:off x="4768356" y="4496446"/>
            <a:ext cx="3445081" cy="16466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ru-RU" sz="3200" b="1" dirty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06</a:t>
            </a:r>
          </a:p>
          <a:p>
            <a:pPr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ru-RU" sz="1600" dirty="0" smtClean="0">
                <a:latin typeface="Trebuchet MS" panose="020B0603020202020204" pitchFamily="34" charset="0"/>
                <a:ea typeface="+mn-lt"/>
                <a:cs typeface="+mn-lt"/>
              </a:rPr>
              <a:t>Увязка </a:t>
            </a:r>
            <a:r>
              <a:rPr lang="ru-RU" sz="1600" b="1" dirty="0" smtClean="0">
                <a:solidFill>
                  <a:srgbClr val="007A3E"/>
                </a:solidFill>
                <a:latin typeface="Trebuchet MS" panose="020B0603020202020204" pitchFamily="34" charset="0"/>
                <a:ea typeface="+mn-lt"/>
                <a:cs typeface="+mn-lt"/>
              </a:rPr>
              <a:t>результата с уникальным направлением расходов, </a:t>
            </a:r>
            <a:r>
              <a:rPr lang="ru-RU" sz="1600" dirty="0" smtClean="0">
                <a:latin typeface="Trebuchet MS" panose="020B0603020202020204" pitchFamily="34" charset="0"/>
                <a:ea typeface="+mn-lt"/>
                <a:cs typeface="+mn-lt"/>
              </a:rPr>
              <a:t>за </a:t>
            </a:r>
            <a:r>
              <a:rPr lang="ru-RU" sz="1600" dirty="0">
                <a:latin typeface="Trebuchet MS" panose="020B0603020202020204" pitchFamily="34" charset="0"/>
                <a:ea typeface="+mn-lt"/>
                <a:cs typeface="+mn-lt"/>
              </a:rPr>
              <a:t>исключением консолидированных </a:t>
            </a:r>
            <a:r>
              <a:rPr lang="ru-RU" sz="1600" dirty="0" smtClean="0">
                <a:latin typeface="Trebuchet MS" panose="020B0603020202020204" pitchFamily="34" charset="0"/>
                <a:ea typeface="+mn-lt"/>
                <a:cs typeface="+mn-lt"/>
              </a:rPr>
              <a:t>субсидий* </a:t>
            </a:r>
            <a:endParaRPr lang="ru-RU" sz="1600" dirty="0">
              <a:latin typeface="Trebuchet MS" panose="020B0603020202020204" pitchFamily="34" charset="0"/>
              <a:ea typeface="+mn-lt"/>
              <a:cs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4126" y="6528557"/>
            <a:ext cx="84284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i="1" dirty="0" smtClean="0"/>
              <a:t>* Для федеральных проектов, входящих в состав национальных проектов, действует с 2019 года.</a:t>
            </a:r>
            <a:endParaRPr lang="ru-RU" sz="1050" i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54B8E6-86B7-4491-A98B-DF15EDF1BA10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14</a:t>
            </a:r>
            <a:endParaRPr lang="en-US" sz="1400" dirty="0">
              <a:solidFill>
                <a:schemeClr val="bg1"/>
              </a:solidFill>
              <a:latin typeface="Century" panose="02040604050505020304" pitchFamily="18" charset="0"/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3ABFCB-A7D9-4C32-83CA-C06044FFC341}"/>
              </a:ext>
            </a:extLst>
          </p:cNvPr>
          <p:cNvSpPr txBox="1"/>
          <p:nvPr/>
        </p:nvSpPr>
        <p:spPr>
          <a:xfrm>
            <a:off x="8633335" y="4496447"/>
            <a:ext cx="3445081" cy="16466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ru-RU" sz="3200" b="1" dirty="0" smtClean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07</a:t>
            </a:r>
            <a:endParaRPr lang="ru-RU" sz="3200" b="1" dirty="0">
              <a:solidFill>
                <a:srgbClr val="007B3E"/>
              </a:solidFill>
              <a:latin typeface="Trebuchet MS" panose="020B0603020202020204" pitchFamily="34" charset="0"/>
              <a:ea typeface="+mn-lt"/>
              <a:cs typeface="+mn-lt"/>
            </a:endParaRPr>
          </a:p>
          <a:p>
            <a:pPr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ru-RU" sz="1600" dirty="0" smtClean="0">
                <a:latin typeface="Trebuchet MS" panose="020B0603020202020204" pitchFamily="34" charset="0"/>
                <a:ea typeface="+mn-lt"/>
                <a:cs typeface="+mn-lt"/>
              </a:rPr>
              <a:t>Обеспечение </a:t>
            </a:r>
            <a:r>
              <a:rPr lang="ru-RU" sz="1600" b="1" dirty="0" err="1" smtClean="0">
                <a:solidFill>
                  <a:srgbClr val="007A3E"/>
                </a:solidFill>
                <a:latin typeface="Trebuchet MS" panose="020B0603020202020204" pitchFamily="34" charset="0"/>
                <a:ea typeface="+mn-lt"/>
                <a:cs typeface="+mn-lt"/>
              </a:rPr>
              <a:t>прослеживаемости</a:t>
            </a:r>
            <a:r>
              <a:rPr lang="ru-RU" sz="1600" b="1" dirty="0" smtClean="0">
                <a:solidFill>
                  <a:srgbClr val="007A3E"/>
                </a:solidFill>
                <a:latin typeface="Trebuchet MS" panose="020B0603020202020204" pitchFamily="34" charset="0"/>
                <a:ea typeface="+mn-lt"/>
                <a:cs typeface="+mn-lt"/>
              </a:rPr>
              <a:t> движения денежных средств </a:t>
            </a:r>
            <a:br>
              <a:rPr lang="ru-RU" sz="1600" b="1" dirty="0" smtClean="0">
                <a:solidFill>
                  <a:srgbClr val="007A3E"/>
                </a:solidFill>
                <a:latin typeface="Trebuchet MS" panose="020B0603020202020204" pitchFamily="34" charset="0"/>
                <a:ea typeface="+mn-lt"/>
                <a:cs typeface="+mn-lt"/>
              </a:rPr>
            </a:br>
            <a:r>
              <a:rPr lang="ru-RU" sz="1600" dirty="0" smtClean="0">
                <a:latin typeface="Trebuchet MS" panose="020B0603020202020204" pitchFamily="34" charset="0"/>
                <a:ea typeface="+mn-lt"/>
                <a:cs typeface="+mn-lt"/>
              </a:rPr>
              <a:t>в части </a:t>
            </a:r>
            <a:r>
              <a:rPr lang="ru-RU" sz="1600" dirty="0">
                <a:latin typeface="Trebuchet MS" panose="020B0603020202020204" pitchFamily="34" charset="0"/>
                <a:ea typeface="+mn-lt"/>
                <a:cs typeface="+mn-lt"/>
              </a:rPr>
              <a:t>консолидированных </a:t>
            </a:r>
            <a:r>
              <a:rPr lang="ru-RU" sz="1600" dirty="0" smtClean="0">
                <a:latin typeface="Trebuchet MS" panose="020B0603020202020204" pitchFamily="34" charset="0"/>
                <a:ea typeface="+mn-lt"/>
                <a:cs typeface="+mn-lt"/>
              </a:rPr>
              <a:t>субсидий</a:t>
            </a:r>
            <a:endParaRPr lang="ru-RU" sz="1600" dirty="0">
              <a:latin typeface="Trebuchet MS" panose="020B0603020202020204" pitchFamily="34" charset="0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620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>
            <a:extLst>
              <a:ext uri="{FF2B5EF4-FFF2-40B4-BE49-F238E27FC236}">
                <a16:creationId xmlns:a16="http://schemas.microsoft.com/office/drawing/2014/main" id="{56FB6CBB-0E60-4E76-95C2-856F34774D04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18" name="Picture 18">
            <a:extLst>
              <a:ext uri="{FF2B5EF4-FFF2-40B4-BE49-F238E27FC236}">
                <a16:creationId xmlns:a16="http://schemas.microsoft.com/office/drawing/2014/main" id="{A0C81A95-275F-4922-9D77-77E0D8017A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54B8E6-86B7-4491-A98B-DF15EDF1BA10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>
                <a:solidFill>
                  <a:schemeClr val="bg1"/>
                </a:solidFill>
                <a:latin typeface="Century" panose="02040604050505020304" pitchFamily="18" charset="0"/>
              </a:rPr>
              <a:t>02</a:t>
            </a:r>
            <a:endParaRPr lang="en-US" sz="1400" dirty="0">
              <a:solidFill>
                <a:schemeClr val="bg1"/>
              </a:solidFill>
              <a:latin typeface="Century" panose="02040604050505020304" pitchFamily="18" charset="0"/>
              <a:cs typeface="Calibri"/>
            </a:endParaRPr>
          </a:p>
        </p:txBody>
      </p:sp>
      <p:sp>
        <p:nvSpPr>
          <p:cNvPr id="21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47920" y="931290"/>
            <a:ext cx="10564987" cy="66915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85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500" b="1" i="0" dirty="0" smtClean="0">
                <a:latin typeface="Spectral"/>
                <a:cs typeface="Spectral"/>
              </a:rPr>
              <a:t>Предпосылки перехода на новую систему </a:t>
            </a:r>
            <a:br>
              <a:rPr lang="ru-RU" sz="2500" b="1" i="0" dirty="0" smtClean="0">
                <a:latin typeface="Spectral"/>
                <a:cs typeface="Spectral"/>
              </a:rPr>
            </a:br>
            <a:r>
              <a:rPr lang="ru-RU" sz="2500" b="1" i="0" dirty="0" smtClean="0">
                <a:latin typeface="Spectral"/>
                <a:cs typeface="Spectral"/>
              </a:rPr>
              <a:t>управления</a:t>
            </a:r>
            <a:r>
              <a:rPr lang="en-US" sz="2500" b="1" i="0" dirty="0" smtClean="0">
                <a:latin typeface="Spectral"/>
                <a:cs typeface="Spectral"/>
              </a:rPr>
              <a:t> </a:t>
            </a:r>
            <a:r>
              <a:rPr lang="ru-RU" sz="2500" b="1" i="0" dirty="0" smtClean="0">
                <a:latin typeface="Spectral"/>
                <a:cs typeface="Spectral"/>
              </a:rPr>
              <a:t>госпрограммами</a:t>
            </a:r>
            <a:endParaRPr sz="2500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952096051"/>
              </p:ext>
            </p:extLst>
          </p:nvPr>
        </p:nvGraphicFramePr>
        <p:xfrm>
          <a:off x="1121490" y="1639688"/>
          <a:ext cx="10564987" cy="509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575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>
            <a:extLst>
              <a:ext uri="{FF2B5EF4-FFF2-40B4-BE49-F238E27FC236}">
                <a16:creationId xmlns:a16="http://schemas.microsoft.com/office/drawing/2014/main" id="{56FB6CBB-0E60-4E76-95C2-856F34774D04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18" name="Picture 18">
            <a:extLst>
              <a:ext uri="{FF2B5EF4-FFF2-40B4-BE49-F238E27FC236}">
                <a16:creationId xmlns:a16="http://schemas.microsoft.com/office/drawing/2014/main" id="{A0C81A95-275F-4922-9D77-77E0D8017A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54B8E6-86B7-4491-A98B-DF15EDF1BA10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03</a:t>
            </a:r>
            <a:endParaRPr lang="en-US" sz="1400" dirty="0">
              <a:solidFill>
                <a:schemeClr val="bg1"/>
              </a:solidFill>
              <a:latin typeface="Century" panose="02040604050505020304" pitchFamily="18" charset="0"/>
              <a:cs typeface="Calibri"/>
            </a:endParaRPr>
          </a:p>
        </p:txBody>
      </p:sp>
      <p:sp>
        <p:nvSpPr>
          <p:cNvPr id="21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4358" y="1129383"/>
            <a:ext cx="11186836" cy="355161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85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600" b="1" i="0" dirty="0" smtClean="0">
                <a:latin typeface="Spectral"/>
                <a:cs typeface="Spectral"/>
              </a:rPr>
              <a:t>Позитивные результаты внедрения госпрограмм</a:t>
            </a:r>
            <a:endParaRPr sz="2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3ABFCB-A7D9-4C32-83CA-C06044FFC341}"/>
              </a:ext>
            </a:extLst>
          </p:cNvPr>
          <p:cNvSpPr txBox="1"/>
          <p:nvPr/>
        </p:nvSpPr>
        <p:spPr>
          <a:xfrm>
            <a:off x="1121491" y="2117036"/>
            <a:ext cx="4958965" cy="12157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ru-RU" sz="3200" b="1" dirty="0" smtClean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01</a:t>
            </a:r>
            <a:endParaRPr lang="ru-RU" sz="3200" b="1" dirty="0">
              <a:solidFill>
                <a:srgbClr val="007B3E"/>
              </a:solidFill>
              <a:latin typeface="Trebuchet MS" panose="020B0603020202020204" pitchFamily="34" charset="0"/>
              <a:ea typeface="+mn-lt"/>
              <a:cs typeface="+mn-lt"/>
            </a:endParaRPr>
          </a:p>
          <a:p>
            <a:pPr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ru-RU" dirty="0" smtClean="0">
                <a:latin typeface="Trebuchet MS" panose="020B0603020202020204" pitchFamily="34" charset="0"/>
                <a:ea typeface="+mn-lt"/>
                <a:cs typeface="+mn-lt"/>
              </a:rPr>
              <a:t>Прозрачная и понятная структура расходов федерального бюджета</a:t>
            </a:r>
            <a:endParaRPr lang="ru-RU" dirty="0">
              <a:latin typeface="Trebuchet MS" panose="020B0603020202020204" pitchFamily="34" charset="0"/>
              <a:ea typeface="+mn-lt"/>
              <a:cs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3ABFCB-A7D9-4C32-83CA-C06044FFC341}"/>
              </a:ext>
            </a:extLst>
          </p:cNvPr>
          <p:cNvSpPr txBox="1"/>
          <p:nvPr/>
        </p:nvSpPr>
        <p:spPr>
          <a:xfrm>
            <a:off x="6772007" y="2117036"/>
            <a:ext cx="4914470" cy="14927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ru-RU" sz="3200" b="1" dirty="0" smtClean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02</a:t>
            </a:r>
            <a:endParaRPr lang="ru-RU" sz="3200" b="1" dirty="0">
              <a:solidFill>
                <a:srgbClr val="007B3E"/>
              </a:solidFill>
              <a:latin typeface="Trebuchet MS" panose="020B0603020202020204" pitchFamily="34" charset="0"/>
              <a:ea typeface="+mn-lt"/>
              <a:cs typeface="+mn-lt"/>
            </a:endParaRPr>
          </a:p>
          <a:p>
            <a:pPr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ru-RU" dirty="0">
                <a:latin typeface="Trebuchet MS" panose="020B0603020202020204" pitchFamily="34" charset="0"/>
                <a:ea typeface="+mn-lt"/>
                <a:cs typeface="+mn-lt"/>
              </a:rPr>
              <a:t>Улучшение дисциплины и осознание необходимости достижения конкретных результатов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3ABFCB-A7D9-4C32-83CA-C06044FFC341}"/>
              </a:ext>
            </a:extLst>
          </p:cNvPr>
          <p:cNvSpPr txBox="1"/>
          <p:nvPr/>
        </p:nvSpPr>
        <p:spPr>
          <a:xfrm>
            <a:off x="1121490" y="3939517"/>
            <a:ext cx="4799123" cy="14927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ru-RU" sz="3200" b="1" dirty="0" smtClean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03</a:t>
            </a:r>
            <a:endParaRPr lang="ru-RU" sz="3200" b="1" dirty="0">
              <a:solidFill>
                <a:srgbClr val="007B3E"/>
              </a:solidFill>
              <a:latin typeface="Trebuchet MS" panose="020B0603020202020204" pitchFamily="34" charset="0"/>
              <a:ea typeface="+mn-lt"/>
              <a:cs typeface="+mn-lt"/>
            </a:endParaRPr>
          </a:p>
          <a:p>
            <a:pPr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ru-RU" dirty="0">
                <a:latin typeface="Trebuchet MS" panose="020B0603020202020204" pitchFamily="34" charset="0"/>
                <a:ea typeface="+mn-lt"/>
                <a:cs typeface="+mn-lt"/>
              </a:rPr>
              <a:t>Широкие возможности для аналитики – </a:t>
            </a:r>
            <a:r>
              <a:rPr lang="ru-RU" dirty="0" smtClean="0">
                <a:latin typeface="Trebuchet MS" panose="020B0603020202020204" pitchFamily="34" charset="0"/>
                <a:ea typeface="+mn-lt"/>
                <a:cs typeface="+mn-lt"/>
              </a:rPr>
              <a:t>на </a:t>
            </a:r>
            <a:r>
              <a:rPr lang="ru-RU" dirty="0">
                <a:latin typeface="Trebuchet MS" panose="020B0603020202020204" pitchFamily="34" charset="0"/>
                <a:ea typeface="+mn-lt"/>
                <a:cs typeface="+mn-lt"/>
              </a:rPr>
              <a:t>поверхность выходят проблемы, которые ранее не были заметны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3ABFCB-A7D9-4C32-83CA-C06044FFC341}"/>
              </a:ext>
            </a:extLst>
          </p:cNvPr>
          <p:cNvSpPr txBox="1"/>
          <p:nvPr/>
        </p:nvSpPr>
        <p:spPr>
          <a:xfrm>
            <a:off x="6772008" y="3939517"/>
            <a:ext cx="4914470" cy="14927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ru-RU" sz="3200" b="1" dirty="0" smtClean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04</a:t>
            </a:r>
            <a:endParaRPr lang="ru-RU" sz="3200" b="1" dirty="0">
              <a:solidFill>
                <a:srgbClr val="007B3E"/>
              </a:solidFill>
              <a:latin typeface="Trebuchet MS" panose="020B0603020202020204" pitchFamily="34" charset="0"/>
              <a:ea typeface="+mn-lt"/>
              <a:cs typeface="+mn-lt"/>
            </a:endParaRPr>
          </a:p>
          <a:p>
            <a:pPr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ru-RU" dirty="0">
                <a:latin typeface="Trebuchet MS" panose="020B0603020202020204" pitchFamily="34" charset="0"/>
                <a:ea typeface="+mn-lt"/>
                <a:cs typeface="+mn-lt"/>
              </a:rPr>
              <a:t>Возможность формализации взаимосвязи мероприятий федеральных ведомств </a:t>
            </a:r>
            <a:r>
              <a:rPr lang="ru-RU" dirty="0" smtClean="0">
                <a:latin typeface="Trebuchet MS" panose="020B0603020202020204" pitchFamily="34" charset="0"/>
                <a:ea typeface="+mn-lt"/>
                <a:cs typeface="+mn-lt"/>
              </a:rPr>
              <a:t/>
            </a:r>
            <a:br>
              <a:rPr lang="ru-RU" dirty="0" smtClean="0">
                <a:latin typeface="Trebuchet MS" panose="020B0603020202020204" pitchFamily="34" charset="0"/>
                <a:ea typeface="+mn-lt"/>
                <a:cs typeface="+mn-lt"/>
              </a:rPr>
            </a:br>
            <a:r>
              <a:rPr lang="ru-RU" dirty="0" smtClean="0">
                <a:latin typeface="Trebuchet MS" panose="020B0603020202020204" pitchFamily="34" charset="0"/>
                <a:ea typeface="+mn-lt"/>
                <a:cs typeface="+mn-lt"/>
              </a:rPr>
              <a:t>с </a:t>
            </a:r>
            <a:r>
              <a:rPr lang="ru-RU" dirty="0">
                <a:latin typeface="Trebuchet MS" panose="020B0603020202020204" pitchFamily="34" charset="0"/>
                <a:ea typeface="+mn-lt"/>
                <a:cs typeface="+mn-lt"/>
              </a:rPr>
              <a:t>действиями региональных властей</a:t>
            </a:r>
          </a:p>
        </p:txBody>
      </p:sp>
    </p:spTree>
    <p:extLst>
      <p:ext uri="{BB962C8B-B14F-4D97-AF65-F5344CB8AC3E}">
        <p14:creationId xmlns:p14="http://schemas.microsoft.com/office/powerpoint/2010/main" val="98342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>
            <a:extLst>
              <a:ext uri="{FF2B5EF4-FFF2-40B4-BE49-F238E27FC236}">
                <a16:creationId xmlns:a16="http://schemas.microsoft.com/office/drawing/2014/main" id="{56FB6CBB-0E60-4E76-95C2-856F34774D04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18" name="Picture 18">
            <a:extLst>
              <a:ext uri="{FF2B5EF4-FFF2-40B4-BE49-F238E27FC236}">
                <a16:creationId xmlns:a16="http://schemas.microsoft.com/office/drawing/2014/main" id="{A0C81A95-275F-4922-9D77-77E0D8017A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54B8E6-86B7-4491-A98B-DF15EDF1BA10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04</a:t>
            </a:r>
            <a:endParaRPr lang="en-US" sz="1400" dirty="0">
              <a:solidFill>
                <a:schemeClr val="bg1"/>
              </a:solidFill>
              <a:latin typeface="Century" panose="02040604050505020304" pitchFamily="18" charset="0"/>
              <a:cs typeface="Calibri"/>
            </a:endParaRPr>
          </a:p>
        </p:txBody>
      </p:sp>
      <p:sp>
        <p:nvSpPr>
          <p:cNvPr id="21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21490" y="1069936"/>
            <a:ext cx="10564987" cy="355161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85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600" b="1" i="0" dirty="0" smtClean="0">
                <a:latin typeface="Spectral"/>
                <a:cs typeface="Spectral"/>
              </a:rPr>
              <a:t>Госпрограмма: старая и новая система управления</a:t>
            </a:r>
            <a:endParaRPr sz="2600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1602817" y="1823792"/>
            <a:ext cx="9218101" cy="4209386"/>
            <a:chOff x="1561721" y="1875162"/>
            <a:chExt cx="9218101" cy="4209386"/>
          </a:xfrm>
        </p:grpSpPr>
        <p:sp>
          <p:nvSpPr>
            <p:cNvPr id="4" name="Полилиния 3"/>
            <p:cNvSpPr/>
            <p:nvPr/>
          </p:nvSpPr>
          <p:spPr>
            <a:xfrm>
              <a:off x="1561721" y="1875162"/>
              <a:ext cx="4213868" cy="442085"/>
            </a:xfrm>
            <a:custGeom>
              <a:avLst/>
              <a:gdLst>
                <a:gd name="connsiteX0" fmla="*/ 0 w 4213868"/>
                <a:gd name="connsiteY0" fmla="*/ 0 h 442085"/>
                <a:gd name="connsiteX1" fmla="*/ 4213868 w 4213868"/>
                <a:gd name="connsiteY1" fmla="*/ 0 h 442085"/>
                <a:gd name="connsiteX2" fmla="*/ 4213868 w 4213868"/>
                <a:gd name="connsiteY2" fmla="*/ 442085 h 442085"/>
                <a:gd name="connsiteX3" fmla="*/ 0 w 4213868"/>
                <a:gd name="connsiteY3" fmla="*/ 442085 h 442085"/>
                <a:gd name="connsiteX4" fmla="*/ 0 w 4213868"/>
                <a:gd name="connsiteY4" fmla="*/ 0 h 442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13868" h="442085">
                  <a:moveTo>
                    <a:pt x="0" y="0"/>
                  </a:moveTo>
                  <a:lnTo>
                    <a:pt x="4213868" y="0"/>
                  </a:lnTo>
                  <a:lnTo>
                    <a:pt x="4213868" y="442085"/>
                  </a:lnTo>
                  <a:lnTo>
                    <a:pt x="0" y="4420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131"/>
            </a:solidFill>
            <a:ln w="25400" cap="flat" cmpd="sng" algn="ctr">
              <a:solidFill>
                <a:srgbClr val="006131"/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2014-2021 годы</a:t>
              </a:r>
              <a:endParaRPr lang="ru-RU" sz="20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1580726" y="2317246"/>
              <a:ext cx="4193332" cy="3767302"/>
            </a:xfrm>
            <a:custGeom>
              <a:avLst/>
              <a:gdLst>
                <a:gd name="connsiteX0" fmla="*/ 0 w 4193332"/>
                <a:gd name="connsiteY0" fmla="*/ 0 h 3767302"/>
                <a:gd name="connsiteX1" fmla="*/ 4193332 w 4193332"/>
                <a:gd name="connsiteY1" fmla="*/ 0 h 3767302"/>
                <a:gd name="connsiteX2" fmla="*/ 4193332 w 4193332"/>
                <a:gd name="connsiteY2" fmla="*/ 3767302 h 3767302"/>
                <a:gd name="connsiteX3" fmla="*/ 0 w 4193332"/>
                <a:gd name="connsiteY3" fmla="*/ 3767302 h 3767302"/>
                <a:gd name="connsiteX4" fmla="*/ 0 w 4193332"/>
                <a:gd name="connsiteY4" fmla="*/ 0 h 376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3332" h="3767302">
                  <a:moveTo>
                    <a:pt x="0" y="0"/>
                  </a:moveTo>
                  <a:lnTo>
                    <a:pt x="4193332" y="0"/>
                  </a:lnTo>
                  <a:lnTo>
                    <a:pt x="4193332" y="3767302"/>
                  </a:lnTo>
                  <a:lnTo>
                    <a:pt x="0" y="376730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 cap="flat" cmpd="sng" algn="ctr">
              <a:solidFill>
                <a:scrgbClr r="0" g="0" b="0"/>
              </a:solidFill>
              <a:prstDash val="sysDot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96012" rIns="128016" bIns="144018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800" b="1" i="0" kern="1200" dirty="0" smtClean="0">
                  <a:solidFill>
                    <a:srgbClr val="C00000"/>
                  </a:solidFill>
                  <a:latin typeface="Calibri"/>
                  <a:ea typeface="+mn-ea"/>
                  <a:cs typeface="+mn-cs"/>
                </a:rPr>
                <a:t>смешение</a:t>
              </a:r>
              <a:r>
                <a:rPr lang="ru-RU" sz="1800" b="1" i="0" kern="1200" dirty="0" smtClean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ru-RU" sz="1800" b="1" i="0" kern="12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проектных и процессных мероприятий;</a:t>
              </a:r>
              <a:endParaRPr lang="ru-RU" sz="1800" b="1" i="0" kern="12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  <a:ea typeface="+mn-ea"/>
                <a:cs typeface="+mn-cs"/>
              </a:endParaRP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800" b="1" i="0" kern="1200" dirty="0" smtClean="0">
                  <a:solidFill>
                    <a:srgbClr val="C00000"/>
                  </a:solidFill>
                  <a:latin typeface="Calibri"/>
                  <a:ea typeface="+mn-ea"/>
                  <a:cs typeface="+mn-cs"/>
                </a:rPr>
                <a:t>отсутствие конкретных результатов </a:t>
              </a:r>
              <a:r>
                <a:rPr lang="ru-RU" sz="1800" b="1" i="0" kern="1200" dirty="0" smtClean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использования бюджетных средств;</a:t>
              </a:r>
              <a:endParaRPr lang="ru-RU" sz="1800" b="1" i="0" kern="12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  <a:ea typeface="+mn-ea"/>
                <a:cs typeface="+mn-cs"/>
              </a:endParaRP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800" b="1" i="0" kern="1200" dirty="0" smtClean="0">
                  <a:solidFill>
                    <a:srgbClr val="C00000"/>
                  </a:solidFill>
                  <a:latin typeface="Calibri"/>
                  <a:ea typeface="+mn-ea"/>
                  <a:cs typeface="+mn-cs"/>
                </a:rPr>
                <a:t>актуализация 1 раз в год </a:t>
              </a:r>
              <a:r>
                <a:rPr lang="ru-RU" sz="1800" b="1" i="0" kern="1200" dirty="0" smtClean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(приведение в соответствии с </a:t>
              </a:r>
              <a:r>
                <a:rPr lang="ru-RU" sz="1800" b="1" i="1" kern="1200" dirty="0" smtClean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первоначальным</a:t>
              </a:r>
              <a:r>
                <a:rPr lang="ru-RU" sz="1800" b="1" i="0" kern="1200" dirty="0" smtClean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 законом о бюджете);</a:t>
              </a:r>
              <a:endParaRPr lang="ru-RU" sz="1800" b="1" i="0" kern="1200" dirty="0">
                <a:solidFill>
                  <a:sysClr val="windowText" lastClr="000000"/>
                </a:solidFill>
                <a:latin typeface="Calibri"/>
                <a:ea typeface="+mn-ea"/>
                <a:cs typeface="+mn-cs"/>
              </a:endParaRP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800" b="1" i="0" kern="1200" dirty="0" smtClean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формирование, согласование </a:t>
              </a:r>
              <a:br>
                <a:rPr lang="ru-RU" sz="1800" b="1" i="0" kern="1200" dirty="0" smtClean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</a:br>
              <a:r>
                <a:rPr lang="ru-RU" sz="1800" b="1" i="0" kern="1200" dirty="0" smtClean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и утверждение госпрограмм </a:t>
              </a:r>
              <a:br>
                <a:rPr lang="ru-RU" sz="1800" b="1" i="0" kern="1200" dirty="0" smtClean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</a:br>
              <a:r>
                <a:rPr lang="ru-RU" sz="1800" b="1" i="0" kern="1200" dirty="0" smtClean="0">
                  <a:solidFill>
                    <a:srgbClr val="C00000"/>
                  </a:solidFill>
                  <a:latin typeface="Calibri"/>
                  <a:ea typeface="+mn-ea"/>
                  <a:cs typeface="+mn-cs"/>
                </a:rPr>
                <a:t>на бумажном носителе</a:t>
              </a:r>
              <a:endParaRPr lang="ru-RU" sz="1800" b="1" i="0" kern="1200" dirty="0">
                <a:solidFill>
                  <a:srgbClr val="C00000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6575726" y="1875162"/>
              <a:ext cx="4204096" cy="442085"/>
            </a:xfrm>
            <a:custGeom>
              <a:avLst/>
              <a:gdLst>
                <a:gd name="connsiteX0" fmla="*/ 0 w 4204096"/>
                <a:gd name="connsiteY0" fmla="*/ 0 h 442085"/>
                <a:gd name="connsiteX1" fmla="*/ 4204096 w 4204096"/>
                <a:gd name="connsiteY1" fmla="*/ 0 h 442085"/>
                <a:gd name="connsiteX2" fmla="*/ 4204096 w 4204096"/>
                <a:gd name="connsiteY2" fmla="*/ 442085 h 442085"/>
                <a:gd name="connsiteX3" fmla="*/ 0 w 4204096"/>
                <a:gd name="connsiteY3" fmla="*/ 442085 h 442085"/>
                <a:gd name="connsiteX4" fmla="*/ 0 w 4204096"/>
                <a:gd name="connsiteY4" fmla="*/ 0 h 442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04096" h="442085">
                  <a:moveTo>
                    <a:pt x="0" y="0"/>
                  </a:moveTo>
                  <a:lnTo>
                    <a:pt x="4204096" y="0"/>
                  </a:lnTo>
                  <a:lnTo>
                    <a:pt x="4204096" y="442085"/>
                  </a:lnTo>
                  <a:lnTo>
                    <a:pt x="0" y="4420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131"/>
            </a:solidFill>
            <a:ln w="25400" cap="flat" cmpd="sng" algn="ctr">
              <a:solidFill>
                <a:srgbClr val="006131"/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С 2022 года</a:t>
              </a:r>
              <a:endParaRPr lang="ru-RU" sz="20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6581108" y="2317246"/>
              <a:ext cx="4193332" cy="3767302"/>
            </a:xfrm>
            <a:custGeom>
              <a:avLst/>
              <a:gdLst>
                <a:gd name="connsiteX0" fmla="*/ 0 w 4193332"/>
                <a:gd name="connsiteY0" fmla="*/ 0 h 3767302"/>
                <a:gd name="connsiteX1" fmla="*/ 4193332 w 4193332"/>
                <a:gd name="connsiteY1" fmla="*/ 0 h 3767302"/>
                <a:gd name="connsiteX2" fmla="*/ 4193332 w 4193332"/>
                <a:gd name="connsiteY2" fmla="*/ 3767302 h 3767302"/>
                <a:gd name="connsiteX3" fmla="*/ 0 w 4193332"/>
                <a:gd name="connsiteY3" fmla="*/ 3767302 h 3767302"/>
                <a:gd name="connsiteX4" fmla="*/ 0 w 4193332"/>
                <a:gd name="connsiteY4" fmla="*/ 0 h 376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3332" h="3767302">
                  <a:moveTo>
                    <a:pt x="0" y="0"/>
                  </a:moveTo>
                  <a:lnTo>
                    <a:pt x="4193332" y="0"/>
                  </a:lnTo>
                  <a:lnTo>
                    <a:pt x="4193332" y="3767302"/>
                  </a:lnTo>
                  <a:lnTo>
                    <a:pt x="0" y="376730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 cap="flat" cmpd="sng" algn="ctr">
              <a:solidFill>
                <a:scrgbClr r="0" g="0" b="0"/>
              </a:solidFill>
              <a:prstDash val="sysDot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96012" rIns="128016" bIns="144018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800" b="1" i="0" kern="1200" dirty="0" smtClean="0">
                  <a:solidFill>
                    <a:srgbClr val="006131"/>
                  </a:solidFill>
                  <a:latin typeface="Calibri"/>
                  <a:ea typeface="+mn-ea"/>
                  <a:cs typeface="+mn-cs"/>
                </a:rPr>
                <a:t>обособление</a:t>
              </a:r>
              <a:r>
                <a:rPr lang="ru-RU" sz="1800" b="1" i="0" kern="12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ru-RU" sz="1800" b="1" i="0" kern="1200" dirty="0" smtClean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проектной и процессной части в отдельные структурные элементы госпрограммы (ФП, ВП, КПМ);</a:t>
              </a:r>
              <a:endParaRPr lang="ru-RU" sz="1800" b="1" i="0" kern="1200" dirty="0">
                <a:solidFill>
                  <a:sysClr val="windowText" lastClr="000000"/>
                </a:solidFill>
                <a:latin typeface="Calibri"/>
                <a:ea typeface="+mn-ea"/>
                <a:cs typeface="+mn-cs"/>
              </a:endParaRP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800" b="1" i="0" kern="1200" dirty="0" smtClean="0">
                  <a:solidFill>
                    <a:srgbClr val="006131"/>
                  </a:solidFill>
                  <a:latin typeface="Calibri"/>
                  <a:ea typeface="+mn-ea"/>
                  <a:cs typeface="+mn-cs"/>
                </a:rPr>
                <a:t>наличие конкретных результатов </a:t>
              </a:r>
              <a:r>
                <a:rPr lang="ru-RU" sz="1800" b="1" i="0" kern="1200" dirty="0" smtClean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и их увязка с направлениями расходов </a:t>
              </a:r>
              <a:br>
                <a:rPr lang="ru-RU" sz="1800" b="1" i="0" kern="1200" dirty="0" smtClean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</a:br>
              <a:r>
                <a:rPr lang="ru-RU" sz="1800" b="1" i="0" kern="1200" dirty="0" smtClean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(1 результат – 1 направление);</a:t>
              </a:r>
              <a:endParaRPr lang="ru-RU" sz="1800" b="1" i="0" kern="12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  <a:ea typeface="+mn-ea"/>
                <a:cs typeface="+mn-cs"/>
              </a:endParaRP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800" b="1" i="0" kern="1200" dirty="0" smtClean="0">
                  <a:solidFill>
                    <a:srgbClr val="006131"/>
                  </a:solidFill>
                  <a:latin typeface="Calibri"/>
                  <a:ea typeface="+mn-ea"/>
                  <a:cs typeface="+mn-cs"/>
                </a:rPr>
                <a:t>синхронизация с любым изменением </a:t>
              </a:r>
              <a:r>
                <a:rPr lang="ru-RU" sz="1800" b="1" i="0" kern="1200" dirty="0" smtClean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бюджетных расходов;</a:t>
              </a:r>
              <a:endParaRPr lang="ru-RU" sz="1800" b="1" i="0" kern="1200" dirty="0">
                <a:solidFill>
                  <a:sysClr val="windowText" lastClr="000000"/>
                </a:solidFill>
                <a:latin typeface="Calibri"/>
                <a:ea typeface="+mn-ea"/>
                <a:cs typeface="+mn-cs"/>
              </a:endParaRP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800" b="1" i="0" kern="1200" dirty="0" smtClean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формирование, согласование и утверждение госпрограмм </a:t>
              </a:r>
              <a:br>
                <a:rPr lang="ru-RU" sz="1800" b="1" i="0" kern="1200" dirty="0" smtClean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</a:br>
              <a:r>
                <a:rPr lang="ru-RU" sz="1800" b="1" i="0" kern="1200" dirty="0" smtClean="0">
                  <a:solidFill>
                    <a:srgbClr val="006131"/>
                  </a:solidFill>
                  <a:latin typeface="Calibri"/>
                  <a:ea typeface="+mn-ea"/>
                  <a:cs typeface="+mn-cs"/>
                </a:rPr>
                <a:t>в электронном виде</a:t>
              </a:r>
              <a:endParaRPr lang="ru-RU" sz="1800" b="1" i="0" kern="1200" dirty="0">
                <a:solidFill>
                  <a:srgbClr val="006131"/>
                </a:solidFill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522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6844068" y="1525452"/>
            <a:ext cx="3963631" cy="5040000"/>
          </a:xfrm>
          <a:prstGeom prst="rect">
            <a:avLst/>
          </a:prstGeom>
          <a:noFill/>
          <a:ln w="28575">
            <a:solidFill>
              <a:srgbClr val="007B3E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defRPr/>
            </a:pPr>
            <a:endParaRPr lang="ru-RU" sz="1350" kern="0" dirty="0" smtClean="0">
              <a:solidFill>
                <a:prstClr val="black"/>
              </a:solidFill>
              <a:latin typeface="Century" panose="020406040505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56526" y="1522026"/>
            <a:ext cx="4104456" cy="5040000"/>
          </a:xfrm>
          <a:prstGeom prst="rect">
            <a:avLst/>
          </a:prstGeom>
          <a:noFill/>
          <a:ln w="28575">
            <a:solidFill>
              <a:srgbClr val="007B3E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defRPr/>
            </a:pPr>
            <a:endParaRPr lang="ru-RU" sz="1350" kern="0" dirty="0" smtClean="0">
              <a:solidFill>
                <a:prstClr val="black"/>
              </a:solidFill>
              <a:latin typeface="Century" panose="02040604050505020304" pitchFamily="18" charset="0"/>
            </a:endParaRPr>
          </a:p>
        </p:txBody>
      </p:sp>
      <p:sp>
        <p:nvSpPr>
          <p:cNvPr id="11" name="object 2">
            <a:extLst>
              <a:ext uri="{FF2B5EF4-FFF2-40B4-BE49-F238E27FC236}">
                <a16:creationId xmlns:a16="http://schemas.microsoft.com/office/drawing/2014/main" id="{56FB6CBB-0E60-4E76-95C2-856F34774D04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18" name="Picture 18">
            <a:extLst>
              <a:ext uri="{FF2B5EF4-FFF2-40B4-BE49-F238E27FC236}">
                <a16:creationId xmlns:a16="http://schemas.microsoft.com/office/drawing/2014/main" id="{A0C81A95-275F-4922-9D77-77E0D8017A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54B8E6-86B7-4491-A98B-DF15EDF1BA10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05</a:t>
            </a:r>
            <a:endParaRPr lang="en-US" sz="1400" dirty="0">
              <a:solidFill>
                <a:schemeClr val="bg1"/>
              </a:solidFill>
              <a:latin typeface="Century" panose="02040604050505020304" pitchFamily="18" charset="0"/>
              <a:cs typeface="Calibri"/>
            </a:endParaRPr>
          </a:p>
        </p:txBody>
      </p:sp>
      <p:sp>
        <p:nvSpPr>
          <p:cNvPr id="21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31166" y="1003033"/>
            <a:ext cx="11186836" cy="355161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85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600" b="1" i="0" dirty="0" smtClean="0">
                <a:latin typeface="Spectral"/>
                <a:cs typeface="Spectral"/>
              </a:rPr>
              <a:t>Определение показателя и результата госпрограммы</a:t>
            </a:r>
            <a:endParaRPr sz="2600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63649" y="1656218"/>
            <a:ext cx="18902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7B3E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endParaRPr lang="ru-RU" dirty="0">
              <a:solidFill>
                <a:srgbClr val="007B3E"/>
              </a:solidFill>
              <a:latin typeface="Century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10532" y="2329769"/>
            <a:ext cx="399644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0" dirty="0">
                <a:solidFill>
                  <a:prstClr val="black"/>
                </a:solidFill>
                <a:latin typeface="Century" panose="02040604050505020304" pitchFamily="18" charset="0"/>
              </a:rPr>
              <a:t>количественно измеримый итог деятельности по созданию определенного количества материальных и нематериальных объектов, оказанию определенного объема услуг, выполнению определенного объема работ</a:t>
            </a:r>
            <a:r>
              <a:rPr lang="ru-RU" sz="1350" b="1" dirty="0">
                <a:solidFill>
                  <a:prstClr val="black"/>
                </a:solidFill>
                <a:latin typeface="Century" panose="02040604050505020304" pitchFamily="18" charset="0"/>
              </a:rPr>
              <a:t> </a:t>
            </a:r>
            <a:endParaRPr lang="ru-RU" sz="1350" dirty="0">
              <a:solidFill>
                <a:prstClr val="black"/>
              </a:solidFill>
              <a:latin typeface="Century" panose="02040604050505020304" pitchFamily="18" charset="0"/>
            </a:endParaRPr>
          </a:p>
          <a:p>
            <a:endParaRPr lang="ru-RU" sz="1350" dirty="0">
              <a:solidFill>
                <a:prstClr val="black"/>
              </a:solidFill>
              <a:latin typeface="Century" panose="020406040505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10532" y="3517900"/>
            <a:ext cx="3996444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50" i="1" spc="-23" dirty="0">
                <a:solidFill>
                  <a:prstClr val="black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Примеры:</a:t>
            </a:r>
          </a:p>
          <a:p>
            <a:pPr algn="ctr"/>
            <a:endParaRPr lang="ru-RU" sz="750" i="1" spc="-23" dirty="0">
              <a:solidFill>
                <a:prstClr val="black"/>
              </a:solidFill>
              <a:latin typeface="Century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350" i="1" spc="-23" dirty="0">
                <a:solidFill>
                  <a:prstClr val="black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переоснащены региональные сосудистые центры (нарастающим итогом): к 31.12.2019 – 20 ед.; к 31.12.2020 – 50 ед.; к 31.12.2021 – 70 ед.; к 31.12.2022 – 105 ед.; к 31.12.2023 – 115 ед.; к 31.12.2024 – 135 ед.;</a:t>
            </a:r>
          </a:p>
          <a:p>
            <a:pPr algn="just">
              <a:defRPr/>
            </a:pPr>
            <a:endParaRPr lang="ru-RU" sz="1350" i="1" spc="-23" dirty="0">
              <a:solidFill>
                <a:prstClr val="black"/>
              </a:solidFill>
              <a:latin typeface="Century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350" i="1" spc="-23" dirty="0">
                <a:solidFill>
                  <a:prstClr val="black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проведено обучение граждан предпенсионного возраста (ежегодно): к 31.12.2019 – 75 тыс. чел.; к 31.12.2020 – 75 тыс. чел.; к 31.12.2021 – 75 тыс. чел.;  к 31.12.2022 – 75 тыс. чел; </a:t>
            </a:r>
            <a:br>
              <a:rPr lang="ru-RU" sz="1350" i="1" spc="-23" dirty="0">
                <a:solidFill>
                  <a:prstClr val="black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50" i="1" spc="-23" dirty="0">
                <a:solidFill>
                  <a:prstClr val="black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31.12.2023 – 75 тыс. чел.; к 31.12.2024 – 75 тыс. чел.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018187" y="1655203"/>
            <a:ext cx="16257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7B3E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Показатель</a:t>
            </a:r>
            <a:endParaRPr lang="ru-RU" dirty="0">
              <a:solidFill>
                <a:srgbClr val="007B3E"/>
              </a:solidFill>
              <a:latin typeface="Century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090178" y="2329768"/>
            <a:ext cx="34563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50" dirty="0">
                <a:solidFill>
                  <a:prstClr val="black"/>
                </a:solidFill>
                <a:latin typeface="Century" panose="02040604050505020304" pitchFamily="18" charset="0"/>
              </a:rPr>
              <a:t>отражает социальный, экономический </a:t>
            </a:r>
          </a:p>
          <a:p>
            <a:pPr algn="ctr"/>
            <a:r>
              <a:rPr lang="ru-RU" sz="1350" dirty="0">
                <a:solidFill>
                  <a:prstClr val="black"/>
                </a:solidFill>
                <a:latin typeface="Century" panose="02040604050505020304" pitchFamily="18" charset="0"/>
              </a:rPr>
              <a:t>и (или) иной общественно-значимый </a:t>
            </a:r>
            <a:r>
              <a:rPr lang="ru-RU" sz="1350" dirty="0" smtClean="0">
                <a:solidFill>
                  <a:prstClr val="black"/>
                </a:solidFill>
                <a:latin typeface="Century" panose="02040604050505020304" pitchFamily="18" charset="0"/>
              </a:rPr>
              <a:t/>
            </a:r>
            <a:br>
              <a:rPr lang="ru-RU" sz="1350" dirty="0" smtClean="0">
                <a:solidFill>
                  <a:prstClr val="black"/>
                </a:solidFill>
                <a:latin typeface="Century" panose="02040604050505020304" pitchFamily="18" charset="0"/>
              </a:rPr>
            </a:br>
            <a:r>
              <a:rPr lang="ru-RU" sz="1350" dirty="0" smtClean="0">
                <a:solidFill>
                  <a:prstClr val="black"/>
                </a:solidFill>
                <a:latin typeface="Century" panose="02040604050505020304" pitchFamily="18" charset="0"/>
              </a:rPr>
              <a:t>и </a:t>
            </a:r>
            <a:r>
              <a:rPr lang="ru-RU" sz="1350" dirty="0">
                <a:solidFill>
                  <a:prstClr val="black"/>
                </a:solidFill>
                <a:latin typeface="Century" panose="02040604050505020304" pitchFamily="18" charset="0"/>
              </a:rPr>
              <a:t>понятный эффект от реализации национального проекта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925077" y="3517900"/>
            <a:ext cx="3747685" cy="1962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50" i="1" spc="-23" dirty="0">
                <a:solidFill>
                  <a:prstClr val="black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Примеры:</a:t>
            </a:r>
          </a:p>
          <a:p>
            <a:pPr algn="ctr"/>
            <a:endParaRPr lang="ru-RU" sz="1350" i="1" spc="-23" dirty="0">
              <a:solidFill>
                <a:prstClr val="black"/>
              </a:solidFill>
              <a:latin typeface="Century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50" i="1" spc="-23" dirty="0">
                <a:solidFill>
                  <a:prstClr val="black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увеличение суммарного коэффициента рождаемости до 1,7 (детей н</a:t>
            </a:r>
            <a:r>
              <a:rPr lang="ru-RU" sz="1350" i="1" spc="-23" dirty="0" smtClean="0">
                <a:solidFill>
                  <a:prstClr val="black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350" i="1" spc="-23" dirty="0">
                <a:solidFill>
                  <a:prstClr val="black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женщину); </a:t>
            </a:r>
          </a:p>
          <a:p>
            <a:pPr algn="just"/>
            <a:endParaRPr lang="ru-RU" sz="1350" i="1" spc="-23" dirty="0">
              <a:solidFill>
                <a:prstClr val="black"/>
              </a:solidFill>
              <a:latin typeface="Century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50" i="1" spc="-23" dirty="0">
                <a:solidFill>
                  <a:prstClr val="black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снижение смертности от болезней системы кровообращения (до 450 случаев на 100 тыс. населения)</a:t>
            </a:r>
          </a:p>
          <a:p>
            <a:pPr algn="ctr"/>
            <a:endParaRPr lang="ru-RU" sz="1350" i="1" spc="-23" dirty="0">
              <a:solidFill>
                <a:prstClr val="black"/>
              </a:solidFill>
              <a:latin typeface="Century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е равно 14"/>
          <p:cNvSpPr/>
          <p:nvPr/>
        </p:nvSpPr>
        <p:spPr>
          <a:xfrm>
            <a:off x="6150992" y="3612232"/>
            <a:ext cx="648072" cy="429794"/>
          </a:xfrm>
          <a:prstGeom prst="mathNotEqual">
            <a:avLst/>
          </a:prstGeom>
          <a:solidFill>
            <a:srgbClr val="55A7A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sz="1350" kern="0" dirty="0" smtClean="0">
              <a:solidFill>
                <a:prstClr val="black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12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>
            <a:extLst>
              <a:ext uri="{FF2B5EF4-FFF2-40B4-BE49-F238E27FC236}">
                <a16:creationId xmlns:a16="http://schemas.microsoft.com/office/drawing/2014/main" id="{56FB6CBB-0E60-4E76-95C2-856F34774D04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18" name="Picture 18">
            <a:extLst>
              <a:ext uri="{FF2B5EF4-FFF2-40B4-BE49-F238E27FC236}">
                <a16:creationId xmlns:a16="http://schemas.microsoft.com/office/drawing/2014/main" id="{A0C81A95-275F-4922-9D77-77E0D8017A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54B8E6-86B7-4491-A98B-DF15EDF1BA10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06</a:t>
            </a:r>
            <a:endParaRPr lang="en-US" sz="1400" dirty="0">
              <a:solidFill>
                <a:schemeClr val="bg1"/>
              </a:solidFill>
              <a:latin typeface="Century" panose="02040604050505020304" pitchFamily="18" charset="0"/>
              <a:cs typeface="Calibri"/>
            </a:endParaRPr>
          </a:p>
        </p:txBody>
      </p:sp>
      <p:sp>
        <p:nvSpPr>
          <p:cNvPr id="21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21490" y="1098753"/>
            <a:ext cx="11186836" cy="355161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85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600" b="1" i="0" dirty="0" smtClean="0">
                <a:latin typeface="Spectral"/>
                <a:cs typeface="Spectral"/>
              </a:rPr>
              <a:t>Госпрограмма: новая система управления</a:t>
            </a:r>
            <a:endParaRPr sz="2600" dirty="0"/>
          </a:p>
        </p:txBody>
      </p:sp>
      <p:sp>
        <p:nvSpPr>
          <p:cNvPr id="39" name="TextBox 38"/>
          <p:cNvSpPr txBox="1"/>
          <p:nvPr/>
        </p:nvSpPr>
        <p:spPr>
          <a:xfrm>
            <a:off x="1970037" y="5985813"/>
            <a:ext cx="8782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ВСЕ ДОКУМЕНТЫ И МАТЕРИАЛЫ ФОРМИРУЮТСЯ В ЭЛЕКТРОННОМ ВИДЕ </a:t>
            </a:r>
            <a:br>
              <a:rPr lang="ru-RU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</a:br>
            <a:r>
              <a:rPr lang="ru-RU" b="1" u="sng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В ГИИС «ЭЛЕКТРОННЫЙ БЮДЖЕТ»</a:t>
            </a:r>
            <a:endParaRPr lang="ru-RU" b="1" u="sng" dirty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0441" y="1792406"/>
            <a:ext cx="1684759" cy="3916785"/>
          </a:xfrm>
          <a:prstGeom prst="rect">
            <a:avLst/>
          </a:prstGeom>
          <a:solidFill>
            <a:srgbClr val="EDD3D3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algn="ctr">
              <a:defRPr sz="1292" b="1">
                <a:latin typeface="Trebuchet MS" panose="020B0603020202020204" pitchFamily="34" charset="0"/>
              </a:defRPr>
            </a:lvl1pPr>
          </a:lstStyle>
          <a:p>
            <a:r>
              <a:rPr lang="ru-RU" sz="1400" dirty="0"/>
              <a:t>Государственная программа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88616" y="2401010"/>
            <a:ext cx="2021180" cy="3308181"/>
          </a:xfrm>
          <a:prstGeom prst="rect">
            <a:avLst/>
          </a:prstGeom>
          <a:solidFill>
            <a:srgbClr val="E8E8E8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algn="ctr">
              <a:defRPr sz="12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defRPr>
            </a:lvl1pPr>
          </a:lstStyle>
          <a:p>
            <a:r>
              <a:rPr lang="ru-RU" sz="1400" dirty="0">
                <a:effectLst/>
              </a:rPr>
              <a:t>Стратегические приоритеты </a:t>
            </a:r>
          </a:p>
          <a:p>
            <a:r>
              <a:rPr lang="ru-RU" sz="1400" b="0" u="none" dirty="0" smtClean="0">
                <a:effectLst/>
              </a:rPr>
              <a:t>госпрограммы</a:t>
            </a:r>
            <a:endParaRPr lang="ru-RU" sz="1400" b="0" u="none" dirty="0">
              <a:effectLst/>
            </a:endParaRPr>
          </a:p>
          <a:p>
            <a:r>
              <a:rPr lang="ru-RU" sz="1400" b="0" u="none" dirty="0">
                <a:effectLst/>
              </a:rPr>
              <a:t>+</a:t>
            </a:r>
          </a:p>
          <a:p>
            <a:r>
              <a:rPr lang="ru-RU" sz="1400" dirty="0">
                <a:effectLst/>
              </a:rPr>
              <a:t>нормативное обеспечение </a:t>
            </a:r>
            <a:r>
              <a:rPr lang="ru-RU" b="0" i="1" u="none" dirty="0">
                <a:effectLst/>
              </a:rPr>
              <a:t>(правила предоставления субсидий, перечни объектов и т.п.)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503212" y="3396657"/>
            <a:ext cx="5730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latin typeface="Trebuchet MS" panose="020B0603020202020204" pitchFamily="34" charset="0"/>
              </a:rPr>
              <a:t>+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122197" y="3392590"/>
            <a:ext cx="5730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latin typeface="Trebuchet MS" panose="020B0603020202020204" pitchFamily="34" charset="0"/>
              </a:rPr>
              <a:t>=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88616" y="1792406"/>
            <a:ext cx="2021180" cy="493594"/>
          </a:xfrm>
          <a:prstGeom prst="snip2DiagRect">
            <a:avLst/>
          </a:prstGeom>
          <a:solidFill>
            <a:srgbClr val="E8E8E8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algn="ctr">
              <a:defRPr sz="1108" b="1">
                <a:latin typeface="Trebuchet MS" panose="020B0603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</a:rPr>
              <a:t>Правительство РФ </a:t>
            </a: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dirty="0" smtClean="0">
                <a:solidFill>
                  <a:schemeClr val="tx1"/>
                </a:solidFill>
              </a:rPr>
              <a:t>(</a:t>
            </a:r>
            <a:r>
              <a:rPr lang="ru-RU" sz="1200" dirty="0">
                <a:solidFill>
                  <a:schemeClr val="tx1"/>
                </a:solidFill>
              </a:rPr>
              <a:t>НПА)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963213" y="3094708"/>
            <a:ext cx="2021180" cy="2614484"/>
          </a:xfrm>
          <a:prstGeom prst="rect">
            <a:avLst/>
          </a:prstGeom>
          <a:solidFill>
            <a:srgbClr val="EBFEE6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algn="ctr">
              <a:defRPr sz="12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defRPr>
            </a:lvl1pPr>
          </a:lstStyle>
          <a:p>
            <a:r>
              <a:rPr lang="ru-RU" sz="1400" dirty="0">
                <a:effectLst/>
              </a:rPr>
              <a:t>Паспорт </a:t>
            </a:r>
            <a:r>
              <a:rPr lang="ru-RU" sz="1400" u="none" dirty="0">
                <a:effectLst/>
              </a:rPr>
              <a:t>госпрограммы</a:t>
            </a:r>
          </a:p>
          <a:p>
            <a:endParaRPr lang="ru-RU" sz="1400" dirty="0">
              <a:effectLst/>
            </a:endParaRPr>
          </a:p>
          <a:p>
            <a:endParaRPr lang="ru-RU" sz="1400" dirty="0">
              <a:effectLst/>
            </a:endParaRPr>
          </a:p>
          <a:p>
            <a:r>
              <a:rPr lang="ru-RU" b="0" i="1" u="none" dirty="0">
                <a:effectLst/>
              </a:rPr>
              <a:t>(показатели, структура, параметры фин. обеспечения в разрезе структурных элементов</a:t>
            </a:r>
            <a:r>
              <a:rPr lang="ru-RU" b="0" i="1" u="none" dirty="0"/>
              <a:t>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963212" y="1798125"/>
            <a:ext cx="2021181" cy="1199075"/>
          </a:xfrm>
          <a:prstGeom prst="snip2DiagRect">
            <a:avLst/>
          </a:prstGeom>
          <a:solidFill>
            <a:srgbClr val="EBFEE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algn="ctr">
              <a:defRPr sz="1108" b="1">
                <a:latin typeface="Trebuchet MS" panose="020B0603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</a:rPr>
              <a:t>Правительство РФ </a:t>
            </a:r>
            <a:r>
              <a:rPr lang="ru-RU" sz="1200" i="1" dirty="0">
                <a:solidFill>
                  <a:schemeClr val="tx1"/>
                </a:solidFill>
              </a:rPr>
              <a:t>(утверждение, </a:t>
            </a:r>
            <a:br>
              <a:rPr lang="ru-RU" sz="1200" i="1" dirty="0">
                <a:solidFill>
                  <a:schemeClr val="tx1"/>
                </a:solidFill>
              </a:rPr>
            </a:br>
            <a:r>
              <a:rPr lang="ru-RU" sz="1200" i="1" u="sng" dirty="0">
                <a:solidFill>
                  <a:schemeClr val="tx1"/>
                </a:solidFill>
              </a:rPr>
              <a:t>не НПА!)</a:t>
            </a:r>
          </a:p>
          <a:p>
            <a:endParaRPr lang="ru-RU" sz="600" dirty="0">
              <a:solidFill>
                <a:schemeClr val="tx1"/>
              </a:solidFill>
            </a:endParaRPr>
          </a:p>
          <a:p>
            <a:r>
              <a:rPr lang="ru-RU" sz="1200" dirty="0" smtClean="0">
                <a:solidFill>
                  <a:schemeClr val="tx1"/>
                </a:solidFill>
              </a:rPr>
              <a:t>Управляющий совет госпрограммы</a:t>
            </a:r>
            <a:endParaRPr lang="ru-RU" sz="1200" dirty="0">
              <a:solidFill>
                <a:schemeClr val="tx1"/>
              </a:solidFill>
            </a:endParaRPr>
          </a:p>
          <a:p>
            <a:r>
              <a:rPr lang="ru-RU" sz="1200" dirty="0">
                <a:solidFill>
                  <a:schemeClr val="tx1"/>
                </a:solidFill>
              </a:rPr>
              <a:t>(корректировка)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529639" y="1798125"/>
            <a:ext cx="1866302" cy="487875"/>
          </a:xfrm>
          <a:prstGeom prst="snip2DiagRect">
            <a:avLst/>
          </a:prstGeom>
          <a:solidFill>
            <a:srgbClr val="EDD3D3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algn="ctr">
              <a:defRPr sz="1292" b="1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200" dirty="0"/>
              <a:t>Управляющий совет госпрограммы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907927" y="1798125"/>
            <a:ext cx="1866302" cy="487875"/>
          </a:xfrm>
          <a:prstGeom prst="snip2DiagRect">
            <a:avLst/>
          </a:prstGeom>
          <a:solidFill>
            <a:srgbClr val="EDD3D3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algn="ctr">
              <a:defRPr sz="1292" b="1">
                <a:latin typeface="Trebuchet MS" panose="020B0603020202020204" pitchFamily="34" charset="0"/>
              </a:defRPr>
            </a:lvl1pPr>
          </a:lstStyle>
          <a:p>
            <a:r>
              <a:rPr lang="ru-RU" sz="1200" dirty="0"/>
              <a:t>ФОИВ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529639" y="2397662"/>
            <a:ext cx="1866302" cy="599538"/>
          </a:xfrm>
          <a:prstGeom prst="rect">
            <a:avLst/>
          </a:prstGeom>
          <a:solidFill>
            <a:srgbClr val="EDD3D3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algn="ctr">
              <a:defRPr sz="1292" b="1">
                <a:latin typeface="Trebuchet MS" panose="020B0603020202020204" pitchFamily="34" charset="0"/>
              </a:defRPr>
            </a:lvl1pPr>
          </a:lstStyle>
          <a:p>
            <a:r>
              <a:rPr lang="ru-RU" sz="1200" u="sng" dirty="0"/>
              <a:t>Паспорт </a:t>
            </a:r>
            <a:endParaRPr lang="ru-RU" sz="1200" u="sng" dirty="0" smtClean="0"/>
          </a:p>
          <a:p>
            <a:r>
              <a:rPr lang="ru-RU" sz="1200" dirty="0" smtClean="0"/>
              <a:t>федерального </a:t>
            </a:r>
            <a:r>
              <a:rPr lang="ru-RU" sz="1200" dirty="0"/>
              <a:t>проекта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907927" y="2397662"/>
            <a:ext cx="1866302" cy="599538"/>
          </a:xfrm>
          <a:prstGeom prst="rect">
            <a:avLst/>
          </a:prstGeom>
          <a:solidFill>
            <a:srgbClr val="EDD3D3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algn="ctr">
              <a:defRPr sz="1292" b="1">
                <a:latin typeface="Trebuchet MS" panose="020B0603020202020204" pitchFamily="34" charset="0"/>
              </a:defRPr>
            </a:lvl1pPr>
          </a:lstStyle>
          <a:p>
            <a:r>
              <a:rPr lang="ru-RU" sz="1200" u="sng" dirty="0"/>
              <a:t>Рабочий план </a:t>
            </a:r>
            <a:r>
              <a:rPr lang="ru-RU" sz="1200" dirty="0"/>
              <a:t>федерального проекта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529639" y="3145682"/>
            <a:ext cx="4244590" cy="487875"/>
          </a:xfrm>
          <a:prstGeom prst="snip2Diag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algn="ctr">
              <a:defRPr sz="1015" b="1">
                <a:latin typeface="Trebuchet MS" panose="020B0603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</a:rPr>
              <a:t>ФОИВ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529639" y="3745219"/>
            <a:ext cx="1866302" cy="5995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algn="ctr">
              <a:defRPr sz="1015" b="1">
                <a:solidFill>
                  <a:schemeClr val="lt1"/>
                </a:solidFill>
                <a:latin typeface="Trebuchet MS" panose="020B0603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200" u="sng" dirty="0">
                <a:solidFill>
                  <a:schemeClr val="tx1"/>
                </a:solidFill>
              </a:rPr>
              <a:t>Паспорт </a:t>
            </a:r>
            <a:endParaRPr lang="ru-RU" sz="1200" u="sng" dirty="0" smtClean="0">
              <a:solidFill>
                <a:schemeClr val="tx1"/>
              </a:solidFill>
            </a:endParaRPr>
          </a:p>
          <a:p>
            <a:r>
              <a:rPr lang="ru-RU" sz="1200" dirty="0" smtClean="0">
                <a:solidFill>
                  <a:schemeClr val="tx1"/>
                </a:solidFill>
              </a:rPr>
              <a:t>ведомственного </a:t>
            </a:r>
            <a:r>
              <a:rPr lang="ru-RU" sz="1200" dirty="0">
                <a:solidFill>
                  <a:schemeClr val="tx1"/>
                </a:solidFill>
              </a:rPr>
              <a:t>проекта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907927" y="3745219"/>
            <a:ext cx="1866302" cy="5995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algn="ctr">
              <a:defRPr sz="1015" b="1">
                <a:solidFill>
                  <a:schemeClr val="lt1"/>
                </a:solidFill>
                <a:latin typeface="Trebuchet MS" panose="020B0603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200" u="sng" dirty="0">
                <a:solidFill>
                  <a:schemeClr val="tx1"/>
                </a:solidFill>
              </a:rPr>
              <a:t>План реализации </a:t>
            </a:r>
            <a:r>
              <a:rPr lang="ru-RU" sz="1200" dirty="0">
                <a:solidFill>
                  <a:schemeClr val="tx1"/>
                </a:solidFill>
              </a:rPr>
              <a:t>ведомственного проекта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529639" y="4510117"/>
            <a:ext cx="4244590" cy="487875"/>
          </a:xfrm>
          <a:prstGeom prst="snip2DiagRect">
            <a:avLst/>
          </a:prstGeom>
          <a:solidFill>
            <a:srgbClr val="D3D3D3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algn="ctr">
              <a:defRPr sz="1108" b="1">
                <a:latin typeface="Trebuchet MS" panose="020B0603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</a:rPr>
              <a:t>ФОИВ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90110" y="5109653"/>
            <a:ext cx="4244591" cy="599538"/>
          </a:xfrm>
          <a:prstGeom prst="rect">
            <a:avLst/>
          </a:prstGeom>
          <a:solidFill>
            <a:srgbClr val="D3D3D3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algn="ctr">
              <a:defRPr sz="1108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defRPr>
            </a:lvl1pPr>
          </a:lstStyle>
          <a:p>
            <a:r>
              <a:rPr lang="ru-RU" sz="1200" dirty="0">
                <a:effectLst/>
              </a:rPr>
              <a:t>Паспорт </a:t>
            </a:r>
            <a:r>
              <a:rPr lang="ru-RU" sz="1200" u="none" dirty="0">
                <a:effectLst/>
              </a:rPr>
              <a:t>комплекса процессных мероприятий</a:t>
            </a:r>
            <a:r>
              <a:rPr lang="ru-RU" sz="1200" b="0" u="none" dirty="0">
                <a:effectLst/>
              </a:rPr>
              <a:t> </a:t>
            </a:r>
            <a:endParaRPr lang="ru-RU" sz="1200" b="0" u="none" dirty="0" smtClean="0">
              <a:effectLst/>
            </a:endParaRPr>
          </a:p>
          <a:p>
            <a:r>
              <a:rPr lang="ru-RU" sz="1200" b="0" i="1" u="none" dirty="0" smtClean="0">
                <a:effectLst/>
              </a:rPr>
              <a:t>(</a:t>
            </a:r>
            <a:r>
              <a:rPr lang="ru-RU" sz="1200" b="0" i="1" u="none" dirty="0">
                <a:effectLst/>
              </a:rPr>
              <a:t>включая план его реализации</a:t>
            </a:r>
            <a:r>
              <a:rPr lang="ru-RU" sz="1200" i="1" u="none" dirty="0">
                <a:effectLst/>
              </a:rPr>
              <a:t>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927610" y="3386499"/>
            <a:ext cx="5730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latin typeface="Trebuchet MS" panose="020B0603020202020204" pitchFamily="34" charset="0"/>
              </a:rPr>
              <a:t>+</a:t>
            </a:r>
          </a:p>
        </p:txBody>
      </p:sp>
      <p:sp>
        <p:nvSpPr>
          <p:cNvPr id="57" name="Левая фигурная скобка 56"/>
          <p:cNvSpPr/>
          <p:nvPr/>
        </p:nvSpPr>
        <p:spPr>
          <a:xfrm>
            <a:off x="7377679" y="1669932"/>
            <a:ext cx="116909" cy="4150573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63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>
            <a:extLst>
              <a:ext uri="{FF2B5EF4-FFF2-40B4-BE49-F238E27FC236}">
                <a16:creationId xmlns:a16="http://schemas.microsoft.com/office/drawing/2014/main" id="{56FB6CBB-0E60-4E76-95C2-856F34774D04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18" name="Picture 18">
            <a:extLst>
              <a:ext uri="{FF2B5EF4-FFF2-40B4-BE49-F238E27FC236}">
                <a16:creationId xmlns:a16="http://schemas.microsoft.com/office/drawing/2014/main" id="{A0C81A95-275F-4922-9D77-77E0D8017A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21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4478" y="893185"/>
            <a:ext cx="12192000" cy="78418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500" b="1" dirty="0" smtClean="0">
                <a:latin typeface="Spectral"/>
              </a:rPr>
              <a:t>Подходы к формированию перечня госпрограмм, </a:t>
            </a:r>
            <a:br>
              <a:rPr lang="ru-RU" sz="2500" b="1" dirty="0" smtClean="0">
                <a:latin typeface="Spectral"/>
              </a:rPr>
            </a:br>
            <a:r>
              <a:rPr lang="ru-RU" sz="2500" b="1" dirty="0" smtClean="0">
                <a:latin typeface="Spectral"/>
              </a:rPr>
              <a:t>их соотношение между собой и с национальными проектами</a:t>
            </a:r>
            <a:endParaRPr sz="25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337581"/>
              </p:ext>
            </p:extLst>
          </p:nvPr>
        </p:nvGraphicFramePr>
        <p:xfrm>
          <a:off x="1938375" y="1733910"/>
          <a:ext cx="8858115" cy="35648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8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0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9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9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0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512">
                <a:tc>
                  <a:txBody>
                    <a:bodyPr/>
                    <a:lstStyle/>
                    <a:p>
                      <a:endParaRPr lang="ru-RU" sz="1300" b="1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i="1" dirty="0" smtClean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i="1" dirty="0" smtClean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300" b="1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300" b="1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300" b="1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9182">
                <a:tc>
                  <a:txBody>
                    <a:bodyPr/>
                    <a:lstStyle/>
                    <a:p>
                      <a:endParaRPr lang="ru-RU" sz="1300" b="1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1" kern="1200" dirty="0" smtClean="0">
                        <a:solidFill>
                          <a:schemeClr val="bg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Образование</a:t>
                      </a:r>
                      <a:endParaRPr lang="ru-RU" sz="1200" b="0" i="1" dirty="0" smtClean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Здравоохранение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Социальная поддержка</a:t>
                      </a:r>
                      <a:endParaRPr lang="ru-RU" sz="1200" b="0" i="1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Жильё</a:t>
                      </a:r>
                      <a:endParaRPr lang="ru-RU" sz="1200" b="0" i="1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656"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i="1" dirty="0" smtClean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baseline="0" dirty="0" smtClean="0">
                          <a:latin typeface="Trebuchet MS" panose="020B0603020202020204" pitchFamily="34" charset="0"/>
                        </a:rPr>
                        <a:t>Демография</a:t>
                      </a:r>
                      <a:endParaRPr lang="ru-RU" sz="1300" b="1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rebuchet MS" panose="020B0603020202020204" pitchFamily="34" charset="0"/>
                        </a:rPr>
                        <a:t>ФП</a:t>
                      </a:r>
                      <a:endParaRPr lang="ru-RU" sz="1200" b="1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pattFill prst="wdUpDiag">
                      <a:fgClr>
                        <a:srgbClr val="ADEB9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rebuchet MS" panose="020B0603020202020204" pitchFamily="34" charset="0"/>
                        </a:rPr>
                        <a:t>ФП</a:t>
                      </a:r>
                      <a:endParaRPr lang="ru-RU" sz="1200" dirty="0" smtClean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pattFill prst="wdUpDiag">
                      <a:fgClr>
                        <a:srgbClr val="ADEB9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rebuchet MS" panose="020B0603020202020204" pitchFamily="34" charset="0"/>
                        </a:rPr>
                        <a:t>ФП</a:t>
                      </a:r>
                      <a:endParaRPr lang="ru-RU" sz="1200" dirty="0" smtClean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pattFill prst="wdUpDiag">
                      <a:fgClr>
                        <a:srgbClr val="ADEB9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ФП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pattFill prst="wdUpDiag">
                      <a:fgClr>
                        <a:srgbClr val="ADEB9F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197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dirty="0" smtClean="0">
                        <a:latin typeface="Trebuchet MS" panose="020B0603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rebuchet MS" panose="020B0603020202020204" pitchFamily="34" charset="0"/>
                        </a:rPr>
                        <a:t>Развитие сельских территорий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rebuchet MS" panose="020B0603020202020204" pitchFamily="34" charset="0"/>
                        </a:rPr>
                        <a:t>ВП</a:t>
                      </a:r>
                      <a:endParaRPr lang="ru-RU" sz="12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rebuchet MS" panose="020B0603020202020204" pitchFamily="34" charset="0"/>
                        </a:rPr>
                        <a:t>ФП</a:t>
                      </a:r>
                      <a:endParaRPr lang="ru-RU" sz="1200" dirty="0" smtClean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wdUpDiag">
                      <a:fgClr>
                        <a:srgbClr val="BEBFD8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rebuchet MS" panose="020B0603020202020204" pitchFamily="34" charset="0"/>
                        </a:rPr>
                        <a:t>ПМ</a:t>
                      </a:r>
                      <a:endParaRPr lang="ru-RU" sz="12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rebuchet MS" panose="020B0603020202020204" pitchFamily="34" charset="0"/>
                        </a:rPr>
                        <a:t>ФП</a:t>
                      </a:r>
                      <a:endParaRPr lang="ru-RU" sz="1200" b="1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pattFill prst="wdUpDiag">
                      <a:fgClr>
                        <a:srgbClr val="FFFF99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714">
                <a:tc vMerge="1">
                  <a:txBody>
                    <a:bodyPr/>
                    <a:lstStyle/>
                    <a:p>
                      <a:pPr algn="ctr"/>
                      <a:endParaRPr lang="ru-RU" sz="1300" b="1" dirty="0">
                        <a:latin typeface="Trebuchet MS" panose="020B0603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rebuchet MS" panose="020B0603020202020204" pitchFamily="34" charset="0"/>
                        </a:rPr>
                        <a:t>Социально-экономическое</a:t>
                      </a:r>
                      <a:r>
                        <a:rPr lang="ru-RU" sz="1300" b="1" baseline="0" dirty="0" smtClean="0">
                          <a:latin typeface="Trebuchet MS" panose="020B0603020202020204" pitchFamily="34" charset="0"/>
                        </a:rPr>
                        <a:t> развитие Д</a:t>
                      </a:r>
                      <a:r>
                        <a:rPr lang="ru-RU" sz="1300" b="1" dirty="0" smtClean="0">
                          <a:latin typeface="Trebuchet MS" panose="020B0603020202020204" pitchFamily="34" charset="0"/>
                        </a:rPr>
                        <a:t>альнего Востока</a:t>
                      </a:r>
                      <a:endParaRPr lang="ru-RU" sz="1300" b="1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rebuchet MS" panose="020B0603020202020204" pitchFamily="34" charset="0"/>
                        </a:rPr>
                        <a:t>ФП</a:t>
                      </a:r>
                      <a:endParaRPr lang="ru-RU" sz="12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wdUpDiag">
                      <a:fgClr>
                        <a:srgbClr val="EDD3D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rebuchet MS" panose="020B0603020202020204" pitchFamily="34" charset="0"/>
                        </a:rPr>
                        <a:t>ВП</a:t>
                      </a:r>
                      <a:endParaRPr lang="ru-RU" sz="12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rebuchet MS" panose="020B0603020202020204" pitchFamily="34" charset="0"/>
                      </a:endParaRPr>
                    </a:p>
                  </a:txBody>
                  <a:tcPr>
                    <a:pattFill prst="wdUpDiag">
                      <a:fgClr>
                        <a:srgbClr val="D5F4FF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23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rebuchet MS" panose="020B0603020202020204" pitchFamily="34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rebuchet MS" panose="020B0603020202020204" pitchFamily="34" charset="0"/>
                        </a:rPr>
                        <a:t>ПМ</a:t>
                      </a:r>
                      <a:endParaRPr lang="ru-RU" sz="12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rebuchet MS" panose="020B0603020202020204" pitchFamily="34" charset="0"/>
                        </a:rPr>
                        <a:t>ВП</a:t>
                      </a:r>
                      <a:endParaRPr lang="ru-RU" sz="12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rebuchet MS" panose="020B0603020202020204" pitchFamily="34" charset="0"/>
                        </a:rPr>
                        <a:t>ФП</a:t>
                      </a:r>
                      <a:endParaRPr lang="ru-RU" sz="12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656">
                <a:tc vMerge="1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rebuchet MS" panose="020B0603020202020204" pitchFamily="34" charset="0"/>
                        </a:rPr>
                        <a:t>…</a:t>
                      </a:r>
                      <a:endParaRPr lang="ru-RU" sz="1600" b="1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rebuchet MS" panose="020B0603020202020204" pitchFamily="34" charset="0"/>
                        </a:rPr>
                        <a:t>ФП</a:t>
                      </a:r>
                      <a:endParaRPr lang="ru-RU" sz="1200" dirty="0" smtClean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pattFill prst="wdUpDiag">
                      <a:fgClr>
                        <a:srgbClr val="FF9D5B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rebuchet MS" panose="020B0603020202020204" pitchFamily="34" charset="0"/>
                        </a:rPr>
                        <a:t>ВП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rebuchet MS" panose="020B0603020202020204" pitchFamily="34" charset="0"/>
                        </a:rPr>
                        <a:t>ФП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rebuchet MS" panose="020B0603020202020204" pitchFamily="34" charset="0"/>
                        </a:rPr>
                        <a:t>ФП</a:t>
                      </a:r>
                      <a:endParaRPr lang="ru-RU" sz="1300" b="1" dirty="0" smtClean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pattFill prst="wdUpDiag">
                      <a:fgClr>
                        <a:srgbClr val="FFFF99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65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i="1" dirty="0" smtClean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rebuchet MS" panose="020B0603020202020204" pitchFamily="34" charset="0"/>
                        </a:rPr>
                        <a:t>…</a:t>
                      </a:r>
                      <a:endParaRPr lang="ru-RU" sz="1600" b="1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rebuchet MS" panose="020B0603020202020204" pitchFamily="34" charset="0"/>
                        </a:rPr>
                        <a:t>ФП</a:t>
                      </a:r>
                      <a:endParaRPr lang="ru-RU" sz="1200" dirty="0" smtClean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pattFill prst="wdUpDiag">
                      <a:fgClr>
                        <a:srgbClr val="FF9D5B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rebuchet MS" panose="020B0603020202020204" pitchFamily="34" charset="0"/>
                        </a:rPr>
                        <a:t>ФП</a:t>
                      </a:r>
                    </a:p>
                  </a:txBody>
                  <a:tcPr anchor="ctr">
                    <a:pattFill prst="wdUpDiag">
                      <a:fgClr>
                        <a:srgbClr val="BEBFD8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rebuchet MS" panose="020B0603020202020204" pitchFamily="34" charset="0"/>
                        </a:rPr>
                        <a:t>ВП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rebuchet MS" panose="020B0603020202020204" pitchFamily="34" charset="0"/>
                        </a:rPr>
                        <a:t>ПМ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872767" y="2894160"/>
            <a:ext cx="5908357" cy="360106"/>
          </a:xfrm>
          <a:prstGeom prst="rect">
            <a:avLst/>
          </a:prstGeom>
          <a:noFill/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57527" y="4554892"/>
            <a:ext cx="1454727" cy="754380"/>
          </a:xfrm>
          <a:prstGeom prst="rect">
            <a:avLst/>
          </a:prstGeom>
          <a:noFill/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804533" y="5374909"/>
            <a:ext cx="7826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rebuchet MS" panose="020B0603020202020204" pitchFamily="34" charset="0"/>
              </a:rPr>
              <a:t>- </a:t>
            </a:r>
            <a:r>
              <a:rPr lang="ru-RU" sz="1100" b="1" dirty="0" smtClean="0">
                <a:latin typeface="Trebuchet MS" panose="020B0603020202020204" pitchFamily="34" charset="0"/>
              </a:rPr>
              <a:t>национальный проект </a:t>
            </a:r>
            <a:r>
              <a:rPr lang="ru-RU" sz="1100" dirty="0" smtClean="0">
                <a:latin typeface="Trebuchet MS" panose="020B0603020202020204" pitchFamily="34" charset="0"/>
              </a:rPr>
              <a:t>(совокупность федеральных проектов)</a:t>
            </a:r>
            <a:endParaRPr lang="ru-RU" sz="1100" dirty="0">
              <a:latin typeface="Trebuchet MS" panose="020B0603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26447" y="5404064"/>
            <a:ext cx="278086" cy="242410"/>
          </a:xfrm>
          <a:prstGeom prst="rect">
            <a:avLst/>
          </a:prstGeom>
          <a:noFill/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318186" y="3300132"/>
            <a:ext cx="1564481" cy="916268"/>
          </a:xfrm>
          <a:prstGeom prst="rect">
            <a:avLst/>
          </a:prstGeom>
          <a:noFill/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9414287" y="3282202"/>
            <a:ext cx="1366837" cy="1653690"/>
          </a:xfrm>
          <a:prstGeom prst="rect">
            <a:avLst/>
          </a:prstGeom>
          <a:noFill/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356286" y="4935892"/>
            <a:ext cx="1501139" cy="373380"/>
          </a:xfrm>
          <a:prstGeom prst="rect">
            <a:avLst/>
          </a:prstGeom>
          <a:noFill/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889393" y="2911339"/>
            <a:ext cx="139042" cy="215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000" b="1" dirty="0" smtClean="0">
                <a:latin typeface="Trebuchet MS" panose="020B0603020202020204" pitchFamily="34" charset="0"/>
              </a:rPr>
              <a:t>1</a:t>
            </a:r>
            <a:endParaRPr lang="ru-RU" sz="1000" b="1" dirty="0">
              <a:latin typeface="Trebuchet MS" panose="020B0603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79499" y="4633465"/>
            <a:ext cx="139042" cy="215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000" b="1" dirty="0" smtClean="0">
                <a:latin typeface="Trebuchet MS" panose="020B0603020202020204" pitchFamily="34" charset="0"/>
              </a:rPr>
              <a:t>2</a:t>
            </a:r>
            <a:endParaRPr lang="ru-RU" sz="1000" b="1" dirty="0">
              <a:latin typeface="Trebuchet MS" panose="020B0603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61436" y="3322823"/>
            <a:ext cx="139042" cy="215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000" b="1" dirty="0" smtClean="0">
                <a:latin typeface="Trebuchet MS" panose="020B0603020202020204" pitchFamily="34" charset="0"/>
              </a:rPr>
              <a:t>3</a:t>
            </a:r>
            <a:endParaRPr lang="ru-RU" sz="1000" b="1" dirty="0">
              <a:latin typeface="Trebuchet MS" panose="020B0603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61436" y="5018626"/>
            <a:ext cx="139042" cy="215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000" b="1" dirty="0" smtClean="0">
                <a:latin typeface="Trebuchet MS" panose="020B0603020202020204" pitchFamily="34" charset="0"/>
              </a:rPr>
              <a:t>3</a:t>
            </a:r>
            <a:endParaRPr lang="ru-RU" sz="1000" b="1" dirty="0">
              <a:latin typeface="Trebuchet MS" panose="020B0603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448227" y="3325430"/>
            <a:ext cx="139042" cy="215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000" b="1" dirty="0" smtClean="0">
                <a:latin typeface="Trebuchet MS" panose="020B0603020202020204" pitchFamily="34" charset="0"/>
              </a:rPr>
              <a:t>4</a:t>
            </a:r>
            <a:endParaRPr lang="ru-RU" sz="1000" b="1" dirty="0">
              <a:latin typeface="Trebuchet MS" panose="020B0603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350445" y="1639717"/>
            <a:ext cx="4953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государственные </a:t>
            </a:r>
            <a:r>
              <a:rPr lang="ru-RU" sz="1400" i="1" dirty="0">
                <a:solidFill>
                  <a:srgbClr val="C00000"/>
                </a:solidFill>
                <a:latin typeface="Trebuchet MS" panose="020B0603020202020204" pitchFamily="34" charset="0"/>
              </a:rPr>
              <a:t>программы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-142089" y="3789986"/>
            <a:ext cx="29466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комплексные </a:t>
            </a:r>
            <a:br>
              <a:rPr lang="ru-RU" sz="1400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</a:br>
            <a:r>
              <a:rPr lang="ru-RU" sz="1400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программы</a:t>
            </a:r>
            <a:endParaRPr lang="ru-RU" sz="1400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6" name="Левая фигурная скобка 25"/>
          <p:cNvSpPr/>
          <p:nvPr/>
        </p:nvSpPr>
        <p:spPr>
          <a:xfrm>
            <a:off x="1994503" y="2891346"/>
            <a:ext cx="113698" cy="240738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sp>
        <p:nvSpPr>
          <p:cNvPr id="27" name="Левая фигурная скобка 26"/>
          <p:cNvSpPr/>
          <p:nvPr/>
        </p:nvSpPr>
        <p:spPr>
          <a:xfrm rot="5400000">
            <a:off x="7753419" y="-1003995"/>
            <a:ext cx="131814" cy="5923599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756713" y="2104263"/>
            <a:ext cx="112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отраслевые </a:t>
            </a:r>
            <a:r>
              <a:rPr lang="ru-RU" sz="12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направления</a:t>
            </a:r>
            <a:endParaRPr lang="ru-RU" sz="12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18620" y="2432495"/>
            <a:ext cx="1438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межотраслевые </a:t>
            </a:r>
            <a:r>
              <a:rPr lang="ru-RU" sz="12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направления</a:t>
            </a:r>
            <a:endParaRPr lang="ru-RU" sz="12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9700" y="5748053"/>
            <a:ext cx="1188720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rebuchet MS" panose="020B0603020202020204" pitchFamily="34" charset="0"/>
              </a:rPr>
              <a:t>В случае если мероприятие госпрограммы относится также к сфере реализации комплексной программы, то управленческие решения </a:t>
            </a:r>
            <a:br>
              <a:rPr lang="ru-RU" sz="1400" dirty="0" smtClean="0">
                <a:latin typeface="Trebuchet MS" panose="020B0603020202020204" pitchFamily="34" charset="0"/>
              </a:rPr>
            </a:br>
            <a:r>
              <a:rPr lang="ru-RU" sz="1400" dirty="0" smtClean="0">
                <a:latin typeface="Trebuchet MS" panose="020B0603020202020204" pitchFamily="34" charset="0"/>
              </a:rPr>
              <a:t>в отношении него принимаются с учетом </a:t>
            </a:r>
            <a:r>
              <a:rPr lang="ru-RU" sz="1400" b="1" dirty="0" smtClean="0">
                <a:latin typeface="Trebuchet MS" panose="020B0603020202020204" pitchFamily="34" charset="0"/>
              </a:rPr>
              <a:t>«правила двух ключей» </a:t>
            </a:r>
            <a:r>
              <a:rPr lang="ru-RU" sz="1400" dirty="0" smtClean="0">
                <a:latin typeface="Trebuchet MS" panose="020B0603020202020204" pitchFamily="34" charset="0"/>
              </a:rPr>
              <a:t>при участии ответственного исполнителя комплексной программы.</a:t>
            </a:r>
          </a:p>
          <a:p>
            <a:pPr marL="285750" indent="-285750" algn="just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rebuchet MS" panose="020B0603020202020204" pitchFamily="34" charset="0"/>
              </a:rPr>
              <a:t>Управление федеральным проектом, входящим в состав </a:t>
            </a:r>
            <a:r>
              <a:rPr lang="ru-RU" sz="1400" b="1" dirty="0" smtClean="0">
                <a:latin typeface="Trebuchet MS" panose="020B0603020202020204" pitchFamily="34" charset="0"/>
              </a:rPr>
              <a:t>национального проекта</a:t>
            </a:r>
            <a:r>
              <a:rPr lang="ru-RU" sz="1400" dirty="0" smtClean="0">
                <a:latin typeface="Trebuchet MS" panose="020B0603020202020204" pitchFamily="34" charset="0"/>
              </a:rPr>
              <a:t>, осуществляется </a:t>
            </a:r>
            <a:r>
              <a:rPr lang="ru-RU" sz="1400" b="1" dirty="0" smtClean="0">
                <a:latin typeface="Trebuchet MS" panose="020B0603020202020204" pitchFamily="34" charset="0"/>
              </a:rPr>
              <a:t>органами управления проектной деятельностью по национальным проектам </a:t>
            </a:r>
            <a:r>
              <a:rPr lang="ru-RU" sz="1400" dirty="0" smtClean="0">
                <a:latin typeface="Trebuchet MS" panose="020B0603020202020204" pitchFamily="34" charset="0"/>
              </a:rPr>
              <a:t>с учетом </a:t>
            </a:r>
            <a:r>
              <a:rPr lang="ru-RU" sz="1400" dirty="0">
                <a:latin typeface="Trebuchet MS" panose="020B0603020202020204" pitchFamily="34" charset="0"/>
              </a:rPr>
              <a:t>«правила двух ключей</a:t>
            </a:r>
            <a:r>
              <a:rPr lang="ru-RU" sz="1400" dirty="0" smtClean="0">
                <a:latin typeface="Trebuchet MS" panose="020B0603020202020204" pitchFamily="34" charset="0"/>
              </a:rPr>
              <a:t>» при участии ответственного исполнителя соответствующей госпрограммы, а при необходимости также ответственного исполнителя комплексной программы.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C54B8E6-86B7-4491-A98B-DF15EDF1BA10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07</a:t>
            </a:r>
            <a:endParaRPr lang="en-US" sz="1400" dirty="0">
              <a:solidFill>
                <a:schemeClr val="bg1"/>
              </a:solidFill>
              <a:latin typeface="Century" panose="02040604050505020304" pitchFamily="18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908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>
            <a:extLst>
              <a:ext uri="{FF2B5EF4-FFF2-40B4-BE49-F238E27FC236}">
                <a16:creationId xmlns:a16="http://schemas.microsoft.com/office/drawing/2014/main" id="{56FB6CBB-0E60-4E76-95C2-856F34774D04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18" name="Picture 18">
            <a:extLst>
              <a:ext uri="{FF2B5EF4-FFF2-40B4-BE49-F238E27FC236}">
                <a16:creationId xmlns:a16="http://schemas.microsoft.com/office/drawing/2014/main" id="{A0C81A95-275F-4922-9D77-77E0D8017A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54B8E6-86B7-4491-A98B-DF15EDF1BA10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08</a:t>
            </a:r>
            <a:endParaRPr lang="en-US" sz="1400" dirty="0">
              <a:solidFill>
                <a:schemeClr val="bg1"/>
              </a:solidFill>
              <a:latin typeface="Century" panose="02040604050505020304" pitchFamily="18" charset="0"/>
              <a:cs typeface="Calibri"/>
            </a:endParaRPr>
          </a:p>
        </p:txBody>
      </p:sp>
      <p:sp>
        <p:nvSpPr>
          <p:cNvPr id="21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31166" y="984911"/>
            <a:ext cx="11186836" cy="355161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85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600" b="1" i="0" dirty="0" smtClean="0">
                <a:latin typeface="Spectral"/>
                <a:cs typeface="Spectral"/>
              </a:rPr>
              <a:t>Типы структурных элементов госпрограммы</a:t>
            </a:r>
            <a:endParaRPr sz="2600" dirty="0"/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501400"/>
              </p:ext>
            </p:extLst>
          </p:nvPr>
        </p:nvGraphicFramePr>
        <p:xfrm>
          <a:off x="684358" y="1457800"/>
          <a:ext cx="11199535" cy="507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1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4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0840">
                  <a:extLst>
                    <a:ext uri="{9D8B030D-6E8A-4147-A177-3AD203B41FA5}">
                      <a16:colId xmlns:a16="http://schemas.microsoft.com/office/drawing/2014/main" val="1415595675"/>
                    </a:ext>
                  </a:extLst>
                </a:gridCol>
                <a:gridCol w="34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6962"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Характеристика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3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Проектная часть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3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Процессная часть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210">
                <a:tc vMerge="1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600"/>
                        </a:spcAft>
                      </a:pPr>
                      <a:endParaRPr lang="ru-RU" sz="1000" b="0" i="0" dirty="0">
                        <a:solidFill>
                          <a:schemeClr val="bg1"/>
                        </a:solidFill>
                        <a:latin typeface="Century" panose="020406040505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Федеральные </a:t>
                      </a:r>
                      <a:r>
                        <a:rPr lang="ru-RU" sz="1200" b="1" i="0" baseline="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проекты (ФП)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3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kern="12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Ведомственные проекты</a:t>
                      </a:r>
                      <a:r>
                        <a:rPr lang="ru-RU" sz="1200" b="1" i="0" kern="1200" baseline="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0" kern="12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(ВП)</a:t>
                      </a:r>
                      <a:endParaRPr lang="ru-RU" sz="1200" b="1" i="0" kern="120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3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Комплексы</a:t>
                      </a:r>
                      <a:r>
                        <a:rPr lang="ru-RU" sz="1200" b="1" i="0" baseline="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 п</a:t>
                      </a:r>
                      <a:r>
                        <a:rPr lang="ru-RU" sz="1200" b="1" i="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роцессных мероприятий </a:t>
                      </a:r>
                      <a:r>
                        <a:rPr lang="ru-RU" sz="1200" b="1" i="0" baseline="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(КПМ)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9828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latin typeface="Trebuchet MS" panose="020B0603020202020204" pitchFamily="34" charset="0"/>
                        </a:rPr>
                        <a:t>Характер мероприятий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ограничены </a:t>
                      </a: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по </a:t>
                      </a: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срокам реализации;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приводят к: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dirty="0" smtClean="0">
                          <a:latin typeface="Trebuchet MS" panose="020B0603020202020204" pitchFamily="34" charset="0"/>
                        </a:rPr>
                        <a:t>- новым</a:t>
                      </a:r>
                      <a:r>
                        <a:rPr lang="ru-RU" sz="1100" b="0" i="0" dirty="0" smtClean="0">
                          <a:latin typeface="Trebuchet MS" panose="020B0603020202020204" pitchFamily="34" charset="0"/>
                        </a:rPr>
                        <a:t> (уникальным) результатам;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baseline="0" dirty="0" smtClean="0">
                          <a:latin typeface="Trebuchet MS" panose="020B0603020202020204" pitchFamily="34" charset="0"/>
                        </a:rPr>
                        <a:t>- качественному </a:t>
                      </a:r>
                      <a:r>
                        <a:rPr lang="ru-RU" sz="1100" b="0" i="1" baseline="0" dirty="0">
                          <a:latin typeface="Trebuchet MS" panose="020B0603020202020204" pitchFamily="34" charset="0"/>
                        </a:rPr>
                        <a:t>изменению</a:t>
                      </a: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1100" b="0" i="0" baseline="0" dirty="0" smtClean="0">
                          <a:latin typeface="Trebuchet MS" panose="020B0603020202020204" pitchFamily="34" charset="0"/>
                        </a:rPr>
                        <a:t>процессов;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baseline="0" dirty="0" smtClean="0">
                          <a:latin typeface="Trebuchet MS" panose="020B0603020202020204" pitchFamily="34" charset="0"/>
                        </a:rPr>
                        <a:t>- значительному </a:t>
                      </a:r>
                      <a:r>
                        <a:rPr lang="ru-RU" sz="1100" b="0" i="1" baseline="0" dirty="0" smtClean="0">
                          <a:latin typeface="Trebuchet MS" panose="020B0603020202020204" pitchFamily="34" charset="0"/>
                        </a:rPr>
                        <a:t>прорыву</a:t>
                      </a:r>
                      <a:r>
                        <a:rPr lang="ru-RU" sz="1100" b="0" i="0" baseline="0" dirty="0" smtClean="0">
                          <a:latin typeface="Trebuchet MS" panose="020B0603020202020204" pitchFamily="34" charset="0"/>
                        </a:rPr>
                        <a:t> в достижении </a:t>
                      </a:r>
                      <a:br>
                        <a:rPr lang="ru-RU" sz="1100" b="0" i="0" baseline="0" dirty="0" smtClean="0">
                          <a:latin typeface="Trebuchet MS" panose="020B0603020202020204" pitchFamily="34" charset="0"/>
                        </a:rPr>
                      </a:br>
                      <a:r>
                        <a:rPr lang="ru-RU" sz="1100" b="0" i="0" baseline="0" dirty="0" smtClean="0">
                          <a:latin typeface="Trebuchet MS" panose="020B0603020202020204" pitchFamily="34" charset="0"/>
                        </a:rPr>
                        <a:t>значений результатов процессов;</a:t>
                      </a:r>
                      <a:endParaRPr lang="ru-RU" sz="1100" b="0" i="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100" b="0" i="0" dirty="0" smtClean="0">
                          <a:latin typeface="Trebuchet MS" panose="020B0603020202020204" pitchFamily="34" charset="0"/>
                        </a:rPr>
                        <a:t>непрерывные </a:t>
                      </a:r>
                      <a:r>
                        <a:rPr lang="ru-RU" sz="1100" b="0" i="0" dirty="0">
                          <a:latin typeface="Trebuchet MS" panose="020B0603020202020204" pitchFamily="34" charset="0"/>
                        </a:rPr>
                        <a:t>или постоянно возобновляемые</a:t>
                      </a:r>
                      <a:r>
                        <a:rPr lang="ru-RU" sz="1100" b="0" i="0" dirty="0" smtClean="0">
                          <a:latin typeface="Trebuchet MS" panose="020B0603020202020204" pitchFamily="34" charset="0"/>
                        </a:rPr>
                        <a:t>;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100" b="0" i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1100" b="0" i="0" dirty="0">
                          <a:latin typeface="Trebuchet MS" panose="020B0603020202020204" pitchFamily="34" charset="0"/>
                        </a:rPr>
                        <a:t>реализуются в соответствии с устоявшимися </a:t>
                      </a:r>
                      <a:r>
                        <a:rPr lang="ru-RU" sz="1100" b="0" i="0" dirty="0" smtClean="0">
                          <a:latin typeface="Trebuchet MS" panose="020B0603020202020204" pitchFamily="34" charset="0"/>
                        </a:rPr>
                        <a:t>процедурами;</a:t>
                      </a:r>
                      <a:endParaRPr lang="ru-RU" sz="1100" b="0" i="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5550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kern="120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Специфика</a:t>
                      </a:r>
                      <a:r>
                        <a:rPr lang="ru-RU" sz="1100" b="1" i="0" kern="1200" baseline="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i="0" kern="120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мероприятий</a:t>
                      </a:r>
                      <a:endParaRPr lang="ru-RU" sz="1100" b="1" i="0" kern="1200" dirty="0">
                        <a:solidFill>
                          <a:schemeClr val="dk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-90488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капитальное строительство </a:t>
                      </a:r>
                      <a:br>
                        <a:rPr lang="ru-RU" sz="1100" kern="120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≥ 3 млрд. рублей;</a:t>
                      </a:r>
                    </a:p>
                    <a:p>
                      <a:pPr marL="90488" marR="0" lvl="0" indent="-90488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субсидии, иные МБТ субъектам РФ;</a:t>
                      </a:r>
                    </a:p>
                    <a:p>
                      <a:pPr marL="90488" marR="0" lvl="0" indent="-90488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субсидии юридическим</a:t>
                      </a:r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лицам;</a:t>
                      </a:r>
                    </a:p>
                    <a:p>
                      <a:pPr marL="90488" marR="0" lvl="0" indent="-90488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совершенствование государственной политики и законодательства;</a:t>
                      </a:r>
                    </a:p>
                    <a:p>
                      <a:pPr marL="90488" marR="0" lvl="0" indent="-90488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налоговые расходы (стимулирующие);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indent="-90488" algn="just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rebuchet MS" panose="020B0603020202020204" pitchFamily="34" charset="0"/>
                        </a:rPr>
                        <a:t>капитальное строительство &lt; 3 млрд. рублей; </a:t>
                      </a:r>
                    </a:p>
                    <a:p>
                      <a:pPr marL="90488" indent="-90488" algn="just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rebuchet MS" panose="020B0603020202020204" pitchFamily="34" charset="0"/>
                        </a:rPr>
                        <a:t>создание</a:t>
                      </a:r>
                      <a:r>
                        <a:rPr lang="ru-RU" sz="1100" baseline="0" dirty="0" smtClean="0">
                          <a:latin typeface="Trebuchet MS" panose="020B0603020202020204" pitchFamily="34" charset="0"/>
                        </a:rPr>
                        <a:t> и развитие </a:t>
                      </a:r>
                      <a:r>
                        <a:rPr lang="en-US" sz="1100" baseline="0" dirty="0" smtClean="0">
                          <a:latin typeface="Trebuchet MS" panose="020B0603020202020204" pitchFamily="34" charset="0"/>
                        </a:rPr>
                        <a:t>IT-</a:t>
                      </a:r>
                      <a:r>
                        <a:rPr lang="ru-RU" sz="1100" baseline="0" dirty="0" smtClean="0">
                          <a:latin typeface="Trebuchet MS" panose="020B0603020202020204" pitchFamily="34" charset="0"/>
                        </a:rPr>
                        <a:t>систем;</a:t>
                      </a:r>
                    </a:p>
                    <a:p>
                      <a:pPr marL="90488" indent="-90488" algn="just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rebuchet MS" panose="020B0603020202020204" pitchFamily="34" charset="0"/>
                        </a:rPr>
                        <a:t>НИОКР;</a:t>
                      </a:r>
                    </a:p>
                    <a:p>
                      <a:pPr marL="90488" indent="-90488" algn="just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rebuchet MS" panose="020B0603020202020204" pitchFamily="34" charset="0"/>
                        </a:rPr>
                        <a:t>совершенствование нормативной базы (акты Правительства, ведомственные акты);</a:t>
                      </a:r>
                    </a:p>
                    <a:p>
                      <a:pPr marL="90488" indent="-90488" algn="just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rebuchet MS" panose="020B0603020202020204" pitchFamily="34" charset="0"/>
                        </a:rPr>
                        <a:t>отдельные целевые субсидии государственным учреждениям;</a:t>
                      </a:r>
                      <a:endParaRPr lang="ru-RU" sz="11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2800" indent="-172800" algn="just" defTabSz="9144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госзадания;</a:t>
                      </a:r>
                    </a:p>
                    <a:p>
                      <a:pPr marL="172800" indent="-172800" algn="just" defTabSz="9144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субвенции;</a:t>
                      </a:r>
                    </a:p>
                    <a:p>
                      <a:pPr marL="172800" indent="-172800" algn="just" defTabSz="9144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дотация на выравнивание бюджетной обеспеченности;</a:t>
                      </a:r>
                    </a:p>
                    <a:p>
                      <a:pPr marL="172800" indent="-172800" algn="just" defTabSz="9144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заработная плата и закупки казенных учреждений в рамках текущей деятельности;</a:t>
                      </a:r>
                    </a:p>
                    <a:p>
                      <a:pPr marL="172800" indent="-172800" algn="just" defTabSz="9144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налоговые расходы (социальные); </a:t>
                      </a:r>
                    </a:p>
                    <a:p>
                      <a:pPr marL="172800" indent="-172800" algn="just" defTabSz="9144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субсидии в целях финансового обеспечения исполнения государственного соц.заказа;</a:t>
                      </a:r>
                      <a:endParaRPr lang="ru-RU" sz="1100" b="0" i="0" kern="1200" baseline="0" dirty="0">
                        <a:solidFill>
                          <a:schemeClr val="dk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807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latin typeface="Trebuchet MS" panose="020B0603020202020204" pitchFamily="34" charset="0"/>
                        </a:rPr>
                        <a:t>Уровень утверждения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baseline="0" dirty="0" smtClean="0">
                          <a:latin typeface="Trebuchet MS" panose="020B0603020202020204" pitchFamily="34" charset="0"/>
                        </a:rPr>
                        <a:t>управляющий совет ГП (проектный комитет по НП), возглавляемый вице-премьером</a:t>
                      </a:r>
                      <a:endParaRPr lang="ru-RU" sz="1100" b="0" i="0" baseline="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dirty="0" smtClean="0">
                          <a:latin typeface="Trebuchet MS" panose="020B0603020202020204" pitchFamily="34" charset="0"/>
                        </a:rPr>
                        <a:t>ведомственный</a:t>
                      </a:r>
                      <a:r>
                        <a:rPr lang="ru-RU" sz="1100" b="0" i="0" baseline="0" dirty="0" smtClean="0">
                          <a:latin typeface="Trebuchet MS" panose="020B0603020202020204" pitchFamily="34" charset="0"/>
                        </a:rPr>
                        <a:t> координационный орган</a:t>
                      </a:r>
                      <a:endParaRPr lang="ru-RU" sz="1100" b="0" i="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dirty="0" smtClean="0">
                          <a:latin typeface="Trebuchet MS" panose="020B0603020202020204" pitchFamily="34" charset="0"/>
                        </a:rPr>
                        <a:t>руководитель (заместитель руководителя) ФОИВ</a:t>
                      </a:r>
                      <a:endParaRPr lang="ru-RU" sz="1100" b="0" i="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065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dirty="0" smtClean="0">
                          <a:latin typeface="Trebuchet MS" panose="020B0603020202020204" pitchFamily="34" charset="0"/>
                        </a:rPr>
                        <a:t>Характеристика эффективности реализации</a:t>
                      </a:r>
                      <a:endParaRPr lang="ru-RU" sz="1100" b="1" i="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dirty="0" smtClean="0">
                          <a:latin typeface="Trebuchet MS" panose="020B0603020202020204" pitchFamily="34" charset="0"/>
                        </a:rPr>
                        <a:t>конечные общественно</a:t>
                      </a:r>
                      <a:r>
                        <a:rPr lang="ru-RU" sz="1100" b="0" i="0" baseline="0" dirty="0" smtClean="0">
                          <a:latin typeface="Trebuchet MS" panose="020B0603020202020204" pitchFamily="34" charset="0"/>
                        </a:rPr>
                        <a:t> значимые </a:t>
                      </a:r>
                      <a:r>
                        <a:rPr lang="ru-RU" sz="1100" b="0" i="0" u="sng" baseline="0" dirty="0" smtClean="0">
                          <a:latin typeface="Trebuchet MS" panose="020B0603020202020204" pitchFamily="34" charset="0"/>
                        </a:rPr>
                        <a:t>показатели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baseline="0" dirty="0" smtClean="0">
                          <a:latin typeface="Trebuchet MS" panose="020B0603020202020204" pitchFamily="34" charset="0"/>
                        </a:rPr>
                        <a:t> + 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baseline="0" dirty="0" smtClean="0">
                          <a:latin typeface="Trebuchet MS" panose="020B0603020202020204" pitchFamily="34" charset="0"/>
                        </a:rPr>
                        <a:t>непосредственные </a:t>
                      </a:r>
                      <a:r>
                        <a:rPr lang="ru-RU" sz="1100" b="0" i="0" u="sng" baseline="0" dirty="0" smtClean="0">
                          <a:latin typeface="Trebuchet MS" panose="020B0603020202020204" pitchFamily="34" charset="0"/>
                        </a:rPr>
                        <a:t>результаты</a:t>
                      </a:r>
                      <a:endParaRPr lang="ru-RU" sz="1100" b="0" i="0" u="sng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dirty="0" smtClean="0">
                          <a:latin typeface="Trebuchet MS" panose="020B0603020202020204" pitchFamily="34" charset="0"/>
                        </a:rPr>
                        <a:t>как правило, только</a:t>
                      </a:r>
                      <a:r>
                        <a:rPr lang="ru-RU" sz="1100" b="0" i="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1100" b="0" i="0" dirty="0" smtClean="0">
                          <a:latin typeface="Trebuchet MS" panose="020B0603020202020204" pitchFamily="34" charset="0"/>
                        </a:rPr>
                        <a:t>непосредственные </a:t>
                      </a:r>
                      <a:r>
                        <a:rPr lang="ru-RU" sz="1100" b="0" i="0" u="sng" dirty="0" smtClean="0">
                          <a:latin typeface="Trebuchet MS" panose="020B0603020202020204" pitchFamily="34" charset="0"/>
                        </a:rPr>
                        <a:t>результаты</a:t>
                      </a:r>
                      <a:r>
                        <a:rPr lang="ru-RU" sz="1100" b="0" i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1100" b="0" i="0" dirty="0">
                          <a:latin typeface="Trebuchet MS" panose="020B0603020202020204" pitchFamily="34" charset="0"/>
                        </a:rPr>
                        <a:t>текущей деятельности </a:t>
                      </a:r>
                      <a:r>
                        <a:rPr lang="ru-RU" sz="1100" b="0" i="0" dirty="0" smtClean="0">
                          <a:latin typeface="Trebuchet MS" panose="020B0603020202020204" pitchFamily="34" charset="0"/>
                        </a:rPr>
                        <a:t>(например, сводные </a:t>
                      </a:r>
                      <a:r>
                        <a:rPr lang="ru-RU" sz="1100" b="0" i="0" dirty="0">
                          <a:latin typeface="Trebuchet MS" panose="020B0603020202020204" pitchFamily="34" charset="0"/>
                        </a:rPr>
                        <a:t>показатели </a:t>
                      </a:r>
                      <a:r>
                        <a:rPr lang="ru-RU" sz="1100" b="0" i="0" baseline="0" dirty="0" smtClean="0">
                          <a:latin typeface="Trebuchet MS" panose="020B0603020202020204" pitchFamily="34" charset="0"/>
                        </a:rPr>
                        <a:t>госзаданий) </a:t>
                      </a:r>
                      <a:endParaRPr lang="ru-RU" sz="1100" b="0" i="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0104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latin typeface="Trebuchet MS" panose="020B0603020202020204" pitchFamily="34" charset="0"/>
                        </a:rPr>
                        <a:t>План </a:t>
                      </a:r>
                      <a:endParaRPr lang="ru-RU" sz="1100" b="1" i="0" dirty="0" smtClean="0">
                        <a:latin typeface="Trebuchet MS" panose="020B0603020202020204" pitchFamily="34" charset="0"/>
                      </a:endParaRPr>
                    </a:p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dirty="0" smtClean="0">
                          <a:latin typeface="Trebuchet MS" panose="020B0603020202020204" pitchFamily="34" charset="0"/>
                        </a:rPr>
                        <a:t>реализации</a:t>
                      </a:r>
                      <a:endParaRPr lang="ru-RU" sz="1100" b="1" i="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в составе ФП </a:t>
                      </a:r>
                      <a:b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 возможностью </a:t>
                      </a:r>
                      <a:b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оперативного уточнения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baseline="0" dirty="0" smtClean="0">
                          <a:latin typeface="Trebuchet MS" panose="020B0603020202020204" pitchFamily="34" charset="0"/>
                        </a:rPr>
                        <a:t>(</a:t>
                      </a:r>
                      <a:r>
                        <a:rPr lang="ru-RU" sz="1100" b="0" i="0" u="sng" baseline="0" dirty="0" smtClean="0">
                          <a:latin typeface="Trebuchet MS" panose="020B0603020202020204" pitchFamily="34" charset="0"/>
                        </a:rPr>
                        <a:t>динамичен</a:t>
                      </a:r>
                      <a:r>
                        <a:rPr lang="ru-RU" sz="1100" b="0" i="0" baseline="0" dirty="0" smtClean="0">
                          <a:latin typeface="Trebuchet MS" panose="020B0603020202020204" pitchFamily="34" charset="0"/>
                        </a:rPr>
                        <a:t>)</a:t>
                      </a:r>
                      <a:endParaRPr lang="ru-RU" sz="1100" b="0" i="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в составе ВП </a:t>
                      </a:r>
                      <a:b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 возможностью </a:t>
                      </a:r>
                      <a:b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1100" b="0" i="0" kern="1200" baseline="0" dirty="0" smtClean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оперативного уточнения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baseline="0" dirty="0" smtClean="0">
                          <a:latin typeface="Trebuchet MS" panose="020B0603020202020204" pitchFamily="34" charset="0"/>
                        </a:rPr>
                        <a:t>(</a:t>
                      </a:r>
                      <a:r>
                        <a:rPr lang="ru-RU" sz="1100" b="0" i="0" u="sng" baseline="0" dirty="0" smtClean="0">
                          <a:latin typeface="Trebuchet MS" panose="020B0603020202020204" pitchFamily="34" charset="0"/>
                        </a:rPr>
                        <a:t>динамичен</a:t>
                      </a:r>
                      <a:r>
                        <a:rPr lang="ru-RU" sz="1100" b="0" i="0" baseline="0" dirty="0" smtClean="0">
                          <a:latin typeface="Trebuchet MS" panose="020B0603020202020204" pitchFamily="34" charset="0"/>
                        </a:rPr>
                        <a:t>)</a:t>
                      </a:r>
                      <a:endParaRPr lang="ru-RU" sz="1100" b="0" i="0" dirty="0" smtClean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dirty="0" smtClean="0">
                          <a:latin typeface="Trebuchet MS" panose="020B0603020202020204" pitchFamily="34" charset="0"/>
                        </a:rPr>
                        <a:t>в</a:t>
                      </a:r>
                      <a:r>
                        <a:rPr lang="ru-RU" sz="1100" b="0" i="0" baseline="0" dirty="0" smtClean="0">
                          <a:latin typeface="Trebuchet MS" panose="020B0603020202020204" pitchFamily="34" charset="0"/>
                        </a:rPr>
                        <a:t> составе КПМ, содержит </a:t>
                      </a:r>
                      <a:r>
                        <a:rPr lang="ru-RU" sz="1100" b="0" i="0" dirty="0" smtClean="0">
                          <a:latin typeface="Trebuchet MS" panose="020B0603020202020204" pitchFamily="34" charset="0"/>
                        </a:rPr>
                        <a:t>мероприятия, обусловленные</a:t>
                      </a:r>
                      <a:r>
                        <a:rPr lang="ru-RU" sz="1100" b="0" i="0" baseline="0" dirty="0" smtClean="0">
                          <a:latin typeface="Trebuchet MS" panose="020B0603020202020204" pitchFamily="34" charset="0"/>
                        </a:rPr>
                        <a:t> нормативными правовыми актами 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baseline="0" dirty="0" smtClean="0">
                          <a:latin typeface="Trebuchet MS" panose="020B0603020202020204" pitchFamily="34" charset="0"/>
                        </a:rPr>
                        <a:t>(</a:t>
                      </a:r>
                      <a:r>
                        <a:rPr lang="ru-RU" sz="1100" b="0" i="0" u="sng" baseline="0" dirty="0" smtClean="0">
                          <a:latin typeface="Trebuchet MS" panose="020B0603020202020204" pitchFamily="34" charset="0"/>
                        </a:rPr>
                        <a:t>статичен – формируется на неограниченный период</a:t>
                      </a:r>
                      <a:r>
                        <a:rPr lang="ru-RU" sz="1100" b="0" i="0" baseline="0" dirty="0" smtClean="0">
                          <a:latin typeface="Trebuchet MS" panose="020B0603020202020204" pitchFamily="34" charset="0"/>
                        </a:rPr>
                        <a:t>)</a:t>
                      </a:r>
                      <a:endParaRPr lang="ru-RU" sz="1100" b="0" i="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15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>
            <a:extLst>
              <a:ext uri="{FF2B5EF4-FFF2-40B4-BE49-F238E27FC236}">
                <a16:creationId xmlns:a16="http://schemas.microsoft.com/office/drawing/2014/main" id="{56FB6CBB-0E60-4E76-95C2-856F34774D04}"/>
              </a:ext>
            </a:extLst>
          </p:cNvPr>
          <p:cNvSpPr txBox="1"/>
          <p:nvPr/>
        </p:nvSpPr>
        <p:spPr>
          <a:xfrm>
            <a:off x="1121490" y="512763"/>
            <a:ext cx="1056568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pic>
        <p:nvPicPr>
          <p:cNvPr id="18" name="Picture 18">
            <a:extLst>
              <a:ext uri="{FF2B5EF4-FFF2-40B4-BE49-F238E27FC236}">
                <a16:creationId xmlns:a16="http://schemas.microsoft.com/office/drawing/2014/main" id="{A0C81A95-275F-4922-9D77-77E0D8017A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641" y="520210"/>
            <a:ext cx="369435" cy="3861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54B8E6-86B7-4491-A98B-DF15EDF1BA10}"/>
              </a:ext>
            </a:extLst>
          </p:cNvPr>
          <p:cNvSpPr txBox="1"/>
          <p:nvPr/>
        </p:nvSpPr>
        <p:spPr>
          <a:xfrm>
            <a:off x="10672763" y="559406"/>
            <a:ext cx="10137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09</a:t>
            </a:r>
            <a:endParaRPr lang="en-US" sz="1400" dirty="0">
              <a:solidFill>
                <a:schemeClr val="bg1"/>
              </a:solidFill>
              <a:latin typeface="Century" panose="02040604050505020304" pitchFamily="18" charset="0"/>
              <a:cs typeface="Calibri"/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flipH="1">
            <a:off x="499641" y="6291017"/>
            <a:ext cx="11176699" cy="6168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70" name="Rectangle 3"/>
          <p:cNvSpPr txBox="1">
            <a:spLocks noChangeArrowheads="1"/>
          </p:cNvSpPr>
          <p:nvPr/>
        </p:nvSpPr>
        <p:spPr>
          <a:xfrm>
            <a:off x="486621" y="6327797"/>
            <a:ext cx="11214621" cy="87530"/>
          </a:xfrm>
          <a:prstGeom prst="rect">
            <a:avLst/>
          </a:prstGeom>
        </p:spPr>
        <p:txBody>
          <a:bodyPr/>
          <a:lstStyle>
            <a:lvl1pPr marL="342891" indent="-342891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377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Код типа структурного элемента: </a:t>
            </a: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1 - федеральные проекты, входящие в национальные проекты; 2 - федеральные проекты, не входящие в национальные проекты; 3 - ведомственные проекты; 4 - комплексы процессных мероприятий; 5 – ФЦП</a:t>
            </a:r>
            <a:r>
              <a:rPr lang="ru-RU" altLang="ru-RU" sz="1050" dirty="0">
                <a:solidFill>
                  <a:prstClr val="black"/>
                </a:solidFill>
                <a:latin typeface="Calibri"/>
              </a:rPr>
              <a:t>.</a:t>
            </a:r>
            <a:endParaRPr kumimoji="0" lang="ru-RU" altLang="ru-RU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7727" y="2663420"/>
            <a:ext cx="3173911" cy="2841553"/>
          </a:xfrm>
          <a:prstGeom prst="rect">
            <a:avLst/>
          </a:prstGeom>
          <a:solidFill>
            <a:srgbClr val="C6D9F1">
              <a:alpha val="21961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t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100" b="1" i="0" u="none" strike="noStrike" kern="0" cap="none" spc="0" normalizeH="0" baseline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Подпрограмма</a:t>
            </a:r>
          </a:p>
          <a:p>
            <a:r>
              <a:rPr lang="ru-RU" dirty="0"/>
              <a:t>(направление)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6828698" y="3461432"/>
            <a:ext cx="882" cy="376669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4623047" y="3481894"/>
            <a:ext cx="882" cy="376669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5744528" y="3478562"/>
            <a:ext cx="882" cy="376669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0989" y="2663420"/>
            <a:ext cx="3173911" cy="2841554"/>
          </a:xfrm>
          <a:prstGeom prst="rect">
            <a:avLst/>
          </a:prstGeom>
          <a:solidFill>
            <a:srgbClr val="C6D9F1">
              <a:alpha val="21961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t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100" b="1" i="0" u="none" strike="noStrike" kern="0" cap="none" spc="0" normalizeH="0" baseline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Подпрограмма</a:t>
            </a:r>
          </a:p>
          <a:p>
            <a:r>
              <a:rPr lang="ru-RU" dirty="0"/>
              <a:t>(направление)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3153441" y="3461432"/>
            <a:ext cx="882" cy="376669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2062482" y="3481894"/>
            <a:ext cx="882" cy="376669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948081" y="3481894"/>
            <a:ext cx="882" cy="376669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8" idx="0"/>
          </p:cNvCxnSpPr>
          <p:nvPr/>
        </p:nvCxnSpPr>
        <p:spPr>
          <a:xfrm flipH="1">
            <a:off x="5714683" y="2286751"/>
            <a:ext cx="881" cy="376669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3" idx="0"/>
          </p:cNvCxnSpPr>
          <p:nvPr/>
        </p:nvCxnSpPr>
        <p:spPr>
          <a:xfrm flipH="1">
            <a:off x="2057945" y="2286751"/>
            <a:ext cx="882" cy="376669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70989" y="1728428"/>
            <a:ext cx="6831274" cy="740525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846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Госпрограмма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949968" y="1728400"/>
            <a:ext cx="3736510" cy="740525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3323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ХХ</a:t>
            </a:r>
          </a:p>
          <a:p>
            <a:r>
              <a:rPr lang="ru-RU" sz="1600" b="0" i="1" dirty="0"/>
              <a:t>код госпрограммы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949967" y="2663420"/>
            <a:ext cx="3730704" cy="933265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477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sz="3323" dirty="0" smtClean="0"/>
              <a:t>Х</a:t>
            </a:r>
            <a:endParaRPr lang="ru-RU" sz="3323" dirty="0"/>
          </a:p>
          <a:p>
            <a:r>
              <a:rPr lang="ru-RU" sz="1600" b="0" i="1" dirty="0"/>
              <a:t>код типа структурного </a:t>
            </a:r>
            <a:r>
              <a:rPr lang="ru-RU" sz="1600" b="0" i="1" dirty="0" smtClean="0"/>
              <a:t>элемента*</a:t>
            </a:r>
            <a:endParaRPr lang="ru-RU" sz="1600" b="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7964732" y="3791180"/>
            <a:ext cx="1723409" cy="1326453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3323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ХХ</a:t>
            </a:r>
          </a:p>
          <a:p>
            <a:r>
              <a:rPr lang="ru-RU" sz="1600" b="0" i="1" dirty="0"/>
              <a:t>код структурного элемента</a:t>
            </a:r>
          </a:p>
        </p:txBody>
      </p:sp>
      <p:grpSp>
        <p:nvGrpSpPr>
          <p:cNvPr id="25" name="Группа 24"/>
          <p:cNvGrpSpPr/>
          <p:nvPr/>
        </p:nvGrpSpPr>
        <p:grpSpPr>
          <a:xfrm>
            <a:off x="784962" y="5423534"/>
            <a:ext cx="326238" cy="222942"/>
            <a:chOff x="5025213" y="6262324"/>
            <a:chExt cx="353424" cy="241521"/>
          </a:xfrm>
        </p:grpSpPr>
        <p:cxnSp>
          <p:nvCxnSpPr>
            <p:cNvPr id="26" name="Прямая со стрелкой 25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528868" y="3141009"/>
            <a:ext cx="4585929" cy="455676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477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Проектная часть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58800" y="3141009"/>
            <a:ext cx="1853711" cy="455676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477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Процессная часть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2039" y="5653463"/>
            <a:ext cx="838481" cy="50949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0" rIns="0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05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мероприятия</a:t>
            </a:r>
            <a:br>
              <a:rPr lang="ru-RU" dirty="0"/>
            </a:br>
            <a:r>
              <a:rPr lang="ru-RU" dirty="0"/>
              <a:t>(результаты)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964732" y="5278795"/>
            <a:ext cx="1723409" cy="884158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2954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ХХХХХ</a:t>
            </a:r>
          </a:p>
          <a:p>
            <a:r>
              <a:rPr lang="ru-RU" sz="1500" b="0" i="1" dirty="0"/>
              <a:t>код направления расходов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62040" y="3855231"/>
            <a:ext cx="780990" cy="1555993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vert="vert270"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292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Ведомственный проект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663763" y="3855231"/>
            <a:ext cx="780990" cy="1555993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vert="vert270"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292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Федеральный проект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769107" y="3842819"/>
            <a:ext cx="780990" cy="1555993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vert="vert270"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292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Ведомственный проект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231136" y="3855231"/>
            <a:ext cx="780990" cy="1555993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>
            <a:solidFill>
              <a:sysClr val="windowText" lastClr="000000"/>
            </a:solidFill>
          </a:ln>
        </p:spPr>
        <p:txBody>
          <a:bodyPr vert="vert270"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292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Федеральный проект (НП)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32859" y="3855231"/>
            <a:ext cx="780990" cy="1555993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vert="vert270"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292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Комплекс процессных мероприятий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38203" y="3842819"/>
            <a:ext cx="780990" cy="1555993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vert="vert270"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292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Комплекс процессных мероприятий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951940" y="3791181"/>
            <a:ext cx="1724400" cy="1326452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3323" b="1" i="0" u="none" strike="noStrike" kern="0" cap="none" spc="0" normalizeH="0" baseline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G</a:t>
            </a:r>
            <a:r>
              <a:rPr lang="ru-RU" dirty="0">
                <a:solidFill>
                  <a:schemeClr val="tx1"/>
                </a:solidFill>
              </a:rPr>
              <a:t>Х</a:t>
            </a:r>
          </a:p>
          <a:p>
            <a:r>
              <a:rPr lang="ru-RU" sz="1600" b="0" i="1" dirty="0">
                <a:solidFill>
                  <a:schemeClr val="tx1"/>
                </a:solidFill>
              </a:rPr>
              <a:t>код федерального проекта</a:t>
            </a:r>
            <a:r>
              <a:rPr lang="en-US" sz="1600" b="0" i="1" dirty="0">
                <a:solidFill>
                  <a:schemeClr val="tx1"/>
                </a:solidFill>
              </a:rPr>
              <a:t> (</a:t>
            </a:r>
            <a:r>
              <a:rPr lang="ru-RU" sz="1600" b="0" i="1" dirty="0">
                <a:solidFill>
                  <a:schemeClr val="tx1"/>
                </a:solidFill>
              </a:rPr>
              <a:t>НП)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951383" y="5278795"/>
            <a:ext cx="1724956" cy="884158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2954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ХХХХХ</a:t>
            </a:r>
          </a:p>
          <a:p>
            <a:r>
              <a:rPr lang="ru-RU" sz="1500" b="0" i="1" dirty="0"/>
              <a:t>код направления расходов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663762" y="5653463"/>
            <a:ext cx="842101" cy="50949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0" rIns="0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05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мероприятия</a:t>
            </a:r>
            <a:br>
              <a:rPr lang="ru-RU" dirty="0"/>
            </a:br>
            <a:r>
              <a:rPr lang="ru-RU" dirty="0"/>
              <a:t>(результаты)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769106" y="5653463"/>
            <a:ext cx="875793" cy="50949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0" rIns="0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05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мероприятия</a:t>
            </a:r>
            <a:br>
              <a:rPr lang="ru-RU" dirty="0"/>
            </a:br>
            <a:r>
              <a:rPr lang="ru-RU" dirty="0"/>
              <a:t>(результаты)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23409" y="5653463"/>
            <a:ext cx="890133" cy="50949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0" rIns="0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05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мероприятия</a:t>
            </a:r>
            <a:br>
              <a:rPr lang="ru-RU" dirty="0"/>
            </a:br>
            <a:r>
              <a:rPr lang="ru-RU" dirty="0"/>
              <a:t>(результаты)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334275" y="5653463"/>
            <a:ext cx="842102" cy="50949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0" rIns="0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05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мероприятия</a:t>
            </a:r>
            <a:br>
              <a:rPr lang="ru-RU" dirty="0"/>
            </a:br>
            <a:r>
              <a:rPr lang="ru-RU" dirty="0"/>
              <a:t>(результаты)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439619" y="5653463"/>
            <a:ext cx="881872" cy="50949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0" rIns="0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05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мероприятия</a:t>
            </a:r>
            <a:br>
              <a:rPr lang="ru-RU" dirty="0"/>
            </a:br>
            <a:r>
              <a:rPr lang="ru-RU" dirty="0"/>
              <a:t>(результаты)</a:t>
            </a:r>
          </a:p>
        </p:txBody>
      </p:sp>
      <p:grpSp>
        <p:nvGrpSpPr>
          <p:cNvPr id="46" name="Группа 45"/>
          <p:cNvGrpSpPr/>
          <p:nvPr/>
        </p:nvGrpSpPr>
        <p:grpSpPr>
          <a:xfrm>
            <a:off x="1894825" y="5422619"/>
            <a:ext cx="326238" cy="222942"/>
            <a:chOff x="5025213" y="6262324"/>
            <a:chExt cx="353424" cy="241521"/>
          </a:xfrm>
        </p:grpSpPr>
        <p:cxnSp>
          <p:nvCxnSpPr>
            <p:cNvPr id="47" name="Прямая со стрелкой 46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Группа 49"/>
          <p:cNvGrpSpPr/>
          <p:nvPr/>
        </p:nvGrpSpPr>
        <p:grpSpPr>
          <a:xfrm>
            <a:off x="2999180" y="5421704"/>
            <a:ext cx="326238" cy="222942"/>
            <a:chOff x="5025213" y="6262324"/>
            <a:chExt cx="353424" cy="241521"/>
          </a:xfrm>
        </p:grpSpPr>
        <p:cxnSp>
          <p:nvCxnSpPr>
            <p:cNvPr id="51" name="Прямая со стрелкой 50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 стрелкой 51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Группа 53"/>
          <p:cNvGrpSpPr/>
          <p:nvPr/>
        </p:nvGrpSpPr>
        <p:grpSpPr>
          <a:xfrm>
            <a:off x="4464972" y="5421704"/>
            <a:ext cx="326238" cy="222942"/>
            <a:chOff x="5025213" y="6262324"/>
            <a:chExt cx="353424" cy="241521"/>
          </a:xfrm>
        </p:grpSpPr>
        <p:cxnSp>
          <p:nvCxnSpPr>
            <p:cNvPr id="55" name="Прямая со стрелкой 54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 стрелкой 55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Группа 57"/>
          <p:cNvGrpSpPr/>
          <p:nvPr/>
        </p:nvGrpSpPr>
        <p:grpSpPr>
          <a:xfrm>
            <a:off x="5545596" y="5421704"/>
            <a:ext cx="326238" cy="222942"/>
            <a:chOff x="5025213" y="6262324"/>
            <a:chExt cx="353424" cy="241521"/>
          </a:xfrm>
        </p:grpSpPr>
        <p:cxnSp>
          <p:nvCxnSpPr>
            <p:cNvPr id="59" name="Прямая со стрелкой 58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 стрелкой 60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 стрелкой 61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Группа 62"/>
          <p:cNvGrpSpPr/>
          <p:nvPr/>
        </p:nvGrpSpPr>
        <p:grpSpPr>
          <a:xfrm>
            <a:off x="6665579" y="5421704"/>
            <a:ext cx="326238" cy="222942"/>
            <a:chOff x="5025213" y="6262324"/>
            <a:chExt cx="353424" cy="241521"/>
          </a:xfrm>
        </p:grpSpPr>
        <p:cxnSp>
          <p:nvCxnSpPr>
            <p:cNvPr id="64" name="Прямая со стрелкой 63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 стрелкой 64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 стрелкой 65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Прямая соединительная линия 66"/>
          <p:cNvCxnSpPr/>
          <p:nvPr/>
        </p:nvCxnSpPr>
        <p:spPr>
          <a:xfrm>
            <a:off x="7635729" y="1462444"/>
            <a:ext cx="0" cy="4785574"/>
          </a:xfrm>
          <a:prstGeom prst="line">
            <a:avLst/>
          </a:prstGeom>
          <a:ln>
            <a:solidFill>
              <a:srgbClr val="4B97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/>
          </p:cNvSpPr>
          <p:nvPr/>
        </p:nvSpPr>
        <p:spPr>
          <a:xfrm>
            <a:off x="668398" y="928684"/>
            <a:ext cx="11301034" cy="414856"/>
          </a:xfrm>
          <a:prstGeom prst="rect">
            <a:avLst/>
          </a:prstGeom>
        </p:spPr>
        <p:txBody>
          <a:bodyPr vert="horz" wrap="square" lIns="0" tIns="14604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600" b="1" dirty="0" smtClean="0">
                <a:latin typeface="Spectral"/>
                <a:cs typeface="Spectral"/>
              </a:rPr>
              <a:t>Структура госпрограммы и бюджетных расходов</a:t>
            </a:r>
            <a:endParaRPr lang="ru-RU" sz="2600" b="1" dirty="0">
              <a:latin typeface="Spectral"/>
              <a:cs typeface="Spectral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0188" y="1447890"/>
            <a:ext cx="6830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400" i="1" dirty="0">
                <a:solidFill>
                  <a:prstClr val="black"/>
                </a:solidFill>
                <a:latin typeface="Trebuchet MS" panose="020B0603020202020204" pitchFamily="34" charset="0"/>
              </a:rPr>
              <a:t>Структура госпрограммы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964732" y="1380970"/>
            <a:ext cx="3736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Целевая статья</a:t>
            </a:r>
            <a:endParaRPr lang="ru-RU" sz="1400" i="1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33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МИНФИН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A3E"/>
      </a:accent1>
      <a:accent2>
        <a:srgbClr val="007B87"/>
      </a:accent2>
      <a:accent3>
        <a:srgbClr val="717682"/>
      </a:accent3>
      <a:accent4>
        <a:srgbClr val="F5D74A"/>
      </a:accent4>
      <a:accent5>
        <a:srgbClr val="A0313A"/>
      </a:accent5>
      <a:accent6>
        <a:srgbClr val="C0A158"/>
      </a:accent6>
      <a:hlink>
        <a:srgbClr val="153736"/>
      </a:hlink>
      <a:folHlink>
        <a:srgbClr val="002B5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2661</TotalTime>
  <Words>1894</Words>
  <Application>Microsoft Office PowerPoint</Application>
  <PresentationFormat>Широкоэкранный</PresentationFormat>
  <Paragraphs>487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9" baseType="lpstr">
      <vt:lpstr>Arial</vt:lpstr>
      <vt:lpstr>Arial Narrow</vt:lpstr>
      <vt:lpstr>Calibri</vt:lpstr>
      <vt:lpstr>Calibri Light</vt:lpstr>
      <vt:lpstr>Century</vt:lpstr>
      <vt:lpstr>Montserrat</vt:lpstr>
      <vt:lpstr>Montserrat Medium</vt:lpstr>
      <vt:lpstr>Open Sans</vt:lpstr>
      <vt:lpstr>Spectral</vt:lpstr>
      <vt:lpstr>Symbol</vt:lpstr>
      <vt:lpstr>Times New Roman</vt:lpstr>
      <vt:lpstr>Traditional Arabic</vt:lpstr>
      <vt:lpstr>Trebuchet MS</vt:lpstr>
      <vt:lpstr>Wingdings</vt:lpstr>
      <vt:lpstr>office theme</vt:lpstr>
      <vt:lpstr>Презентация PowerPoint</vt:lpstr>
      <vt:lpstr>Предпосылки перехода на новую систему  управления госпрограммами</vt:lpstr>
      <vt:lpstr>Позитивные результаты внедрения госпрограмм</vt:lpstr>
      <vt:lpstr>Госпрограмма: старая и новая система управления</vt:lpstr>
      <vt:lpstr>Определение показателя и результата госпрограммы</vt:lpstr>
      <vt:lpstr>Госпрограмма: новая система управления</vt:lpstr>
      <vt:lpstr>Подходы к формированию перечня госпрограмм,  их соотношение между собой и с национальными проектами</vt:lpstr>
      <vt:lpstr>Типы структурных элементов госпрограммы</vt:lpstr>
      <vt:lpstr>Презентация PowerPoint</vt:lpstr>
      <vt:lpstr>Автоматизация и информационное взаимодействие  при управлении госпрограммами</vt:lpstr>
      <vt:lpstr>Перечень «непрограммных» направлений</vt:lpstr>
      <vt:lpstr>Подходы к расчету показателей финансового обеспечения госпрограмм</vt:lpstr>
      <vt:lpstr>Особенности взаимодействия с регионами в рамках госпрограмм</vt:lpstr>
      <vt:lpstr>Новации управления госпрограммами в 2022 году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Эля Насибуллина</dc:creator>
  <cp:lastModifiedBy>ПЕНЧУК АННА ВИТАЛЬЕВНА</cp:lastModifiedBy>
  <cp:revision>485</cp:revision>
  <cp:lastPrinted>2022-05-30T14:53:16Z</cp:lastPrinted>
  <dcterms:created xsi:type="dcterms:W3CDTF">2021-11-29T01:01:16Z</dcterms:created>
  <dcterms:modified xsi:type="dcterms:W3CDTF">2022-06-08T20:34:25Z</dcterms:modified>
</cp:coreProperties>
</file>