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78" r:id="rId1"/>
    <p:sldMasterId id="2147485381" r:id="rId2"/>
  </p:sldMasterIdLst>
  <p:notesMasterIdLst>
    <p:notesMasterId r:id="rId21"/>
  </p:notesMasterIdLst>
  <p:handoutMasterIdLst>
    <p:handoutMasterId r:id="rId22"/>
  </p:handoutMasterIdLst>
  <p:sldIdLst>
    <p:sldId id="3322" r:id="rId3"/>
    <p:sldId id="4131" r:id="rId4"/>
    <p:sldId id="4130" r:id="rId5"/>
    <p:sldId id="4114" r:id="rId6"/>
    <p:sldId id="4115" r:id="rId7"/>
    <p:sldId id="4116" r:id="rId8"/>
    <p:sldId id="4123" r:id="rId9"/>
    <p:sldId id="4124" r:id="rId10"/>
    <p:sldId id="4125" r:id="rId11"/>
    <p:sldId id="4126" r:id="rId12"/>
    <p:sldId id="4128" r:id="rId13"/>
    <p:sldId id="4120" r:id="rId14"/>
    <p:sldId id="4121" r:id="rId15"/>
    <p:sldId id="4127" r:id="rId16"/>
    <p:sldId id="4122" r:id="rId17"/>
    <p:sldId id="4118" r:id="rId18"/>
    <p:sldId id="4117" r:id="rId19"/>
    <p:sldId id="4089" r:id="rId20"/>
  </p:sldIdLst>
  <p:sldSz cx="9906000" cy="6858000" type="A4"/>
  <p:notesSz cx="6797675" cy="9926638"/>
  <p:defaultTextStyle>
    <a:defPPr>
      <a:defRPr lang="ru-RU"/>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ЛЕБЕДИНСКАЯ ЕЛЕНА ВИКТОРОВНА" initials="ЛЕВ" lastIdx="22" clrIdx="0">
    <p:extLst>
      <p:ext uri="{19B8F6BF-5375-455C-9EA6-DF929625EA0E}">
        <p15:presenceInfo xmlns:p15="http://schemas.microsoft.com/office/powerpoint/2012/main" userId="f4f8d0e7052bf98b" providerId="Windows Live"/>
      </p:ext>
    </p:extLst>
  </p:cmAuthor>
  <p:cmAuthor id="2" name="МИРОНОВА АННА ИГОРЕВНА" initials="МАИ" lastIdx="14" clrIdx="1">
    <p:extLst>
      <p:ext uri="{19B8F6BF-5375-455C-9EA6-DF929625EA0E}">
        <p15:presenceInfo xmlns:p15="http://schemas.microsoft.com/office/powerpoint/2012/main" userId="S-1-5-21-3333730624-550809119-3065100466-53241" providerId="AD"/>
      </p:ext>
    </p:extLst>
  </p:cmAuthor>
  <p:cmAuthor id="3" name="ПОРОШИН ИГОРЬ ОЛЕГОВИЧ" initials="ПИО" lastIdx="2" clrIdx="2">
    <p:extLst>
      <p:ext uri="{19B8F6BF-5375-455C-9EA6-DF929625EA0E}">
        <p15:presenceInfo xmlns:p15="http://schemas.microsoft.com/office/powerpoint/2012/main" userId="S-1-5-21-3333730624-550809119-3065100466-55781" providerId="AD"/>
      </p:ext>
    </p:extLst>
  </p:cmAuthor>
  <p:cmAuthor id="4" name="User" initials="U" lastIdx="11" clrIdx="3">
    <p:extLst>
      <p:ext uri="{19B8F6BF-5375-455C-9EA6-DF929625EA0E}">
        <p15:presenceInfo xmlns:p15="http://schemas.microsoft.com/office/powerpoint/2012/main" userId="User" providerId="None"/>
      </p:ext>
    </p:extLst>
  </p:cmAuthor>
  <p:cmAuthor id="5" name="СТЕПЫГИН ВИКТОР АЛЕКСАНДРОВИЧ" initials="СВА" lastIdx="2" clrIdx="4">
    <p:extLst>
      <p:ext uri="{19B8F6BF-5375-455C-9EA6-DF929625EA0E}">
        <p15:presenceInfo xmlns:p15="http://schemas.microsoft.com/office/powerpoint/2012/main" userId="S-1-5-21-3333730624-550809119-3065100466-577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2B"/>
    <a:srgbClr val="006600"/>
    <a:srgbClr val="FFC000"/>
    <a:srgbClr val="003300"/>
    <a:srgbClr val="000000"/>
    <a:srgbClr val="FF3300"/>
    <a:srgbClr val="DBDBC7"/>
    <a:srgbClr val="0000FF"/>
    <a:srgbClr val="00E266"/>
    <a:srgbClr val="DBDB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2" autoAdjust="0"/>
    <p:restoredTop sz="78023" autoAdjust="0"/>
  </p:normalViewPr>
  <p:slideViewPr>
    <p:cSldViewPr snapToGrid="0">
      <p:cViewPr varScale="1">
        <p:scale>
          <a:sx n="98" d="100"/>
          <a:sy n="98" d="100"/>
        </p:scale>
        <p:origin x="978" y="78"/>
      </p:cViewPr>
      <p:guideLst>
        <p:guide orient="horz" pos="2160"/>
        <p:guide pos="3120"/>
      </p:guideLst>
    </p:cSldViewPr>
  </p:slideViewPr>
  <p:outlineViewPr>
    <p:cViewPr>
      <p:scale>
        <a:sx n="33" d="100"/>
        <a:sy n="33" d="100"/>
      </p:scale>
      <p:origin x="0" y="-2964"/>
    </p:cViewPr>
  </p:outlineViewPr>
  <p:notesTextViewPr>
    <p:cViewPr>
      <p:scale>
        <a:sx n="100" d="100"/>
        <a:sy n="100" d="100"/>
      </p:scale>
      <p:origin x="0" y="0"/>
    </p:cViewPr>
  </p:notesTextViewPr>
  <p:sorterViewPr>
    <p:cViewPr>
      <p:scale>
        <a:sx n="100" d="100"/>
        <a:sy n="100" d="100"/>
      </p:scale>
      <p:origin x="0" y="-6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9920\Downloads\report%20(10).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ain.minfin.ru\minfin\DiskL\23\&#1054;&#1073;&#1097;&#1077;&#1077;\&#1085;&#1077;&#1092;&#1090;&#1103;&#1085;&#1082;&#1072;\&#1076;&#1083;&#1103;%20&#1050;&#1088;&#1099;&#1084;&#1072;\&#1055;&#1088;&#1080;&#1073;&#1099;&#1083;&#1100;%20&#1050;&#1041;&#1057;%20&#1092;&#1072;&#1082;&#1090;%20&#1076;&#1083;&#1103;%20&#1089;&#1083;&#1072;&#1081;&#1076;&#1086;&#107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37762995506683"/>
          <c:y val="6.1762029487309723E-2"/>
          <c:w val="0.86109149616342817"/>
          <c:h val="0.85373665369606722"/>
        </c:manualLayout>
      </c:layout>
      <c:barChart>
        <c:barDir val="col"/>
        <c:grouping val="clustered"/>
        <c:varyColors val="0"/>
        <c:ser>
          <c:idx val="0"/>
          <c:order val="0"/>
          <c:tx>
            <c:strRef>
              <c:f>Лист2!$C$1</c:f>
              <c:strCache>
                <c:ptCount val="1"/>
                <c:pt idx="0">
                  <c:v>1 кв. 2020</c:v>
                </c:pt>
              </c:strCache>
            </c:strRef>
          </c:tx>
          <c:spPr>
            <a:solidFill>
              <a:schemeClr val="accent1"/>
            </a:solidFill>
            <a:ln>
              <a:noFill/>
            </a:ln>
            <a:effectLst/>
          </c:spPr>
          <c:invertIfNegative val="0"/>
          <c:cat>
            <c:strRef>
              <c:f>Лист2!$B$2:$B$10</c:f>
              <c:strCache>
                <c:ptCount val="6"/>
                <c:pt idx="0">
                  <c:v>Налог на прибыль </c:v>
                </c:pt>
                <c:pt idx="1">
                  <c:v>НДФЛ</c:v>
                </c:pt>
                <c:pt idx="2">
                  <c:v>Акцизы </c:v>
                </c:pt>
                <c:pt idx="3">
                  <c:v>Специальные налоговые режимы </c:v>
                </c:pt>
                <c:pt idx="4">
                  <c:v>Налог на имущество</c:v>
                </c:pt>
                <c:pt idx="5">
                  <c:v>прочее</c:v>
                </c:pt>
              </c:strCache>
            </c:strRef>
          </c:cat>
          <c:val>
            <c:numRef>
              <c:f>Лист2!$C$2:$C$10</c:f>
              <c:numCache>
                <c:formatCode>#,##0.00</c:formatCode>
                <c:ptCount val="6"/>
                <c:pt idx="0">
                  <c:v>876355374.00940001</c:v>
                </c:pt>
                <c:pt idx="1">
                  <c:v>905722559.36119998</c:v>
                </c:pt>
                <c:pt idx="2">
                  <c:v>180913701.20320001</c:v>
                </c:pt>
                <c:pt idx="3">
                  <c:v>133171476.5609</c:v>
                </c:pt>
                <c:pt idx="4">
                  <c:v>259426932.66319999</c:v>
                </c:pt>
                <c:pt idx="5">
                  <c:v>707462291.76560009</c:v>
                </c:pt>
              </c:numCache>
            </c:numRef>
          </c:val>
          <c:extLst>
            <c:ext xmlns:c16="http://schemas.microsoft.com/office/drawing/2014/chart" uri="{C3380CC4-5D6E-409C-BE32-E72D297353CC}">
              <c16:uniqueId val="{00000000-37C1-40C9-AC91-260D86890AD4}"/>
            </c:ext>
          </c:extLst>
        </c:ser>
        <c:ser>
          <c:idx val="1"/>
          <c:order val="1"/>
          <c:tx>
            <c:strRef>
              <c:f>Лист2!$D$1</c:f>
              <c:strCache>
                <c:ptCount val="1"/>
                <c:pt idx="0">
                  <c:v>1 кв. 2021</c:v>
                </c:pt>
              </c:strCache>
            </c:strRef>
          </c:tx>
          <c:spPr>
            <a:solidFill>
              <a:srgbClr val="7F7F7F"/>
            </a:solidFill>
            <a:ln>
              <a:noFill/>
            </a:ln>
            <a:effectLst/>
          </c:spPr>
          <c:invertIfNegative val="0"/>
          <c:cat>
            <c:strRef>
              <c:f>Лист2!$B$2:$B$10</c:f>
              <c:strCache>
                <c:ptCount val="6"/>
                <c:pt idx="0">
                  <c:v>Налог на прибыль </c:v>
                </c:pt>
                <c:pt idx="1">
                  <c:v>НДФЛ</c:v>
                </c:pt>
                <c:pt idx="2">
                  <c:v>Акцизы </c:v>
                </c:pt>
                <c:pt idx="3">
                  <c:v>Специальные налоговые режимы </c:v>
                </c:pt>
                <c:pt idx="4">
                  <c:v>Налог на имущество</c:v>
                </c:pt>
                <c:pt idx="5">
                  <c:v>прочее</c:v>
                </c:pt>
              </c:strCache>
            </c:strRef>
          </c:cat>
          <c:val>
            <c:numRef>
              <c:f>Лист2!$D$2:$D$10</c:f>
              <c:numCache>
                <c:formatCode>#,##0.00</c:formatCode>
                <c:ptCount val="6"/>
                <c:pt idx="0">
                  <c:v>1007016644.1197</c:v>
                </c:pt>
                <c:pt idx="1">
                  <c:v>937757039.28470004</c:v>
                </c:pt>
                <c:pt idx="2">
                  <c:v>207030770.24239999</c:v>
                </c:pt>
                <c:pt idx="3">
                  <c:v>156939378.44190001</c:v>
                </c:pt>
                <c:pt idx="4">
                  <c:v>264864075.706</c:v>
                </c:pt>
                <c:pt idx="5">
                  <c:v>836801956.89020002</c:v>
                </c:pt>
              </c:numCache>
            </c:numRef>
          </c:val>
          <c:extLst>
            <c:ext xmlns:c16="http://schemas.microsoft.com/office/drawing/2014/chart" uri="{C3380CC4-5D6E-409C-BE32-E72D297353CC}">
              <c16:uniqueId val="{00000001-37C1-40C9-AC91-260D86890AD4}"/>
            </c:ext>
          </c:extLst>
        </c:ser>
        <c:ser>
          <c:idx val="2"/>
          <c:order val="2"/>
          <c:tx>
            <c:strRef>
              <c:f>Лист2!$E$1</c:f>
              <c:strCache>
                <c:ptCount val="1"/>
                <c:pt idx="0">
                  <c:v>1 кв. 2022</c:v>
                </c:pt>
              </c:strCache>
            </c:strRef>
          </c:tx>
          <c:spPr>
            <a:solidFill>
              <a:srgbClr val="00602B"/>
            </a:solidFill>
            <a:ln>
              <a:noFill/>
            </a:ln>
            <a:effectLst/>
          </c:spPr>
          <c:invertIfNegative val="0"/>
          <c:cat>
            <c:strRef>
              <c:f>Лист2!$B$2:$B$10</c:f>
              <c:strCache>
                <c:ptCount val="6"/>
                <c:pt idx="0">
                  <c:v>Налог на прибыль </c:v>
                </c:pt>
                <c:pt idx="1">
                  <c:v>НДФЛ</c:v>
                </c:pt>
                <c:pt idx="2">
                  <c:v>Акцизы </c:v>
                </c:pt>
                <c:pt idx="3">
                  <c:v>Специальные налоговые режимы </c:v>
                </c:pt>
                <c:pt idx="4">
                  <c:v>Налог на имущество</c:v>
                </c:pt>
                <c:pt idx="5">
                  <c:v>прочее</c:v>
                </c:pt>
              </c:strCache>
            </c:strRef>
          </c:cat>
          <c:val>
            <c:numRef>
              <c:f>Лист2!$E$2:$E$10</c:f>
              <c:numCache>
                <c:formatCode>#,##0.00</c:formatCode>
                <c:ptCount val="6"/>
                <c:pt idx="0">
                  <c:v>1478235057.0947599</c:v>
                </c:pt>
                <c:pt idx="1">
                  <c:v>1164569701.1714499</c:v>
                </c:pt>
                <c:pt idx="2">
                  <c:v>242664960.91148001</c:v>
                </c:pt>
                <c:pt idx="3">
                  <c:v>186045718.72338</c:v>
                </c:pt>
                <c:pt idx="4">
                  <c:v>303541781.97803998</c:v>
                </c:pt>
                <c:pt idx="5">
                  <c:v>974484230.67153978</c:v>
                </c:pt>
              </c:numCache>
            </c:numRef>
          </c:val>
          <c:extLst>
            <c:ext xmlns:c16="http://schemas.microsoft.com/office/drawing/2014/chart" uri="{C3380CC4-5D6E-409C-BE32-E72D297353CC}">
              <c16:uniqueId val="{00000002-37C1-40C9-AC91-260D86890AD4}"/>
            </c:ext>
          </c:extLst>
        </c:ser>
        <c:dLbls>
          <c:showLegendKey val="0"/>
          <c:showVal val="0"/>
          <c:showCatName val="0"/>
          <c:showSerName val="0"/>
          <c:showPercent val="0"/>
          <c:showBubbleSize val="0"/>
        </c:dLbls>
        <c:gapWidth val="219"/>
        <c:overlap val="-27"/>
        <c:axId val="506519832"/>
        <c:axId val="507154392"/>
      </c:barChart>
      <c:catAx>
        <c:axId val="506519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baseline="0">
                <a:solidFill>
                  <a:schemeClr val="tx1"/>
                </a:solidFill>
                <a:latin typeface="Trebuchet MS" panose="020B0603020202020204" pitchFamily="34" charset="0"/>
                <a:ea typeface="+mn-ea"/>
                <a:cs typeface="+mn-cs"/>
              </a:defRPr>
            </a:pPr>
            <a:endParaRPr lang="ru-RU"/>
          </a:p>
        </c:txPr>
        <c:crossAx val="507154392"/>
        <c:crosses val="autoZero"/>
        <c:auto val="1"/>
        <c:lblAlgn val="ctr"/>
        <c:lblOffset val="100"/>
        <c:noMultiLvlLbl val="0"/>
      </c:catAx>
      <c:valAx>
        <c:axId val="5071543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rebuchet MS" panose="020B0603020202020204" pitchFamily="34" charset="0"/>
                <a:ea typeface="+mn-ea"/>
                <a:cs typeface="+mn-cs"/>
              </a:defRPr>
            </a:pPr>
            <a:endParaRPr lang="ru-RU"/>
          </a:p>
        </c:txPr>
        <c:crossAx val="506519832"/>
        <c:crosses val="autoZero"/>
        <c:crossBetween val="between"/>
        <c:dispUnits>
          <c:builtInUnit val="millions"/>
        </c:dispUnits>
      </c:valAx>
      <c:spPr>
        <a:noFill/>
        <a:ln>
          <a:noFill/>
        </a:ln>
        <a:effectLst/>
      </c:spPr>
    </c:plotArea>
    <c:legend>
      <c:legendPos val="b"/>
      <c:layout>
        <c:manualLayout>
          <c:xMode val="edge"/>
          <c:yMode val="edge"/>
          <c:x val="0"/>
          <c:y val="0.96288604043854176"/>
          <c:w val="0.52172419387594182"/>
          <c:h val="3.7114032585240757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443983049437502E-2"/>
          <c:y val="0.15187778405469585"/>
          <c:w val="0.82365900290073002"/>
          <c:h val="0.61615525186345943"/>
        </c:manualLayout>
      </c:layout>
      <c:barChart>
        <c:barDir val="col"/>
        <c:grouping val="clustered"/>
        <c:varyColors val="0"/>
        <c:ser>
          <c:idx val="0"/>
          <c:order val="0"/>
          <c:tx>
            <c:strRef>
              <c:f>Лист1!$B$82</c:f>
              <c:strCache>
                <c:ptCount val="1"/>
                <c:pt idx="0">
                  <c:v>Налог на прибыль по основной ставке,млрд.рублей</c:v>
                </c:pt>
              </c:strCache>
            </c:strRef>
          </c:tx>
          <c:spPr>
            <a:solidFill>
              <a:srgbClr val="006600"/>
            </a:solidFill>
            <a:ln>
              <a:noFill/>
            </a:ln>
            <a:effectLst/>
          </c:spPr>
          <c:invertIfNegative val="0"/>
          <c:cat>
            <c:strRef>
              <c:f>Лист1!$C$81:$O$81</c:f>
              <c:strCache>
                <c:ptCount val="13"/>
                <c:pt idx="0">
                  <c:v>1кв. 2019</c:v>
                </c:pt>
                <c:pt idx="1">
                  <c:v>2 кв. 2019</c:v>
                </c:pt>
                <c:pt idx="2">
                  <c:v>3 кв. 2019 </c:v>
                </c:pt>
                <c:pt idx="3">
                  <c:v>4 кв.2019</c:v>
                </c:pt>
                <c:pt idx="4">
                  <c:v>1кв. 2020</c:v>
                </c:pt>
                <c:pt idx="5">
                  <c:v>2 кв. 2020</c:v>
                </c:pt>
                <c:pt idx="6">
                  <c:v>3 кв. 2020</c:v>
                </c:pt>
                <c:pt idx="7">
                  <c:v>4 кв.2020</c:v>
                </c:pt>
                <c:pt idx="8">
                  <c:v>1 кв. 2021</c:v>
                </c:pt>
                <c:pt idx="9">
                  <c:v>2 кв.2021</c:v>
                </c:pt>
                <c:pt idx="10">
                  <c:v>3 кв.2021</c:v>
                </c:pt>
                <c:pt idx="11">
                  <c:v>4 кв.2021</c:v>
                </c:pt>
                <c:pt idx="12">
                  <c:v>1 кв.2022</c:v>
                </c:pt>
              </c:strCache>
            </c:strRef>
          </c:cat>
          <c:val>
            <c:numRef>
              <c:f>Лист1!$C$82:$O$82</c:f>
              <c:numCache>
                <c:formatCode>#\ ##0.0_р_.</c:formatCode>
                <c:ptCount val="13"/>
                <c:pt idx="0">
                  <c:v>861.68007632319996</c:v>
                </c:pt>
                <c:pt idx="1">
                  <c:v>861.8427628564998</c:v>
                </c:pt>
                <c:pt idx="2">
                  <c:v>751.12993918980021</c:v>
                </c:pt>
                <c:pt idx="3">
                  <c:v>811.37759191649957</c:v>
                </c:pt>
                <c:pt idx="4">
                  <c:v>828.47482247169989</c:v>
                </c:pt>
                <c:pt idx="5">
                  <c:v>640.00248978019999</c:v>
                </c:pt>
                <c:pt idx="6">
                  <c:v>625.62053711149997</c:v>
                </c:pt>
                <c:pt idx="7">
                  <c:v>757.64093694415999</c:v>
                </c:pt>
                <c:pt idx="8">
                  <c:v>994.2053569955799</c:v>
                </c:pt>
                <c:pt idx="9">
                  <c:v>987.78123688802998</c:v>
                </c:pt>
                <c:pt idx="10">
                  <c:v>1154.9125487163899</c:v>
                </c:pt>
                <c:pt idx="11">
                  <c:v>1342.3341287999997</c:v>
                </c:pt>
                <c:pt idx="12">
                  <c:v>1458.70133960351</c:v>
                </c:pt>
              </c:numCache>
            </c:numRef>
          </c:val>
          <c:extLst>
            <c:ext xmlns:c16="http://schemas.microsoft.com/office/drawing/2014/chart" uri="{C3380CC4-5D6E-409C-BE32-E72D297353CC}">
              <c16:uniqueId val="{00000000-E6C5-4FEB-BC3C-3687E2984368}"/>
            </c:ext>
          </c:extLst>
        </c:ser>
        <c:dLbls>
          <c:showLegendKey val="0"/>
          <c:showVal val="0"/>
          <c:showCatName val="0"/>
          <c:showSerName val="0"/>
          <c:showPercent val="0"/>
          <c:showBubbleSize val="0"/>
        </c:dLbls>
        <c:gapWidth val="45"/>
        <c:axId val="92291072"/>
        <c:axId val="92292608"/>
      </c:barChart>
      <c:lineChart>
        <c:grouping val="standard"/>
        <c:varyColors val="0"/>
        <c:ser>
          <c:idx val="1"/>
          <c:order val="1"/>
          <c:tx>
            <c:strRef>
              <c:f>Лист1!$B$83</c:f>
              <c:strCache>
                <c:ptCount val="1"/>
                <c:pt idx="0">
                  <c:v>Цена на нефть марки Юралс, $/тонн</c:v>
                </c:pt>
              </c:strCache>
            </c:strRef>
          </c:tx>
          <c:spPr>
            <a:ln>
              <a:solidFill>
                <a:schemeClr val="tx1"/>
              </a:solidFill>
            </a:ln>
          </c:spPr>
          <c:marker>
            <c:symbol val="none"/>
          </c:marker>
          <c:cat>
            <c:strRef>
              <c:f>Лист1!$C$81:$O$81</c:f>
              <c:strCache>
                <c:ptCount val="13"/>
                <c:pt idx="0">
                  <c:v>1кв. 2019</c:v>
                </c:pt>
                <c:pt idx="1">
                  <c:v>2 кв. 2019</c:v>
                </c:pt>
                <c:pt idx="2">
                  <c:v>3 кв. 2019 </c:v>
                </c:pt>
                <c:pt idx="3">
                  <c:v>4 кв.2019</c:v>
                </c:pt>
                <c:pt idx="4">
                  <c:v>1кв. 2020</c:v>
                </c:pt>
                <c:pt idx="5">
                  <c:v>2 кв. 2020</c:v>
                </c:pt>
                <c:pt idx="6">
                  <c:v>3 кв. 2020</c:v>
                </c:pt>
                <c:pt idx="7">
                  <c:v>4 кв.2020</c:v>
                </c:pt>
                <c:pt idx="8">
                  <c:v>1 кв. 2021</c:v>
                </c:pt>
                <c:pt idx="9">
                  <c:v>2 кв.2021</c:v>
                </c:pt>
                <c:pt idx="10">
                  <c:v>3 кв.2021</c:v>
                </c:pt>
                <c:pt idx="11">
                  <c:v>4 кв.2021</c:v>
                </c:pt>
                <c:pt idx="12">
                  <c:v>1 кв.2022</c:v>
                </c:pt>
              </c:strCache>
            </c:strRef>
          </c:cat>
          <c:val>
            <c:numRef>
              <c:f>Лист1!$C$83:$O$83</c:f>
              <c:numCache>
                <c:formatCode>#\ ##0.0</c:formatCode>
                <c:ptCount val="13"/>
                <c:pt idx="0">
                  <c:v>63.229301948051955</c:v>
                </c:pt>
                <c:pt idx="1">
                  <c:v>68.434182539682539</c:v>
                </c:pt>
                <c:pt idx="2">
                  <c:v>61.257104899930987</c:v>
                </c:pt>
                <c:pt idx="3">
                  <c:v>62.678942719116627</c:v>
                </c:pt>
                <c:pt idx="4">
                  <c:v>48.517492424242427</c:v>
                </c:pt>
                <c:pt idx="5">
                  <c:v>29.569742822966504</c:v>
                </c:pt>
                <c:pt idx="6">
                  <c:v>43.207569169960472</c:v>
                </c:pt>
                <c:pt idx="7">
                  <c:v>44.29634199134199</c:v>
                </c:pt>
                <c:pt idx="8">
                  <c:v>59.850630434782623</c:v>
                </c:pt>
                <c:pt idx="9">
                  <c:v>67.005826555023916</c:v>
                </c:pt>
                <c:pt idx="10">
                  <c:v>73.338027859237542</c:v>
                </c:pt>
                <c:pt idx="11">
                  <c:v>78.195732323232335</c:v>
                </c:pt>
                <c:pt idx="12">
                  <c:v>90.458058695652156</c:v>
                </c:pt>
              </c:numCache>
            </c:numRef>
          </c:val>
          <c:smooth val="0"/>
          <c:extLst>
            <c:ext xmlns:c16="http://schemas.microsoft.com/office/drawing/2014/chart" uri="{C3380CC4-5D6E-409C-BE32-E72D297353CC}">
              <c16:uniqueId val="{00000001-E6C5-4FEB-BC3C-3687E2984368}"/>
            </c:ext>
          </c:extLst>
        </c:ser>
        <c:dLbls>
          <c:showLegendKey val="0"/>
          <c:showVal val="0"/>
          <c:showCatName val="0"/>
          <c:showSerName val="0"/>
          <c:showPercent val="0"/>
          <c:showBubbleSize val="0"/>
        </c:dLbls>
        <c:marker val="1"/>
        <c:smooth val="0"/>
        <c:axId val="92300800"/>
        <c:axId val="92294528"/>
      </c:lineChart>
      <c:dateAx>
        <c:axId val="92291072"/>
        <c:scaling>
          <c:orientation val="minMax"/>
        </c:scaling>
        <c:delete val="0"/>
        <c:axPos val="b"/>
        <c:numFmt formatCode="[$-419]mmmm\ yyyy;@" sourceLinked="0"/>
        <c:majorTickMark val="none"/>
        <c:minorTickMark val="none"/>
        <c:tickLblPos val="low"/>
        <c:txPr>
          <a:bodyPr/>
          <a:lstStyle/>
          <a:p>
            <a:pPr>
              <a:defRPr sz="900"/>
            </a:pPr>
            <a:endParaRPr lang="ru-RU"/>
          </a:p>
        </c:txPr>
        <c:crossAx val="92292608"/>
        <c:crosses val="autoZero"/>
        <c:auto val="0"/>
        <c:lblOffset val="0"/>
        <c:baseTimeUnit val="months"/>
      </c:dateAx>
      <c:valAx>
        <c:axId val="92292608"/>
        <c:scaling>
          <c:orientation val="minMax"/>
          <c:max val="1400"/>
          <c:min val="0"/>
        </c:scaling>
        <c:delete val="0"/>
        <c:axPos val="l"/>
        <c:numFmt formatCode="#,##0" sourceLinked="0"/>
        <c:majorTickMark val="none"/>
        <c:minorTickMark val="none"/>
        <c:tickLblPos val="nextTo"/>
        <c:crossAx val="92291072"/>
        <c:crosses val="autoZero"/>
        <c:crossBetween val="between"/>
      </c:valAx>
      <c:valAx>
        <c:axId val="92294528"/>
        <c:scaling>
          <c:orientation val="minMax"/>
          <c:max val="95"/>
          <c:min val="25"/>
        </c:scaling>
        <c:delete val="0"/>
        <c:axPos val="r"/>
        <c:numFmt formatCode="#\ ##0.0" sourceLinked="1"/>
        <c:majorTickMark val="out"/>
        <c:minorTickMark val="none"/>
        <c:tickLblPos val="nextTo"/>
        <c:crossAx val="92300800"/>
        <c:crosses val="max"/>
        <c:crossBetween val="between"/>
      </c:valAx>
      <c:dateAx>
        <c:axId val="92300800"/>
        <c:scaling>
          <c:orientation val="minMax"/>
        </c:scaling>
        <c:delete val="1"/>
        <c:axPos val="b"/>
        <c:numFmt formatCode="General" sourceLinked="1"/>
        <c:majorTickMark val="out"/>
        <c:minorTickMark val="none"/>
        <c:tickLblPos val="nextTo"/>
        <c:crossAx val="92294528"/>
        <c:crosses val="autoZero"/>
        <c:auto val="0"/>
        <c:lblOffset val="100"/>
        <c:baseTimeUnit val="months"/>
      </c:dateAx>
    </c:plotArea>
    <c:legend>
      <c:legendPos val="b"/>
      <c:layout/>
      <c:overlay val="0"/>
    </c:legend>
    <c:plotVisOnly val="1"/>
    <c:dispBlanksAs val="zero"/>
    <c:showDLblsOverMax val="0"/>
  </c:chart>
  <c:spPr>
    <a:effectLst/>
  </c:sp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53E9D1-FCDF-4F1E-A33E-33DD8988C608}" type="doc">
      <dgm:prSet loTypeId="urn:microsoft.com/office/officeart/2005/8/layout/radial2" loCatId="relationship" qsTypeId="urn:microsoft.com/office/officeart/2005/8/quickstyle/3d1" qsCatId="3D" csTypeId="urn:microsoft.com/office/officeart/2005/8/colors/colorful5" csCatId="colorful" phldr="1"/>
      <dgm:spPr/>
      <dgm:t>
        <a:bodyPr/>
        <a:lstStyle/>
        <a:p>
          <a:endParaRPr lang="ru-RU"/>
        </a:p>
      </dgm:t>
    </dgm:pt>
    <dgm:pt modelId="{905F4A60-C583-415C-B500-0C65DBFD67AE}">
      <dgm:prSet phldrT="[Текст]" custT="1"/>
      <dgm:spPr/>
      <dgm:t>
        <a:bodyPr/>
        <a:lstStyle/>
        <a:p>
          <a:r>
            <a:rPr lang="ru-RU" sz="900" b="0" dirty="0">
              <a:latin typeface="Bahnschrift SemiLight" panose="020B0502040204020203" pitchFamily="34" charset="0"/>
              <a:cs typeface="Arial" panose="020B0604020202020204" pitchFamily="34" charset="0"/>
            </a:rPr>
            <a:t>Закрепление полномочий по администрированию по источникам доходов </a:t>
          </a:r>
        </a:p>
      </dgm:t>
    </dgm:pt>
    <dgm:pt modelId="{D44A63F2-0114-4D53-B1CB-EDDE72B39D97}" type="parTrans" cxnId="{6485AB32-7E51-435F-8983-261C985F88ED}">
      <dgm:prSet/>
      <dgm:spPr/>
      <dgm:t>
        <a:bodyPr/>
        <a:lstStyle/>
        <a:p>
          <a:endParaRPr lang="ru-RU"/>
        </a:p>
      </dgm:t>
    </dgm:pt>
    <dgm:pt modelId="{4F7CD365-A5D3-41DD-AFC1-34026BCCEA78}" type="sibTrans" cxnId="{6485AB32-7E51-435F-8983-261C985F88ED}">
      <dgm:prSet/>
      <dgm:spPr/>
      <dgm:t>
        <a:bodyPr/>
        <a:lstStyle/>
        <a:p>
          <a:endParaRPr lang="ru-RU"/>
        </a:p>
      </dgm:t>
    </dgm:pt>
    <dgm:pt modelId="{24D7E8C0-5169-43E5-B75C-A0E96F5A3694}">
      <dgm:prSet phldrT="[Текст]"/>
      <dgm:spPr/>
      <dgm:t>
        <a:bodyPr/>
        <a:lstStyle/>
        <a:p>
          <a:endParaRPr lang="ru-RU" dirty="0"/>
        </a:p>
      </dgm:t>
    </dgm:pt>
    <dgm:pt modelId="{4233C57C-2180-4687-9A93-4B64CB61CEA0}" type="parTrans" cxnId="{0D1EFBD3-5CCA-420F-A6F7-52B6B0DD4769}">
      <dgm:prSet/>
      <dgm:spPr/>
      <dgm:t>
        <a:bodyPr/>
        <a:lstStyle/>
        <a:p>
          <a:endParaRPr lang="ru-RU"/>
        </a:p>
      </dgm:t>
    </dgm:pt>
    <dgm:pt modelId="{1F0BBA32-19DF-4599-A7A8-5C4A1D2A4EC4}" type="sibTrans" cxnId="{0D1EFBD3-5CCA-420F-A6F7-52B6B0DD4769}">
      <dgm:prSet/>
      <dgm:spPr/>
      <dgm:t>
        <a:bodyPr/>
        <a:lstStyle/>
        <a:p>
          <a:endParaRPr lang="ru-RU"/>
        </a:p>
      </dgm:t>
    </dgm:pt>
    <dgm:pt modelId="{6C0E329A-8466-462C-83BA-74B4D30BD866}">
      <dgm:prSet phldrT="[Текст]" custT="1"/>
      <dgm:spPr/>
      <dgm:t>
        <a:bodyPr/>
        <a:lstStyle/>
        <a:p>
          <a:r>
            <a:rPr lang="ru-RU" sz="900" b="0" dirty="0">
              <a:latin typeface="Bahnschrift SemiLight" panose="020B0502040204020203" pitchFamily="34" charset="0"/>
              <a:cs typeface="Arial" panose="020B0604020202020204" pitchFamily="34" charset="0"/>
            </a:rPr>
            <a:t>Формирование полной информации по каждому источнику доходов</a:t>
          </a:r>
        </a:p>
      </dgm:t>
    </dgm:pt>
    <dgm:pt modelId="{A3EB6B10-ADEA-4796-921B-45293ECCFB4E}" type="parTrans" cxnId="{42FF8CFA-C586-417D-A64A-482ADEDE6636}">
      <dgm:prSet/>
      <dgm:spPr/>
      <dgm:t>
        <a:bodyPr/>
        <a:lstStyle/>
        <a:p>
          <a:endParaRPr lang="ru-RU"/>
        </a:p>
      </dgm:t>
    </dgm:pt>
    <dgm:pt modelId="{1EB0F5A3-9DBE-43AC-B79D-CDD092534136}" type="sibTrans" cxnId="{42FF8CFA-C586-417D-A64A-482ADEDE6636}">
      <dgm:prSet/>
      <dgm:spPr/>
      <dgm:t>
        <a:bodyPr/>
        <a:lstStyle/>
        <a:p>
          <a:endParaRPr lang="ru-RU"/>
        </a:p>
      </dgm:t>
    </dgm:pt>
    <dgm:pt modelId="{DEAABC99-032B-47A1-9D8F-2B6549F4EE88}">
      <dgm:prSet phldrT="[Текст]" custT="1"/>
      <dgm:spPr>
        <a:gradFill rotWithShape="0">
          <a:gsLst>
            <a:gs pos="24317">
              <a:srgbClr val="0EBC4A"/>
            </a:gs>
            <a:gs pos="33776">
              <a:srgbClr val="19C545"/>
            </a:gs>
            <a:gs pos="11520">
              <a:srgbClr val="00B050"/>
            </a:gs>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gradFill>
      </dgm:spPr>
      <dgm:t>
        <a:bodyPr/>
        <a:lstStyle/>
        <a:p>
          <a:r>
            <a:rPr lang="ru-RU" sz="900" b="0" dirty="0">
              <a:latin typeface="Bahnschrift SemiLight" panose="020B0502040204020203" pitchFamily="34" charset="0"/>
              <a:cs typeface="Arial" panose="020B0604020202020204" pitchFamily="34" charset="0"/>
            </a:rPr>
            <a:t>Закрепление методики прогнозирования доходов + интеграция с ОПД </a:t>
          </a:r>
        </a:p>
      </dgm:t>
    </dgm:pt>
    <dgm:pt modelId="{AF744122-0831-437B-854A-6AFA1ADB194F}" type="parTrans" cxnId="{982D0548-E52C-471F-A054-2844CA9E96D7}">
      <dgm:prSet/>
      <dgm:spPr/>
      <dgm:t>
        <a:bodyPr/>
        <a:lstStyle/>
        <a:p>
          <a:endParaRPr lang="ru-RU"/>
        </a:p>
      </dgm:t>
    </dgm:pt>
    <dgm:pt modelId="{322361E8-E92F-4B75-8030-B7861403EA70}" type="sibTrans" cxnId="{982D0548-E52C-471F-A054-2844CA9E96D7}">
      <dgm:prSet/>
      <dgm:spPr/>
      <dgm:t>
        <a:bodyPr/>
        <a:lstStyle/>
        <a:p>
          <a:endParaRPr lang="ru-RU"/>
        </a:p>
      </dgm:t>
    </dgm:pt>
    <dgm:pt modelId="{38EC5B59-40A0-449A-B409-60C39EF46977}">
      <dgm:prSet phldrT="[Текст]" custT="1"/>
      <dgm:spPr>
        <a:gradFill rotWithShape="0">
          <a:gsLst>
            <a:gs pos="0">
              <a:schemeClr val="accent1">
                <a:lumMod val="75000"/>
              </a:schemeClr>
            </a:gs>
            <a:gs pos="50000">
              <a:schemeClr val="accent5">
                <a:hueOff val="-5882676"/>
                <a:satOff val="-8182"/>
                <a:lumOff val="-3138"/>
                <a:alphaOff val="0"/>
                <a:satMod val="110000"/>
                <a:lumMod val="100000"/>
                <a:shade val="100000"/>
              </a:schemeClr>
            </a:gs>
            <a:gs pos="100000">
              <a:schemeClr val="accent5">
                <a:hueOff val="-5882676"/>
                <a:satOff val="-8182"/>
                <a:lumOff val="-3138"/>
                <a:alphaOff val="0"/>
                <a:lumMod val="99000"/>
                <a:satMod val="120000"/>
                <a:shade val="78000"/>
              </a:schemeClr>
            </a:gs>
          </a:gsLst>
        </a:gradFill>
      </dgm:spPr>
      <dgm:t>
        <a:bodyPr/>
        <a:lstStyle/>
        <a:p>
          <a:r>
            <a:rPr lang="ru-RU" sz="900" b="0" dirty="0">
              <a:latin typeface="Bahnschrift SemiLight" panose="020B0502040204020203" pitchFamily="34" charset="0"/>
              <a:cs typeface="Arial" panose="020B0604020202020204" pitchFamily="34" charset="0"/>
            </a:rPr>
            <a:t>Исполнение и анализ</a:t>
          </a:r>
        </a:p>
      </dgm:t>
    </dgm:pt>
    <dgm:pt modelId="{026D7082-7F0D-4F89-9998-5EA9FC233357}" type="parTrans" cxnId="{8F7FBCDB-E2C4-4009-8882-1DE0E752A707}">
      <dgm:prSet/>
      <dgm:spPr/>
      <dgm:t>
        <a:bodyPr/>
        <a:lstStyle/>
        <a:p>
          <a:endParaRPr lang="ru-RU"/>
        </a:p>
      </dgm:t>
    </dgm:pt>
    <dgm:pt modelId="{143A19B3-572B-4B6C-BBB4-4501FCAF134B}" type="sibTrans" cxnId="{8F7FBCDB-E2C4-4009-8882-1DE0E752A707}">
      <dgm:prSet/>
      <dgm:spPr/>
      <dgm:t>
        <a:bodyPr/>
        <a:lstStyle/>
        <a:p>
          <a:endParaRPr lang="ru-RU"/>
        </a:p>
      </dgm:t>
    </dgm:pt>
    <dgm:pt modelId="{6A8F8ED1-CF51-4FB2-9D01-9D4C86E1FC2D}">
      <dgm:prSet phldrT="[Текст]" custT="1"/>
      <dgm:spPr>
        <a:gradFill rotWithShape="0">
          <a:gsLst>
            <a:gs pos="94000">
              <a:srgbClr val="61AA51"/>
            </a:gs>
            <a:gs pos="100000">
              <a:srgbClr val="0070C0"/>
            </a:gs>
            <a:gs pos="100000">
              <a:schemeClr val="accent1">
                <a:lumMod val="75000"/>
              </a:schemeClr>
            </a:gs>
            <a:gs pos="10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gradFill>
      </dgm:spPr>
      <dgm:t>
        <a:bodyPr/>
        <a:lstStyle/>
        <a:p>
          <a:r>
            <a:rPr lang="ru-RU" sz="900" b="0" dirty="0">
              <a:latin typeface="Bahnschrift SemiLight" panose="020B0502040204020203" pitchFamily="34" charset="0"/>
              <a:cs typeface="Arial" panose="020B0604020202020204" pitchFamily="34" charset="0"/>
            </a:rPr>
            <a:t>Формирование отчетности</a:t>
          </a:r>
        </a:p>
      </dgm:t>
    </dgm:pt>
    <dgm:pt modelId="{7FBF5983-605B-49CE-8A39-E6BEA86992A6}" type="sibTrans" cxnId="{ADB4A34C-4656-486B-9B4D-90D4B97197CA}">
      <dgm:prSet/>
      <dgm:spPr/>
      <dgm:t>
        <a:bodyPr/>
        <a:lstStyle/>
        <a:p>
          <a:endParaRPr lang="ru-RU"/>
        </a:p>
      </dgm:t>
    </dgm:pt>
    <dgm:pt modelId="{955CFD68-474B-4D01-94E8-7E0B4F2343CD}" type="parTrans" cxnId="{ADB4A34C-4656-486B-9B4D-90D4B97197CA}">
      <dgm:prSet/>
      <dgm:spPr/>
      <dgm:t>
        <a:bodyPr/>
        <a:lstStyle/>
        <a:p>
          <a:endParaRPr lang="ru-RU"/>
        </a:p>
      </dgm:t>
    </dgm:pt>
    <dgm:pt modelId="{8ADD1928-40A0-4843-AD48-360AE22BF90A}">
      <dgm:prSet phldrT="[Текст]" custT="1"/>
      <dgm:spPr>
        <a:gradFill rotWithShape="0">
          <a:gsLst>
            <a:gs pos="75000">
              <a:srgbClr val="95D825"/>
            </a:gs>
            <a:gs pos="10160">
              <a:srgbClr val="88C621"/>
            </a:gs>
            <a:gs pos="0">
              <a:schemeClr val="accent5">
                <a:hueOff val="-6622584"/>
                <a:satOff val="26541"/>
                <a:lumOff val="5752"/>
                <a:alphaOff val="0"/>
                <a:shade val="51000"/>
                <a:satMod val="130000"/>
              </a:schemeClr>
            </a:gs>
            <a:gs pos="10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gradFill>
      </dgm:spPr>
      <dgm:t>
        <a:bodyPr/>
        <a:lstStyle/>
        <a:p>
          <a:r>
            <a:rPr lang="ru-RU" sz="900" b="0" dirty="0">
              <a:latin typeface="Bahnschrift SemiLight" panose="020B0502040204020203" pitchFamily="34" charset="0"/>
              <a:cs typeface="Arial" panose="020B0604020202020204" pitchFamily="34" charset="0"/>
            </a:rPr>
            <a:t>Составление прогноза доходов</a:t>
          </a:r>
        </a:p>
      </dgm:t>
    </dgm:pt>
    <dgm:pt modelId="{4F6692DB-3DDC-4419-9D33-22AB0A6AC697}" type="parTrans" cxnId="{910B04FA-6334-4BC5-B86C-CA056A520AEF}">
      <dgm:prSet/>
      <dgm:spPr/>
      <dgm:t>
        <a:bodyPr/>
        <a:lstStyle/>
        <a:p>
          <a:endParaRPr lang="ru-RU"/>
        </a:p>
      </dgm:t>
    </dgm:pt>
    <dgm:pt modelId="{51CCC26F-89A4-48B2-B111-90D31BB841D1}" type="sibTrans" cxnId="{910B04FA-6334-4BC5-B86C-CA056A520AEF}">
      <dgm:prSet/>
      <dgm:spPr/>
      <dgm:t>
        <a:bodyPr/>
        <a:lstStyle/>
        <a:p>
          <a:endParaRPr lang="ru-RU"/>
        </a:p>
      </dgm:t>
    </dgm:pt>
    <dgm:pt modelId="{05E2D45B-956E-4AA4-B9C3-B9D645589AA7}" type="pres">
      <dgm:prSet presAssocID="{2053E9D1-FCDF-4F1E-A33E-33DD8988C608}" presName="composite" presStyleCnt="0">
        <dgm:presLayoutVars>
          <dgm:chMax val="5"/>
          <dgm:dir/>
          <dgm:animLvl val="ctr"/>
          <dgm:resizeHandles val="exact"/>
        </dgm:presLayoutVars>
      </dgm:prSet>
      <dgm:spPr/>
      <dgm:t>
        <a:bodyPr/>
        <a:lstStyle/>
        <a:p>
          <a:endParaRPr lang="ru-RU"/>
        </a:p>
      </dgm:t>
    </dgm:pt>
    <dgm:pt modelId="{834023D6-44A0-47C8-9F9B-E1970A489F4C}" type="pres">
      <dgm:prSet presAssocID="{2053E9D1-FCDF-4F1E-A33E-33DD8988C608}" presName="cycle" presStyleCnt="0"/>
      <dgm:spPr/>
    </dgm:pt>
    <dgm:pt modelId="{695D347A-7838-4BF5-A7CB-BFC16282B617}" type="pres">
      <dgm:prSet presAssocID="{2053E9D1-FCDF-4F1E-A33E-33DD8988C608}" presName="centerShape" presStyleCnt="0"/>
      <dgm:spPr/>
    </dgm:pt>
    <dgm:pt modelId="{51379B48-0F83-4B61-9D7A-2CD3D7B4304B}" type="pres">
      <dgm:prSet presAssocID="{2053E9D1-FCDF-4F1E-A33E-33DD8988C608}" presName="connSite" presStyleLbl="node1" presStyleIdx="0" presStyleCnt="7"/>
      <dgm:spPr/>
    </dgm:pt>
    <dgm:pt modelId="{20FA7A16-81E2-4619-99BA-F497AC8AC608}" type="pres">
      <dgm:prSet presAssocID="{2053E9D1-FCDF-4F1E-A33E-33DD8988C608}" presName="visible" presStyleLbl="node1" presStyleIdx="0" presStyleCnt="7" custScaleX="138171" custScaleY="134685"/>
      <dgm:spPr>
        <a:blipFill rotWithShape="1">
          <a:blip xmlns:r="http://schemas.openxmlformats.org/officeDocument/2006/relationships" r:embed="rId1"/>
          <a:stretch>
            <a:fillRect/>
          </a:stretch>
        </a:blipFill>
        <a:effectLst>
          <a:glow rad="139700">
            <a:schemeClr val="accent5">
              <a:satMod val="175000"/>
              <a:alpha val="40000"/>
            </a:schemeClr>
          </a:glow>
        </a:effectLst>
      </dgm:spPr>
    </dgm:pt>
    <dgm:pt modelId="{8A6C4BED-2763-4501-96CA-35EF929E7468}" type="pres">
      <dgm:prSet presAssocID="{D44A63F2-0114-4D53-B1CB-EDDE72B39D97}" presName="Name25" presStyleLbl="parChTrans1D1" presStyleIdx="0" presStyleCnt="6"/>
      <dgm:spPr/>
      <dgm:t>
        <a:bodyPr/>
        <a:lstStyle/>
        <a:p>
          <a:endParaRPr lang="ru-RU"/>
        </a:p>
      </dgm:t>
    </dgm:pt>
    <dgm:pt modelId="{FB452D1F-38F6-478C-8CE8-94A0C5BB75BF}" type="pres">
      <dgm:prSet presAssocID="{905F4A60-C583-415C-B500-0C65DBFD67AE}" presName="node" presStyleCnt="0"/>
      <dgm:spPr/>
    </dgm:pt>
    <dgm:pt modelId="{31AF159C-C8D9-4B22-84A5-8E53FDE3AB7A}" type="pres">
      <dgm:prSet presAssocID="{905F4A60-C583-415C-B500-0C65DBFD67AE}" presName="parentNode" presStyleLbl="node1" presStyleIdx="1" presStyleCnt="7" custScaleX="307039" custScaleY="170391" custLinFactX="-97309" custLinFactY="260717" custLinFactNeighborX="-100000" custLinFactNeighborY="300000">
        <dgm:presLayoutVars>
          <dgm:chMax val="1"/>
          <dgm:bulletEnabled val="1"/>
        </dgm:presLayoutVars>
      </dgm:prSet>
      <dgm:spPr/>
      <dgm:t>
        <a:bodyPr/>
        <a:lstStyle/>
        <a:p>
          <a:endParaRPr lang="ru-RU"/>
        </a:p>
      </dgm:t>
    </dgm:pt>
    <dgm:pt modelId="{ABEFC88D-7FB5-47D5-9739-68741315972E}" type="pres">
      <dgm:prSet presAssocID="{905F4A60-C583-415C-B500-0C65DBFD67AE}" presName="childNode" presStyleLbl="revTx" presStyleIdx="0" presStyleCnt="1">
        <dgm:presLayoutVars>
          <dgm:bulletEnabled val="1"/>
        </dgm:presLayoutVars>
      </dgm:prSet>
      <dgm:spPr/>
      <dgm:t>
        <a:bodyPr/>
        <a:lstStyle/>
        <a:p>
          <a:endParaRPr lang="ru-RU"/>
        </a:p>
      </dgm:t>
    </dgm:pt>
    <dgm:pt modelId="{4F25FF5E-FC82-4FE8-B02E-B5E9AB6A1053}" type="pres">
      <dgm:prSet presAssocID="{A3EB6B10-ADEA-4796-921B-45293ECCFB4E}" presName="Name25" presStyleLbl="parChTrans1D1" presStyleIdx="1" presStyleCnt="6"/>
      <dgm:spPr/>
      <dgm:t>
        <a:bodyPr/>
        <a:lstStyle/>
        <a:p>
          <a:endParaRPr lang="ru-RU"/>
        </a:p>
      </dgm:t>
    </dgm:pt>
    <dgm:pt modelId="{2A2BEA28-86D9-42A4-A7B2-93A81818D68D}" type="pres">
      <dgm:prSet presAssocID="{6C0E329A-8466-462C-83BA-74B4D30BD866}" presName="node" presStyleCnt="0"/>
      <dgm:spPr/>
    </dgm:pt>
    <dgm:pt modelId="{C1DCF1E6-E661-494D-9482-67D3E3006F60}" type="pres">
      <dgm:prSet presAssocID="{6C0E329A-8466-462C-83BA-74B4D30BD866}" presName="parentNode" presStyleLbl="node1" presStyleIdx="2" presStyleCnt="7" custScaleX="305938" custScaleY="170270" custLinFactY="196976" custLinFactNeighborX="27386" custLinFactNeighborY="200000">
        <dgm:presLayoutVars>
          <dgm:chMax val="1"/>
          <dgm:bulletEnabled val="1"/>
        </dgm:presLayoutVars>
      </dgm:prSet>
      <dgm:spPr/>
      <dgm:t>
        <a:bodyPr/>
        <a:lstStyle/>
        <a:p>
          <a:endParaRPr lang="ru-RU"/>
        </a:p>
      </dgm:t>
    </dgm:pt>
    <dgm:pt modelId="{1951BBEF-9CD3-4CBD-88E3-6F9D54C3989F}" type="pres">
      <dgm:prSet presAssocID="{6C0E329A-8466-462C-83BA-74B4D30BD866}" presName="childNode" presStyleLbl="revTx" presStyleIdx="0" presStyleCnt="1">
        <dgm:presLayoutVars>
          <dgm:bulletEnabled val="1"/>
        </dgm:presLayoutVars>
      </dgm:prSet>
      <dgm:spPr/>
    </dgm:pt>
    <dgm:pt modelId="{9536B1F9-8B7B-4C1F-A9AD-352C85FEEB24}" type="pres">
      <dgm:prSet presAssocID="{AF744122-0831-437B-854A-6AFA1ADB194F}" presName="Name25" presStyleLbl="parChTrans1D1" presStyleIdx="2" presStyleCnt="6"/>
      <dgm:spPr/>
      <dgm:t>
        <a:bodyPr/>
        <a:lstStyle/>
        <a:p>
          <a:endParaRPr lang="ru-RU"/>
        </a:p>
      </dgm:t>
    </dgm:pt>
    <dgm:pt modelId="{2717EC8B-1CAD-4DA0-B45F-E6772FE091A6}" type="pres">
      <dgm:prSet presAssocID="{DEAABC99-032B-47A1-9D8F-2B6549F4EE88}" presName="node" presStyleCnt="0"/>
      <dgm:spPr/>
    </dgm:pt>
    <dgm:pt modelId="{93FBF150-5A77-49C3-96B6-6935DBFEBF6A}" type="pres">
      <dgm:prSet presAssocID="{DEAABC99-032B-47A1-9D8F-2B6549F4EE88}" presName="parentNode" presStyleLbl="node1" presStyleIdx="3" presStyleCnt="7" custScaleX="272874" custScaleY="196295" custLinFactX="100000" custLinFactY="42554" custLinFactNeighborX="150740" custLinFactNeighborY="100000">
        <dgm:presLayoutVars>
          <dgm:chMax val="1"/>
          <dgm:bulletEnabled val="1"/>
        </dgm:presLayoutVars>
      </dgm:prSet>
      <dgm:spPr/>
      <dgm:t>
        <a:bodyPr/>
        <a:lstStyle/>
        <a:p>
          <a:endParaRPr lang="ru-RU"/>
        </a:p>
      </dgm:t>
    </dgm:pt>
    <dgm:pt modelId="{838071A2-F41E-45F9-BDB7-2EDAEB458CEC}" type="pres">
      <dgm:prSet presAssocID="{DEAABC99-032B-47A1-9D8F-2B6549F4EE88}" presName="childNode" presStyleLbl="revTx" presStyleIdx="0" presStyleCnt="1">
        <dgm:presLayoutVars>
          <dgm:bulletEnabled val="1"/>
        </dgm:presLayoutVars>
      </dgm:prSet>
      <dgm:spPr/>
    </dgm:pt>
    <dgm:pt modelId="{3B678BDC-2CCA-476F-AE05-FEB240FB9606}" type="pres">
      <dgm:prSet presAssocID="{4F6692DB-3DDC-4419-9D33-22AB0A6AC697}" presName="Name25" presStyleLbl="parChTrans1D1" presStyleIdx="3" presStyleCnt="6"/>
      <dgm:spPr/>
      <dgm:t>
        <a:bodyPr/>
        <a:lstStyle/>
        <a:p>
          <a:endParaRPr lang="ru-RU"/>
        </a:p>
      </dgm:t>
    </dgm:pt>
    <dgm:pt modelId="{C595FE8E-6B8A-47D0-A872-6F02B22CB95A}" type="pres">
      <dgm:prSet presAssocID="{8ADD1928-40A0-4843-AD48-360AE22BF90A}" presName="node" presStyleCnt="0"/>
      <dgm:spPr/>
    </dgm:pt>
    <dgm:pt modelId="{8A549C06-F87C-436B-A533-C148EAC39696}" type="pres">
      <dgm:prSet presAssocID="{8ADD1928-40A0-4843-AD48-360AE22BF90A}" presName="parentNode" presStyleLbl="node1" presStyleIdx="4" presStyleCnt="7" custScaleX="215486" custScaleY="159773" custLinFactX="100000" custLinFactY="-93816" custLinFactNeighborX="188780" custLinFactNeighborY="-100000">
        <dgm:presLayoutVars>
          <dgm:chMax val="1"/>
          <dgm:bulletEnabled val="1"/>
        </dgm:presLayoutVars>
      </dgm:prSet>
      <dgm:spPr/>
      <dgm:t>
        <a:bodyPr/>
        <a:lstStyle/>
        <a:p>
          <a:endParaRPr lang="ru-RU"/>
        </a:p>
      </dgm:t>
    </dgm:pt>
    <dgm:pt modelId="{C424C694-74AE-41F6-B605-A1A794F268CC}" type="pres">
      <dgm:prSet presAssocID="{8ADD1928-40A0-4843-AD48-360AE22BF90A}" presName="childNode" presStyleLbl="revTx" presStyleIdx="0" presStyleCnt="1">
        <dgm:presLayoutVars>
          <dgm:bulletEnabled val="1"/>
        </dgm:presLayoutVars>
      </dgm:prSet>
      <dgm:spPr/>
    </dgm:pt>
    <dgm:pt modelId="{C414D53E-6BEF-4E5B-8640-A178D7D5A428}" type="pres">
      <dgm:prSet presAssocID="{026D7082-7F0D-4F89-9998-5EA9FC233357}" presName="Name25" presStyleLbl="parChTrans1D1" presStyleIdx="4" presStyleCnt="6"/>
      <dgm:spPr/>
      <dgm:t>
        <a:bodyPr/>
        <a:lstStyle/>
        <a:p>
          <a:endParaRPr lang="ru-RU"/>
        </a:p>
      </dgm:t>
    </dgm:pt>
    <dgm:pt modelId="{AC87D367-0361-4DB1-A825-99B139A8D4C0}" type="pres">
      <dgm:prSet presAssocID="{38EC5B59-40A0-449A-B409-60C39EF46977}" presName="node" presStyleCnt="0"/>
      <dgm:spPr/>
    </dgm:pt>
    <dgm:pt modelId="{01EFDC5B-B8EA-4E84-9C88-B69D7EDA3C9F}" type="pres">
      <dgm:prSet presAssocID="{38EC5B59-40A0-449A-B409-60C39EF46977}" presName="parentNode" presStyleLbl="node1" presStyleIdx="5" presStyleCnt="7" custScaleX="197337" custScaleY="125201" custLinFactX="100000" custLinFactY="-200000" custLinFactNeighborX="104217" custLinFactNeighborY="-268212">
        <dgm:presLayoutVars>
          <dgm:chMax val="1"/>
          <dgm:bulletEnabled val="1"/>
        </dgm:presLayoutVars>
      </dgm:prSet>
      <dgm:spPr/>
      <dgm:t>
        <a:bodyPr/>
        <a:lstStyle/>
        <a:p>
          <a:endParaRPr lang="ru-RU"/>
        </a:p>
      </dgm:t>
    </dgm:pt>
    <dgm:pt modelId="{EA755DB3-F6C3-43F9-A1E6-4A15CD855FB1}" type="pres">
      <dgm:prSet presAssocID="{38EC5B59-40A0-449A-B409-60C39EF46977}" presName="childNode" presStyleLbl="revTx" presStyleIdx="0" presStyleCnt="1">
        <dgm:presLayoutVars>
          <dgm:bulletEnabled val="1"/>
        </dgm:presLayoutVars>
      </dgm:prSet>
      <dgm:spPr/>
    </dgm:pt>
    <dgm:pt modelId="{F5488608-768D-4E56-9D18-544AF73143E9}" type="pres">
      <dgm:prSet presAssocID="{955CFD68-474B-4D01-94E8-7E0B4F2343CD}" presName="Name25" presStyleLbl="parChTrans1D1" presStyleIdx="5" presStyleCnt="6"/>
      <dgm:spPr/>
      <dgm:t>
        <a:bodyPr/>
        <a:lstStyle/>
        <a:p>
          <a:endParaRPr lang="ru-RU"/>
        </a:p>
      </dgm:t>
    </dgm:pt>
    <dgm:pt modelId="{F7FADFB8-F192-4B05-AC78-16BCFEF516F6}" type="pres">
      <dgm:prSet presAssocID="{6A8F8ED1-CF51-4FB2-9D01-9D4C86E1FC2D}" presName="node" presStyleCnt="0"/>
      <dgm:spPr/>
    </dgm:pt>
    <dgm:pt modelId="{201E8E69-D64B-4D48-A74A-9B630D59E777}" type="pres">
      <dgm:prSet presAssocID="{6A8F8ED1-CF51-4FB2-9D01-9D4C86E1FC2D}" presName="parentNode" presStyleLbl="node1" presStyleIdx="6" presStyleCnt="7" custScaleX="279656" custScaleY="111606" custLinFactY="-292890" custLinFactNeighborX="25488" custLinFactNeighborY="-300000">
        <dgm:presLayoutVars>
          <dgm:chMax val="1"/>
          <dgm:bulletEnabled val="1"/>
        </dgm:presLayoutVars>
      </dgm:prSet>
      <dgm:spPr/>
      <dgm:t>
        <a:bodyPr/>
        <a:lstStyle/>
        <a:p>
          <a:endParaRPr lang="ru-RU"/>
        </a:p>
      </dgm:t>
    </dgm:pt>
    <dgm:pt modelId="{CBA2C07F-2566-46A3-9EDE-F48007B2EC8F}" type="pres">
      <dgm:prSet presAssocID="{6A8F8ED1-CF51-4FB2-9D01-9D4C86E1FC2D}" presName="childNode" presStyleLbl="revTx" presStyleIdx="0" presStyleCnt="1">
        <dgm:presLayoutVars>
          <dgm:bulletEnabled val="1"/>
        </dgm:presLayoutVars>
      </dgm:prSet>
      <dgm:spPr/>
    </dgm:pt>
  </dgm:ptLst>
  <dgm:cxnLst>
    <dgm:cxn modelId="{42FF8CFA-C586-417D-A64A-482ADEDE6636}" srcId="{2053E9D1-FCDF-4F1E-A33E-33DD8988C608}" destId="{6C0E329A-8466-462C-83BA-74B4D30BD866}" srcOrd="1" destOrd="0" parTransId="{A3EB6B10-ADEA-4796-921B-45293ECCFB4E}" sibTransId="{1EB0F5A3-9DBE-43AC-B79D-CDD092534136}"/>
    <dgm:cxn modelId="{982D0548-E52C-471F-A054-2844CA9E96D7}" srcId="{2053E9D1-FCDF-4F1E-A33E-33DD8988C608}" destId="{DEAABC99-032B-47A1-9D8F-2B6549F4EE88}" srcOrd="2" destOrd="0" parTransId="{AF744122-0831-437B-854A-6AFA1ADB194F}" sibTransId="{322361E8-E92F-4B75-8030-B7861403EA70}"/>
    <dgm:cxn modelId="{8F7FBCDB-E2C4-4009-8882-1DE0E752A707}" srcId="{2053E9D1-FCDF-4F1E-A33E-33DD8988C608}" destId="{38EC5B59-40A0-449A-B409-60C39EF46977}" srcOrd="4" destOrd="0" parTransId="{026D7082-7F0D-4F89-9998-5EA9FC233357}" sibTransId="{143A19B3-572B-4B6C-BBB4-4501FCAF134B}"/>
    <dgm:cxn modelId="{EAD5BCEA-C67E-4F2B-80CA-2D45452EF7BD}" type="presOf" srcId="{2053E9D1-FCDF-4F1E-A33E-33DD8988C608}" destId="{05E2D45B-956E-4AA4-B9C3-B9D645589AA7}" srcOrd="0" destOrd="0" presId="urn:microsoft.com/office/officeart/2005/8/layout/radial2"/>
    <dgm:cxn modelId="{1245AC28-44B6-470B-898B-BD6D2A6F627E}" type="presOf" srcId="{905F4A60-C583-415C-B500-0C65DBFD67AE}" destId="{31AF159C-C8D9-4B22-84A5-8E53FDE3AB7A}" srcOrd="0" destOrd="0" presId="urn:microsoft.com/office/officeart/2005/8/layout/radial2"/>
    <dgm:cxn modelId="{10CDDAB8-27CF-438F-B88F-25176D386EB2}" type="presOf" srcId="{6A8F8ED1-CF51-4FB2-9D01-9D4C86E1FC2D}" destId="{201E8E69-D64B-4D48-A74A-9B630D59E777}" srcOrd="0" destOrd="0" presId="urn:microsoft.com/office/officeart/2005/8/layout/radial2"/>
    <dgm:cxn modelId="{E7700E68-B800-4585-BF42-8D02287A3A72}" type="presOf" srcId="{D44A63F2-0114-4D53-B1CB-EDDE72B39D97}" destId="{8A6C4BED-2763-4501-96CA-35EF929E7468}" srcOrd="0" destOrd="0" presId="urn:microsoft.com/office/officeart/2005/8/layout/radial2"/>
    <dgm:cxn modelId="{AC29F8D6-5E95-4AF3-A038-206F60458C60}" type="presOf" srcId="{DEAABC99-032B-47A1-9D8F-2B6549F4EE88}" destId="{93FBF150-5A77-49C3-96B6-6935DBFEBF6A}" srcOrd="0" destOrd="0" presId="urn:microsoft.com/office/officeart/2005/8/layout/radial2"/>
    <dgm:cxn modelId="{9DC21B79-A682-4C51-A676-FDA711EA0E18}" type="presOf" srcId="{4F6692DB-3DDC-4419-9D33-22AB0A6AC697}" destId="{3B678BDC-2CCA-476F-AE05-FEB240FB9606}" srcOrd="0" destOrd="0" presId="urn:microsoft.com/office/officeart/2005/8/layout/radial2"/>
    <dgm:cxn modelId="{87256951-52A9-4643-AD76-912EA24FD099}" type="presOf" srcId="{24D7E8C0-5169-43E5-B75C-A0E96F5A3694}" destId="{ABEFC88D-7FB5-47D5-9739-68741315972E}" srcOrd="0" destOrd="0" presId="urn:microsoft.com/office/officeart/2005/8/layout/radial2"/>
    <dgm:cxn modelId="{6485AB32-7E51-435F-8983-261C985F88ED}" srcId="{2053E9D1-FCDF-4F1E-A33E-33DD8988C608}" destId="{905F4A60-C583-415C-B500-0C65DBFD67AE}" srcOrd="0" destOrd="0" parTransId="{D44A63F2-0114-4D53-B1CB-EDDE72B39D97}" sibTransId="{4F7CD365-A5D3-41DD-AFC1-34026BCCEA78}"/>
    <dgm:cxn modelId="{0BA09264-731D-4907-90FB-A145D76E6395}" type="presOf" srcId="{6C0E329A-8466-462C-83BA-74B4D30BD866}" destId="{C1DCF1E6-E661-494D-9482-67D3E3006F60}" srcOrd="0" destOrd="0" presId="urn:microsoft.com/office/officeart/2005/8/layout/radial2"/>
    <dgm:cxn modelId="{6A786463-9E8D-44DC-B9D3-2E488DCA019D}" type="presOf" srcId="{AF744122-0831-437B-854A-6AFA1ADB194F}" destId="{9536B1F9-8B7B-4C1F-A9AD-352C85FEEB24}" srcOrd="0" destOrd="0" presId="urn:microsoft.com/office/officeart/2005/8/layout/radial2"/>
    <dgm:cxn modelId="{ADB4A34C-4656-486B-9B4D-90D4B97197CA}" srcId="{2053E9D1-FCDF-4F1E-A33E-33DD8988C608}" destId="{6A8F8ED1-CF51-4FB2-9D01-9D4C86E1FC2D}" srcOrd="5" destOrd="0" parTransId="{955CFD68-474B-4D01-94E8-7E0B4F2343CD}" sibTransId="{7FBF5983-605B-49CE-8A39-E6BEA86992A6}"/>
    <dgm:cxn modelId="{1D86AAAE-359C-49BA-A52A-FFBDFE076339}" type="presOf" srcId="{38EC5B59-40A0-449A-B409-60C39EF46977}" destId="{01EFDC5B-B8EA-4E84-9C88-B69D7EDA3C9F}" srcOrd="0" destOrd="0" presId="urn:microsoft.com/office/officeart/2005/8/layout/radial2"/>
    <dgm:cxn modelId="{0E28A914-A0D0-49AA-A628-9061B8E1E11B}" type="presOf" srcId="{A3EB6B10-ADEA-4796-921B-45293ECCFB4E}" destId="{4F25FF5E-FC82-4FE8-B02E-B5E9AB6A1053}" srcOrd="0" destOrd="0" presId="urn:microsoft.com/office/officeart/2005/8/layout/radial2"/>
    <dgm:cxn modelId="{8FAF3331-68D6-41A6-B4D3-76B4743E1B2F}" type="presOf" srcId="{955CFD68-474B-4D01-94E8-7E0B4F2343CD}" destId="{F5488608-768D-4E56-9D18-544AF73143E9}" srcOrd="0" destOrd="0" presId="urn:microsoft.com/office/officeart/2005/8/layout/radial2"/>
    <dgm:cxn modelId="{475759E5-2212-4C8B-9144-3CF9ABB9CDB8}" type="presOf" srcId="{026D7082-7F0D-4F89-9998-5EA9FC233357}" destId="{C414D53E-6BEF-4E5B-8640-A178D7D5A428}" srcOrd="0" destOrd="0" presId="urn:microsoft.com/office/officeart/2005/8/layout/radial2"/>
    <dgm:cxn modelId="{910B04FA-6334-4BC5-B86C-CA056A520AEF}" srcId="{2053E9D1-FCDF-4F1E-A33E-33DD8988C608}" destId="{8ADD1928-40A0-4843-AD48-360AE22BF90A}" srcOrd="3" destOrd="0" parTransId="{4F6692DB-3DDC-4419-9D33-22AB0A6AC697}" sibTransId="{51CCC26F-89A4-48B2-B111-90D31BB841D1}"/>
    <dgm:cxn modelId="{0D1EFBD3-5CCA-420F-A6F7-52B6B0DD4769}" srcId="{905F4A60-C583-415C-B500-0C65DBFD67AE}" destId="{24D7E8C0-5169-43E5-B75C-A0E96F5A3694}" srcOrd="0" destOrd="0" parTransId="{4233C57C-2180-4687-9A93-4B64CB61CEA0}" sibTransId="{1F0BBA32-19DF-4599-A7A8-5C4A1D2A4EC4}"/>
    <dgm:cxn modelId="{38EAC11E-B2C6-4546-837D-FFAC2BA8C5EE}" type="presOf" srcId="{8ADD1928-40A0-4843-AD48-360AE22BF90A}" destId="{8A549C06-F87C-436B-A533-C148EAC39696}" srcOrd="0" destOrd="0" presId="urn:microsoft.com/office/officeart/2005/8/layout/radial2"/>
    <dgm:cxn modelId="{D4DC3C74-7948-4B90-932F-261013645B45}" type="presParOf" srcId="{05E2D45B-956E-4AA4-B9C3-B9D645589AA7}" destId="{834023D6-44A0-47C8-9F9B-E1970A489F4C}" srcOrd="0" destOrd="0" presId="urn:microsoft.com/office/officeart/2005/8/layout/radial2"/>
    <dgm:cxn modelId="{62480906-0FCB-4A64-9970-47C58313F863}" type="presParOf" srcId="{834023D6-44A0-47C8-9F9B-E1970A489F4C}" destId="{695D347A-7838-4BF5-A7CB-BFC16282B617}" srcOrd="0" destOrd="0" presId="urn:microsoft.com/office/officeart/2005/8/layout/radial2"/>
    <dgm:cxn modelId="{4479227D-9BBF-4379-91D4-6B6CD4A1E397}" type="presParOf" srcId="{695D347A-7838-4BF5-A7CB-BFC16282B617}" destId="{51379B48-0F83-4B61-9D7A-2CD3D7B4304B}" srcOrd="0" destOrd="0" presId="urn:microsoft.com/office/officeart/2005/8/layout/radial2"/>
    <dgm:cxn modelId="{A3DBE58C-FFBF-481F-9713-194F758DDE8E}" type="presParOf" srcId="{695D347A-7838-4BF5-A7CB-BFC16282B617}" destId="{20FA7A16-81E2-4619-99BA-F497AC8AC608}" srcOrd="1" destOrd="0" presId="urn:microsoft.com/office/officeart/2005/8/layout/radial2"/>
    <dgm:cxn modelId="{D585CCF2-0229-41C6-8B9A-130AFE1709AB}" type="presParOf" srcId="{834023D6-44A0-47C8-9F9B-E1970A489F4C}" destId="{8A6C4BED-2763-4501-96CA-35EF929E7468}" srcOrd="1" destOrd="0" presId="urn:microsoft.com/office/officeart/2005/8/layout/radial2"/>
    <dgm:cxn modelId="{0A3B0825-A94B-4B25-ABDC-BF2B44CC81ED}" type="presParOf" srcId="{834023D6-44A0-47C8-9F9B-E1970A489F4C}" destId="{FB452D1F-38F6-478C-8CE8-94A0C5BB75BF}" srcOrd="2" destOrd="0" presId="urn:microsoft.com/office/officeart/2005/8/layout/radial2"/>
    <dgm:cxn modelId="{5291EDF5-B57C-4BF8-94BA-64109886A95B}" type="presParOf" srcId="{FB452D1F-38F6-478C-8CE8-94A0C5BB75BF}" destId="{31AF159C-C8D9-4B22-84A5-8E53FDE3AB7A}" srcOrd="0" destOrd="0" presId="urn:microsoft.com/office/officeart/2005/8/layout/radial2"/>
    <dgm:cxn modelId="{02473479-4BEE-45D4-9FFA-4F30E7E59A32}" type="presParOf" srcId="{FB452D1F-38F6-478C-8CE8-94A0C5BB75BF}" destId="{ABEFC88D-7FB5-47D5-9739-68741315972E}" srcOrd="1" destOrd="0" presId="urn:microsoft.com/office/officeart/2005/8/layout/radial2"/>
    <dgm:cxn modelId="{FC9E9842-9D0F-47B3-A81E-485F572CF330}" type="presParOf" srcId="{834023D6-44A0-47C8-9F9B-E1970A489F4C}" destId="{4F25FF5E-FC82-4FE8-B02E-B5E9AB6A1053}" srcOrd="3" destOrd="0" presId="urn:microsoft.com/office/officeart/2005/8/layout/radial2"/>
    <dgm:cxn modelId="{E9255207-D3F7-42BC-862E-1980A6FE35A2}" type="presParOf" srcId="{834023D6-44A0-47C8-9F9B-E1970A489F4C}" destId="{2A2BEA28-86D9-42A4-A7B2-93A81818D68D}" srcOrd="4" destOrd="0" presId="urn:microsoft.com/office/officeart/2005/8/layout/radial2"/>
    <dgm:cxn modelId="{FDF762E5-90A8-4528-90FD-FBBA630AF4D0}" type="presParOf" srcId="{2A2BEA28-86D9-42A4-A7B2-93A81818D68D}" destId="{C1DCF1E6-E661-494D-9482-67D3E3006F60}" srcOrd="0" destOrd="0" presId="urn:microsoft.com/office/officeart/2005/8/layout/radial2"/>
    <dgm:cxn modelId="{A425D481-5D5C-4B3B-BCED-9BF83683BDED}" type="presParOf" srcId="{2A2BEA28-86D9-42A4-A7B2-93A81818D68D}" destId="{1951BBEF-9CD3-4CBD-88E3-6F9D54C3989F}" srcOrd="1" destOrd="0" presId="urn:microsoft.com/office/officeart/2005/8/layout/radial2"/>
    <dgm:cxn modelId="{C8C14E38-11A9-447A-80B9-020928F45CF7}" type="presParOf" srcId="{834023D6-44A0-47C8-9F9B-E1970A489F4C}" destId="{9536B1F9-8B7B-4C1F-A9AD-352C85FEEB24}" srcOrd="5" destOrd="0" presId="urn:microsoft.com/office/officeart/2005/8/layout/radial2"/>
    <dgm:cxn modelId="{BF55E6B5-21EB-4B13-82CE-EB6E760ECD06}" type="presParOf" srcId="{834023D6-44A0-47C8-9F9B-E1970A489F4C}" destId="{2717EC8B-1CAD-4DA0-B45F-E6772FE091A6}" srcOrd="6" destOrd="0" presId="urn:microsoft.com/office/officeart/2005/8/layout/radial2"/>
    <dgm:cxn modelId="{EEA6E43E-EF43-4A44-B8BE-991EADE375B1}" type="presParOf" srcId="{2717EC8B-1CAD-4DA0-B45F-E6772FE091A6}" destId="{93FBF150-5A77-49C3-96B6-6935DBFEBF6A}" srcOrd="0" destOrd="0" presId="urn:microsoft.com/office/officeart/2005/8/layout/radial2"/>
    <dgm:cxn modelId="{E6D17DDD-891A-468F-A0E9-9CEB16FF929F}" type="presParOf" srcId="{2717EC8B-1CAD-4DA0-B45F-E6772FE091A6}" destId="{838071A2-F41E-45F9-BDB7-2EDAEB458CEC}" srcOrd="1" destOrd="0" presId="urn:microsoft.com/office/officeart/2005/8/layout/radial2"/>
    <dgm:cxn modelId="{35CA09C3-44F1-4291-A239-AF362FE75AE2}" type="presParOf" srcId="{834023D6-44A0-47C8-9F9B-E1970A489F4C}" destId="{3B678BDC-2CCA-476F-AE05-FEB240FB9606}" srcOrd="7" destOrd="0" presId="urn:microsoft.com/office/officeart/2005/8/layout/radial2"/>
    <dgm:cxn modelId="{87359F6D-DD15-4D37-903E-64A6DF361A1E}" type="presParOf" srcId="{834023D6-44A0-47C8-9F9B-E1970A489F4C}" destId="{C595FE8E-6B8A-47D0-A872-6F02B22CB95A}" srcOrd="8" destOrd="0" presId="urn:microsoft.com/office/officeart/2005/8/layout/radial2"/>
    <dgm:cxn modelId="{021F7C5B-2E28-44C2-BC24-13F62F60AC4A}" type="presParOf" srcId="{C595FE8E-6B8A-47D0-A872-6F02B22CB95A}" destId="{8A549C06-F87C-436B-A533-C148EAC39696}" srcOrd="0" destOrd="0" presId="urn:microsoft.com/office/officeart/2005/8/layout/radial2"/>
    <dgm:cxn modelId="{E7ADBC6D-9321-4C43-BE34-CF56049A8A9C}" type="presParOf" srcId="{C595FE8E-6B8A-47D0-A872-6F02B22CB95A}" destId="{C424C694-74AE-41F6-B605-A1A794F268CC}" srcOrd="1" destOrd="0" presId="urn:microsoft.com/office/officeart/2005/8/layout/radial2"/>
    <dgm:cxn modelId="{AC2C370C-0C00-4A61-9D40-4947B1C810E9}" type="presParOf" srcId="{834023D6-44A0-47C8-9F9B-E1970A489F4C}" destId="{C414D53E-6BEF-4E5B-8640-A178D7D5A428}" srcOrd="9" destOrd="0" presId="urn:microsoft.com/office/officeart/2005/8/layout/radial2"/>
    <dgm:cxn modelId="{EEADBB02-92A6-44A7-9476-B5607E22AFC3}" type="presParOf" srcId="{834023D6-44A0-47C8-9F9B-E1970A489F4C}" destId="{AC87D367-0361-4DB1-A825-99B139A8D4C0}" srcOrd="10" destOrd="0" presId="urn:microsoft.com/office/officeart/2005/8/layout/radial2"/>
    <dgm:cxn modelId="{0C3867F5-B07B-4873-9012-9956A581F8B0}" type="presParOf" srcId="{AC87D367-0361-4DB1-A825-99B139A8D4C0}" destId="{01EFDC5B-B8EA-4E84-9C88-B69D7EDA3C9F}" srcOrd="0" destOrd="0" presId="urn:microsoft.com/office/officeart/2005/8/layout/radial2"/>
    <dgm:cxn modelId="{9900CEDD-9136-45D4-975A-675669EAC77D}" type="presParOf" srcId="{AC87D367-0361-4DB1-A825-99B139A8D4C0}" destId="{EA755DB3-F6C3-43F9-A1E6-4A15CD855FB1}" srcOrd="1" destOrd="0" presId="urn:microsoft.com/office/officeart/2005/8/layout/radial2"/>
    <dgm:cxn modelId="{A75E00C1-DE07-491D-9865-4D32639516CD}" type="presParOf" srcId="{834023D6-44A0-47C8-9F9B-E1970A489F4C}" destId="{F5488608-768D-4E56-9D18-544AF73143E9}" srcOrd="11" destOrd="0" presId="urn:microsoft.com/office/officeart/2005/8/layout/radial2"/>
    <dgm:cxn modelId="{8CE7BA32-ACA2-42B0-B7F1-F19C4211ED3E}" type="presParOf" srcId="{834023D6-44A0-47C8-9F9B-E1970A489F4C}" destId="{F7FADFB8-F192-4B05-AC78-16BCFEF516F6}" srcOrd="12" destOrd="0" presId="urn:microsoft.com/office/officeart/2005/8/layout/radial2"/>
    <dgm:cxn modelId="{30AADF81-66E1-442C-B000-FCA3F5BA579A}" type="presParOf" srcId="{F7FADFB8-F192-4B05-AC78-16BCFEF516F6}" destId="{201E8E69-D64B-4D48-A74A-9B630D59E777}" srcOrd="0" destOrd="0" presId="urn:microsoft.com/office/officeart/2005/8/layout/radial2"/>
    <dgm:cxn modelId="{23F9FB1F-FE08-4C18-B719-636DCCDF832E}" type="presParOf" srcId="{F7FADFB8-F192-4B05-AC78-16BCFEF516F6}" destId="{CBA2C07F-2566-46A3-9EDE-F48007B2EC8F}"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488608-768D-4E56-9D18-544AF73143E9}">
      <dsp:nvSpPr>
        <dsp:cNvPr id="0" name=""/>
        <dsp:cNvSpPr/>
      </dsp:nvSpPr>
      <dsp:spPr>
        <a:xfrm rot="18566324">
          <a:off x="1207433" y="1333588"/>
          <a:ext cx="1301220" cy="31464"/>
        </a:xfrm>
        <a:custGeom>
          <a:avLst/>
          <a:gdLst/>
          <a:ahLst/>
          <a:cxnLst/>
          <a:rect l="0" t="0" r="0" b="0"/>
          <a:pathLst>
            <a:path>
              <a:moveTo>
                <a:pt x="0" y="15732"/>
              </a:moveTo>
              <a:lnTo>
                <a:pt x="1301220" y="15732"/>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414D53E-6BEF-4E5B-8640-A178D7D5A428}">
      <dsp:nvSpPr>
        <dsp:cNvPr id="0" name=""/>
        <dsp:cNvSpPr/>
      </dsp:nvSpPr>
      <dsp:spPr>
        <a:xfrm rot="19908551">
          <a:off x="1360115" y="1416172"/>
          <a:ext cx="2448231" cy="31464"/>
        </a:xfrm>
        <a:custGeom>
          <a:avLst/>
          <a:gdLst/>
          <a:ahLst/>
          <a:cxnLst/>
          <a:rect l="0" t="0" r="0" b="0"/>
          <a:pathLst>
            <a:path>
              <a:moveTo>
                <a:pt x="0" y="15732"/>
              </a:moveTo>
              <a:lnTo>
                <a:pt x="2448231" y="15732"/>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B678BDC-2CCA-476F-AE05-FEB240FB9606}">
      <dsp:nvSpPr>
        <dsp:cNvPr id="0" name=""/>
        <dsp:cNvSpPr/>
      </dsp:nvSpPr>
      <dsp:spPr>
        <a:xfrm rot="20922155">
          <a:off x="1478452" y="1837581"/>
          <a:ext cx="2773316" cy="31464"/>
        </a:xfrm>
        <a:custGeom>
          <a:avLst/>
          <a:gdLst/>
          <a:ahLst/>
          <a:cxnLst/>
          <a:rect l="0" t="0" r="0" b="0"/>
          <a:pathLst>
            <a:path>
              <a:moveTo>
                <a:pt x="0" y="15732"/>
              </a:moveTo>
              <a:lnTo>
                <a:pt x="2773316" y="15732"/>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536B1F9-8B7B-4C1F-A9AD-352C85FEEB24}">
      <dsp:nvSpPr>
        <dsp:cNvPr id="0" name=""/>
        <dsp:cNvSpPr/>
      </dsp:nvSpPr>
      <dsp:spPr>
        <a:xfrm rot="434939">
          <a:off x="1496145" y="2365698"/>
          <a:ext cx="2295906" cy="31464"/>
        </a:xfrm>
        <a:custGeom>
          <a:avLst/>
          <a:gdLst/>
          <a:ahLst/>
          <a:cxnLst/>
          <a:rect l="0" t="0" r="0" b="0"/>
          <a:pathLst>
            <a:path>
              <a:moveTo>
                <a:pt x="0" y="15732"/>
              </a:moveTo>
              <a:lnTo>
                <a:pt x="2295906" y="15732"/>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F25FF5E-FC82-4FE8-B02E-B5E9AB6A1053}">
      <dsp:nvSpPr>
        <dsp:cNvPr id="0" name=""/>
        <dsp:cNvSpPr/>
      </dsp:nvSpPr>
      <dsp:spPr>
        <a:xfrm rot="1944346">
          <a:off x="1422827" y="2678003"/>
          <a:ext cx="1059464" cy="31464"/>
        </a:xfrm>
        <a:custGeom>
          <a:avLst/>
          <a:gdLst/>
          <a:ahLst/>
          <a:cxnLst/>
          <a:rect l="0" t="0" r="0" b="0"/>
          <a:pathLst>
            <a:path>
              <a:moveTo>
                <a:pt x="0" y="15732"/>
              </a:moveTo>
              <a:lnTo>
                <a:pt x="1059464" y="15732"/>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A6C4BED-2763-4501-96CA-35EF929E7468}">
      <dsp:nvSpPr>
        <dsp:cNvPr id="0" name=""/>
        <dsp:cNvSpPr/>
      </dsp:nvSpPr>
      <dsp:spPr>
        <a:xfrm rot="5309271">
          <a:off x="866939" y="2833004"/>
          <a:ext cx="628638" cy="31464"/>
        </a:xfrm>
        <a:custGeom>
          <a:avLst/>
          <a:gdLst/>
          <a:ahLst/>
          <a:cxnLst/>
          <a:rect l="0" t="0" r="0" b="0"/>
          <a:pathLst>
            <a:path>
              <a:moveTo>
                <a:pt x="0" y="15732"/>
              </a:moveTo>
              <a:lnTo>
                <a:pt x="628638" y="15732"/>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0FA7A16-81E2-4619-99BA-F497AC8AC608}">
      <dsp:nvSpPr>
        <dsp:cNvPr id="0" name=""/>
        <dsp:cNvSpPr/>
      </dsp:nvSpPr>
      <dsp:spPr>
        <a:xfrm>
          <a:off x="490135" y="1536342"/>
          <a:ext cx="1347633" cy="1313633"/>
        </a:xfrm>
        <a:prstGeom prst="ellipse">
          <a:avLst/>
        </a:prstGeom>
        <a:blipFill rotWithShape="1">
          <a:blip xmlns:r="http://schemas.openxmlformats.org/officeDocument/2006/relationships" r:embed="rId1"/>
          <a:stretch>
            <a:fillRect/>
          </a:stretch>
        </a:blipFill>
        <a:ln>
          <a:noFill/>
        </a:ln>
        <a:effectLst>
          <a:glow rad="139700">
            <a:schemeClr val="accent5">
              <a:satMod val="175000"/>
              <a:alpha val="4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1AF159C-C8D9-4B22-84A5-8E53FDE3AB7A}">
      <dsp:nvSpPr>
        <dsp:cNvPr id="0" name=""/>
        <dsp:cNvSpPr/>
      </dsp:nvSpPr>
      <dsp:spPr>
        <a:xfrm>
          <a:off x="304313" y="3162893"/>
          <a:ext cx="1796800" cy="997132"/>
        </a:xfrm>
        <a:prstGeom prst="ellipse">
          <a:avLst/>
        </a:prstGeom>
        <a:gradFill rotWithShape="0">
          <a:gsLst>
            <a:gs pos="0">
              <a:schemeClr val="accent5">
                <a:hueOff val="-1655646"/>
                <a:satOff val="6635"/>
                <a:lumOff val="1438"/>
                <a:alphaOff val="0"/>
                <a:shade val="51000"/>
                <a:satMod val="130000"/>
              </a:schemeClr>
            </a:gs>
            <a:gs pos="80000">
              <a:schemeClr val="accent5">
                <a:hueOff val="-1655646"/>
                <a:satOff val="6635"/>
                <a:lumOff val="1438"/>
                <a:alphaOff val="0"/>
                <a:shade val="93000"/>
                <a:satMod val="130000"/>
              </a:schemeClr>
            </a:gs>
            <a:gs pos="100000">
              <a:schemeClr val="accent5">
                <a:hueOff val="-1655646"/>
                <a:satOff val="6635"/>
                <a:lumOff val="14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ru-RU" sz="900" b="0" kern="1200" dirty="0">
              <a:latin typeface="Bahnschrift SemiLight" panose="020B0502040204020203" pitchFamily="34" charset="0"/>
              <a:cs typeface="Arial" panose="020B0604020202020204" pitchFamily="34" charset="0"/>
            </a:rPr>
            <a:t>Закрепление полномочий по администрированию по источникам доходов </a:t>
          </a:r>
        </a:p>
      </dsp:txBody>
      <dsp:txXfrm>
        <a:off x="567448" y="3308920"/>
        <a:ext cx="1270530" cy="705078"/>
      </dsp:txXfrm>
    </dsp:sp>
    <dsp:sp modelId="{ABEFC88D-7FB5-47D5-9739-68741315972E}">
      <dsp:nvSpPr>
        <dsp:cNvPr id="0" name=""/>
        <dsp:cNvSpPr/>
      </dsp:nvSpPr>
      <dsp:spPr>
        <a:xfrm>
          <a:off x="645136" y="3162893"/>
          <a:ext cx="2695200" cy="99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645136" y="3162893"/>
        <a:ext cx="2695200" cy="997132"/>
      </dsp:txXfrm>
    </dsp:sp>
    <dsp:sp modelId="{C1DCF1E6-E661-494D-9482-67D3E3006F60}">
      <dsp:nvSpPr>
        <dsp:cNvPr id="0" name=""/>
        <dsp:cNvSpPr/>
      </dsp:nvSpPr>
      <dsp:spPr>
        <a:xfrm>
          <a:off x="2094781" y="2854023"/>
          <a:ext cx="1790357" cy="996424"/>
        </a:xfrm>
        <a:prstGeom prst="ellips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ru-RU" sz="900" b="0" kern="1200" dirty="0">
              <a:latin typeface="Bahnschrift SemiLight" panose="020B0502040204020203" pitchFamily="34" charset="0"/>
              <a:cs typeface="Arial" panose="020B0604020202020204" pitchFamily="34" charset="0"/>
            </a:rPr>
            <a:t>Формирование полной информации по каждому источнику доходов</a:t>
          </a:r>
        </a:p>
      </dsp:txBody>
      <dsp:txXfrm>
        <a:off x="2356973" y="2999946"/>
        <a:ext cx="1265973" cy="704578"/>
      </dsp:txXfrm>
    </dsp:sp>
    <dsp:sp modelId="{93FBF150-5A77-49C3-96B6-6935DBFEBF6A}">
      <dsp:nvSpPr>
        <dsp:cNvPr id="0" name=""/>
        <dsp:cNvSpPr/>
      </dsp:nvSpPr>
      <dsp:spPr>
        <a:xfrm>
          <a:off x="3770680" y="2051927"/>
          <a:ext cx="1596865" cy="1148723"/>
        </a:xfrm>
        <a:prstGeom prst="ellipse">
          <a:avLst/>
        </a:prstGeom>
        <a:gradFill rotWithShape="0">
          <a:gsLst>
            <a:gs pos="24317">
              <a:srgbClr val="0EBC4A"/>
            </a:gs>
            <a:gs pos="33776">
              <a:srgbClr val="19C545"/>
            </a:gs>
            <a:gs pos="11520">
              <a:srgbClr val="00B050"/>
            </a:gs>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ru-RU" sz="900" b="0" kern="1200" dirty="0">
              <a:latin typeface="Bahnschrift SemiLight" panose="020B0502040204020203" pitchFamily="34" charset="0"/>
              <a:cs typeface="Arial" panose="020B0604020202020204" pitchFamily="34" charset="0"/>
            </a:rPr>
            <a:t>Закрепление методики прогнозирования доходов + интеграция с ОПД </a:t>
          </a:r>
        </a:p>
      </dsp:txBody>
      <dsp:txXfrm>
        <a:off x="4004535" y="2220154"/>
        <a:ext cx="1129155" cy="812269"/>
      </dsp:txXfrm>
    </dsp:sp>
    <dsp:sp modelId="{8A549C06-F87C-436B-A533-C148EAC39696}">
      <dsp:nvSpPr>
        <dsp:cNvPr id="0" name=""/>
        <dsp:cNvSpPr/>
      </dsp:nvSpPr>
      <dsp:spPr>
        <a:xfrm>
          <a:off x="4203189" y="992544"/>
          <a:ext cx="1261029" cy="934995"/>
        </a:xfrm>
        <a:prstGeom prst="ellipse">
          <a:avLst/>
        </a:prstGeom>
        <a:gradFill rotWithShape="0">
          <a:gsLst>
            <a:gs pos="75000">
              <a:srgbClr val="95D825"/>
            </a:gs>
            <a:gs pos="10160">
              <a:srgbClr val="88C621"/>
            </a:gs>
            <a:gs pos="0">
              <a:schemeClr val="accent5">
                <a:hueOff val="-6622584"/>
                <a:satOff val="26541"/>
                <a:lumOff val="5752"/>
                <a:alphaOff val="0"/>
                <a:shade val="51000"/>
                <a:satMod val="130000"/>
              </a:schemeClr>
            </a:gs>
            <a:gs pos="10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ru-RU" sz="900" b="0" kern="1200" dirty="0">
              <a:latin typeface="Bahnschrift SemiLight" panose="020B0502040204020203" pitchFamily="34" charset="0"/>
              <a:cs typeface="Arial" panose="020B0604020202020204" pitchFamily="34" charset="0"/>
            </a:rPr>
            <a:t>Составление прогноза доходов</a:t>
          </a:r>
        </a:p>
      </dsp:txBody>
      <dsp:txXfrm>
        <a:off x="4387862" y="1129471"/>
        <a:ext cx="891683" cy="661141"/>
      </dsp:txXfrm>
    </dsp:sp>
    <dsp:sp modelId="{01EFDC5B-B8EA-4E84-9C88-B69D7EDA3C9F}">
      <dsp:nvSpPr>
        <dsp:cNvPr id="0" name=""/>
        <dsp:cNvSpPr/>
      </dsp:nvSpPr>
      <dsp:spPr>
        <a:xfrm>
          <a:off x="3526811" y="250867"/>
          <a:ext cx="1154821" cy="732679"/>
        </a:xfrm>
        <a:prstGeom prst="ellipse">
          <a:avLst/>
        </a:prstGeom>
        <a:gradFill rotWithShape="0">
          <a:gsLst>
            <a:gs pos="0">
              <a:schemeClr val="accent1">
                <a:lumMod val="75000"/>
              </a:schemeClr>
            </a:gs>
            <a:gs pos="50000">
              <a:schemeClr val="accent5">
                <a:hueOff val="-5882676"/>
                <a:satOff val="-8182"/>
                <a:lumOff val="-3138"/>
                <a:alphaOff val="0"/>
                <a:satMod val="110000"/>
                <a:lumMod val="100000"/>
                <a:shade val="100000"/>
              </a:schemeClr>
            </a:gs>
            <a:gs pos="100000">
              <a:schemeClr val="accent5">
                <a:hueOff val="-5882676"/>
                <a:satOff val="-8182"/>
                <a:lumOff val="-3138"/>
                <a:alphaOff val="0"/>
                <a:lumMod val="99000"/>
                <a:satMod val="120000"/>
                <a:shade val="78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ru-RU" sz="900" b="0" kern="1200" dirty="0">
              <a:latin typeface="Bahnschrift SemiLight" panose="020B0502040204020203" pitchFamily="34" charset="0"/>
              <a:cs typeface="Arial" panose="020B0604020202020204" pitchFamily="34" charset="0"/>
            </a:rPr>
            <a:t>Исполнение и анализ</a:t>
          </a:r>
        </a:p>
      </dsp:txBody>
      <dsp:txXfrm>
        <a:off x="3695931" y="358165"/>
        <a:ext cx="816581" cy="518083"/>
      </dsp:txXfrm>
    </dsp:sp>
    <dsp:sp modelId="{201E8E69-D64B-4D48-A74A-9B630D59E777}">
      <dsp:nvSpPr>
        <dsp:cNvPr id="0" name=""/>
        <dsp:cNvSpPr/>
      </dsp:nvSpPr>
      <dsp:spPr>
        <a:xfrm>
          <a:off x="1708280" y="210020"/>
          <a:ext cx="1636554" cy="653121"/>
        </a:xfrm>
        <a:prstGeom prst="ellipse">
          <a:avLst/>
        </a:prstGeom>
        <a:gradFill rotWithShape="0">
          <a:gsLst>
            <a:gs pos="94000">
              <a:srgbClr val="61AA51"/>
            </a:gs>
            <a:gs pos="100000">
              <a:srgbClr val="0070C0"/>
            </a:gs>
            <a:gs pos="100000">
              <a:schemeClr val="accent1">
                <a:lumMod val="75000"/>
              </a:schemeClr>
            </a:gs>
            <a:gs pos="10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ru-RU" sz="900" b="0" kern="1200" dirty="0">
              <a:latin typeface="Bahnschrift SemiLight" panose="020B0502040204020203" pitchFamily="34" charset="0"/>
              <a:cs typeface="Arial" panose="020B0604020202020204" pitchFamily="34" charset="0"/>
            </a:rPr>
            <a:t>Формирование отчетности</a:t>
          </a:r>
        </a:p>
      </dsp:txBody>
      <dsp:txXfrm>
        <a:off x="1947948" y="305667"/>
        <a:ext cx="1157218" cy="461827"/>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0.94499</cdr:x>
      <cdr:y>0.429</cdr:y>
    </cdr:from>
    <cdr:to>
      <cdr:x>0.97695</cdr:x>
      <cdr:y>0.48153</cdr:y>
    </cdr:to>
    <cdr:sp macro="" textlink="">
      <cdr:nvSpPr>
        <cdr:cNvPr id="2" name="TextBox 1"/>
        <cdr:cNvSpPr txBox="1"/>
      </cdr:nvSpPr>
      <cdr:spPr>
        <a:xfrm xmlns:a="http://schemas.openxmlformats.org/drawingml/2006/main">
          <a:off x="8461374" y="2333625"/>
          <a:ext cx="286203" cy="285750"/>
        </a:xfrm>
        <a:prstGeom xmlns:a="http://schemas.openxmlformats.org/drawingml/2006/main" prst="rect">
          <a:avLst/>
        </a:prstGeom>
      </cdr:spPr>
      <cdr:txBody>
        <a:bodyPr xmlns:a="http://schemas.openxmlformats.org/drawingml/2006/main" vertOverflow="clip" vert="vert" wrap="none" rtlCol="0"/>
        <a:lstStyle xmlns:a="http://schemas.openxmlformats.org/drawingml/2006/main"/>
        <a:p xmlns:a="http://schemas.openxmlformats.org/drawingml/2006/main">
          <a:endParaRPr lang="ru-RU" sz="12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Верхний колонтитул 1"/>
          <p:cNvSpPr>
            <a:spLocks noGrp="1"/>
          </p:cNvSpPr>
          <p:nvPr/>
        </p:nvSpPr>
        <p:spPr bwMode="auto">
          <a:xfrm>
            <a:off x="29" y="23"/>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66" tIns="43479" rIns="86966" bIns="43479"/>
          <a:lstStyle/>
          <a:p>
            <a:endParaRPr lang="ru-RU" sz="1200">
              <a:latin typeface="Arial" charset="0"/>
            </a:endParaRPr>
          </a:p>
        </p:txBody>
      </p:sp>
      <p:sp>
        <p:nvSpPr>
          <p:cNvPr id="138243" name="Дата 2"/>
          <p:cNvSpPr>
            <a:spLocks noGrp="1"/>
          </p:cNvSpPr>
          <p:nvPr/>
        </p:nvSpPr>
        <p:spPr bwMode="auto">
          <a:xfrm>
            <a:off x="3849702" y="23"/>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66" tIns="43479" rIns="86966" bIns="43479"/>
          <a:lstStyle/>
          <a:p>
            <a:pPr eaLnBrk="0" hangingPunct="0"/>
            <a:fld id="{62E253D1-6A1E-4660-9DED-105B9665E096}" type="datetime1">
              <a:rPr lang="ru-RU"/>
              <a:pPr eaLnBrk="0" hangingPunct="0"/>
              <a:t>09.06.2022</a:t>
            </a:fld>
            <a:endParaRPr lang="ru-RU"/>
          </a:p>
        </p:txBody>
      </p:sp>
      <p:sp>
        <p:nvSpPr>
          <p:cNvPr id="138244" name="Нижний колонтитул 3"/>
          <p:cNvSpPr>
            <a:spLocks noGrp="1"/>
          </p:cNvSpPr>
          <p:nvPr/>
        </p:nvSpPr>
        <p:spPr bwMode="auto">
          <a:xfrm>
            <a:off x="29" y="9428266"/>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966" tIns="43479" rIns="86966" bIns="43479" anchor="b"/>
          <a:lstStyle/>
          <a:p>
            <a:endParaRPr lang="ru-RU"/>
          </a:p>
        </p:txBody>
      </p:sp>
    </p:spTree>
    <p:extLst>
      <p:ext uri="{BB962C8B-B14F-4D97-AF65-F5344CB8AC3E}">
        <p14:creationId xmlns:p14="http://schemas.microsoft.com/office/powerpoint/2010/main" val="38157238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Верхний колонтитул 1"/>
          <p:cNvSpPr>
            <a:spLocks noGrp="1"/>
          </p:cNvSpPr>
          <p:nvPr>
            <p:ph type="hdr" sz="quarter"/>
          </p:nvPr>
        </p:nvSpPr>
        <p:spPr bwMode="auto">
          <a:xfrm>
            <a:off x="29" y="23"/>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098" tIns="43555" rIns="87098" bIns="43555" numCol="1" anchor="t" anchorCtr="0" compatLnSpc="1">
            <a:prstTxWarp prst="textNoShape">
              <a:avLst/>
            </a:prstTxWarp>
          </a:bodyPr>
          <a:lstStyle>
            <a:lvl1pPr defTabSz="867186">
              <a:defRPr sz="1200">
                <a:latin typeface="Calibri" pitchFamily="34" charset="0"/>
              </a:defRPr>
            </a:lvl1pPr>
          </a:lstStyle>
          <a:p>
            <a:pPr>
              <a:defRPr/>
            </a:pPr>
            <a:endParaRPr lang="ru-RU"/>
          </a:p>
        </p:txBody>
      </p:sp>
      <p:sp>
        <p:nvSpPr>
          <p:cNvPr id="82947" name="Дата 2"/>
          <p:cNvSpPr>
            <a:spLocks noGrp="1"/>
          </p:cNvSpPr>
          <p:nvPr>
            <p:ph type="dt" idx="1"/>
          </p:nvPr>
        </p:nvSpPr>
        <p:spPr bwMode="auto">
          <a:xfrm>
            <a:off x="3849702" y="23"/>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098" tIns="43555" rIns="87098" bIns="43555" numCol="1" anchor="t" anchorCtr="0" compatLnSpc="1">
            <a:prstTxWarp prst="textNoShape">
              <a:avLst/>
            </a:prstTxWarp>
          </a:bodyPr>
          <a:lstStyle>
            <a:lvl1pPr algn="r" defTabSz="867186">
              <a:defRPr sz="1200">
                <a:latin typeface="Calibri" pitchFamily="34" charset="0"/>
              </a:defRPr>
            </a:lvl1pPr>
          </a:lstStyle>
          <a:p>
            <a:pPr>
              <a:defRPr/>
            </a:pPr>
            <a:fld id="{6DC0DB30-1666-49FE-B39A-362353CF4583}" type="datetimeFigureOut">
              <a:rPr lang="ru-RU"/>
              <a:pPr>
                <a:defRPr/>
              </a:pPr>
              <a:t>09.06.2022</a:t>
            </a:fld>
            <a:endParaRPr lang="ru-RU"/>
          </a:p>
        </p:txBody>
      </p:sp>
      <p:sp>
        <p:nvSpPr>
          <p:cNvPr id="89092" name="Образ слайда 3"/>
          <p:cNvSpPr>
            <a:spLocks noGrp="1" noRot="1" noChangeAspect="1"/>
          </p:cNvSpPr>
          <p:nvPr>
            <p:ph type="sldImg" idx="2"/>
          </p:nvPr>
        </p:nvSpPr>
        <p:spPr bwMode="auto">
          <a:xfrm>
            <a:off x="741363" y="741363"/>
            <a:ext cx="5381625" cy="372586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Заметки 4"/>
          <p:cNvSpPr>
            <a:spLocks noGrp="1"/>
          </p:cNvSpPr>
          <p:nvPr>
            <p:ph type="body" sz="quarter" idx="3"/>
          </p:nvPr>
        </p:nvSpPr>
        <p:spPr bwMode="auto">
          <a:xfrm>
            <a:off x="679483" y="4714134"/>
            <a:ext cx="5438775" cy="4471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098" tIns="43555" rIns="87098" bIns="43555"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82950" name="Нижний колонтитул 5"/>
          <p:cNvSpPr>
            <a:spLocks noGrp="1"/>
          </p:cNvSpPr>
          <p:nvPr>
            <p:ph type="ftr" sz="quarter" idx="4"/>
          </p:nvPr>
        </p:nvSpPr>
        <p:spPr bwMode="auto">
          <a:xfrm>
            <a:off x="29" y="9428266"/>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098" tIns="43555" rIns="87098" bIns="43555" numCol="1" anchor="b" anchorCtr="0" compatLnSpc="1">
            <a:prstTxWarp prst="textNoShape">
              <a:avLst/>
            </a:prstTxWarp>
          </a:bodyPr>
          <a:lstStyle>
            <a:lvl1pPr defTabSz="867186">
              <a:defRPr sz="1200">
                <a:latin typeface="Calibri" pitchFamily="34" charset="0"/>
              </a:defRPr>
            </a:lvl1pPr>
          </a:lstStyle>
          <a:p>
            <a:pPr>
              <a:defRPr/>
            </a:pPr>
            <a:endParaRPr lang="ru-RU"/>
          </a:p>
        </p:txBody>
      </p:sp>
      <p:sp>
        <p:nvSpPr>
          <p:cNvPr id="82951" name="Номер слайда 6"/>
          <p:cNvSpPr>
            <a:spLocks noGrp="1"/>
          </p:cNvSpPr>
          <p:nvPr>
            <p:ph type="sldNum" sz="quarter" idx="5"/>
          </p:nvPr>
        </p:nvSpPr>
        <p:spPr bwMode="auto">
          <a:xfrm>
            <a:off x="3849702" y="9428266"/>
            <a:ext cx="2946400" cy="4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098" tIns="43555" rIns="87098" bIns="43555" numCol="1" anchor="b" anchorCtr="0" compatLnSpc="1">
            <a:prstTxWarp prst="textNoShape">
              <a:avLst/>
            </a:prstTxWarp>
          </a:bodyPr>
          <a:lstStyle>
            <a:lvl1pPr algn="r" defTabSz="867186">
              <a:defRPr sz="1200">
                <a:latin typeface="Calibri" pitchFamily="34" charset="0"/>
              </a:defRPr>
            </a:lvl1pPr>
          </a:lstStyle>
          <a:p>
            <a:pPr>
              <a:defRPr/>
            </a:pPr>
            <a:fld id="{54DF7488-F959-4354-8519-2DD858B41BD7}" type="slidenum">
              <a:rPr lang="ru-RU"/>
              <a:pPr>
                <a:defRPr/>
              </a:pPr>
              <a:t>‹#›</a:t>
            </a:fld>
            <a:endParaRPr lang="ru-RU"/>
          </a:p>
        </p:txBody>
      </p:sp>
    </p:spTree>
    <p:extLst>
      <p:ext uri="{BB962C8B-B14F-4D97-AF65-F5344CB8AC3E}">
        <p14:creationId xmlns:p14="http://schemas.microsoft.com/office/powerpoint/2010/main" val="18185651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xfrm>
            <a:off x="61913" y="98425"/>
            <a:ext cx="6681787" cy="4627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1"/>
          <p:cNvSpPr>
            <a:spLocks noGrp="1"/>
          </p:cNvSpPr>
          <p:nvPr/>
        </p:nvSpPr>
        <p:spPr bwMode="auto">
          <a:xfrm>
            <a:off x="681698" y="4713619"/>
            <a:ext cx="5434335" cy="4469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123" tIns="42569" rIns="85123" bIns="42569"/>
          <a:lstStyle/>
          <a:p>
            <a:pPr eaLnBrk="0" hangingPunct="0">
              <a:spcBef>
                <a:spcPct val="30000"/>
              </a:spcBef>
            </a:pPr>
            <a:endParaRPr lang="ru-RU" sz="1200" dirty="0">
              <a:latin typeface="Calibri" pitchFamily="34" charset="0"/>
            </a:endParaRPr>
          </a:p>
        </p:txBody>
      </p:sp>
      <p:sp>
        <p:nvSpPr>
          <p:cNvPr id="21508" name="Заметки 2"/>
          <p:cNvSpPr>
            <a:spLocks noGrp="1"/>
          </p:cNvSpPr>
          <p:nvPr>
            <p:ph type="body" idx="3"/>
          </p:nvPr>
        </p:nvSpPr>
        <p:spPr>
          <a:xfrm>
            <a:off x="79292" y="4865827"/>
            <a:ext cx="6639147" cy="487532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3760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2950"/>
            <a:ext cx="5386388" cy="3730625"/>
          </a:xfrm>
        </p:spPr>
      </p:sp>
      <p:sp>
        <p:nvSpPr>
          <p:cNvPr id="3" name="Заметки 2"/>
          <p:cNvSpPr>
            <a:spLocks noGrp="1"/>
          </p:cNvSpPr>
          <p:nvPr>
            <p:ph type="body" idx="1"/>
          </p:nvPr>
        </p:nvSpPr>
        <p:spPr/>
        <p:txBody>
          <a:bodyPr/>
          <a:lstStyle/>
          <a:p>
            <a:pPr indent="452938" algn="just">
              <a:spcBef>
                <a:spcPts val="0"/>
              </a:spcBef>
            </a:pPr>
            <a:r>
              <a:rPr lang="ru-RU" dirty="0">
                <a:latin typeface="Times New Roman" panose="02020603050405020304" pitchFamily="18" charset="0"/>
                <a:cs typeface="Times New Roman" panose="02020603050405020304" pitchFamily="18" charset="0"/>
              </a:rPr>
              <a:t>Департамент доходов Министерства финансов РФ (далее – Департамент) в связи с поступающими обращениями главных администраторов доходов бюджетов бюджетной системы РФ по вопросам о правомерности принятия к учету платежей, уплаченных третьим лицом (иным лицом) за лицо, в обязанность которого входит уплата платежа, а также о порядке осуществления возврата такого платежа, в дополнение к письму Минфина России от 21.05.2018 № 23-01-06/34205 сообщает следующее.</a:t>
            </a:r>
          </a:p>
          <a:p>
            <a:pPr indent="452938" algn="just">
              <a:spcBef>
                <a:spcPts val="0"/>
              </a:spcBef>
            </a:pPr>
            <a:r>
              <a:rPr lang="ru-RU" dirty="0">
                <a:latin typeface="Times New Roman" panose="02020603050405020304" pitchFamily="18" charset="0"/>
                <a:cs typeface="Times New Roman" panose="02020603050405020304" pitchFamily="18" charset="0"/>
              </a:rPr>
              <a:t>Налоговым кодексом РФ (далее – НК РФ) установлена возможность уплаты за налогоплательщика иным лицом налогов, а также сборов, пеней, штрафов, страховых взносов, регулируемых НК РФ (пункты 1, 8, 9 статьи 45 НК РФ). </a:t>
            </a:r>
          </a:p>
          <a:p>
            <a:pPr indent="452938" algn="just">
              <a:spcBef>
                <a:spcPts val="0"/>
              </a:spcBef>
            </a:pPr>
            <a:r>
              <a:rPr lang="ru-RU" dirty="0">
                <a:latin typeface="Times New Roman" panose="02020603050405020304" pitchFamily="18" charset="0"/>
                <a:cs typeface="Times New Roman" panose="02020603050405020304" pitchFamily="18" charset="0"/>
              </a:rPr>
              <a:t>Возврат налогоплательщику (плательщику) излишне уплаченных или излишне взысканных сумм налога, сбора, страховых взносов, пеней и штрафа осуществляется в порядке, установленном НК РФ.</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Правилами указания информации в реквизитах распоряжений о переводе денежных средств в уплату платежей в бюджетную систему РФ, утвержденными приказом Минфина России от 12.11.2013 № 107н (далее – Правила 107н), установлена возможность указания в распоряжении о переводе денежных средств в уплату платежей в бюджетную систему РФ как реквизитов плательщика, чья обязанность исполняется, так и реквизитов плательщика – третьего лица, осуществляющего платеж за плательщика налогов, сборов, страховых взносов и иных платежей в бюджетную систему РФ, по платежам, администрируемым налоговыми органами и таможенными органами. </a:t>
            </a:r>
          </a:p>
          <a:p>
            <a:pPr indent="452938" algn="just">
              <a:spcBef>
                <a:spcPts val="0"/>
              </a:spcBef>
            </a:pPr>
            <a:r>
              <a:rPr lang="ru-RU" dirty="0">
                <a:latin typeface="Times New Roman" panose="02020603050405020304" pitchFamily="18" charset="0"/>
                <a:cs typeface="Times New Roman" panose="02020603050405020304" pitchFamily="18" charset="0"/>
              </a:rPr>
              <a:t>Действующее гражданское законодательство также, в отдельных случаях, предусматривает правовую конструкцию исполнения обязательства третьим лицом. </a:t>
            </a:r>
          </a:p>
          <a:p>
            <a:pPr indent="452938" algn="just">
              <a:spcBef>
                <a:spcPts val="0"/>
              </a:spcBef>
            </a:pPr>
            <a:r>
              <a:rPr lang="ru-RU" dirty="0">
                <a:latin typeface="Times New Roman" panose="02020603050405020304" pitchFamily="18" charset="0"/>
                <a:cs typeface="Times New Roman" panose="02020603050405020304" pitchFamily="18" charset="0"/>
              </a:rPr>
              <a:t>Нормы гражданского законодательства регулируют отношения, указанные в пунктах 1 и 2 статьи 2 Гражданского кодекса РФ                       (далее – ГК РФ). К имущественным отношениям, основанным на административном или ином властном подчинении одной стороны другой, в том числе к налоговым и другим финансовым и административным отношениям, гражданское законодательство не применяется, если иное не предусмотрено законодательством (пункт 3 статьи 2 ГК РФ).</a:t>
            </a:r>
          </a:p>
          <a:p>
            <a:pPr indent="452938" algn="just">
              <a:spcBef>
                <a:spcPts val="0"/>
              </a:spcBef>
            </a:pPr>
            <a:r>
              <a:rPr lang="ru-RU" dirty="0">
                <a:latin typeface="Times New Roman" panose="02020603050405020304" pitchFamily="18" charset="0"/>
                <a:cs typeface="Times New Roman" panose="02020603050405020304" pitchFamily="18" charset="0"/>
              </a:rPr>
              <a:t>В соответствии с пунктами 1 и 2 статьи 313 ГК РФ, кредитор обязан принять исполнение, предложенное за должника третьим лицом, если исполнение обязательства возложено должником на указанное третье лицо. Если должник не возлагал исполнение обязательства на третье лицо, кредитор обязан принять исполнение, предложенное за должника таким третьим лицом, в случаях, предусмотренных пунктом 2 статьи 313 ГК РФ.</a:t>
            </a:r>
          </a:p>
          <a:p>
            <a:pPr indent="452938" algn="just">
              <a:spcBef>
                <a:spcPts val="0"/>
              </a:spcBef>
            </a:pPr>
            <a:r>
              <a:rPr lang="ru-RU" dirty="0">
                <a:latin typeface="Times New Roman" panose="02020603050405020304" pitchFamily="18" charset="0"/>
                <a:cs typeface="Times New Roman" panose="02020603050405020304" pitchFamily="18" charset="0"/>
              </a:rPr>
              <a:t>В силу действия положений пункта 1 статьи 8 ГК РФ гражданские права и обязанности возникают, в том числе из договоров или иных сделок, предусмотренных законом, из договоров и иных сделок, хотя и не предусмотренных законом, но не противоречащих ему, а также иных юридических фактов, указанных в данной статье ГК РФ. Таким образом, исполнение большинства обязательств, возникающих из договоров и иных юридических фактов, поименованных в ГК РФ, может быть произведено третьим лицом.</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даже при наличии обстоятельств, указанных в пунктах 1 и 2 статьи 313 ГК РФ, кредитор не обязан принимать исполнение, предложенное третьим лицом, если из закона, иных правовых актов, условий или существа обязательства вытекает обязанность должника исполнить обязательство лично (пункт 3 статьи 313 ГК РФ). </a:t>
            </a:r>
          </a:p>
          <a:p>
            <a:pPr indent="452938" algn="just">
              <a:spcBef>
                <a:spcPts val="0"/>
              </a:spcBef>
            </a:pPr>
            <a:r>
              <a:rPr lang="ru-RU" dirty="0">
                <a:latin typeface="Times New Roman" panose="02020603050405020304" pitchFamily="18" charset="0"/>
                <a:cs typeface="Times New Roman" panose="02020603050405020304" pitchFamily="18" charset="0"/>
              </a:rPr>
              <a:t>Обязанность личного исполнения обязательства может быть предусмотрена также условиями договора.</a:t>
            </a:r>
          </a:p>
          <a:p>
            <a:pPr indent="452938" algn="just">
              <a:spcBef>
                <a:spcPts val="0"/>
              </a:spcBef>
            </a:pPr>
            <a:r>
              <a:rPr lang="ru-RU" dirty="0">
                <a:latin typeface="Times New Roman" panose="02020603050405020304" pitchFamily="18" charset="0"/>
                <a:cs typeface="Times New Roman" panose="02020603050405020304" pitchFamily="18" charset="0"/>
              </a:rPr>
              <a:t>Согласно пункту 2 статьи 3 ГК РФ под законом следует понимать ГК РФ и принятые в соответствии с ним федеральные законы, регулирующие отношения, указанные в пунктах 1 и 2 статьи 2 ГК РФ. Под иными правовыми актами, исходя из пункта 6 статьи 3 ГК РФ, имеются в виду указы Президента РФ и постановления Правительства РФ, содержащие нормы гражданского права. Кроме того, в соответствии с пунктом 7 статьи 3 ГК РФ министерства и иные федеральные органы исполнительной власти могут издавать акты, содержащие нормы гражданского права, в случаях и в пределах, предусмотренных ГК РФ, другими законами и иными правовыми актами.</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федеральные законы, имеющие собственный предмет правового регулирования, не охватываемый иными федеральными законами, и принимаемые в соответствии с ними нормативные правовые акты (далее – регулирующее законодательство), также могут содержать нормы, устанавливающие отдельные платежи, которые отнесены Бюджетным кодексом РФ к неналоговым доходам бюджетов бюджетной системы РФ, и нормы, предусматривающие возможность уплаты таких платежей третьими лицами. </a:t>
            </a:r>
          </a:p>
          <a:p>
            <a:pPr indent="452938" algn="just">
              <a:spcBef>
                <a:spcPts val="0"/>
              </a:spcBef>
            </a:pPr>
            <a:r>
              <a:rPr lang="ru-RU" dirty="0">
                <a:latin typeface="Times New Roman" panose="02020603050405020304" pitchFamily="18" charset="0"/>
                <a:cs typeface="Times New Roman" panose="02020603050405020304" pitchFamily="18" charset="0"/>
              </a:rPr>
              <a:t>Таким образом, возможность исполнения обязательства третьим лицом (иным лицом) закреплена положениями НК РФ, ГК РФ и может предусматриваться другим регулирующим законодательством. </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по мнению Департамента, возврат излишне или ошибочно уплаченных сумм платежей, перечисленных в бюджеты бюджетной системы РФ третьими лицами, следует осуществлять в соответствии с пунктом 27 Порядка учета Федеральным казначейством поступлений в бюджетную систему РФ и их распределения между бюджетами бюджетной системы РФ, утвержденным приказом Минфина России от 18.12.2013 № 125н. </a:t>
            </a:r>
          </a:p>
          <a:p>
            <a:pPr indent="452938" algn="just">
              <a:spcBef>
                <a:spcPts val="0"/>
              </a:spcBef>
            </a:pP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pPr marL="0" marR="0" lvl="0" indent="0" algn="r" defTabSz="857968" rtl="0" eaLnBrk="1" fontAlgn="base" latinLnBrk="0" hangingPunct="1">
              <a:lnSpc>
                <a:spcPct val="100000"/>
              </a:lnSpc>
              <a:spcBef>
                <a:spcPct val="0"/>
              </a:spcBef>
              <a:spcAft>
                <a:spcPct val="0"/>
              </a:spcAft>
              <a:buClrTx/>
              <a:buSzTx/>
              <a:buFontTx/>
              <a:buNone/>
              <a:tabLst/>
              <a:defRPr/>
            </a:pPr>
            <a:fld id="{54DF7488-F959-4354-8519-2DD858B41BD7}" type="slidenum">
              <a:rPr kumimoji="0" lang="ru-RU"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857968" rtl="0" eaLnBrk="1" fontAlgn="base" latinLnBrk="0" hangingPunct="1">
                <a:lnSpc>
                  <a:spcPct val="100000"/>
                </a:lnSpc>
                <a:spcBef>
                  <a:spcPct val="0"/>
                </a:spcBef>
                <a:spcAft>
                  <a:spcPct val="0"/>
                </a:spcAft>
                <a:buClrTx/>
                <a:buSzTx/>
                <a:buFontTx/>
                <a:buNone/>
                <a:tabLst/>
                <a:defRPr/>
              </a:pPr>
              <a:t>12</a:t>
            </a:fld>
            <a:endParaRPr kumimoji="0" lang="ru-RU"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1756025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2950"/>
            <a:ext cx="5386388" cy="3730625"/>
          </a:xfrm>
        </p:spPr>
      </p:sp>
      <p:sp>
        <p:nvSpPr>
          <p:cNvPr id="3" name="Заметки 2"/>
          <p:cNvSpPr>
            <a:spLocks noGrp="1"/>
          </p:cNvSpPr>
          <p:nvPr>
            <p:ph type="body" idx="1"/>
          </p:nvPr>
        </p:nvSpPr>
        <p:spPr/>
        <p:txBody>
          <a:bodyPr/>
          <a:lstStyle/>
          <a:p>
            <a:pPr indent="452938" algn="just">
              <a:spcBef>
                <a:spcPts val="0"/>
              </a:spcBef>
            </a:pPr>
            <a:r>
              <a:rPr lang="ru-RU" dirty="0">
                <a:latin typeface="Times New Roman" panose="02020603050405020304" pitchFamily="18" charset="0"/>
                <a:cs typeface="Times New Roman" panose="02020603050405020304" pitchFamily="18" charset="0"/>
              </a:rPr>
              <a:t>Департамент доходов Министерства финансов РФ (далее – Департамент) в связи с поступающими обращениями главных администраторов доходов бюджетов бюджетной системы РФ по вопросам о правомерности принятия к учету платежей, уплаченных третьим лицом (иным лицом) за лицо, в обязанность которого входит уплата платежа, а также о порядке осуществления возврата такого платежа, в дополнение к письму Минфина России от 21.05.2018 № 23-01-06/34205 сообщает следующее.</a:t>
            </a:r>
          </a:p>
          <a:p>
            <a:pPr indent="452938" algn="just">
              <a:spcBef>
                <a:spcPts val="0"/>
              </a:spcBef>
            </a:pPr>
            <a:r>
              <a:rPr lang="ru-RU" dirty="0">
                <a:latin typeface="Times New Roman" panose="02020603050405020304" pitchFamily="18" charset="0"/>
                <a:cs typeface="Times New Roman" panose="02020603050405020304" pitchFamily="18" charset="0"/>
              </a:rPr>
              <a:t>Налоговым кодексом РФ (далее – НК РФ) установлена возможность уплаты за налогоплательщика иным лицом налогов, а также сборов, пеней, штрафов, страховых взносов, регулируемых НК РФ (пункты 1, 8, 9 статьи 45 НК РФ). </a:t>
            </a:r>
          </a:p>
          <a:p>
            <a:pPr indent="452938" algn="just">
              <a:spcBef>
                <a:spcPts val="0"/>
              </a:spcBef>
            </a:pPr>
            <a:r>
              <a:rPr lang="ru-RU" dirty="0">
                <a:latin typeface="Times New Roman" panose="02020603050405020304" pitchFamily="18" charset="0"/>
                <a:cs typeface="Times New Roman" panose="02020603050405020304" pitchFamily="18" charset="0"/>
              </a:rPr>
              <a:t>Возврат налогоплательщику (плательщику) излишне уплаченных или излишне взысканных сумм налога, сбора, страховых взносов, пеней и штрафа осуществляется в порядке, установленном НК РФ.</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Правилами указания информации в реквизитах распоряжений о переводе денежных средств в уплату платежей в бюджетную систему РФ, утвержденными приказом Минфина России от 12.11.2013 № 107н (далее – Правила 107н), установлена возможность указания в распоряжении о переводе денежных средств в уплату платежей в бюджетную систему РФ как реквизитов плательщика, чья обязанность исполняется, так и реквизитов плательщика – третьего лица, осуществляющего платеж за плательщика налогов, сборов, страховых взносов и иных платежей в бюджетную систему РФ, по платежам, администрируемым налоговыми органами и таможенными органами. </a:t>
            </a:r>
          </a:p>
          <a:p>
            <a:pPr indent="452938" algn="just">
              <a:spcBef>
                <a:spcPts val="0"/>
              </a:spcBef>
            </a:pPr>
            <a:r>
              <a:rPr lang="ru-RU" dirty="0">
                <a:latin typeface="Times New Roman" panose="02020603050405020304" pitchFamily="18" charset="0"/>
                <a:cs typeface="Times New Roman" panose="02020603050405020304" pitchFamily="18" charset="0"/>
              </a:rPr>
              <a:t>Действующее гражданское законодательство также, в отдельных случаях, предусматривает правовую конструкцию исполнения обязательства третьим лицом. </a:t>
            </a:r>
          </a:p>
          <a:p>
            <a:pPr indent="452938" algn="just">
              <a:spcBef>
                <a:spcPts val="0"/>
              </a:spcBef>
            </a:pPr>
            <a:r>
              <a:rPr lang="ru-RU" dirty="0">
                <a:latin typeface="Times New Roman" panose="02020603050405020304" pitchFamily="18" charset="0"/>
                <a:cs typeface="Times New Roman" panose="02020603050405020304" pitchFamily="18" charset="0"/>
              </a:rPr>
              <a:t>Нормы гражданского законодательства регулируют отношения, указанные в пунктах 1 и 2 статьи 2 Гражданского кодекса РФ                       (далее – ГК РФ). К имущественным отношениям, основанным на административном или ином властном подчинении одной стороны другой, в том числе к налоговым и другим финансовым и административным отношениям, гражданское законодательство не применяется, если иное не предусмотрено законодательством (пункт 3 статьи 2 ГК РФ).</a:t>
            </a:r>
          </a:p>
          <a:p>
            <a:pPr indent="452938" algn="just">
              <a:spcBef>
                <a:spcPts val="0"/>
              </a:spcBef>
            </a:pPr>
            <a:r>
              <a:rPr lang="ru-RU" dirty="0">
                <a:latin typeface="Times New Roman" panose="02020603050405020304" pitchFamily="18" charset="0"/>
                <a:cs typeface="Times New Roman" panose="02020603050405020304" pitchFamily="18" charset="0"/>
              </a:rPr>
              <a:t>В соответствии с пунктами 1 и 2 статьи 313 ГК РФ, кредитор обязан принять исполнение, предложенное за должника третьим лицом, если исполнение обязательства возложено должником на указанное третье лицо. Если должник не возлагал исполнение обязательства на третье лицо, кредитор обязан принять исполнение, предложенное за должника таким третьим лицом, в случаях, предусмотренных пунктом 2 статьи 313 ГК РФ.</a:t>
            </a:r>
          </a:p>
          <a:p>
            <a:pPr indent="452938" algn="just">
              <a:spcBef>
                <a:spcPts val="0"/>
              </a:spcBef>
            </a:pPr>
            <a:r>
              <a:rPr lang="ru-RU" dirty="0">
                <a:latin typeface="Times New Roman" panose="02020603050405020304" pitchFamily="18" charset="0"/>
                <a:cs typeface="Times New Roman" panose="02020603050405020304" pitchFamily="18" charset="0"/>
              </a:rPr>
              <a:t>В силу действия положений пункта 1 статьи 8 ГК РФ гражданские права и обязанности возникают, в том числе из договоров или иных сделок, предусмотренных законом, из договоров и иных сделок, хотя и не предусмотренных законом, но не противоречащих ему, а также иных юридических фактов, указанных в данной статье ГК РФ. Таким образом, исполнение большинства обязательств, возникающих из договоров и иных юридических фактов, поименованных в ГК РФ, может быть произведено третьим лицом.</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даже при наличии обстоятельств, указанных в пунктах 1 и 2 статьи 313 ГК РФ, кредитор не обязан принимать исполнение, предложенное третьим лицом, если из закона, иных правовых актов, условий или существа обязательства вытекает обязанность должника исполнить обязательство лично (пункт 3 статьи 313 ГК РФ). </a:t>
            </a:r>
          </a:p>
          <a:p>
            <a:pPr indent="452938" algn="just">
              <a:spcBef>
                <a:spcPts val="0"/>
              </a:spcBef>
            </a:pPr>
            <a:r>
              <a:rPr lang="ru-RU" dirty="0">
                <a:latin typeface="Times New Roman" panose="02020603050405020304" pitchFamily="18" charset="0"/>
                <a:cs typeface="Times New Roman" panose="02020603050405020304" pitchFamily="18" charset="0"/>
              </a:rPr>
              <a:t>Обязанность личного исполнения обязательства может быть предусмотрена также условиями договора.</a:t>
            </a:r>
          </a:p>
          <a:p>
            <a:pPr indent="452938" algn="just">
              <a:spcBef>
                <a:spcPts val="0"/>
              </a:spcBef>
            </a:pPr>
            <a:r>
              <a:rPr lang="ru-RU" dirty="0">
                <a:latin typeface="Times New Roman" panose="02020603050405020304" pitchFamily="18" charset="0"/>
                <a:cs typeface="Times New Roman" panose="02020603050405020304" pitchFamily="18" charset="0"/>
              </a:rPr>
              <a:t>Согласно пункту 2 статьи 3 ГК РФ под законом следует понимать ГК РФ и принятые в соответствии с ним федеральные законы, регулирующие отношения, указанные в пунктах 1 и 2 статьи 2 ГК РФ. Под иными правовыми актами, исходя из пункта 6 статьи 3 ГК РФ, имеются в виду указы Президента РФ и постановления Правительства РФ, содержащие нормы гражданского права. Кроме того, в соответствии с пунктом 7 статьи 3 ГК РФ министерства и иные федеральные органы исполнительной власти могут издавать акты, содержащие нормы гражданского права, в случаях и в пределах, предусмотренных ГК РФ, другими законами и иными правовыми актами.</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федеральные законы, имеющие собственный предмет правового регулирования, не охватываемый иными федеральными законами, и принимаемые в соответствии с ними нормативные правовые акты (далее – регулирующее законодательство), также могут содержать нормы, устанавливающие отдельные платежи, которые отнесены Бюджетным кодексом РФ к неналоговым доходам бюджетов бюджетной системы РФ, и нормы, предусматривающие возможность уплаты таких платежей третьими лицами. </a:t>
            </a:r>
          </a:p>
          <a:p>
            <a:pPr indent="452938" algn="just">
              <a:spcBef>
                <a:spcPts val="0"/>
              </a:spcBef>
            </a:pPr>
            <a:r>
              <a:rPr lang="ru-RU" dirty="0">
                <a:latin typeface="Times New Roman" panose="02020603050405020304" pitchFamily="18" charset="0"/>
                <a:cs typeface="Times New Roman" panose="02020603050405020304" pitchFamily="18" charset="0"/>
              </a:rPr>
              <a:t>Таким образом, возможность исполнения обязательства третьим лицом (иным лицом) закреплена положениями НК РФ, ГК РФ и может предусматриваться другим регулирующим законодательством. </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по мнению Департамента, возврат излишне или ошибочно уплаченных сумм платежей, перечисленных в бюджеты бюджетной системы РФ третьими лицами, следует осуществлять в соответствии с пунктом 27 Порядка учета Федеральным казначейством поступлений в бюджетную систему РФ и их распределения между бюджетами бюджетной системы РФ, утвержденным приказом Минфина России от 18.12.2013 № 125н. </a:t>
            </a:r>
          </a:p>
          <a:p>
            <a:pPr indent="452938" algn="just">
              <a:spcBef>
                <a:spcPts val="0"/>
              </a:spcBef>
            </a:pP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pPr marL="0" marR="0" lvl="0" indent="0" algn="r" defTabSz="857968" rtl="0" eaLnBrk="1" fontAlgn="base" latinLnBrk="0" hangingPunct="1">
              <a:lnSpc>
                <a:spcPct val="100000"/>
              </a:lnSpc>
              <a:spcBef>
                <a:spcPct val="0"/>
              </a:spcBef>
              <a:spcAft>
                <a:spcPct val="0"/>
              </a:spcAft>
              <a:buClrTx/>
              <a:buSzTx/>
              <a:buFontTx/>
              <a:buNone/>
              <a:tabLst/>
              <a:defRPr/>
            </a:pPr>
            <a:fld id="{54DF7488-F959-4354-8519-2DD858B41BD7}" type="slidenum">
              <a:rPr kumimoji="0" lang="ru-RU"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857968" rtl="0" eaLnBrk="1" fontAlgn="base" latinLnBrk="0" hangingPunct="1">
                <a:lnSpc>
                  <a:spcPct val="100000"/>
                </a:lnSpc>
                <a:spcBef>
                  <a:spcPct val="0"/>
                </a:spcBef>
                <a:spcAft>
                  <a:spcPct val="0"/>
                </a:spcAft>
                <a:buClrTx/>
                <a:buSzTx/>
                <a:buFontTx/>
                <a:buNone/>
                <a:tabLst/>
                <a:defRPr/>
              </a:pPr>
              <a:t>13</a:t>
            </a:fld>
            <a:endParaRPr kumimoji="0" lang="ru-RU"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2960296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Образ слайда 1"/>
          <p:cNvSpPr>
            <a:spLocks noGrp="1" noRot="1" noChangeAspect="1"/>
          </p:cNvSpPr>
          <p:nvPr>
            <p:ph type="sldImg"/>
          </p:nvPr>
        </p:nvSpPr>
        <p:spPr/>
      </p:sp>
      <p:sp>
        <p:nvSpPr>
          <p:cNvPr id="1048602" name="Заметки 2"/>
          <p:cNvSpPr>
            <a:spLocks noGrp="1"/>
          </p:cNvSpPr>
          <p:nvPr>
            <p:ph type="body" idx="1"/>
          </p:nvPr>
        </p:nvSpPr>
        <p:spPr/>
        <p:txBody>
          <a:bodyPr/>
          <a:lstStyle/>
          <a:p>
            <a:endParaRPr lang="ru-RU" dirty="0"/>
          </a:p>
        </p:txBody>
      </p:sp>
      <p:sp>
        <p:nvSpPr>
          <p:cNvPr id="1048603" name="Номер слайда 3"/>
          <p:cNvSpPr>
            <a:spLocks noGrp="1"/>
          </p:cNvSpPr>
          <p:nvPr>
            <p:ph type="sldNum" sz="quarter" idx="10"/>
          </p:nvPr>
        </p:nvSpPr>
        <p:spPr/>
        <p:txBody>
          <a:bodyPr/>
          <a:lstStyle/>
          <a:p>
            <a:fld id="{54DF7488-F959-4354-8519-2DD858B41BD7}" type="slidenum">
              <a:rPr lang="ru-RU" smtClean="0">
                <a:solidFill>
                  <a:prstClr val="black"/>
                </a:solidFill>
              </a:rPr>
              <a:t>14</a:t>
            </a:fld>
            <a:endParaRPr lang="ru-RU">
              <a:solidFill>
                <a:prstClr val="black"/>
              </a:solidFill>
            </a:endParaRPr>
          </a:p>
        </p:txBody>
      </p:sp>
    </p:spTree>
    <p:extLst>
      <p:ext uri="{BB962C8B-B14F-4D97-AF65-F5344CB8AC3E}">
        <p14:creationId xmlns:p14="http://schemas.microsoft.com/office/powerpoint/2010/main" val="3354002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2950"/>
            <a:ext cx="5386388" cy="3730625"/>
          </a:xfrm>
        </p:spPr>
      </p:sp>
      <p:sp>
        <p:nvSpPr>
          <p:cNvPr id="3" name="Заметки 2"/>
          <p:cNvSpPr>
            <a:spLocks noGrp="1"/>
          </p:cNvSpPr>
          <p:nvPr>
            <p:ph type="body" idx="1"/>
          </p:nvPr>
        </p:nvSpPr>
        <p:spPr/>
        <p:txBody>
          <a:bodyPr/>
          <a:lstStyle/>
          <a:p>
            <a:pPr indent="452938" algn="just">
              <a:spcBef>
                <a:spcPts val="0"/>
              </a:spcBef>
            </a:pPr>
            <a:r>
              <a:rPr lang="ru-RU" dirty="0">
                <a:latin typeface="Times New Roman" panose="02020603050405020304" pitchFamily="18" charset="0"/>
                <a:cs typeface="Times New Roman" panose="02020603050405020304" pitchFamily="18" charset="0"/>
              </a:rPr>
              <a:t>Департамент доходов Министерства финансов РФ (далее – Департамент) в связи с поступающими обращениями главных администраторов доходов бюджетов бюджетной системы РФ по вопросам о правомерности принятия к учету платежей, уплаченных третьим лицом (иным лицом) за лицо, в обязанность которого входит уплата платежа, а также о порядке осуществления возврата такого платежа, в дополнение к письму Минфина России от 21.05.2018 № 23-01-06/34205 сообщает следующее.</a:t>
            </a:r>
          </a:p>
          <a:p>
            <a:pPr indent="452938" algn="just">
              <a:spcBef>
                <a:spcPts val="0"/>
              </a:spcBef>
            </a:pPr>
            <a:r>
              <a:rPr lang="ru-RU" dirty="0">
                <a:latin typeface="Times New Roman" panose="02020603050405020304" pitchFamily="18" charset="0"/>
                <a:cs typeface="Times New Roman" panose="02020603050405020304" pitchFamily="18" charset="0"/>
              </a:rPr>
              <a:t>Налоговым кодексом РФ (далее – НК РФ) установлена возможность уплаты за налогоплательщика иным лицом налогов, а также сборов, пеней, штрафов, страховых взносов, регулируемых НК РФ (пункты 1, 8, 9 статьи 45 НК РФ). </a:t>
            </a:r>
          </a:p>
          <a:p>
            <a:pPr indent="452938" algn="just">
              <a:spcBef>
                <a:spcPts val="0"/>
              </a:spcBef>
            </a:pPr>
            <a:r>
              <a:rPr lang="ru-RU" dirty="0">
                <a:latin typeface="Times New Roman" panose="02020603050405020304" pitchFamily="18" charset="0"/>
                <a:cs typeface="Times New Roman" panose="02020603050405020304" pitchFamily="18" charset="0"/>
              </a:rPr>
              <a:t>Возврат налогоплательщику (плательщику) излишне уплаченных или излишне взысканных сумм налога, сбора, страховых взносов, пеней и штрафа осуществляется в порядке, установленном НК РФ.</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Правилами указания информации в реквизитах распоряжений о переводе денежных средств в уплату платежей в бюджетную систему РФ, утвержденными приказом Минфина России от 12.11.2013 № 107н (далее – Правила 107н), установлена возможность указания в распоряжении о переводе денежных средств в уплату платежей в бюджетную систему РФ как реквизитов плательщика, чья обязанность исполняется, так и реквизитов плательщика – третьего лица, осуществляющего платеж за плательщика налогов, сборов, страховых взносов и иных платежей в бюджетную систему РФ, по платежам, администрируемым налоговыми органами и таможенными органами. </a:t>
            </a:r>
          </a:p>
          <a:p>
            <a:pPr indent="452938" algn="just">
              <a:spcBef>
                <a:spcPts val="0"/>
              </a:spcBef>
            </a:pPr>
            <a:r>
              <a:rPr lang="ru-RU" dirty="0">
                <a:latin typeface="Times New Roman" panose="02020603050405020304" pitchFamily="18" charset="0"/>
                <a:cs typeface="Times New Roman" panose="02020603050405020304" pitchFamily="18" charset="0"/>
              </a:rPr>
              <a:t>Действующее гражданское законодательство также, в отдельных случаях, предусматривает правовую конструкцию исполнения обязательства третьим лицом. </a:t>
            </a:r>
          </a:p>
          <a:p>
            <a:pPr indent="452938" algn="just">
              <a:spcBef>
                <a:spcPts val="0"/>
              </a:spcBef>
            </a:pPr>
            <a:r>
              <a:rPr lang="ru-RU" dirty="0">
                <a:latin typeface="Times New Roman" panose="02020603050405020304" pitchFamily="18" charset="0"/>
                <a:cs typeface="Times New Roman" panose="02020603050405020304" pitchFamily="18" charset="0"/>
              </a:rPr>
              <a:t>Нормы гражданского законодательства регулируют отношения, указанные в пунктах 1 и 2 статьи 2 Гражданского кодекса РФ                       (далее – ГК РФ). К имущественным отношениям, основанным на административном или ином властном подчинении одной стороны другой, в том числе к налоговым и другим финансовым и административным отношениям, гражданское законодательство не применяется, если иное не предусмотрено законодательством (пункт 3 статьи 2 ГК РФ).</a:t>
            </a:r>
          </a:p>
          <a:p>
            <a:pPr indent="452938" algn="just">
              <a:spcBef>
                <a:spcPts val="0"/>
              </a:spcBef>
            </a:pPr>
            <a:r>
              <a:rPr lang="ru-RU" dirty="0">
                <a:latin typeface="Times New Roman" panose="02020603050405020304" pitchFamily="18" charset="0"/>
                <a:cs typeface="Times New Roman" panose="02020603050405020304" pitchFamily="18" charset="0"/>
              </a:rPr>
              <a:t>В соответствии с пунктами 1 и 2 статьи 313 ГК РФ, кредитор обязан принять исполнение, предложенное за должника третьим лицом, если исполнение обязательства возложено должником на указанное третье лицо. Если должник не возлагал исполнение обязательства на третье лицо, кредитор обязан принять исполнение, предложенное за должника таким третьим лицом, в случаях, предусмотренных пунктом 2 статьи 313 ГК РФ.</a:t>
            </a:r>
          </a:p>
          <a:p>
            <a:pPr indent="452938" algn="just">
              <a:spcBef>
                <a:spcPts val="0"/>
              </a:spcBef>
            </a:pPr>
            <a:r>
              <a:rPr lang="ru-RU" dirty="0">
                <a:latin typeface="Times New Roman" panose="02020603050405020304" pitchFamily="18" charset="0"/>
                <a:cs typeface="Times New Roman" panose="02020603050405020304" pitchFamily="18" charset="0"/>
              </a:rPr>
              <a:t>В силу действия положений пункта 1 статьи 8 ГК РФ гражданские права и обязанности возникают, в том числе из договоров или иных сделок, предусмотренных законом, из договоров и иных сделок, хотя и не предусмотренных законом, но не противоречащих ему, а также иных юридических фактов, указанных в данной статье ГК РФ. Таким образом, исполнение большинства обязательств, возникающих из договоров и иных юридических фактов, поименованных в ГК РФ, может быть произведено третьим лицом.</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даже при наличии обстоятельств, указанных в пунктах 1 и 2 статьи 313 ГК РФ, кредитор не обязан принимать исполнение, предложенное третьим лицом, если из закона, иных правовых актов, условий или существа обязательства вытекает обязанность должника исполнить обязательство лично (пункт 3 статьи 313 ГК РФ). </a:t>
            </a:r>
          </a:p>
          <a:p>
            <a:pPr indent="452938" algn="just">
              <a:spcBef>
                <a:spcPts val="0"/>
              </a:spcBef>
            </a:pPr>
            <a:r>
              <a:rPr lang="ru-RU" dirty="0">
                <a:latin typeface="Times New Roman" panose="02020603050405020304" pitchFamily="18" charset="0"/>
                <a:cs typeface="Times New Roman" panose="02020603050405020304" pitchFamily="18" charset="0"/>
              </a:rPr>
              <a:t>Обязанность личного исполнения обязательства может быть предусмотрена также условиями договора.</a:t>
            </a:r>
          </a:p>
          <a:p>
            <a:pPr indent="452938" algn="just">
              <a:spcBef>
                <a:spcPts val="0"/>
              </a:spcBef>
            </a:pPr>
            <a:r>
              <a:rPr lang="ru-RU" dirty="0">
                <a:latin typeface="Times New Roman" panose="02020603050405020304" pitchFamily="18" charset="0"/>
                <a:cs typeface="Times New Roman" panose="02020603050405020304" pitchFamily="18" charset="0"/>
              </a:rPr>
              <a:t>Согласно пункту 2 статьи 3 ГК РФ под законом следует понимать ГК РФ и принятые в соответствии с ним федеральные законы, регулирующие отношения, указанные в пунктах 1 и 2 статьи 2 ГК РФ. Под иными правовыми актами, исходя из пункта 6 статьи 3 ГК РФ, имеются в виду указы Президента РФ и постановления Правительства РФ, содержащие нормы гражданского права. Кроме того, в соответствии с пунктом 7 статьи 3 ГК РФ министерства и иные федеральные органы исполнительной власти могут издавать акты, содержащие нормы гражданского права, в случаях и в пределах, предусмотренных ГК РФ, другими законами и иными правовыми актами.</a:t>
            </a:r>
          </a:p>
          <a:p>
            <a:pPr indent="452938" algn="just">
              <a:spcBef>
                <a:spcPts val="0"/>
              </a:spcBef>
            </a:pPr>
            <a:r>
              <a:rPr lang="ru-RU" dirty="0">
                <a:latin typeface="Times New Roman" panose="02020603050405020304" pitchFamily="18" charset="0"/>
                <a:cs typeface="Times New Roman" panose="02020603050405020304" pitchFamily="18" charset="0"/>
              </a:rPr>
              <a:t>Вместе с тем, федеральные законы, имеющие собственный предмет правового регулирования, не охватываемый иными федеральными законами, и принимаемые в соответствии с ними нормативные правовые акты (далее – регулирующее законодательство), также могут содержать нормы, устанавливающие отдельные платежи, которые отнесены Бюджетным кодексом РФ к неналоговым доходам бюджетов бюджетной системы РФ, и нормы, предусматривающие возможность уплаты таких платежей третьими лицами. </a:t>
            </a:r>
          </a:p>
          <a:p>
            <a:pPr indent="452938" algn="just">
              <a:spcBef>
                <a:spcPts val="0"/>
              </a:spcBef>
            </a:pPr>
            <a:r>
              <a:rPr lang="ru-RU" dirty="0">
                <a:latin typeface="Times New Roman" panose="02020603050405020304" pitchFamily="18" charset="0"/>
                <a:cs typeface="Times New Roman" panose="02020603050405020304" pitchFamily="18" charset="0"/>
              </a:rPr>
              <a:t>Таким образом, возможность исполнения обязательства третьим лицом (иным лицом) закреплена положениями НК РФ, ГК РФ и может предусматриваться другим регулирующим законодательством. </a:t>
            </a:r>
          </a:p>
          <a:p>
            <a:pPr indent="452938" algn="just">
              <a:spcBef>
                <a:spcPts val="0"/>
              </a:spcBef>
            </a:pPr>
            <a:r>
              <a:rPr lang="ru-RU" dirty="0">
                <a:latin typeface="Times New Roman" panose="02020603050405020304" pitchFamily="18" charset="0"/>
                <a:cs typeface="Times New Roman" panose="02020603050405020304" pitchFamily="18" charset="0"/>
              </a:rPr>
              <a:t>При этом, по мнению Департамента, возврат излишне или ошибочно уплаченных сумм платежей, перечисленных в бюджеты бюджетной системы РФ третьими лицами, следует осуществлять в соответствии с пунктом 27 Порядка учета Федеральным казначейством поступлений в бюджетную систему РФ и их распределения между бюджетами бюджетной системы РФ, утвержденным приказом Минфина России от 18.12.2013 № 125н. </a:t>
            </a:r>
          </a:p>
          <a:p>
            <a:pPr indent="452938" algn="just">
              <a:spcBef>
                <a:spcPts val="0"/>
              </a:spcBef>
            </a:pP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pPr marL="0" marR="0" lvl="0" indent="0" algn="r" defTabSz="857968" rtl="0" eaLnBrk="1" fontAlgn="base" latinLnBrk="0" hangingPunct="1">
              <a:lnSpc>
                <a:spcPct val="100000"/>
              </a:lnSpc>
              <a:spcBef>
                <a:spcPct val="0"/>
              </a:spcBef>
              <a:spcAft>
                <a:spcPct val="0"/>
              </a:spcAft>
              <a:buClrTx/>
              <a:buSzTx/>
              <a:buFontTx/>
              <a:buNone/>
              <a:tabLst/>
              <a:defRPr/>
            </a:pPr>
            <a:fld id="{54DF7488-F959-4354-8519-2DD858B41BD7}" type="slidenum">
              <a:rPr kumimoji="0" lang="ru-RU"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857968" rtl="0" eaLnBrk="1" fontAlgn="base" latinLnBrk="0" hangingPunct="1">
                <a:lnSpc>
                  <a:spcPct val="100000"/>
                </a:lnSpc>
                <a:spcBef>
                  <a:spcPct val="0"/>
                </a:spcBef>
                <a:spcAft>
                  <a:spcPct val="0"/>
                </a:spcAft>
                <a:buClrTx/>
                <a:buSzTx/>
                <a:buFontTx/>
                <a:buNone/>
                <a:tabLst/>
                <a:defRPr/>
              </a:pPr>
              <a:t>15</a:t>
            </a:fld>
            <a:endParaRPr kumimoji="0" lang="ru-RU"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3051024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097438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17</a:t>
            </a:fld>
            <a:endParaRPr lang="ru-RU" dirty="0"/>
          </a:p>
        </p:txBody>
      </p:sp>
    </p:spTree>
    <p:extLst>
      <p:ext uri="{BB962C8B-B14F-4D97-AF65-F5344CB8AC3E}">
        <p14:creationId xmlns:p14="http://schemas.microsoft.com/office/powerpoint/2010/main" val="2856802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96913" y="746125"/>
            <a:ext cx="5418137" cy="37528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18</a:t>
            </a:fld>
            <a:endParaRPr lang="ru-RU" dirty="0"/>
          </a:p>
        </p:txBody>
      </p:sp>
    </p:spTree>
    <p:extLst>
      <p:ext uri="{BB962C8B-B14F-4D97-AF65-F5344CB8AC3E}">
        <p14:creationId xmlns:p14="http://schemas.microsoft.com/office/powerpoint/2010/main" val="2261508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88981F-6AAF-46F8-B4B3-8B7354F93985}" type="slidenum">
              <a:rPr lang="ru-RU" smtClean="0"/>
              <a:t>2</a:t>
            </a:fld>
            <a:endParaRPr lang="ru-RU"/>
          </a:p>
        </p:txBody>
      </p:sp>
    </p:spTree>
    <p:extLst>
      <p:ext uri="{BB962C8B-B14F-4D97-AF65-F5344CB8AC3E}">
        <p14:creationId xmlns:p14="http://schemas.microsoft.com/office/powerpoint/2010/main" val="335554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581025" y="757238"/>
            <a:ext cx="5481638" cy="3795712"/>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579069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96913" y="744538"/>
            <a:ext cx="5429250" cy="3760787"/>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479484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6</a:t>
            </a:fld>
            <a:endParaRPr lang="ru-RU"/>
          </a:p>
        </p:txBody>
      </p:sp>
    </p:spTree>
    <p:extLst>
      <p:ext uri="{BB962C8B-B14F-4D97-AF65-F5344CB8AC3E}">
        <p14:creationId xmlns:p14="http://schemas.microsoft.com/office/powerpoint/2010/main" val="994093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Образ слайда 1"/>
          <p:cNvSpPr>
            <a:spLocks noGrp="1" noRot="1" noChangeAspect="1"/>
          </p:cNvSpPr>
          <p:nvPr>
            <p:ph type="sldImg"/>
          </p:nvPr>
        </p:nvSpPr>
        <p:spPr/>
      </p:sp>
      <p:sp>
        <p:nvSpPr>
          <p:cNvPr id="1048602" name="Заметки 2"/>
          <p:cNvSpPr>
            <a:spLocks noGrp="1"/>
          </p:cNvSpPr>
          <p:nvPr>
            <p:ph type="body" idx="1"/>
          </p:nvPr>
        </p:nvSpPr>
        <p:spPr/>
        <p:txBody>
          <a:bodyPr/>
          <a:lstStyle/>
          <a:p>
            <a:endParaRPr lang="ru-RU" dirty="0"/>
          </a:p>
        </p:txBody>
      </p:sp>
      <p:sp>
        <p:nvSpPr>
          <p:cNvPr id="1048603" name="Номер слайда 3"/>
          <p:cNvSpPr>
            <a:spLocks noGrp="1"/>
          </p:cNvSpPr>
          <p:nvPr>
            <p:ph type="sldNum" sz="quarter" idx="10"/>
          </p:nvPr>
        </p:nvSpPr>
        <p:spPr/>
        <p:txBody>
          <a:bodyPr/>
          <a:lstStyle/>
          <a:p>
            <a:fld id="{54DF7488-F959-4354-8519-2DD858B41BD7}" type="slidenum">
              <a:rPr lang="ru-RU" smtClean="0">
                <a:solidFill>
                  <a:prstClr val="black"/>
                </a:solidFill>
              </a:rPr>
              <a:t>8</a:t>
            </a:fld>
            <a:endParaRPr lang="ru-RU">
              <a:solidFill>
                <a:prstClr val="black"/>
              </a:solidFill>
            </a:endParaRPr>
          </a:p>
        </p:txBody>
      </p:sp>
    </p:spTree>
    <p:extLst>
      <p:ext uri="{BB962C8B-B14F-4D97-AF65-F5344CB8AC3E}">
        <p14:creationId xmlns:p14="http://schemas.microsoft.com/office/powerpoint/2010/main" val="2399720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Образ слайда 1"/>
          <p:cNvSpPr>
            <a:spLocks noGrp="1" noRot="1" noChangeAspect="1"/>
          </p:cNvSpPr>
          <p:nvPr>
            <p:ph type="sldImg"/>
          </p:nvPr>
        </p:nvSpPr>
        <p:spPr/>
      </p:sp>
      <p:sp>
        <p:nvSpPr>
          <p:cNvPr id="1048602" name="Заметки 2"/>
          <p:cNvSpPr>
            <a:spLocks noGrp="1"/>
          </p:cNvSpPr>
          <p:nvPr>
            <p:ph type="body" idx="1"/>
          </p:nvPr>
        </p:nvSpPr>
        <p:spPr/>
        <p:txBody>
          <a:bodyPr/>
          <a:lstStyle/>
          <a:p>
            <a:endParaRPr lang="ru-RU" dirty="0"/>
          </a:p>
        </p:txBody>
      </p:sp>
      <p:sp>
        <p:nvSpPr>
          <p:cNvPr id="1048603" name="Номер слайда 3"/>
          <p:cNvSpPr>
            <a:spLocks noGrp="1"/>
          </p:cNvSpPr>
          <p:nvPr>
            <p:ph type="sldNum" sz="quarter" idx="10"/>
          </p:nvPr>
        </p:nvSpPr>
        <p:spPr/>
        <p:txBody>
          <a:bodyPr/>
          <a:lstStyle/>
          <a:p>
            <a:fld id="{54DF7488-F959-4354-8519-2DD858B41BD7}" type="slidenum">
              <a:rPr lang="ru-RU" smtClean="0">
                <a:solidFill>
                  <a:prstClr val="black"/>
                </a:solidFill>
              </a:rPr>
              <a:t>9</a:t>
            </a:fld>
            <a:endParaRPr lang="ru-RU">
              <a:solidFill>
                <a:prstClr val="black"/>
              </a:solidFill>
            </a:endParaRPr>
          </a:p>
        </p:txBody>
      </p:sp>
    </p:spTree>
    <p:extLst>
      <p:ext uri="{BB962C8B-B14F-4D97-AF65-F5344CB8AC3E}">
        <p14:creationId xmlns:p14="http://schemas.microsoft.com/office/powerpoint/2010/main" val="673262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Образ слайда 1"/>
          <p:cNvSpPr>
            <a:spLocks noGrp="1" noRot="1" noChangeAspect="1"/>
          </p:cNvSpPr>
          <p:nvPr>
            <p:ph type="sldImg"/>
          </p:nvPr>
        </p:nvSpPr>
        <p:spPr/>
      </p:sp>
      <p:sp>
        <p:nvSpPr>
          <p:cNvPr id="1048602" name="Заметки 2"/>
          <p:cNvSpPr>
            <a:spLocks noGrp="1"/>
          </p:cNvSpPr>
          <p:nvPr>
            <p:ph type="body" idx="1"/>
          </p:nvPr>
        </p:nvSpPr>
        <p:spPr/>
        <p:txBody>
          <a:bodyPr/>
          <a:lstStyle/>
          <a:p>
            <a:endParaRPr lang="ru-RU" dirty="0"/>
          </a:p>
        </p:txBody>
      </p:sp>
      <p:sp>
        <p:nvSpPr>
          <p:cNvPr id="1048603" name="Номер слайда 3"/>
          <p:cNvSpPr>
            <a:spLocks noGrp="1"/>
          </p:cNvSpPr>
          <p:nvPr>
            <p:ph type="sldNum" sz="quarter" idx="10"/>
          </p:nvPr>
        </p:nvSpPr>
        <p:spPr/>
        <p:txBody>
          <a:bodyPr/>
          <a:lstStyle/>
          <a:p>
            <a:fld id="{54DF7488-F959-4354-8519-2DD858B41BD7}" type="slidenum">
              <a:rPr lang="ru-RU" smtClean="0">
                <a:solidFill>
                  <a:prstClr val="black"/>
                </a:solidFill>
              </a:rPr>
              <a:t>10</a:t>
            </a:fld>
            <a:endParaRPr lang="ru-RU">
              <a:solidFill>
                <a:prstClr val="black"/>
              </a:solidFill>
            </a:endParaRPr>
          </a:p>
        </p:txBody>
      </p:sp>
    </p:spTree>
    <p:extLst>
      <p:ext uri="{BB962C8B-B14F-4D97-AF65-F5344CB8AC3E}">
        <p14:creationId xmlns:p14="http://schemas.microsoft.com/office/powerpoint/2010/main" val="1690847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54DF7488-F959-4354-8519-2DD858B41BD7}" type="slidenum">
              <a:rPr lang="ru-RU" smtClean="0"/>
              <a:pPr>
                <a:defRPr/>
              </a:pPr>
              <a:t>11</a:t>
            </a:fld>
            <a:endParaRPr lang="ru-RU"/>
          </a:p>
        </p:txBody>
      </p:sp>
    </p:spTree>
    <p:extLst>
      <p:ext uri="{BB962C8B-B14F-4D97-AF65-F5344CB8AC3E}">
        <p14:creationId xmlns:p14="http://schemas.microsoft.com/office/powerpoint/2010/main" val="3133498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Сравнение">
    <p:bg>
      <p:bgPr>
        <a:solidFill>
          <a:srgbClr val="EDEDE3"/>
        </a:solidFill>
        <a:effectLst/>
      </p:bgPr>
    </p:bg>
    <p:spTree>
      <p:nvGrpSpPr>
        <p:cNvPr id="1" name=""/>
        <p:cNvGrpSpPr/>
        <p:nvPr/>
      </p:nvGrpSpPr>
      <p:grpSpPr>
        <a:xfrm>
          <a:off x="0" y="0"/>
          <a:ext cx="0" cy="0"/>
          <a:chOff x="0" y="0"/>
          <a:chExt cx="0" cy="0"/>
        </a:xfrm>
      </p:grpSpPr>
      <p:sp>
        <p:nvSpPr>
          <p:cNvPr id="7" name="Прямоугольник 6"/>
          <p:cNvSpPr/>
          <p:nvPr userDrawn="1"/>
        </p:nvSpPr>
        <p:spPr>
          <a:xfrm>
            <a:off x="586453" y="1"/>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8" name="Прямоугольник 11"/>
          <p:cNvSpPr>
            <a:spLocks noChangeArrowheads="1"/>
          </p:cNvSpPr>
          <p:nvPr userDrawn="1"/>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842368" y="-1587"/>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797654" y="-1587"/>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777020" y="-1587"/>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9725422" y="-1587"/>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9615358" y="-787"/>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17" name="Прямоугольник 16"/>
          <p:cNvSpPr/>
          <p:nvPr userDrawn="1"/>
        </p:nvSpPr>
        <p:spPr>
          <a:xfrm>
            <a:off x="586453" y="1"/>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18" name="Прямоугольник 27"/>
          <p:cNvSpPr>
            <a:spLocks noChangeArrowheads="1"/>
          </p:cNvSpPr>
          <p:nvPr userDrawn="1"/>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userDrawn="1"/>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pic>
        <p:nvPicPr>
          <p:cNvPr id="20"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4950" y="1529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8687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872972" y="273058"/>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dirty="0">
              <a:solidFill>
                <a:srgbClr val="438086"/>
              </a:solidFill>
            </a:endParaRPr>
          </a:p>
        </p:txBody>
      </p:sp>
      <p:sp>
        <p:nvSpPr>
          <p:cNvPr id="6" name="Нижний колонтитул 5"/>
          <p:cNvSpPr>
            <a:spLocks noGrp="1"/>
          </p:cNvSpPr>
          <p:nvPr>
            <p:ph type="ftr" sz="quarter" idx="11"/>
          </p:nvPr>
        </p:nvSpPr>
        <p:spPr/>
        <p:txBody>
          <a:bodyPr/>
          <a:lstStyle/>
          <a:p>
            <a:pPr>
              <a:defRPr/>
            </a:pPr>
            <a:endParaRPr lang="ru-RU">
              <a:solidFill>
                <a:srgbClr val="438086"/>
              </a:solidFill>
            </a:endParaRPr>
          </a:p>
        </p:txBody>
      </p:sp>
      <p:sp>
        <p:nvSpPr>
          <p:cNvPr id="7" name="Номер слайда 6"/>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221551110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dirty="0">
              <a:solidFill>
                <a:srgbClr val="438086"/>
              </a:solidFill>
            </a:endParaRPr>
          </a:p>
        </p:txBody>
      </p:sp>
      <p:sp>
        <p:nvSpPr>
          <p:cNvPr id="6" name="Нижний колонтитул 5"/>
          <p:cNvSpPr>
            <a:spLocks noGrp="1"/>
          </p:cNvSpPr>
          <p:nvPr>
            <p:ph type="ftr" sz="quarter" idx="11"/>
          </p:nvPr>
        </p:nvSpPr>
        <p:spPr/>
        <p:txBody>
          <a:bodyPr/>
          <a:lstStyle/>
          <a:p>
            <a:pPr>
              <a:defRPr/>
            </a:pPr>
            <a:endParaRPr lang="ru-RU">
              <a:solidFill>
                <a:srgbClr val="438086"/>
              </a:solidFill>
            </a:endParaRPr>
          </a:p>
        </p:txBody>
      </p:sp>
      <p:sp>
        <p:nvSpPr>
          <p:cNvPr id="7" name="Номер слайда 6"/>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94417692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400395150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45"/>
            <a:ext cx="222885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274645"/>
            <a:ext cx="652145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342502451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2_Сравнение">
    <p:spTree>
      <p:nvGrpSpPr>
        <p:cNvPr id="1" name=""/>
        <p:cNvGrpSpPr/>
        <p:nvPr/>
      </p:nvGrpSpPr>
      <p:grpSpPr>
        <a:xfrm>
          <a:off x="0" y="0"/>
          <a:ext cx="0" cy="0"/>
          <a:chOff x="0" y="0"/>
          <a:chExt cx="0" cy="0"/>
        </a:xfrm>
      </p:grpSpPr>
      <p:sp>
        <p:nvSpPr>
          <p:cNvPr id="7" name="Прямоугольник 6"/>
          <p:cNvSpPr/>
          <p:nvPr/>
        </p:nvSpPr>
        <p:spPr>
          <a:xfrm>
            <a:off x="586455" y="9"/>
            <a:ext cx="502179"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8" name="Прямоугольник 11"/>
          <p:cNvSpPr>
            <a:spLocks noChangeArrowheads="1"/>
          </p:cNvSpPr>
          <p:nvPr/>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1" name="Прямоугольник 10"/>
          <p:cNvSpPr/>
          <p:nvPr/>
        </p:nvSpPr>
        <p:spPr bwMode="invGray">
          <a:xfrm>
            <a:off x="9842368" y="-1585"/>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Прямоугольник 11"/>
          <p:cNvSpPr/>
          <p:nvPr/>
        </p:nvSpPr>
        <p:spPr bwMode="invGray">
          <a:xfrm>
            <a:off x="9797654" y="-1585"/>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Прямоугольник 12"/>
          <p:cNvSpPr/>
          <p:nvPr/>
        </p:nvSpPr>
        <p:spPr bwMode="invGray">
          <a:xfrm>
            <a:off x="9777087" y="-1585"/>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Прямоугольник 13"/>
          <p:cNvSpPr/>
          <p:nvPr/>
        </p:nvSpPr>
        <p:spPr bwMode="invGray">
          <a:xfrm>
            <a:off x="9725422" y="-1585"/>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nvGrpSpPr>
          <p:cNvPr id="24" name="Group 23"/>
          <p:cNvGrpSpPr/>
          <p:nvPr/>
        </p:nvGrpSpPr>
        <p:grpSpPr>
          <a:xfrm>
            <a:off x="9615425" y="-785"/>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17" name="Прямоугольник 16"/>
          <p:cNvSpPr/>
          <p:nvPr/>
        </p:nvSpPr>
        <p:spPr>
          <a:xfrm>
            <a:off x="586455" y="9"/>
            <a:ext cx="502179" cy="379413"/>
          </a:xfrm>
          <a:prstGeom prst="rect">
            <a:avLst/>
          </a:prstGeom>
        </p:spPr>
        <p:txBody>
          <a:bodyPr wrap="none">
            <a:normAutofit lnSpcReduction="10000"/>
          </a:bodyPr>
          <a:lstStyle/>
          <a:p>
            <a:pPr fontAlgn="auto">
              <a:spcBef>
                <a:spcPts val="0"/>
              </a:spcBef>
              <a:spcAft>
                <a:spcPts val="0"/>
              </a:spcAft>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18" name="Прямоугольник 27"/>
          <p:cNvSpPr>
            <a:spLocks noChangeArrowheads="1"/>
          </p:cNvSpPr>
          <p:nvPr/>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auto">
              <a:spcBef>
                <a:spcPts val="0"/>
              </a:spcBef>
              <a:spcAft>
                <a:spcPts val="0"/>
              </a:spcAft>
            </a:pPr>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fontAlgn="auto" hangingPunct="1">
              <a:spcBef>
                <a:spcPts val="0"/>
              </a:spcBef>
              <a:spcAft>
                <a:spcPts val="0"/>
              </a:spcAft>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21" name="Номер слайда 26"/>
          <p:cNvSpPr>
            <a:spLocks noGrp="1"/>
          </p:cNvSpPr>
          <p:nvPr>
            <p:ph type="sldNum" sz="quarter" idx="11"/>
          </p:nvPr>
        </p:nvSpPr>
        <p:spPr/>
        <p:txBody>
          <a:bodyPr rtlCol="0"/>
          <a:lstStyle>
            <a:lvl1pPr>
              <a:defRPr>
                <a:latin typeface="+mn-lt"/>
              </a:defRPr>
            </a:lvl1pPr>
          </a:lstStyle>
          <a:p>
            <a:pPr>
              <a:defRPr/>
            </a:pPr>
            <a:fld id="{7C948A7D-6C52-4157-BEA1-1B3B6891AEA4}" type="slidenum">
              <a:rPr lang="ru-RU">
                <a:solidFill>
                  <a:prstClr val="black">
                    <a:tint val="75000"/>
                  </a:prstClr>
                </a:solidFill>
              </a:rPr>
              <a:pPr>
                <a:defRPr/>
              </a:pPr>
              <a:t>‹#›</a:t>
            </a:fld>
            <a:endParaRPr lang="ru-RU" dirty="0">
              <a:solidFill>
                <a:prstClr val="black">
                  <a:tint val="75000"/>
                </a:prstClr>
              </a:solidFill>
            </a:endParaRPr>
          </a:p>
        </p:txBody>
      </p:sp>
      <p:pic>
        <p:nvPicPr>
          <p:cNvPr id="20" name="Рисунок 2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950" y="1529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Прямоугольник 21"/>
          <p:cNvSpPr/>
          <p:nvPr userDrawn="1"/>
        </p:nvSpPr>
        <p:spPr>
          <a:xfrm>
            <a:off x="586453" y="1"/>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23" name="Прямоугольник 11"/>
          <p:cNvSpPr>
            <a:spLocks noChangeArrowheads="1"/>
          </p:cNvSpPr>
          <p:nvPr userDrawn="1"/>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25" name="TextBox 13"/>
          <p:cNvSpPr txBox="1">
            <a:spLocks noChangeArrowheads="1"/>
          </p:cNvSpPr>
          <p:nvPr userDrawn="1"/>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grpSp>
        <p:nvGrpSpPr>
          <p:cNvPr id="26" name="Group 23"/>
          <p:cNvGrpSpPr/>
          <p:nvPr userDrawn="1"/>
        </p:nvGrpSpPr>
        <p:grpSpPr>
          <a:xfrm>
            <a:off x="9615358" y="-787"/>
            <a:ext cx="103189" cy="333443"/>
            <a:chOff x="8875715" y="-787"/>
            <a:chExt cx="95251" cy="295141"/>
          </a:xfrm>
        </p:grpSpPr>
        <p:sp>
          <p:nvSpPr>
            <p:cNvPr id="27" name="Прямоугольник 26"/>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8" name="Прямоугольник 27"/>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29" name="Прямоугольник 28"/>
          <p:cNvSpPr/>
          <p:nvPr userDrawn="1"/>
        </p:nvSpPr>
        <p:spPr>
          <a:xfrm>
            <a:off x="586453" y="1"/>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30" name="Прямоугольник 27"/>
          <p:cNvSpPr>
            <a:spLocks noChangeArrowheads="1"/>
          </p:cNvSpPr>
          <p:nvPr userDrawn="1"/>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31" name="TextBox 13"/>
          <p:cNvSpPr txBox="1">
            <a:spLocks noChangeArrowheads="1"/>
          </p:cNvSpPr>
          <p:nvPr userDrawn="1"/>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32" name="Номер слайда 26"/>
          <p:cNvSpPr>
            <a:spLocks noGrp="1"/>
          </p:cNvSpPr>
          <p:nvPr>
            <p:ph type="sldNum" sz="quarter" idx="11"/>
          </p:nvPr>
        </p:nvSpPr>
        <p:spPr>
          <a:xfrm>
            <a:off x="8855075" y="1588"/>
            <a:ext cx="825500" cy="366712"/>
          </a:xfrm>
        </p:spPr>
        <p:txBody>
          <a:bodyPr rtlCol="0"/>
          <a:lstStyle>
            <a:lvl1pPr>
              <a:defRPr>
                <a:latin typeface="+mn-lt"/>
              </a:defRPr>
            </a:lvl1pPr>
          </a:lstStyle>
          <a:p>
            <a:pPr>
              <a:defRPr/>
            </a:pPr>
            <a:fld id="{7C948A7D-6C52-4157-BEA1-1B3B6891AEA4}" type="slidenum">
              <a:rPr lang="ru-RU" smtClean="0"/>
              <a:pPr>
                <a:defRPr/>
              </a:pPr>
              <a:t>‹#›</a:t>
            </a:fld>
            <a:endParaRPr lang="ru-RU" dirty="0"/>
          </a:p>
        </p:txBody>
      </p:sp>
      <p:pic>
        <p:nvPicPr>
          <p:cNvPr id="33"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4950" y="1529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0029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1_Сравнение">
    <p:bg>
      <p:bgPr>
        <a:solidFill>
          <a:srgbClr val="EDEDE3"/>
        </a:solidFill>
        <a:effectLst/>
      </p:bgPr>
    </p:bg>
    <p:spTree>
      <p:nvGrpSpPr>
        <p:cNvPr id="1" name=""/>
        <p:cNvGrpSpPr/>
        <p:nvPr/>
      </p:nvGrpSpPr>
      <p:grpSpPr>
        <a:xfrm>
          <a:off x="0" y="0"/>
          <a:ext cx="0" cy="0"/>
          <a:chOff x="0" y="0"/>
          <a:chExt cx="0" cy="0"/>
        </a:xfrm>
      </p:grpSpPr>
      <p:sp>
        <p:nvSpPr>
          <p:cNvPr id="7" name="Прямоугольник 6"/>
          <p:cNvSpPr/>
          <p:nvPr/>
        </p:nvSpPr>
        <p:spPr>
          <a:xfrm>
            <a:off x="586455" y="9"/>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8" name="Прямоугольник 11"/>
          <p:cNvSpPr>
            <a:spLocks noChangeArrowheads="1"/>
          </p:cNvSpPr>
          <p:nvPr/>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842368" y="-1585"/>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797654" y="-1585"/>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777087" y="-1585"/>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9725422" y="-1585"/>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p:nvGrpSpPr>
        <p:grpSpPr>
          <a:xfrm>
            <a:off x="9615425" y="-785"/>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17" name="Прямоугольник 16"/>
          <p:cNvSpPr/>
          <p:nvPr/>
        </p:nvSpPr>
        <p:spPr>
          <a:xfrm>
            <a:off x="586455" y="9"/>
            <a:ext cx="502179"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8" name="Прямоугольник 27"/>
          <p:cNvSpPr>
            <a:spLocks noChangeArrowheads="1"/>
          </p:cNvSpPr>
          <p:nvPr/>
        </p:nvSpPr>
        <p:spPr bwMode="auto">
          <a:xfrm>
            <a:off x="1043914"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9" name="TextBox 13"/>
          <p:cNvSpPr txBox="1">
            <a:spLocks noChangeArrowheads="1"/>
          </p:cNvSpPr>
          <p:nvPr/>
        </p:nvSpPr>
        <p:spPr bwMode="auto">
          <a:xfrm>
            <a:off x="83925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
        <p:nvSpPr>
          <p:cNvPr id="21" name="Номер слайда 26"/>
          <p:cNvSpPr>
            <a:spLocks noGrp="1"/>
          </p:cNvSpPr>
          <p:nvPr>
            <p:ph type="sldNum" sz="quarter" idx="11"/>
          </p:nvPr>
        </p:nvSpPr>
        <p:spPr/>
        <p:txBody>
          <a:bodyPr rtlCol="0"/>
          <a:lstStyle>
            <a:lvl1pPr>
              <a:defRPr>
                <a:latin typeface="+mn-lt"/>
              </a:defRPr>
            </a:lvl1pPr>
          </a:lstStyle>
          <a:p>
            <a:pPr>
              <a:defRPr/>
            </a:pPr>
            <a:fld id="{FDCA8C7D-5002-44B9-BE1C-CBCC48AE0C32}" type="slidenum">
              <a:rPr lang="ru-RU" smtClean="0"/>
              <a:pPr>
                <a:defRPr/>
              </a:pPr>
              <a:t>‹#›</a:t>
            </a:fld>
            <a:endParaRPr lang="ru-RU" dirty="0"/>
          </a:p>
        </p:txBody>
      </p:sp>
      <p:pic>
        <p:nvPicPr>
          <p:cNvPr id="25" name="Picture 11" descr="MF_emblema [Converted]"/>
          <p:cNvPicPr>
            <a:picLocks noChangeAspect="1" noChangeArrowheads="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66820" y="19050"/>
            <a:ext cx="419629"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Дата 2"/>
          <p:cNvSpPr>
            <a:spLocks noGrp="1"/>
          </p:cNvSpPr>
          <p:nvPr>
            <p:ph type="dt" sz="half" idx="10"/>
          </p:nvPr>
        </p:nvSpPr>
        <p:spPr>
          <a:xfrm>
            <a:off x="8072773" y="6356350"/>
            <a:ext cx="1542653" cy="234950"/>
          </a:xfrm>
        </p:spPr>
        <p:txBody>
          <a:bodyPr/>
          <a:lstStyle/>
          <a:p>
            <a:pPr>
              <a:defRPr/>
            </a:pPr>
            <a:endParaRPr lang="ru-RU" dirty="0">
              <a:solidFill>
                <a:srgbClr val="438086"/>
              </a:solidFill>
            </a:endParaRPr>
          </a:p>
        </p:txBody>
      </p:sp>
    </p:spTree>
    <p:extLst>
      <p:ext uri="{BB962C8B-B14F-4D97-AF65-F5344CB8AC3E}">
        <p14:creationId xmlns:p14="http://schemas.microsoft.com/office/powerpoint/2010/main" val="414667928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Обложка">
    <p:bg>
      <p:bgPr>
        <a:solidFill>
          <a:srgbClr val="EDEDE3"/>
        </a:solidFill>
        <a:effectLst/>
      </p:bgPr>
    </p:bg>
    <p:spTree>
      <p:nvGrpSpPr>
        <p:cNvPr id="1" name=""/>
        <p:cNvGrpSpPr/>
        <p:nvPr/>
      </p:nvGrpSpPr>
      <p:grpSpPr>
        <a:xfrm>
          <a:off x="0" y="0"/>
          <a:ext cx="0" cy="0"/>
          <a:chOff x="0" y="0"/>
          <a:chExt cx="0" cy="0"/>
        </a:xfrm>
      </p:grpSpPr>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842368" y="-1587"/>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797654" y="-1587"/>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777020" y="-1587"/>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9725422" y="-1587"/>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9615358" y="-787"/>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spTree>
    <p:extLst>
      <p:ext uri="{BB962C8B-B14F-4D97-AF65-F5344CB8AC3E}">
        <p14:creationId xmlns:p14="http://schemas.microsoft.com/office/powerpoint/2010/main" val="293759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Обложка">
    <p:bg>
      <p:bgPr>
        <a:solidFill>
          <a:srgbClr val="EDEDE3"/>
        </a:solidFill>
        <a:effectLst/>
      </p:bgPr>
    </p:bg>
    <p:spTree>
      <p:nvGrpSpPr>
        <p:cNvPr id="1" name=""/>
        <p:cNvGrpSpPr/>
        <p:nvPr/>
      </p:nvGrpSpPr>
      <p:grpSpPr>
        <a:xfrm>
          <a:off x="0" y="0"/>
          <a:ext cx="0" cy="0"/>
          <a:chOff x="0" y="0"/>
          <a:chExt cx="0" cy="0"/>
        </a:xfrm>
      </p:grpSpPr>
      <p:sp>
        <p:nvSpPr>
          <p:cNvPr id="10" name="Прямоугольник 9"/>
          <p:cNvSpPr/>
          <p:nvPr/>
        </p:nvSpPr>
        <p:spPr>
          <a:xfrm>
            <a:off x="0" y="0"/>
            <a:ext cx="9906000" cy="311150"/>
          </a:xfrm>
          <a:prstGeom prst="rect">
            <a:avLst/>
          </a:prstGeom>
          <a:solidFill>
            <a:srgbClr val="00482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1" name="Прямоугольник 10"/>
          <p:cNvSpPr/>
          <p:nvPr/>
        </p:nvSpPr>
        <p:spPr bwMode="invGray">
          <a:xfrm>
            <a:off x="9842368" y="-1587"/>
            <a:ext cx="61913"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Прямоугольник 11"/>
          <p:cNvSpPr/>
          <p:nvPr/>
        </p:nvSpPr>
        <p:spPr bwMode="invGray">
          <a:xfrm>
            <a:off x="9797654" y="-1587"/>
            <a:ext cx="30956" cy="312737"/>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Прямоугольник 12"/>
          <p:cNvSpPr/>
          <p:nvPr/>
        </p:nvSpPr>
        <p:spPr bwMode="invGray">
          <a:xfrm>
            <a:off x="9777020" y="-1587"/>
            <a:ext cx="10319" cy="312737"/>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Прямоугольник 13"/>
          <p:cNvSpPr/>
          <p:nvPr/>
        </p:nvSpPr>
        <p:spPr bwMode="invGray">
          <a:xfrm>
            <a:off x="9725422" y="-1587"/>
            <a:ext cx="27517" cy="312737"/>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nvGrpSpPr>
          <p:cNvPr id="24" name="Group 23"/>
          <p:cNvGrpSpPr/>
          <p:nvPr userDrawn="1"/>
        </p:nvGrpSpPr>
        <p:grpSpPr>
          <a:xfrm>
            <a:off x="9615358" y="-787"/>
            <a:ext cx="103189" cy="333443"/>
            <a:chOff x="8875715" y="-787"/>
            <a:chExt cx="95251" cy="295141"/>
          </a:xfrm>
        </p:grpSpPr>
        <p:sp>
          <p:nvSpPr>
            <p:cNvPr id="15" name="Прямоугольник 14"/>
            <p:cNvSpPr/>
            <p:nvPr/>
          </p:nvSpPr>
          <p:spPr bwMode="invGray">
            <a:xfrm>
              <a:off x="8915403" y="-787"/>
              <a:ext cx="55563" cy="2951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Прямоугольник 15"/>
            <p:cNvSpPr/>
            <p:nvPr/>
          </p:nvSpPr>
          <p:spPr bwMode="invGray">
            <a:xfrm>
              <a:off x="8875715" y="-787"/>
              <a:ext cx="6350" cy="2951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grpSp>
      <p:sp>
        <p:nvSpPr>
          <p:cNvPr id="21" name="Номер слайда 26"/>
          <p:cNvSpPr>
            <a:spLocks noGrp="1"/>
          </p:cNvSpPr>
          <p:nvPr userDrawn="1">
            <p:ph type="sldNum" sz="quarter" idx="11"/>
          </p:nvPr>
        </p:nvSpPr>
        <p:spPr/>
        <p:txBody>
          <a:bodyPr rtlCol="0"/>
          <a:lstStyle>
            <a:lvl1pPr>
              <a:defRPr>
                <a:latin typeface="+mn-lt"/>
              </a:defRPr>
            </a:lvl1pPr>
          </a:lstStyle>
          <a:p>
            <a:pPr>
              <a:defRPr/>
            </a:pPr>
            <a:fld id="{7C948A7D-6C52-4157-BEA1-1B3B6891AEA4}" type="slidenum">
              <a:rPr lang="ru-RU"/>
              <a:pPr>
                <a:defRPr/>
              </a:pPr>
              <a:t>‹#›</a:t>
            </a:fld>
            <a:endParaRPr lang="ru-RU" dirty="0"/>
          </a:p>
        </p:txBody>
      </p:sp>
    </p:spTree>
    <p:extLst>
      <p:ext uri="{BB962C8B-B14F-4D97-AF65-F5344CB8AC3E}">
        <p14:creationId xmlns:p14="http://schemas.microsoft.com/office/powerpoint/2010/main" val="50787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548"/>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258504438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167196964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7023"/>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endParaRPr lang="ru-RU" dirty="0">
              <a:solidFill>
                <a:srgbClr val="438086"/>
              </a:solidFill>
            </a:endParaRPr>
          </a:p>
        </p:txBody>
      </p:sp>
      <p:sp>
        <p:nvSpPr>
          <p:cNvPr id="5" name="Нижний колонтитул 4"/>
          <p:cNvSpPr>
            <a:spLocks noGrp="1"/>
          </p:cNvSpPr>
          <p:nvPr>
            <p:ph type="ftr" sz="quarter" idx="11"/>
          </p:nvPr>
        </p:nvSpPr>
        <p:spPr/>
        <p:txBody>
          <a:bodyPr/>
          <a:lstStyle/>
          <a:p>
            <a:pPr>
              <a:defRPr/>
            </a:pPr>
            <a:endParaRPr lang="ru-RU">
              <a:solidFill>
                <a:srgbClr val="438086"/>
              </a:solidFill>
            </a:endParaRPr>
          </a:p>
        </p:txBody>
      </p:sp>
      <p:sp>
        <p:nvSpPr>
          <p:cNvPr id="6" name="Номер слайда 5"/>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26136710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endParaRPr lang="ru-RU" dirty="0">
              <a:solidFill>
                <a:srgbClr val="438086"/>
              </a:solidFill>
            </a:endParaRPr>
          </a:p>
        </p:txBody>
      </p:sp>
      <p:sp>
        <p:nvSpPr>
          <p:cNvPr id="6" name="Нижний колонтитул 5"/>
          <p:cNvSpPr>
            <a:spLocks noGrp="1"/>
          </p:cNvSpPr>
          <p:nvPr>
            <p:ph type="ftr" sz="quarter" idx="11"/>
          </p:nvPr>
        </p:nvSpPr>
        <p:spPr/>
        <p:txBody>
          <a:bodyPr/>
          <a:lstStyle/>
          <a:p>
            <a:pPr>
              <a:defRPr/>
            </a:pPr>
            <a:endParaRPr lang="ru-RU">
              <a:solidFill>
                <a:srgbClr val="438086"/>
              </a:solidFill>
            </a:endParaRPr>
          </a:p>
        </p:txBody>
      </p:sp>
      <p:sp>
        <p:nvSpPr>
          <p:cNvPr id="7" name="Номер слайда 6"/>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356791442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endParaRPr lang="ru-RU" dirty="0">
              <a:solidFill>
                <a:srgbClr val="438086"/>
              </a:solidFill>
            </a:endParaRPr>
          </a:p>
        </p:txBody>
      </p:sp>
      <p:sp>
        <p:nvSpPr>
          <p:cNvPr id="8" name="Нижний колонтитул 7"/>
          <p:cNvSpPr>
            <a:spLocks noGrp="1"/>
          </p:cNvSpPr>
          <p:nvPr>
            <p:ph type="ftr" sz="quarter" idx="11"/>
          </p:nvPr>
        </p:nvSpPr>
        <p:spPr/>
        <p:txBody>
          <a:bodyPr/>
          <a:lstStyle/>
          <a:p>
            <a:pPr>
              <a:defRPr/>
            </a:pPr>
            <a:endParaRPr lang="ru-RU">
              <a:solidFill>
                <a:srgbClr val="438086"/>
              </a:solidFill>
            </a:endParaRPr>
          </a:p>
        </p:txBody>
      </p:sp>
      <p:sp>
        <p:nvSpPr>
          <p:cNvPr id="9" name="Номер слайда 8"/>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289519189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endParaRPr lang="ru-RU" dirty="0">
              <a:solidFill>
                <a:srgbClr val="438086"/>
              </a:solidFill>
            </a:endParaRPr>
          </a:p>
        </p:txBody>
      </p:sp>
      <p:sp>
        <p:nvSpPr>
          <p:cNvPr id="4" name="Нижний колонтитул 3"/>
          <p:cNvSpPr>
            <a:spLocks noGrp="1"/>
          </p:cNvSpPr>
          <p:nvPr>
            <p:ph type="ftr" sz="quarter" idx="11"/>
          </p:nvPr>
        </p:nvSpPr>
        <p:spPr/>
        <p:txBody>
          <a:bodyPr/>
          <a:lstStyle/>
          <a:p>
            <a:pPr>
              <a:defRPr/>
            </a:pPr>
            <a:endParaRPr lang="ru-RU">
              <a:solidFill>
                <a:srgbClr val="438086"/>
              </a:solidFill>
            </a:endParaRPr>
          </a:p>
        </p:txBody>
      </p:sp>
      <p:sp>
        <p:nvSpPr>
          <p:cNvPr id="5" name="Номер слайда 4"/>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35411481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dirty="0">
              <a:solidFill>
                <a:srgbClr val="438086"/>
              </a:solidFill>
            </a:endParaRPr>
          </a:p>
        </p:txBody>
      </p:sp>
      <p:sp>
        <p:nvSpPr>
          <p:cNvPr id="3" name="Нижний колонтитул 2"/>
          <p:cNvSpPr>
            <a:spLocks noGrp="1"/>
          </p:cNvSpPr>
          <p:nvPr>
            <p:ph type="ftr" sz="quarter" idx="11"/>
          </p:nvPr>
        </p:nvSpPr>
        <p:spPr/>
        <p:txBody>
          <a:bodyPr/>
          <a:lstStyle/>
          <a:p>
            <a:pPr>
              <a:defRPr/>
            </a:pPr>
            <a:endParaRPr lang="ru-RU">
              <a:solidFill>
                <a:srgbClr val="438086"/>
              </a:solidFill>
            </a:endParaRPr>
          </a:p>
        </p:txBody>
      </p:sp>
      <p:sp>
        <p:nvSpPr>
          <p:cNvPr id="4" name="Номер слайда 3"/>
          <p:cNvSpPr>
            <a:spLocks noGrp="1"/>
          </p:cNvSpPr>
          <p:nvPr>
            <p:ph type="sldNum" sz="quarter" idx="12"/>
          </p:nvPr>
        </p:nvSpPr>
        <p:spPr/>
        <p:txBody>
          <a:bodyPr/>
          <a:lstStyle/>
          <a:p>
            <a:pPr>
              <a:defRPr/>
            </a:pPr>
            <a:fld id="{FDCA8C7D-5002-44B9-BE1C-CBCC48AE0C32}" type="slidenum">
              <a:rPr lang="ru-RU" smtClean="0"/>
              <a:pPr>
                <a:defRPr/>
              </a:pPr>
              <a:t>‹#›</a:t>
            </a:fld>
            <a:endParaRPr lang="ru-RU" dirty="0"/>
          </a:p>
        </p:txBody>
      </p:sp>
    </p:spTree>
    <p:extLst>
      <p:ext uri="{BB962C8B-B14F-4D97-AF65-F5344CB8AC3E}">
        <p14:creationId xmlns:p14="http://schemas.microsoft.com/office/powerpoint/2010/main" val="75353299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95300" y="1143000"/>
            <a:ext cx="891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endParaRPr lang="en-US"/>
          </a:p>
        </p:txBody>
      </p:sp>
      <p:sp>
        <p:nvSpPr>
          <p:cNvPr id="1027" name="Текст 12"/>
          <p:cNvSpPr>
            <a:spLocks noGrp="1"/>
          </p:cNvSpPr>
          <p:nvPr>
            <p:ph type="body" idx="1"/>
          </p:nvPr>
        </p:nvSpPr>
        <p:spPr bwMode="auto">
          <a:xfrm>
            <a:off x="495300" y="2249488"/>
            <a:ext cx="89154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3" name="Дата 2"/>
          <p:cNvSpPr>
            <a:spLocks noGrp="1"/>
          </p:cNvSpPr>
          <p:nvPr>
            <p:ph type="dt" sz="half" idx="2"/>
          </p:nvPr>
        </p:nvSpPr>
        <p:spPr>
          <a:xfrm>
            <a:off x="7132638" y="612775"/>
            <a:ext cx="1038225"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latin typeface="Arial" pitchFamily="34" charset="0"/>
                <a:cs typeface="+mn-cs"/>
              </a:defRPr>
            </a:lvl1pPr>
          </a:lstStyle>
          <a:p>
            <a:pPr>
              <a:defRPr/>
            </a:pPr>
            <a:endParaRPr lang="ru-RU" dirty="0">
              <a:solidFill>
                <a:srgbClr val="438086"/>
              </a:solidFill>
            </a:endParaRPr>
          </a:p>
        </p:txBody>
      </p:sp>
      <p:sp>
        <p:nvSpPr>
          <p:cNvPr id="14" name="Нижний колонтитул 3"/>
          <p:cNvSpPr>
            <a:spLocks noGrp="1"/>
          </p:cNvSpPr>
          <p:nvPr>
            <p:ph type="ftr" sz="quarter" idx="3"/>
          </p:nvPr>
        </p:nvSpPr>
        <p:spPr>
          <a:xfrm>
            <a:off x="5695950" y="612775"/>
            <a:ext cx="1436688" cy="457200"/>
          </a:xfrm>
          <a:prstGeom prst="rect">
            <a:avLst/>
          </a:prstGeom>
        </p:spPr>
        <p:txBody>
          <a:bodyPr vert="horz" wrap="square" lIns="91440" tIns="45720" rIns="91440" bIns="45720" numCol="1" anchor="t" anchorCtr="0" compatLnSpc="1">
            <a:prstTxWarp prst="textNoShape">
              <a:avLst/>
            </a:prstTxWarp>
          </a:bodyPr>
          <a:lstStyle>
            <a:lvl1pPr algn="r">
              <a:defRPr sz="800" dirty="0">
                <a:solidFill>
                  <a:schemeClr val="accent2"/>
                </a:solidFill>
                <a:latin typeface="Arial" charset="0"/>
                <a:cs typeface="+mn-cs"/>
              </a:defRPr>
            </a:lvl1pPr>
          </a:lstStyle>
          <a:p>
            <a:pPr>
              <a:defRPr/>
            </a:pPr>
            <a:endParaRPr lang="ru-RU">
              <a:solidFill>
                <a:srgbClr val="438086"/>
              </a:solidFill>
            </a:endParaRPr>
          </a:p>
        </p:txBody>
      </p:sp>
      <p:sp>
        <p:nvSpPr>
          <p:cNvPr id="15" name="Номер слайда 4"/>
          <p:cNvSpPr>
            <a:spLocks noGrp="1"/>
          </p:cNvSpPr>
          <p:nvPr>
            <p:ph type="sldNum" sz="quarter" idx="4"/>
          </p:nvPr>
        </p:nvSpPr>
        <p:spPr>
          <a:xfrm>
            <a:off x="8855075" y="1588"/>
            <a:ext cx="825500" cy="366712"/>
          </a:xfrm>
          <a:prstGeom prst="rect">
            <a:avLst/>
          </a:prstGeom>
        </p:spPr>
        <p:txBody>
          <a:bodyPr vert="horz" anchor="b"/>
          <a:lstStyle>
            <a:lvl1pPr algn="r">
              <a:defRPr>
                <a:solidFill>
                  <a:srgbClr val="FFFFFF"/>
                </a:solidFill>
                <a:latin typeface="+mn-lt"/>
                <a:cs typeface="+mn-cs"/>
              </a:defRPr>
            </a:lvl1pPr>
          </a:lstStyle>
          <a:p>
            <a:pPr>
              <a:defRPr/>
            </a:pPr>
            <a:fld id="{FDCA8C7D-5002-44B9-BE1C-CBCC48AE0C32}" type="slidenum">
              <a:rPr lang="ru-RU"/>
              <a:pPr>
                <a:defRPr/>
              </a:pPr>
              <a:t>‹#›</a:t>
            </a:fld>
            <a:endParaRPr lang="ru-RU" dirty="0"/>
          </a:p>
        </p:txBody>
      </p:sp>
      <p:sp>
        <p:nvSpPr>
          <p:cNvPr id="17" name="Прямоугольник 16"/>
          <p:cNvSpPr/>
          <p:nvPr userDrawn="1"/>
        </p:nvSpPr>
        <p:spPr>
          <a:xfrm>
            <a:off x="585788" y="0"/>
            <a:ext cx="503237"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1032" name="Прямоугольник 17"/>
          <p:cNvSpPr>
            <a:spLocks noChangeArrowheads="1"/>
          </p:cNvSpPr>
          <p:nvPr userDrawn="1"/>
        </p:nvSpPr>
        <p:spPr bwMode="auto">
          <a:xfrm>
            <a:off x="1044575" y="-20638"/>
            <a:ext cx="25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1034" name="TextBox 13"/>
          <p:cNvSpPr txBox="1">
            <a:spLocks noChangeArrowheads="1"/>
          </p:cNvSpPr>
          <p:nvPr userDrawn="1"/>
        </p:nvSpPr>
        <p:spPr bwMode="auto">
          <a:xfrm>
            <a:off x="839788" y="-61913"/>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Tree>
    <p:extLst>
      <p:ext uri="{BB962C8B-B14F-4D97-AF65-F5344CB8AC3E}">
        <p14:creationId xmlns:p14="http://schemas.microsoft.com/office/powerpoint/2010/main" val="1316505931"/>
      </p:ext>
    </p:extLst>
  </p:cSld>
  <p:clrMap bg1="lt1" tx1="dk1" bg2="lt2" tx2="dk2" accent1="accent1" accent2="accent2" accent3="accent3" accent4="accent4" accent5="accent5" accent6="accent6" hlink="hlink" folHlink="folHlink"/>
  <p:sldLayoutIdLst>
    <p:sldLayoutId id="2147485379" r:id="rId1"/>
    <p:sldLayoutId id="2147485380" r:id="rId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95300" y="635647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dirty="0">
              <a:solidFill>
                <a:srgbClr val="438086"/>
              </a:solidFill>
            </a:endParaRPr>
          </a:p>
        </p:txBody>
      </p:sp>
      <p:sp>
        <p:nvSpPr>
          <p:cNvPr id="5" name="Нижний колонтитул 4"/>
          <p:cNvSpPr>
            <a:spLocks noGrp="1"/>
          </p:cNvSpPr>
          <p:nvPr>
            <p:ph type="ftr" sz="quarter" idx="3"/>
          </p:nvPr>
        </p:nvSpPr>
        <p:spPr>
          <a:xfrm>
            <a:off x="3384550" y="635647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solidFill>
                <a:srgbClr val="438086"/>
              </a:solidFill>
            </a:endParaRPr>
          </a:p>
        </p:txBody>
      </p:sp>
      <p:sp>
        <p:nvSpPr>
          <p:cNvPr id="6" name="Номер слайда 5"/>
          <p:cNvSpPr>
            <a:spLocks noGrp="1"/>
          </p:cNvSpPr>
          <p:nvPr>
            <p:ph type="sldNum" sz="quarter" idx="4"/>
          </p:nvPr>
        </p:nvSpPr>
        <p:spPr>
          <a:xfrm>
            <a:off x="7099300" y="635647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DCA8C7D-5002-44B9-BE1C-CBCC48AE0C32}" type="slidenum">
              <a:rPr lang="ru-RU" smtClean="0"/>
              <a:pPr>
                <a:defRPr/>
              </a:pPr>
              <a:t>‹#›</a:t>
            </a:fld>
            <a:endParaRPr lang="ru-RU" dirty="0"/>
          </a:p>
        </p:txBody>
      </p:sp>
      <p:sp>
        <p:nvSpPr>
          <p:cNvPr id="7" name="Прямоугольник 6"/>
          <p:cNvSpPr/>
          <p:nvPr userDrawn="1"/>
        </p:nvSpPr>
        <p:spPr>
          <a:xfrm>
            <a:off x="585788" y="0"/>
            <a:ext cx="503237"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cs typeface="Arial" charset="0"/>
            </a:endParaRPr>
          </a:p>
        </p:txBody>
      </p:sp>
      <p:sp>
        <p:nvSpPr>
          <p:cNvPr id="8" name="Прямоугольник 17"/>
          <p:cNvSpPr>
            <a:spLocks noChangeArrowheads="1"/>
          </p:cNvSpPr>
          <p:nvPr userDrawn="1"/>
        </p:nvSpPr>
        <p:spPr bwMode="auto">
          <a:xfrm>
            <a:off x="1044575" y="-20638"/>
            <a:ext cx="25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dirty="0">
                <a:solidFill>
                  <a:srgbClr val="DBDBE9"/>
                </a:solidFill>
                <a:latin typeface="Times New Roman" pitchFamily="18" charset="0"/>
                <a:cs typeface="Times New Roman" pitchFamily="18" charset="0"/>
              </a:rPr>
              <a:t>]</a:t>
            </a:r>
            <a:endParaRPr lang="ru-RU" dirty="0">
              <a:solidFill>
                <a:srgbClr val="DBDBE9"/>
              </a:solidFill>
              <a:latin typeface="Times New Roman" pitchFamily="18" charset="0"/>
              <a:cs typeface="Times New Roman" pitchFamily="18" charset="0"/>
            </a:endParaRPr>
          </a:p>
        </p:txBody>
      </p:sp>
      <p:sp>
        <p:nvSpPr>
          <p:cNvPr id="9" name="TextBox 13"/>
          <p:cNvSpPr txBox="1">
            <a:spLocks noChangeArrowheads="1"/>
          </p:cNvSpPr>
          <p:nvPr userDrawn="1"/>
        </p:nvSpPr>
        <p:spPr bwMode="auto">
          <a:xfrm>
            <a:off x="839788" y="-61913"/>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dirty="0">
                <a:solidFill>
                  <a:prstClr val="white"/>
                </a:solidFill>
                <a:latin typeface="Times New Roman" pitchFamily="18" charset="0"/>
                <a:cs typeface="Times New Roman" pitchFamily="18" charset="0"/>
              </a:rPr>
              <a:t>ф</a:t>
            </a:r>
            <a:endParaRPr lang="ru-RU" sz="2200" dirty="0">
              <a:solidFill>
                <a:srgbClr val="DBDBE9"/>
              </a:solidFill>
              <a:latin typeface="Times New Roman" pitchFamily="18" charset="0"/>
              <a:cs typeface="Times New Roman" pitchFamily="18" charset="0"/>
            </a:endParaRPr>
          </a:p>
        </p:txBody>
      </p:sp>
    </p:spTree>
    <p:extLst>
      <p:ext uri="{BB962C8B-B14F-4D97-AF65-F5344CB8AC3E}">
        <p14:creationId xmlns:p14="http://schemas.microsoft.com/office/powerpoint/2010/main" val="3224276243"/>
      </p:ext>
    </p:extLst>
  </p:cSld>
  <p:clrMap bg1="lt1" tx1="dk1" bg2="lt2" tx2="dk2" accent1="accent1" accent2="accent2" accent3="accent3" accent4="accent4" accent5="accent5" accent6="accent6" hlink="hlink" folHlink="folHlink"/>
  <p:sldLayoutIdLst>
    <p:sldLayoutId id="2147485382" r:id="rId1"/>
    <p:sldLayoutId id="2147485383" r:id="rId2"/>
    <p:sldLayoutId id="2147485384" r:id="rId3"/>
    <p:sldLayoutId id="2147485385" r:id="rId4"/>
    <p:sldLayoutId id="2147485386" r:id="rId5"/>
    <p:sldLayoutId id="2147485387" r:id="rId6"/>
    <p:sldLayoutId id="2147485388" r:id="rId7"/>
    <p:sldLayoutId id="2147485389" r:id="rId8"/>
    <p:sldLayoutId id="2147485390" r:id="rId9"/>
    <p:sldLayoutId id="2147485391" r:id="rId10"/>
    <p:sldLayoutId id="2147485392" r:id="rId11"/>
    <p:sldLayoutId id="2147485393" r:id="rId12"/>
    <p:sldLayoutId id="2147485394" r:id="rId13"/>
    <p:sldLayoutId id="214748539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рямоугольник 2"/>
          <p:cNvSpPr>
            <a:spLocks noChangeArrowheads="1"/>
          </p:cNvSpPr>
          <p:nvPr/>
        </p:nvSpPr>
        <p:spPr bwMode="auto">
          <a:xfrm>
            <a:off x="2587924" y="925422"/>
            <a:ext cx="699602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2000" b="1" dirty="0">
                <a:solidFill>
                  <a:srgbClr val="00602B"/>
                </a:solidFill>
                <a:latin typeface="Trebuchet MS" panose="020B0603020202020204" pitchFamily="34" charset="0"/>
                <a:cs typeface="Times New Roman" pitchFamily="18" charset="0"/>
              </a:rPr>
              <a:t>Всероссийский финансово-экономический семинар</a:t>
            </a:r>
          </a:p>
          <a:p>
            <a:pPr algn="ctr"/>
            <a:endParaRPr lang="ru-RU" sz="2000" b="1" dirty="0">
              <a:solidFill>
                <a:srgbClr val="00602B"/>
              </a:solidFill>
              <a:latin typeface="Trebuchet MS" panose="020B0603020202020204" pitchFamily="34" charset="0"/>
              <a:cs typeface="Times New Roman" pitchFamily="18" charset="0"/>
            </a:endParaRPr>
          </a:p>
          <a:p>
            <a:pPr algn="ctr"/>
            <a:r>
              <a:rPr lang="ru-RU" sz="2000" b="1" dirty="0">
                <a:solidFill>
                  <a:srgbClr val="00602B"/>
                </a:solidFill>
                <a:latin typeface="Trebuchet MS" panose="020B0603020202020204" pitchFamily="34" charset="0"/>
                <a:cs typeface="Times New Roman" pitchFamily="18" charset="0"/>
              </a:rPr>
              <a:t>«Управление общественными финансами. </a:t>
            </a:r>
          </a:p>
          <a:p>
            <a:pPr algn="ctr"/>
            <a:r>
              <a:rPr lang="ru-RU" sz="2000" b="1" dirty="0">
                <a:solidFill>
                  <a:srgbClr val="00602B"/>
                </a:solidFill>
                <a:latin typeface="Trebuchet MS" panose="020B0603020202020204" pitchFamily="34" charset="0"/>
                <a:cs typeface="Times New Roman" pitchFamily="18" charset="0"/>
              </a:rPr>
              <a:t>Новые вызовы и практика»</a:t>
            </a:r>
          </a:p>
        </p:txBody>
      </p:sp>
      <p:sp>
        <p:nvSpPr>
          <p:cNvPr id="4" name="Прямоугольник 3"/>
          <p:cNvSpPr/>
          <p:nvPr/>
        </p:nvSpPr>
        <p:spPr>
          <a:xfrm>
            <a:off x="0" y="393514"/>
            <a:ext cx="2187795" cy="216312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algn="ctr">
              <a:lnSpc>
                <a:spcPct val="115000"/>
              </a:lnSpc>
              <a:spcBef>
                <a:spcPts val="0"/>
              </a:spcBef>
              <a:spcAft>
                <a:spcPts val="1000"/>
              </a:spcAft>
            </a:pPr>
            <a:r>
              <a:rPr lang="ru-RU" sz="1100">
                <a:effectLst/>
                <a:ea typeface="Calibri"/>
                <a:cs typeface="Times New Roman"/>
              </a:rPr>
              <a:t> </a:t>
            </a:r>
          </a:p>
        </p:txBody>
      </p:sp>
      <p:sp>
        <p:nvSpPr>
          <p:cNvPr id="5" name="Прямоугольник 2"/>
          <p:cNvSpPr>
            <a:spLocks noChangeArrowheads="1"/>
          </p:cNvSpPr>
          <p:nvPr/>
        </p:nvSpPr>
        <p:spPr bwMode="auto">
          <a:xfrm>
            <a:off x="87087" y="2904007"/>
            <a:ext cx="98189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2800" b="1" dirty="0">
                <a:solidFill>
                  <a:srgbClr val="00602B"/>
                </a:solidFill>
                <a:latin typeface="Trebuchet MS" panose="020B0603020202020204" pitchFamily="34" charset="0"/>
                <a:cs typeface="Times New Roman" pitchFamily="18" charset="0"/>
              </a:rPr>
              <a:t>Создание единой цифровой </a:t>
            </a:r>
          </a:p>
          <a:p>
            <a:pPr algn="ctr"/>
            <a:r>
              <a:rPr lang="ru-RU" sz="2800" b="1" dirty="0">
                <a:solidFill>
                  <a:srgbClr val="00602B"/>
                </a:solidFill>
                <a:latin typeface="Trebuchet MS" panose="020B0603020202020204" pitchFamily="34" charset="0"/>
                <a:cs typeface="Times New Roman" pitchFamily="18" charset="0"/>
              </a:rPr>
              <a:t>системы управления доходами</a:t>
            </a:r>
          </a:p>
        </p:txBody>
      </p:sp>
      <p:sp>
        <p:nvSpPr>
          <p:cNvPr id="6" name="Прямоугольник 2"/>
          <p:cNvSpPr>
            <a:spLocks noChangeArrowheads="1"/>
          </p:cNvSpPr>
          <p:nvPr/>
        </p:nvSpPr>
        <p:spPr bwMode="auto">
          <a:xfrm>
            <a:off x="2095493" y="4982742"/>
            <a:ext cx="58021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b="1" dirty="0">
                <a:solidFill>
                  <a:srgbClr val="00602B"/>
                </a:solidFill>
                <a:latin typeface="Trebuchet MS" panose="020B0603020202020204" pitchFamily="34" charset="0"/>
                <a:cs typeface="Times New Roman" pitchFamily="18" charset="0"/>
              </a:rPr>
              <a:t>Директор Департамента доходов</a:t>
            </a:r>
          </a:p>
          <a:p>
            <a:pPr algn="ctr"/>
            <a:r>
              <a:rPr lang="ru-RU" b="1" dirty="0">
                <a:solidFill>
                  <a:srgbClr val="00602B"/>
                </a:solidFill>
                <a:latin typeface="Trebuchet MS" panose="020B0603020202020204" pitchFamily="34" charset="0"/>
                <a:cs typeface="Times New Roman" pitchFamily="18" charset="0"/>
              </a:rPr>
              <a:t> Министерства финансов Российской Федерации</a:t>
            </a:r>
          </a:p>
          <a:p>
            <a:pPr algn="ctr"/>
            <a:endParaRPr lang="ru-RU" b="1" dirty="0">
              <a:solidFill>
                <a:srgbClr val="00602B"/>
              </a:solidFill>
              <a:latin typeface="Trebuchet MS" panose="020B0603020202020204" pitchFamily="34" charset="0"/>
              <a:cs typeface="Times New Roman" pitchFamily="18" charset="0"/>
            </a:endParaRPr>
          </a:p>
          <a:p>
            <a:pPr algn="ctr"/>
            <a:r>
              <a:rPr lang="ru-RU" b="1" dirty="0">
                <a:solidFill>
                  <a:srgbClr val="00602B"/>
                </a:solidFill>
                <a:latin typeface="Trebuchet MS" panose="020B0603020202020204" pitchFamily="34" charset="0"/>
                <a:cs typeface="Times New Roman" pitchFamily="18" charset="0"/>
              </a:rPr>
              <a:t>Лебединская Елена Викторовна</a:t>
            </a:r>
          </a:p>
          <a:p>
            <a:pPr algn="ctr"/>
            <a:endParaRPr lang="ru-RU" b="1" dirty="0">
              <a:solidFill>
                <a:srgbClr val="00602B"/>
              </a:solidFill>
              <a:latin typeface="Trebuchet MS" panose="020B0603020202020204" pitchFamily="34" charset="0"/>
              <a:cs typeface="Times New Roman" pitchFamily="18" charset="0"/>
            </a:endParaRPr>
          </a:p>
          <a:p>
            <a:pPr algn="ctr"/>
            <a:r>
              <a:rPr lang="ru-RU" b="1" dirty="0">
                <a:solidFill>
                  <a:srgbClr val="00602B"/>
                </a:solidFill>
                <a:latin typeface="Trebuchet MS" panose="020B0603020202020204" pitchFamily="34" charset="0"/>
                <a:cs typeface="Times New Roman" pitchFamily="18" charset="0"/>
              </a:rPr>
              <a:t>9 июня 2022 г.</a:t>
            </a:r>
          </a:p>
        </p:txBody>
      </p:sp>
    </p:spTree>
    <p:extLst>
      <p:ext uri="{BB962C8B-B14F-4D97-AF65-F5344CB8AC3E}">
        <p14:creationId xmlns:p14="http://schemas.microsoft.com/office/powerpoint/2010/main" val="3901668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5"/>
          <p:cNvSpPr/>
          <p:nvPr/>
        </p:nvSpPr>
        <p:spPr>
          <a:xfrm>
            <a:off x="1" y="368300"/>
            <a:ext cx="9905999" cy="892552"/>
          </a:xfrm>
          <a:prstGeom prst="rect">
            <a:avLst/>
          </a:prstGeom>
        </p:spPr>
        <p:txBody>
          <a:bodyPr wrap="square">
            <a:spAutoFit/>
          </a:bodyPr>
          <a:lstStyle/>
          <a:p>
            <a:pPr algn="ctr"/>
            <a:r>
              <a:rPr lang="ru-RU" sz="2000" b="1" dirty="0">
                <a:solidFill>
                  <a:srgbClr val="00602B"/>
                </a:solidFill>
                <a:latin typeface="Trebuchet MS" panose="020B0603020202020204" pitchFamily="34" charset="0"/>
              </a:rPr>
              <a:t>Дальнейшее развитие системы управления доходами</a:t>
            </a:r>
          </a:p>
          <a:p>
            <a:pPr algn="ctr"/>
            <a:r>
              <a:rPr lang="ru-RU" sz="1600" i="1" dirty="0">
                <a:solidFill>
                  <a:srgbClr val="00602B"/>
                </a:solidFill>
                <a:latin typeface="Trebuchet MS" panose="020B0603020202020204" pitchFamily="34" charset="0"/>
              </a:rPr>
              <a:t>(второй этап внедрения системы закрепления и реализации полномочий </a:t>
            </a:r>
          </a:p>
          <a:p>
            <a:pPr algn="ctr"/>
            <a:r>
              <a:rPr lang="ru-RU" sz="1600" i="1" dirty="0">
                <a:solidFill>
                  <a:srgbClr val="00602B"/>
                </a:solidFill>
                <a:latin typeface="Trebuchet MS" panose="020B0603020202020204" pitchFamily="34" charset="0"/>
              </a:rPr>
              <a:t>по администрированию доходов бюджетов)</a:t>
            </a:r>
          </a:p>
        </p:txBody>
      </p:sp>
      <p:sp>
        <p:nvSpPr>
          <p:cNvPr id="5" name="Прямоугольник 4"/>
          <p:cNvSpPr/>
          <p:nvPr/>
        </p:nvSpPr>
        <p:spPr>
          <a:xfrm>
            <a:off x="0" y="1260852"/>
            <a:ext cx="9680574" cy="5468164"/>
          </a:xfrm>
          <a:prstGeom prst="rect">
            <a:avLst/>
          </a:prstGeom>
        </p:spPr>
        <p:txBody>
          <a:bodyPr wrap="square">
            <a:spAutoFit/>
          </a:bodyPr>
          <a:lstStyle/>
          <a:p>
            <a:pPr marL="534988" lvl="1" indent="-268288" algn="just">
              <a:spcBef>
                <a:spcPts val="1000"/>
              </a:spcBef>
              <a:spcAft>
                <a:spcPts val="0"/>
              </a:spcAft>
              <a:buFont typeface="Wingdings" panose="05000000000000000000" pitchFamily="2" charset="2"/>
              <a:buChar char="Ø"/>
            </a:pPr>
            <a:r>
              <a:rPr lang="ru-RU" sz="1600" dirty="0">
                <a:latin typeface="Trebuchet MS" panose="020B0603020202020204" pitchFamily="34" charset="0"/>
                <a:ea typeface="Tahoma" panose="020B0604030504040204" pitchFamily="34" charset="0"/>
                <a:cs typeface="Tahoma" panose="020B0604030504040204" pitchFamily="34" charset="0"/>
              </a:rPr>
              <a:t>Интеграция в Перечень системы закрепления полномочий главных администраторов доходов </a:t>
            </a:r>
            <a:r>
              <a:rPr lang="ru-RU" sz="16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rPr>
              <a:t>(реестровая модель вместо закрепления соответствующих полномочий ведомственными актами главных администраторов доходов «на бумаге»)</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Федеральный уровень – декабрь 2022 года</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Региональный уровень -  декабрь 2023 года </a:t>
            </a:r>
            <a:r>
              <a:rPr lang="ru-RU" sz="14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rPr>
              <a:t>(возможность использовать для закрепления Перечень или собственную систему, информация из которой будет синхронизироваться с Перечнем)</a:t>
            </a:r>
          </a:p>
          <a:p>
            <a:pPr marL="534988" lvl="1" indent="-268288" algn="just">
              <a:spcBef>
                <a:spcPts val="1000"/>
              </a:spcBef>
              <a:spcAft>
                <a:spcPts val="0"/>
              </a:spcAft>
              <a:buFont typeface="Wingdings" panose="05000000000000000000" pitchFamily="2" charset="2"/>
              <a:buChar char="Ø"/>
            </a:pPr>
            <a:r>
              <a:rPr lang="ru-RU" sz="1600" dirty="0">
                <a:latin typeface="Trebuchet MS" panose="020B0603020202020204" pitchFamily="34" charset="0"/>
                <a:ea typeface="Tahoma" panose="020B0604030504040204" pitchFamily="34" charset="0"/>
                <a:cs typeface="Tahoma" panose="020B0604030504040204" pitchFamily="34" charset="0"/>
              </a:rPr>
              <a:t>Интеграция нормативных характеристик налоговых расходов Российской Федерации в Перечень </a:t>
            </a:r>
            <a:r>
              <a:rPr lang="ru-RU" sz="16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rPr>
              <a:t>(возможность автоматически формировать нормативные характеристики НР)</a:t>
            </a:r>
            <a:endParaRPr lang="ru-RU" sz="14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endParaRP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Федеральный уровень – декабрь 2022 года</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Региональный уровень -  декабрь 2023 года</a:t>
            </a:r>
            <a:endParaRPr lang="ru-RU" sz="14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endParaRPr>
          </a:p>
          <a:p>
            <a:pPr marL="534988" lvl="1" indent="-268288" algn="just">
              <a:spcBef>
                <a:spcPts val="1000"/>
              </a:spcBef>
              <a:spcAft>
                <a:spcPts val="0"/>
              </a:spcAft>
              <a:buFont typeface="Wingdings" panose="05000000000000000000" pitchFamily="2" charset="2"/>
              <a:buChar char="Ø"/>
            </a:pPr>
            <a:r>
              <a:rPr lang="ru-RU" sz="1600" dirty="0">
                <a:latin typeface="Trebuchet MS" panose="020B0603020202020204" pitchFamily="34" charset="0"/>
                <a:ea typeface="Tahoma" panose="020B0604030504040204" pitchFamily="34" charset="0"/>
                <a:cs typeface="Tahoma" panose="020B0604030504040204" pitchFamily="34" charset="0"/>
              </a:rPr>
              <a:t>Интеграция в информационную систему системы закрепления методов и алгоритмов прогнозирования доходов </a:t>
            </a:r>
            <a:r>
              <a:rPr lang="ru-RU" sz="16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rPr>
              <a:t>(реестровая модель вместо утверждения методик прогнозирования ведомственными актами «на бумаге»)</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Федеральный уровень - декабрь 2023 года</a:t>
            </a:r>
          </a:p>
          <a:p>
            <a:pPr marL="1200150" lvl="2" indent="-285750" algn="just">
              <a:spcBef>
                <a:spcPts val="600"/>
              </a:spcBef>
              <a:spcAft>
                <a:spcPts val="0"/>
              </a:spcAft>
              <a:buFont typeface="Wingdings" panose="05000000000000000000" pitchFamily="2" charset="2"/>
              <a:buChar char="ü"/>
            </a:pPr>
            <a:r>
              <a:rPr lang="ru-RU" sz="1400" i="1" dirty="0">
                <a:latin typeface="Trebuchet MS" panose="020B0603020202020204" pitchFamily="34" charset="0"/>
                <a:ea typeface="Tahoma" panose="020B0604030504040204" pitchFamily="34" charset="0"/>
                <a:cs typeface="Tahoma" panose="020B0604030504040204" pitchFamily="34" charset="0"/>
              </a:rPr>
              <a:t>Региональный уровень -  декабрь 2024 года </a:t>
            </a:r>
            <a:endParaRPr lang="ru-RU" sz="1400" i="1" dirty="0">
              <a:solidFill>
                <a:schemeClr val="tx1">
                  <a:lumMod val="50000"/>
                  <a:lumOff val="50000"/>
                </a:schemeClr>
              </a:solidFill>
              <a:latin typeface="Trebuchet MS" panose="020B0603020202020204" pitchFamily="34" charset="0"/>
              <a:ea typeface="Tahoma" panose="020B0604030504040204" pitchFamily="34" charset="0"/>
              <a:cs typeface="Tahoma" panose="020B0604030504040204" pitchFamily="34" charset="0"/>
            </a:endParaRPr>
          </a:p>
          <a:p>
            <a:pPr marL="534988" lvl="1" indent="-268288" algn="just">
              <a:spcBef>
                <a:spcPts val="1000"/>
              </a:spcBef>
              <a:spcAft>
                <a:spcPts val="0"/>
              </a:spcAft>
              <a:buFont typeface="Wingdings" panose="05000000000000000000" pitchFamily="2" charset="2"/>
              <a:buChar char="Ø"/>
            </a:pPr>
            <a:r>
              <a:rPr lang="ru-RU" sz="1600" dirty="0">
                <a:latin typeface="Trebuchet MS" panose="020B0603020202020204" pitchFamily="34" charset="0"/>
                <a:ea typeface="Tahoma" panose="020B0604030504040204" pitchFamily="34" charset="0"/>
                <a:cs typeface="Tahoma" panose="020B0604030504040204" pitchFamily="34" charset="0"/>
              </a:rPr>
              <a:t>Итог - создание единой реестровой системы администрирования, закрепления алгоритма прогнозирования, формирования прогноза и исполнения бюджетов по доходам</a:t>
            </a:r>
          </a:p>
          <a:p>
            <a:pPr marL="1200150" lvl="2" indent="-285750" algn="just">
              <a:spcBef>
                <a:spcPts val="1000"/>
              </a:spcBef>
              <a:spcAft>
                <a:spcPts val="0"/>
              </a:spcAft>
              <a:buFont typeface="Wingdings" panose="05000000000000000000" pitchFamily="2" charset="2"/>
              <a:buChar char="ü"/>
            </a:pPr>
            <a:r>
              <a:rPr lang="ru-RU" sz="1400" i="1" dirty="0">
                <a:solidFill>
                  <a:srgbClr val="00602B"/>
                </a:solidFill>
                <a:latin typeface="Trebuchet MS" panose="020B0603020202020204" pitchFamily="34" charset="0"/>
                <a:ea typeface="Tahoma" panose="020B0604030504040204" pitchFamily="34" charset="0"/>
                <a:cs typeface="Tahoma" panose="020B0604030504040204" pitchFamily="34" charset="0"/>
              </a:rPr>
              <a:t>2024 год</a:t>
            </a:r>
            <a:endParaRPr lang="ru-RU" sz="1600" dirty="0">
              <a:solidFill>
                <a:srgbClr val="00602B"/>
              </a:solidFill>
              <a:latin typeface="Trebuchet MS" panose="020B0603020202020204" pitchFamily="34" charset="0"/>
              <a:ea typeface="Tahoma" panose="020B0604030504040204" pitchFamily="34" charset="0"/>
              <a:cs typeface="Tahoma" panose="020B0604030504040204" pitchFamily="34" charset="0"/>
            </a:endParaRPr>
          </a:p>
        </p:txBody>
      </p:sp>
      <p:sp>
        <p:nvSpPr>
          <p:cNvPr id="6" name="Номер слайда 5"/>
          <p:cNvSpPr>
            <a:spLocks noGrp="1"/>
          </p:cNvSpPr>
          <p:nvPr>
            <p:ph type="sldNum" sz="quarter" idx="4294967295"/>
          </p:nvPr>
        </p:nvSpPr>
        <p:spPr>
          <a:xfrm>
            <a:off x="8855075" y="1588"/>
            <a:ext cx="825500" cy="366712"/>
          </a:xfrm>
          <a:prstGeom prst="rect">
            <a:avLst/>
          </a:prstGeom>
        </p:spPr>
        <p:txBody>
          <a:bodyPr/>
          <a:lstStyle/>
          <a:p>
            <a:pPr algn="r">
              <a:defRPr/>
            </a:pPr>
            <a:fld id="{B56589BF-21C7-4D8B-9148-724C6EB297D5}" type="slidenum">
              <a:rPr lang="ru-RU" smtClean="0">
                <a:solidFill>
                  <a:schemeClr val="bg1"/>
                </a:solidFill>
                <a:latin typeface="+mj-lt"/>
              </a:rPr>
              <a:pPr algn="r">
                <a:defRPr/>
              </a:pPr>
              <a:t>10</a:t>
            </a:fld>
            <a:endParaRPr lang="ru-RU" dirty="0">
              <a:solidFill>
                <a:schemeClr val="bg1"/>
              </a:solidFill>
              <a:latin typeface="+mj-lt"/>
            </a:endParaRPr>
          </a:p>
        </p:txBody>
      </p:sp>
    </p:spTree>
    <p:extLst>
      <p:ext uri="{BB962C8B-B14F-4D97-AF65-F5344CB8AC3E}">
        <p14:creationId xmlns:p14="http://schemas.microsoft.com/office/powerpoint/2010/main" val="137363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7C948A7D-6C52-4157-BEA1-1B3B6891AEA4}" type="slidenum">
              <a:rPr lang="ru-RU" smtClean="0"/>
              <a:pPr>
                <a:defRPr/>
              </a:pPr>
              <a:t>11</a:t>
            </a:fld>
            <a:endParaRPr lang="ru-RU" dirty="0"/>
          </a:p>
        </p:txBody>
      </p:sp>
      <p:sp>
        <p:nvSpPr>
          <p:cNvPr id="3" name="TextBox 2">
            <a:extLst>
              <a:ext uri="{FF2B5EF4-FFF2-40B4-BE49-F238E27FC236}">
                <a16:creationId xmlns:a16="http://schemas.microsoft.com/office/drawing/2014/main" id="{9D2BE055-88D3-7DAF-062E-2AD0B7FB0E39}"/>
              </a:ext>
            </a:extLst>
          </p:cNvPr>
          <p:cNvSpPr txBox="1"/>
          <p:nvPr/>
        </p:nvSpPr>
        <p:spPr>
          <a:xfrm>
            <a:off x="1823966" y="2953222"/>
            <a:ext cx="5690862" cy="830997"/>
          </a:xfrm>
          <a:prstGeom prst="rect">
            <a:avLst/>
          </a:prstGeom>
          <a:noFill/>
        </p:spPr>
        <p:txBody>
          <a:bodyPr wrap="square" rtlCol="0">
            <a:spAutoFit/>
          </a:bodyPr>
          <a:lstStyle/>
          <a:p>
            <a:pPr algn="ctr"/>
            <a:r>
              <a:rPr lang="ru-RU" sz="2400" b="1" dirty="0">
                <a:solidFill>
                  <a:srgbClr val="00602B"/>
                </a:solidFill>
                <a:latin typeface="Trebuchet MS" panose="020B0603020202020204" pitchFamily="34" charset="0"/>
              </a:rPr>
              <a:t>Иные изменения бюджетного законодательства</a:t>
            </a:r>
            <a:endParaRPr lang="en-US" sz="2400" b="1" dirty="0">
              <a:solidFill>
                <a:srgbClr val="00602B"/>
              </a:solidFill>
              <a:latin typeface="Trebuchet MS" panose="020B0603020202020204" pitchFamily="34" charset="0"/>
            </a:endParaRPr>
          </a:p>
        </p:txBody>
      </p:sp>
    </p:spTree>
    <p:extLst>
      <p:ext uri="{BB962C8B-B14F-4D97-AF65-F5344CB8AC3E}">
        <p14:creationId xmlns:p14="http://schemas.microsoft.com/office/powerpoint/2010/main" val="2769505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a:stCxn id="20" idx="2"/>
          </p:cNvCxnSpPr>
          <p:nvPr/>
        </p:nvCxnSpPr>
        <p:spPr>
          <a:xfrm>
            <a:off x="4940167" y="1052712"/>
            <a:ext cx="39557" cy="5549779"/>
          </a:xfrm>
          <a:prstGeom prst="line">
            <a:avLst/>
          </a:prstGeom>
          <a:ln>
            <a:solidFill>
              <a:srgbClr val="005024"/>
            </a:solidFill>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498024" y="1020146"/>
            <a:ext cx="3798700"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t>Федеральный закон от 29.11.2021 № 379-ФЗ «О внесении изменений в часть первую Налогового кодекса Российской Федерации» </a:t>
            </a:r>
            <a:endParaRPr kumimoji="0" lang="ru-RU" sz="20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endParaRPr>
          </a:p>
        </p:txBody>
      </p:sp>
      <p:sp>
        <p:nvSpPr>
          <p:cNvPr id="8" name="TextBox 7"/>
          <p:cNvSpPr txBox="1"/>
          <p:nvPr/>
        </p:nvSpPr>
        <p:spPr>
          <a:xfrm>
            <a:off x="5253642" y="1001243"/>
            <a:ext cx="4385914"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t>Проект Федерального закона № 135976-8 о внесении изменений в Бюджетный кодекс Российской Федерации </a:t>
            </a:r>
          </a:p>
        </p:txBody>
      </p:sp>
      <p:sp>
        <p:nvSpPr>
          <p:cNvPr id="9" name="Прямоугольник 8"/>
          <p:cNvSpPr/>
          <p:nvPr/>
        </p:nvSpPr>
        <p:spPr>
          <a:xfrm>
            <a:off x="217535" y="2097365"/>
            <a:ext cx="4630189" cy="4138844"/>
          </a:xfrm>
          <a:prstGeom prst="rect">
            <a:avLst/>
          </a:prstGeom>
        </p:spPr>
        <p:txBody>
          <a:bodyPr wrap="square">
            <a:noAutofit/>
          </a:bodyPr>
          <a:lstStyle/>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Согласно статье 45.2 Налогового кодекса (в ред. Закона № 379-ФЗ) </a:t>
            </a:r>
            <a:b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 1 июля по 31 декабря 2022 года (включительно) будет проводиться эксперимент </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по применению организациями и ИП особого порядка уплаты налогов, сборов, страховых взносов, посредством перечисления в бюджетную систему ЕНП</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Зачет ЕНП осуществляется налоговым органом самостоятельно с соблюдением следующей последовательности в отношении обязанностей по уплате:</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1) недоимки - начиная с наиболее ранней даты ее выявления;</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 налогов, авансовых платежей по налогам, сборов, страховых взносов - с даты возникновения обязанности по их уплате на основании налоговых деклараций, расчетов, уведомлений об исчисленных суммах налогов, авансовых платежей по налогам, страховых взносов;</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3) пеней;</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4) процентов;</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5) штрафов.</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Средства ЕНП, до их зачета в счет уплаты конкретных налогов, могут быть возвращены плательщику по его заявлению.</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В эксперименте примут участие 489 организаций и 272 ИП в 67 регионах.</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endParaRPr kumimoji="0" lang="ru-RU" sz="105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4" name="Прямоугольник 13"/>
          <p:cNvSpPr/>
          <p:nvPr/>
        </p:nvSpPr>
        <p:spPr>
          <a:xfrm>
            <a:off x="5253642" y="1832240"/>
            <a:ext cx="4463935" cy="4937249"/>
          </a:xfrm>
          <a:prstGeom prst="rect">
            <a:avLst/>
          </a:prstGeom>
        </p:spPr>
        <p:txBody>
          <a:bodyPr wrap="square">
            <a:spAutoFit/>
          </a:bodyPr>
          <a:lstStyle/>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Законопроект содержит временные нормы, которые позволят в период проведения эксперимента обеспечить зачисление, учет и распределение между бюджетами налогов, сборов, страховых взносов, уплаченных в виде ЕНП, а именно: </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средства ЕНП перечисляются на отдельный казначейский счет и будут учитываться на лицевом счете ФНС России </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как источник внутреннего финансирования дефицита федерального бюджета</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Казначейство России исполняет распоряжения налогового органа о зачете средств ЕНП в счет уплаты конкретного вида налога, осуществляет распределение налогов в соответствии с установленными нормативами и перечисление на единые счета соответствующих бюджетов, не позднее следующего рабочего дня после получения распоряжения налогового органа;</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информация в разрезе юридических лиц о зачете ЕНП организации в счет уплаты налогов, сборов, страховых взносов, являющихся источниками формирования доходов соответствующего бюджета, </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будет предоставляться финансовым органам по их запросам налоговыми органами</a:t>
            </a:r>
            <a:r>
              <a:rPr lang="ru-RU" sz="1050" dirty="0">
                <a:solidFill>
                  <a:prstClr val="black"/>
                </a:solidFill>
                <a:latin typeface="Trebuchet MS" panose="020B0603020202020204" pitchFamily="34" charset="0"/>
              </a:rPr>
              <a:t>;</a:t>
            </a:r>
            <a:endPar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85750" indent="-285750" algn="just">
              <a:spcBef>
                <a:spcPts val="500"/>
              </a:spcBef>
              <a:buFont typeface="Arial" panose="020B0604020202020204" pitchFamily="34" charset="0"/>
              <a:buChar char="•"/>
              <a:defRPr/>
            </a:pPr>
            <a:r>
              <a:rPr lang="ru-RU" sz="1050" dirty="0">
                <a:solidFill>
                  <a:prstClr val="black"/>
                </a:solidFill>
                <a:latin typeface="Trebuchet MS" panose="020B0603020202020204" pitchFamily="34" charset="0"/>
              </a:rPr>
              <a:t>информация в разрезе юридических лиц о поступлении налогов, сборов, страховых взносов, являющихся источниками формирования доходов соответствующего бюджета, от плательщиков, не вошедших в </a:t>
            </a:r>
            <a:r>
              <a:rPr lang="ru-RU" sz="1050" dirty="0" err="1">
                <a:solidFill>
                  <a:prstClr val="black"/>
                </a:solidFill>
                <a:latin typeface="Trebuchet MS" panose="020B0603020202020204" pitchFamily="34" charset="0"/>
              </a:rPr>
              <a:t>экперимент</a:t>
            </a:r>
            <a:r>
              <a:rPr lang="ru-RU" sz="1050" dirty="0">
                <a:solidFill>
                  <a:prstClr val="black"/>
                </a:solidFill>
                <a:latin typeface="Trebuchet MS" panose="020B0603020202020204" pitchFamily="34" charset="0"/>
              </a:rPr>
              <a:t>, </a:t>
            </a:r>
            <a:r>
              <a:rPr lang="ru-RU" sz="1050" dirty="0">
                <a:solidFill>
                  <a:srgbClr val="FF0000"/>
                </a:solidFill>
                <a:latin typeface="Trebuchet MS" panose="020B0603020202020204" pitchFamily="34" charset="0"/>
              </a:rPr>
              <a:t>будет предоставляться финансовым органам органами Федерального казначейства</a:t>
            </a:r>
            <a:r>
              <a:rPr lang="ru-RU" sz="1050" dirty="0">
                <a:solidFill>
                  <a:prstClr val="black"/>
                </a:solidFill>
                <a:latin typeface="Trebuchet MS" panose="020B0603020202020204" pitchFamily="34" charset="0"/>
              </a:rPr>
              <a:t>.</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Зачисление средств ЕНП в доходы какого-либо бюджета привело бы к тому, что в этот бюджет деньги будут сначала зачисляться, а потом «уходить» в другие бюджеты.</a:t>
            </a:r>
          </a:p>
        </p:txBody>
      </p:sp>
      <p:sp>
        <p:nvSpPr>
          <p:cNvPr id="18"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948A7D-6C52-4157-BEA1-1B3B6891AEA4}" type="slidenum">
              <a:rPr kumimoji="0" lang="ru-RU" sz="1800" b="1" i="0" u="none" strike="noStrike" kern="1200" cap="none" spc="0" normalizeH="0" baseline="0" noProof="0">
                <a:ln>
                  <a:noFill/>
                </a:ln>
                <a:solidFill>
                  <a:prstClr val="white"/>
                </a:solidFill>
                <a:effectLst/>
                <a:uLnTx/>
                <a:uFillTx/>
                <a:latin typeface="Trebuchet MS" panose="020B0603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ru-RU" sz="1800" b="1"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20" name="Прямоугольник 19"/>
          <p:cNvSpPr/>
          <p:nvPr/>
        </p:nvSpPr>
        <p:spPr>
          <a:xfrm>
            <a:off x="534421" y="467937"/>
            <a:ext cx="8811491" cy="584775"/>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FF0000"/>
                </a:solidFill>
                <a:effectLst/>
                <a:uLnTx/>
                <a:uFillTx/>
                <a:latin typeface="Trebuchet MS" panose="020B0603020202020204" pitchFamily="34" charset="0"/>
                <a:ea typeface="Source Sans Pro Semibold" panose="020B0603030403020204" pitchFamily="34" charset="0"/>
                <a:cs typeface="Aparajita" panose="020B0604020202020204" pitchFamily="34" charset="0"/>
              </a:rPr>
              <a:t>Эксперимент</a:t>
            </a:r>
            <a:r>
              <a:rPr kumimoji="0" lang="ru-RU" sz="1600" b="1" i="0" u="none" strike="noStrike" kern="1200" cap="none" spc="0" normalizeH="0" baseline="0" noProof="0" dirty="0">
                <a:ln>
                  <a:noFill/>
                </a:ln>
                <a:solidFill>
                  <a:srgbClr val="003A1A"/>
                </a:solidFill>
                <a:effectLst/>
                <a:uLnTx/>
                <a:uFillTx/>
                <a:latin typeface="Trebuchet MS" panose="020B0603020202020204" pitchFamily="34" charset="0"/>
                <a:ea typeface="Source Sans Pro Semibold" panose="020B0603030403020204" pitchFamily="34" charset="0"/>
                <a:cs typeface="Aparajita" panose="020B0604020202020204" pitchFamily="34" charset="0"/>
              </a:rPr>
              <a:t> по внедрению механизма единого налогового платежа (далее - ЕНП)</a:t>
            </a:r>
          </a:p>
          <a:p>
            <a:pPr marL="0" marR="0" lvl="0" indent="0" algn="ctr" defTabSz="914400" rtl="0" eaLnBrk="1" fontAlgn="base" latinLnBrk="0" hangingPunct="1">
              <a:lnSpc>
                <a:spcPct val="100000"/>
              </a:lnSpc>
              <a:spcBef>
                <a:spcPct val="0"/>
              </a:spcBef>
              <a:spcAft>
                <a:spcPct val="0"/>
              </a:spcAft>
              <a:buClrTx/>
              <a:buSzTx/>
              <a:buFontTx/>
              <a:buNone/>
              <a:tabLst/>
              <a:defRPr/>
            </a:pPr>
            <a:r>
              <a:rPr lang="ru-RU" sz="1600" b="1" dirty="0">
                <a:solidFill>
                  <a:srgbClr val="FF0000"/>
                </a:solidFill>
                <a:latin typeface="Trebuchet MS" panose="020B0603020202020204" pitchFamily="34" charset="0"/>
                <a:ea typeface="Source Sans Pro Semibold" panose="020B0603030403020204" pitchFamily="34" charset="0"/>
                <a:cs typeface="Aparajita" panose="020B0604020202020204" pitchFamily="34" charset="0"/>
              </a:rPr>
              <a:t>(с 1 июля 2022 по 31 декабря 2022 года)</a:t>
            </a:r>
            <a:endParaRPr kumimoji="0" lang="ru-RU" sz="1400" b="1" i="0" u="none" strike="noStrike" kern="1200" cap="none" spc="0" normalizeH="0" baseline="0" noProof="0" dirty="0">
              <a:ln>
                <a:noFill/>
              </a:ln>
              <a:solidFill>
                <a:srgbClr val="FF0000"/>
              </a:solidFill>
              <a:effectLst/>
              <a:uLnTx/>
              <a:uFillTx/>
              <a:latin typeface="Trebuchet MS" panose="020B0603020202020204" pitchFamily="34" charset="0"/>
              <a:ea typeface="Source Sans Pro Semibold" panose="020B0603030403020204" pitchFamily="34" charset="0"/>
              <a:cs typeface="Aparajita" panose="020B0604020202020204" pitchFamily="34" charset="0"/>
            </a:endParaRPr>
          </a:p>
        </p:txBody>
      </p:sp>
    </p:spTree>
    <p:extLst>
      <p:ext uri="{BB962C8B-B14F-4D97-AF65-F5344CB8AC3E}">
        <p14:creationId xmlns:p14="http://schemas.microsoft.com/office/powerpoint/2010/main" val="3464801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5611491" y="806491"/>
            <a:ext cx="0" cy="5796000"/>
          </a:xfrm>
          <a:prstGeom prst="line">
            <a:avLst/>
          </a:prstGeom>
          <a:ln>
            <a:solidFill>
              <a:srgbClr val="005024"/>
            </a:solidFill>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309977" y="906128"/>
            <a:ext cx="4630189" cy="107721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t>Проект федерального закона № 46702-8 </a:t>
            </a:r>
            <a:b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br>
            <a: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t>«О внесении изменений в части первую и вторую Налогового кодекса Российской Федерации» </a:t>
            </a:r>
          </a:p>
        </p:txBody>
      </p:sp>
      <p:sp>
        <p:nvSpPr>
          <p:cNvPr id="8" name="TextBox 7"/>
          <p:cNvSpPr txBox="1"/>
          <p:nvPr/>
        </p:nvSpPr>
        <p:spPr>
          <a:xfrm>
            <a:off x="5843245" y="1118102"/>
            <a:ext cx="3776672"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005024"/>
                </a:solidFill>
                <a:effectLst/>
                <a:uLnTx/>
                <a:uFillTx/>
                <a:latin typeface="Trebuchet MS" panose="020B0603020202020204" pitchFamily="34" charset="0"/>
                <a:ea typeface="+mn-ea"/>
                <a:cs typeface="+mn-cs"/>
              </a:rPr>
              <a:t>Проект Федерального закона о внесении изменений в Бюджетный кодекс Российской Федерации </a:t>
            </a:r>
          </a:p>
        </p:txBody>
      </p:sp>
      <p:sp>
        <p:nvSpPr>
          <p:cNvPr id="9" name="Прямоугольник 8"/>
          <p:cNvSpPr/>
          <p:nvPr/>
        </p:nvSpPr>
        <p:spPr>
          <a:xfrm>
            <a:off x="38967" y="1984491"/>
            <a:ext cx="5453149" cy="4436439"/>
          </a:xfrm>
          <a:prstGeom prst="rect">
            <a:avLst/>
          </a:prstGeom>
        </p:spPr>
        <p:txBody>
          <a:bodyPr wrap="square">
            <a:noAutofit/>
          </a:bodyPr>
          <a:lstStyle/>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Законопроект предусматривает введение с 1 января 2023 года института ЕНС и установление </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для всех категорий плательщиков (юр. и </a:t>
            </a:r>
            <a:r>
              <a:rPr kumimoji="0" lang="ru-RU" sz="1050" b="0" i="0" u="none" strike="noStrike" kern="1200" cap="none" spc="0" normalizeH="0" baseline="0" noProof="0" dirty="0" err="1">
                <a:ln>
                  <a:noFill/>
                </a:ln>
                <a:solidFill>
                  <a:srgbClr val="FF0000"/>
                </a:solidFill>
                <a:effectLst/>
                <a:uLnTx/>
                <a:uFillTx/>
                <a:latin typeface="Trebuchet MS" panose="020B0603020202020204" pitchFamily="34" charset="0"/>
                <a:ea typeface="+mn-ea"/>
                <a:cs typeface="+mn-cs"/>
              </a:rPr>
              <a:t>физ.лиц</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особого порядка уплаты налогов, сборов, страховых взносов, посредством перечисления в бюджетную систему ЕНП.</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Расчет суммы пеней, процентов осуществляется исходя из суммы совокупной обязанности плательщика по уплате налогов, авансовых платежей, сборов, страховых взносов со дня образования у налогоплательщика отрицательного сальдо на ЕНС.</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В целях исключения «поднятия из региональных и местных бюджетов остатков средств по состоянию на 01.01.2023, в связи с возникшими переплатами, авансовыми платежами по налогам в законопроект включена норма, предусматривающая, что налоговые органы при формировании сальдо ЕНС организации, ИП и физического лица по состоянию на 31 декабря 2022 года будут производить доначисление сумм налогов в объеме уплаченных сумм авансовых платежей срок уплаты которых наступает до представления соответствующих деклараций по итогам налогового (отчетного) периода. </a:t>
            </a:r>
          </a:p>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Схема исполнения обязанности по уплате налогов, сборов, страховых взносов, следующая:</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плательщик представляет в налоговый орган декларации (расчеты) в срок до 20 числа, следующего за отчетным;</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плательщик перечисляет ЕНП в бюджетную систему в срок до 25 числа;</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средства ЕНП отражаются в личном кабинете налогоплательщика;</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налоговый орган на основе имеющихся у него документов, в том числе на основании информации, представляемой плательщиком,   самостоятельно засчитывает ЕНП в счет уплаты конкретных видов налогов пропорционально сумме остатка средств ЕНП и представляет в Казначейство России соответствующее распоряжение.  </a:t>
            </a:r>
            <a:endParaRPr kumimoji="0" lang="ru-RU" sz="105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4" name="Прямоугольник 13"/>
          <p:cNvSpPr/>
          <p:nvPr/>
        </p:nvSpPr>
        <p:spPr>
          <a:xfrm>
            <a:off x="5611491" y="2097364"/>
            <a:ext cx="4197527" cy="4873129"/>
          </a:xfrm>
          <a:prstGeom prst="rect">
            <a:avLst/>
          </a:prstGeom>
        </p:spPr>
        <p:txBody>
          <a:bodyPr wrap="square">
            <a:spAutoFit/>
          </a:bodyPr>
          <a:lstStyle/>
          <a:p>
            <a:pPr marL="0" marR="0" lvl="0" indent="0" algn="just" defTabSz="914400" rtl="0" eaLnBrk="1" fontAlgn="base" latinLnBrk="0" hangingPunct="1">
              <a:lnSpc>
                <a:spcPct val="100000"/>
              </a:lnSpc>
              <a:spcBef>
                <a:spcPts val="500"/>
              </a:spcBef>
              <a:spcAft>
                <a:spcPct val="0"/>
              </a:spcAft>
              <a:buClrTx/>
              <a:buSzTx/>
              <a:buFontTx/>
              <a:buNone/>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Законопроект содержит постоянные нормы, которые позволят обеспечить зачисление, учет и распределение между бюджетами налогов, сборов, страховых взносов, уплаченных в виде ЕНП, а именно: </a:t>
            </a:r>
          </a:p>
          <a:p>
            <a:pPr marL="285750" lvl="0" indent="-285750" algn="just">
              <a:spcBef>
                <a:spcPts val="500"/>
              </a:spcBef>
              <a:buFont typeface="Arial" panose="020B0604020202020204" pitchFamily="34" charset="0"/>
              <a:buChar char="•"/>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средства ЕНП перечисляются на отдельный казначейский счет и будут учитываться на лицевом счете ФНС России;</a:t>
            </a:r>
            <a:r>
              <a:rPr lang="ru-RU" sz="1050" dirty="0">
                <a:solidFill>
                  <a:srgbClr val="FF0000"/>
                </a:solidFill>
                <a:latin typeface="Trebuchet MS" panose="020B0603020202020204" pitchFamily="34" charset="0"/>
              </a:rPr>
              <a:t> как источник внутреннего финансирования дефицита федерального бюджета</a:t>
            </a:r>
            <a:endPar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Казначейство России осуществляет исполнение распоряжения налогового органа о зачете средств ЕНП в счет уплаты конкретного вида налога, распределение налогов в соответствии с установленными нормативами и перечисление на единые счета соответствующих бюджетов не позднее следующего рабочего дня после получения распоряжения;</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информацию в разрезе юридических лиц о зачете ЕНП организации в счет уплаты налогов, сборов, страховых взносов, являющихся источниками формирования доходов соответствующего бюджета, </a:t>
            </a:r>
            <a:r>
              <a:rPr kumimoji="0" lang="ru-RU" sz="105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будут предоставлять финансовым органам по их запросам налоговые органы</a:t>
            </a: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p>
          <a:p>
            <a:pPr marL="285750" marR="0" lvl="0" indent="-285750" algn="just" defTabSz="914400" rtl="0" eaLnBrk="1" fontAlgn="base" latinLnBrk="0" hangingPunct="1">
              <a:lnSpc>
                <a:spcPct val="100000"/>
              </a:lnSpc>
              <a:spcBef>
                <a:spcPts val="500"/>
              </a:spcBef>
              <a:spcAft>
                <a:spcPct val="0"/>
              </a:spcAft>
              <a:buClrTx/>
              <a:buSzTx/>
              <a:buFont typeface="Arial" panose="020B0604020202020204" pitchFamily="34" charset="0"/>
              <a:buChar char="•"/>
              <a:tabLst/>
              <a:defRPr/>
            </a:pPr>
            <a:r>
              <a:rPr kumimoji="0" lang="ru-RU"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установление значений нормативов зачисления в бюджеты доходов от сумм пеней, штрафов, процентов, предусмотренных Налоговым кодексом (ввиду того, что суммы пеней, штрафов, процентов, будут определяться суммарно по налогоплательщику (без выделения отдельных видов налогов и без учета местонахождения объекта налогообложения).</a:t>
            </a:r>
            <a:endParaRPr kumimoji="0" lang="ru-RU"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8"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948A7D-6C52-4157-BEA1-1B3B6891AEA4}" type="slidenum">
              <a:rPr kumimoji="0" lang="ru-RU" sz="1800" b="1" i="0" u="none" strike="noStrike" kern="1200" cap="none" spc="0" normalizeH="0" baseline="0" noProof="0">
                <a:ln>
                  <a:noFill/>
                </a:ln>
                <a:solidFill>
                  <a:prstClr val="white"/>
                </a:solidFill>
                <a:effectLst/>
                <a:uLnTx/>
                <a:uFillTx/>
                <a:latin typeface="Trebuchet MS" panose="020B0603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ru-RU" sz="1800" b="1" i="0" u="none" strike="noStrike" kern="1200" cap="none" spc="0" normalizeH="0" baseline="0" noProof="0" dirty="0">
              <a:ln>
                <a:noFill/>
              </a:ln>
              <a:solidFill>
                <a:prstClr val="white"/>
              </a:solidFill>
              <a:effectLst/>
              <a:uLnTx/>
              <a:uFillTx/>
              <a:latin typeface="Trebuchet MS" panose="020B0603020202020204" pitchFamily="34" charset="0"/>
              <a:ea typeface="+mn-ea"/>
              <a:cs typeface="+mn-cs"/>
            </a:endParaRPr>
          </a:p>
        </p:txBody>
      </p:sp>
      <p:sp>
        <p:nvSpPr>
          <p:cNvPr id="20" name="Прямоугольник 19"/>
          <p:cNvSpPr/>
          <p:nvPr/>
        </p:nvSpPr>
        <p:spPr>
          <a:xfrm>
            <a:off x="534421" y="467937"/>
            <a:ext cx="8811491" cy="338554"/>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kern="1200" cap="none" spc="0" normalizeH="0" baseline="0" noProof="0" dirty="0">
                <a:ln>
                  <a:noFill/>
                </a:ln>
                <a:solidFill>
                  <a:srgbClr val="003A1A"/>
                </a:solidFill>
                <a:effectLst/>
                <a:uLnTx/>
                <a:uFillTx/>
                <a:latin typeface="Trebuchet MS" panose="020B0603020202020204" pitchFamily="34" charset="0"/>
                <a:ea typeface="Source Sans Pro Semibold" panose="020B0603030403020204" pitchFamily="34" charset="0"/>
                <a:cs typeface="Aparajita" panose="020B0604020202020204" pitchFamily="34" charset="0"/>
              </a:rPr>
              <a:t>Внедрение института единого налогового счета (далее – ЕНС) </a:t>
            </a:r>
            <a:r>
              <a:rPr kumimoji="0" lang="ru-RU" sz="1600" b="1" i="0" u="none" strike="noStrike" kern="1200" cap="none" spc="0" normalizeH="0" baseline="0" noProof="0" dirty="0">
                <a:ln>
                  <a:noFill/>
                </a:ln>
                <a:solidFill>
                  <a:srgbClr val="FF0000"/>
                </a:solidFill>
                <a:effectLst/>
                <a:uLnTx/>
                <a:uFillTx/>
                <a:latin typeface="Trebuchet MS" panose="020B0603020202020204" pitchFamily="34" charset="0"/>
                <a:ea typeface="Source Sans Pro Semibold" panose="020B0603030403020204" pitchFamily="34" charset="0"/>
                <a:cs typeface="Aparajita" panose="020B0604020202020204" pitchFamily="34" charset="0"/>
              </a:rPr>
              <a:t>с 1 января 2023 года</a:t>
            </a:r>
            <a:endParaRPr kumimoji="0" lang="ru-RU" sz="1400" b="1" i="0" u="none" strike="noStrike" kern="1200" cap="none" spc="0" normalizeH="0" baseline="0" noProof="0" dirty="0">
              <a:ln>
                <a:noFill/>
              </a:ln>
              <a:solidFill>
                <a:srgbClr val="FF0000"/>
              </a:solidFill>
              <a:effectLst/>
              <a:uLnTx/>
              <a:uFillTx/>
              <a:latin typeface="Trebuchet MS" panose="020B0603020202020204" pitchFamily="34" charset="0"/>
              <a:ea typeface="Source Sans Pro Semibold" panose="020B0603030403020204" pitchFamily="34" charset="0"/>
              <a:cs typeface="Aparajita" panose="020B0604020202020204" pitchFamily="34" charset="0"/>
            </a:endParaRPr>
          </a:p>
        </p:txBody>
      </p:sp>
    </p:spTree>
    <p:extLst>
      <p:ext uri="{BB962C8B-B14F-4D97-AF65-F5344CB8AC3E}">
        <p14:creationId xmlns:p14="http://schemas.microsoft.com/office/powerpoint/2010/main" val="990540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5"/>
          <p:cNvSpPr/>
          <p:nvPr/>
        </p:nvSpPr>
        <p:spPr>
          <a:xfrm>
            <a:off x="1" y="368300"/>
            <a:ext cx="9905999" cy="707886"/>
          </a:xfrm>
          <a:prstGeom prst="rect">
            <a:avLst/>
          </a:prstGeom>
        </p:spPr>
        <p:txBody>
          <a:bodyPr wrap="square">
            <a:spAutoFit/>
          </a:bodyPr>
          <a:lstStyle/>
          <a:p>
            <a:pPr algn="ctr"/>
            <a:r>
              <a:rPr lang="ru-RU" sz="2000" b="1" dirty="0">
                <a:solidFill>
                  <a:srgbClr val="00602B"/>
                </a:solidFill>
                <a:latin typeface="Trebuchet MS" panose="020B0603020202020204" pitchFamily="34" charset="0"/>
              </a:rPr>
              <a:t>Нормативы зачисления пеней, штрафов и процентов в целях реализации концепции единого налогового платежа </a:t>
            </a:r>
          </a:p>
        </p:txBody>
      </p:sp>
      <p:sp>
        <p:nvSpPr>
          <p:cNvPr id="5" name="Прямоугольник 4"/>
          <p:cNvSpPr/>
          <p:nvPr/>
        </p:nvSpPr>
        <p:spPr>
          <a:xfrm>
            <a:off x="496711" y="735012"/>
            <a:ext cx="9409288" cy="2990562"/>
          </a:xfrm>
          <a:prstGeom prst="rect">
            <a:avLst/>
          </a:prstGeom>
        </p:spPr>
        <p:txBody>
          <a:bodyPr wrap="square">
            <a:spAutoFit/>
          </a:bodyPr>
          <a:lstStyle/>
          <a:p>
            <a:pPr marL="285750" indent="-285750" algn="just">
              <a:spcBef>
                <a:spcPts val="1000"/>
              </a:spcBef>
              <a:spcAft>
                <a:spcPts val="0"/>
              </a:spcAft>
              <a:buFont typeface="Arial" panose="020B0604020202020204" pitchFamily="34" charset="0"/>
              <a:buChar char="•"/>
            </a:pPr>
            <a:endParaRPr lang="ru-RU" sz="1500" b="1" dirty="0">
              <a:latin typeface="Trebuchet MS" panose="020B0603020202020204" pitchFamily="34" charset="0"/>
              <a:ea typeface="Tahoma" panose="020B0604030504040204" pitchFamily="34" charset="0"/>
              <a:cs typeface="Tahoma" panose="020B0604030504040204" pitchFamily="34" charset="0"/>
            </a:endParaRPr>
          </a:p>
          <a:p>
            <a:pPr marL="285750" indent="-285750" algn="just">
              <a:spcBef>
                <a:spcPts val="1000"/>
              </a:spcBef>
              <a:spcAft>
                <a:spcPts val="0"/>
              </a:spcAft>
              <a:buFont typeface="Arial" panose="020B0604020202020204" pitchFamily="34" charset="0"/>
              <a:buChar char="•"/>
            </a:pPr>
            <a:r>
              <a:rPr lang="ru-RU" sz="1500" b="1" dirty="0">
                <a:latin typeface="Trebuchet MS" panose="020B0603020202020204" pitchFamily="34" charset="0"/>
                <a:ea typeface="Tahoma" panose="020B0604030504040204" pitchFamily="34" charset="0"/>
                <a:cs typeface="Tahoma" panose="020B0604030504040204" pitchFamily="34" charset="0"/>
              </a:rPr>
              <a:t>суммы пеней, штрафов, процентов, предусмотренные законодательством о налогах и сборах, будут определяться суммарно по налогоплательщику (без выделения отдельных видов налогов и без учета местонахождения объекта налогообложения)</a:t>
            </a:r>
          </a:p>
          <a:p>
            <a:pPr marL="285750" indent="-285750" algn="just">
              <a:spcBef>
                <a:spcPts val="1000"/>
              </a:spcBef>
              <a:spcAft>
                <a:spcPts val="0"/>
              </a:spcAft>
              <a:buFont typeface="Arial" panose="020B0604020202020204" pitchFamily="34" charset="0"/>
              <a:buChar char="•"/>
            </a:pPr>
            <a:r>
              <a:rPr lang="ru-RU" sz="1500" b="1" dirty="0">
                <a:latin typeface="Trebuchet MS" panose="020B0603020202020204" pitchFamily="34" charset="0"/>
                <a:ea typeface="Tahoma" panose="020B0604030504040204" pitchFamily="34" charset="0"/>
                <a:cs typeface="Tahoma" panose="020B0604030504040204" pitchFamily="34" charset="0"/>
              </a:rPr>
              <a:t>в статье 46 БК РФ устанавливаются значения нормативов их зачисления в бюджеты бюджетной системы РФ:</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определены по итогам анализа фактических поступлений пеней, штрафов, процентов по налогам и сборам (включая страховые взносы) в разрезе субъектов Российской Федерации в 2018-2021 годах</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направлены на то, чтобы исключить возможные выпадающие доходы консолидированных бюджетов субъектов Российской Федерации и бюджетов государственных внебюджетных фондов Российской Федерации</a:t>
            </a:r>
          </a:p>
        </p:txBody>
      </p:sp>
      <p:sp>
        <p:nvSpPr>
          <p:cNvPr id="6" name="Номер слайда 5"/>
          <p:cNvSpPr>
            <a:spLocks noGrp="1"/>
          </p:cNvSpPr>
          <p:nvPr>
            <p:ph type="sldNum" sz="quarter" idx="4294967295"/>
          </p:nvPr>
        </p:nvSpPr>
        <p:spPr>
          <a:xfrm>
            <a:off x="8855075" y="1588"/>
            <a:ext cx="825500" cy="366712"/>
          </a:xfrm>
          <a:prstGeom prst="rect">
            <a:avLst/>
          </a:prstGeom>
        </p:spPr>
        <p:txBody>
          <a:bodyPr/>
          <a:lstStyle/>
          <a:p>
            <a:pPr algn="r">
              <a:defRPr/>
            </a:pPr>
            <a:fld id="{B56589BF-21C7-4D8B-9148-724C6EB297D5}" type="slidenum">
              <a:rPr lang="ru-RU" smtClean="0">
                <a:solidFill>
                  <a:schemeClr val="bg1"/>
                </a:solidFill>
                <a:latin typeface="+mj-lt"/>
              </a:rPr>
              <a:pPr algn="r">
                <a:defRPr/>
              </a:pPr>
              <a:t>14</a:t>
            </a:fld>
            <a:endParaRPr lang="ru-RU" dirty="0">
              <a:solidFill>
                <a:schemeClr val="bg1"/>
              </a:solidFill>
              <a:latin typeface="+mj-lt"/>
            </a:endParaRPr>
          </a:p>
        </p:txBody>
      </p:sp>
      <p:graphicFrame>
        <p:nvGraphicFramePr>
          <p:cNvPr id="3" name="Таблица 2"/>
          <p:cNvGraphicFramePr>
            <a:graphicFrameLocks noGrp="1"/>
          </p:cNvGraphicFramePr>
          <p:nvPr/>
        </p:nvGraphicFramePr>
        <p:xfrm>
          <a:off x="496711" y="3902317"/>
          <a:ext cx="9031111" cy="2591345"/>
        </p:xfrm>
        <a:graphic>
          <a:graphicData uri="http://schemas.openxmlformats.org/drawingml/2006/table">
            <a:tbl>
              <a:tblPr firstRow="1" firstCol="1" bandRow="1"/>
              <a:tblGrid>
                <a:gridCol w="1917553">
                  <a:extLst>
                    <a:ext uri="{9D8B030D-6E8A-4147-A177-3AD203B41FA5}">
                      <a16:colId xmlns:a16="http://schemas.microsoft.com/office/drawing/2014/main" val="2939292745"/>
                    </a:ext>
                  </a:extLst>
                </a:gridCol>
                <a:gridCol w="960583">
                  <a:extLst>
                    <a:ext uri="{9D8B030D-6E8A-4147-A177-3AD203B41FA5}">
                      <a16:colId xmlns:a16="http://schemas.microsoft.com/office/drawing/2014/main" val="1548859033"/>
                    </a:ext>
                  </a:extLst>
                </a:gridCol>
                <a:gridCol w="881966">
                  <a:extLst>
                    <a:ext uri="{9D8B030D-6E8A-4147-A177-3AD203B41FA5}">
                      <a16:colId xmlns:a16="http://schemas.microsoft.com/office/drawing/2014/main" val="3223750025"/>
                    </a:ext>
                  </a:extLst>
                </a:gridCol>
                <a:gridCol w="810578">
                  <a:extLst>
                    <a:ext uri="{9D8B030D-6E8A-4147-A177-3AD203B41FA5}">
                      <a16:colId xmlns:a16="http://schemas.microsoft.com/office/drawing/2014/main" val="1800882546"/>
                    </a:ext>
                  </a:extLst>
                </a:gridCol>
                <a:gridCol w="810578">
                  <a:extLst>
                    <a:ext uri="{9D8B030D-6E8A-4147-A177-3AD203B41FA5}">
                      <a16:colId xmlns:a16="http://schemas.microsoft.com/office/drawing/2014/main" val="1090315155"/>
                    </a:ext>
                  </a:extLst>
                </a:gridCol>
                <a:gridCol w="743706">
                  <a:extLst>
                    <a:ext uri="{9D8B030D-6E8A-4147-A177-3AD203B41FA5}">
                      <a16:colId xmlns:a16="http://schemas.microsoft.com/office/drawing/2014/main" val="1826444520"/>
                    </a:ext>
                  </a:extLst>
                </a:gridCol>
                <a:gridCol w="743706">
                  <a:extLst>
                    <a:ext uri="{9D8B030D-6E8A-4147-A177-3AD203B41FA5}">
                      <a16:colId xmlns:a16="http://schemas.microsoft.com/office/drawing/2014/main" val="4080550860"/>
                    </a:ext>
                  </a:extLst>
                </a:gridCol>
                <a:gridCol w="731054">
                  <a:extLst>
                    <a:ext uri="{9D8B030D-6E8A-4147-A177-3AD203B41FA5}">
                      <a16:colId xmlns:a16="http://schemas.microsoft.com/office/drawing/2014/main" val="2758460582"/>
                    </a:ext>
                  </a:extLst>
                </a:gridCol>
                <a:gridCol w="728344">
                  <a:extLst>
                    <a:ext uri="{9D8B030D-6E8A-4147-A177-3AD203B41FA5}">
                      <a16:colId xmlns:a16="http://schemas.microsoft.com/office/drawing/2014/main" val="1493181065"/>
                    </a:ext>
                  </a:extLst>
                </a:gridCol>
                <a:gridCol w="703043">
                  <a:extLst>
                    <a:ext uri="{9D8B030D-6E8A-4147-A177-3AD203B41FA5}">
                      <a16:colId xmlns:a16="http://schemas.microsoft.com/office/drawing/2014/main" val="2739572788"/>
                    </a:ext>
                  </a:extLst>
                </a:gridCol>
              </a:tblGrid>
              <a:tr h="737416">
                <a:tc rowSpan="2">
                  <a:txBody>
                    <a:bodyPr/>
                    <a:lstStyle/>
                    <a:p>
                      <a:pPr algn="ctr">
                        <a:spcAft>
                          <a:spcPts val="0"/>
                        </a:spcAft>
                      </a:pPr>
                      <a:r>
                        <a:rPr lang="ru-RU" sz="1200" b="1" dirty="0">
                          <a:solidFill>
                            <a:srgbClr val="000000"/>
                          </a:solidFill>
                          <a:effectLst/>
                          <a:latin typeface="Times New Roman" panose="02020603050405020304" pitchFamily="18" charset="0"/>
                          <a:ea typeface="Times New Roman" panose="02020603050405020304" pitchFamily="18" charset="0"/>
                        </a:rPr>
                        <a:t>Бюджет</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Нормативы</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Расчетное отклонение поступлений с учетом нормативов от фактических поступлений </a:t>
                      </a:r>
                      <a:r>
                        <a:rPr lang="ru-RU" sz="1100">
                          <a:solidFill>
                            <a:srgbClr val="000000"/>
                          </a:solidFill>
                          <a:effectLst/>
                          <a:latin typeface="Times New Roman" panose="02020603050405020304" pitchFamily="18" charset="0"/>
                          <a:ea typeface="Times New Roman" panose="02020603050405020304" pitchFamily="18" charset="0"/>
                        </a:rPr>
                        <a:t>(млрд. руб)</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Справочно: фактическое поступление </a:t>
                      </a:r>
                      <a:r>
                        <a:rPr lang="ru-RU" sz="1100">
                          <a:solidFill>
                            <a:srgbClr val="000000"/>
                          </a:solidFill>
                          <a:effectLst/>
                          <a:latin typeface="Times New Roman" panose="02020603050405020304" pitchFamily="18" charset="0"/>
                          <a:ea typeface="Times New Roman" panose="02020603050405020304" pitchFamily="18" charset="0"/>
                        </a:rPr>
                        <a:t>(млрд. руб)</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869412535"/>
                  </a:ext>
                </a:extLst>
              </a:tr>
              <a:tr h="179241">
                <a:tc vMerge="1">
                  <a:txBody>
                    <a:bodyPr/>
                    <a:lstStyle/>
                    <a:p>
                      <a:endParaRPr lang="ru-RU"/>
                    </a:p>
                  </a:txBody>
                  <a:tcPr/>
                </a:tc>
                <a:tc>
                  <a:txBody>
                    <a:bodyPr/>
                    <a:lstStyle/>
                    <a:p>
                      <a:pPr algn="ctr">
                        <a:spcAft>
                          <a:spcPts val="0"/>
                        </a:spcAft>
                      </a:pPr>
                      <a:r>
                        <a:rPr lang="ru-RU" sz="800" b="1">
                          <a:solidFill>
                            <a:srgbClr val="000000"/>
                          </a:solidFill>
                          <a:effectLst/>
                          <a:latin typeface="Times New Roman" panose="02020603050405020304" pitchFamily="18" charset="0"/>
                          <a:ea typeface="Times New Roman" panose="02020603050405020304" pitchFamily="18" charset="0"/>
                        </a:rPr>
                        <a:t>пени</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800" b="1">
                          <a:solidFill>
                            <a:srgbClr val="000000"/>
                          </a:solidFill>
                          <a:effectLst/>
                          <a:latin typeface="Times New Roman" panose="02020603050405020304" pitchFamily="18" charset="0"/>
                          <a:ea typeface="Times New Roman" panose="02020603050405020304" pitchFamily="18" charset="0"/>
                        </a:rPr>
                        <a:t>штрафы</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800" b="1">
                          <a:solidFill>
                            <a:srgbClr val="000000"/>
                          </a:solidFill>
                          <a:effectLst/>
                          <a:latin typeface="Times New Roman" panose="02020603050405020304" pitchFamily="18" charset="0"/>
                          <a:ea typeface="Times New Roman" panose="02020603050405020304" pitchFamily="18" charset="0"/>
                        </a:rPr>
                        <a:t>проценты</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2019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2020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2021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2019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2020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effectLst/>
                          <a:latin typeface="Times New Roman" panose="02020603050405020304" pitchFamily="18" charset="0"/>
                          <a:ea typeface="Times New Roman" panose="02020603050405020304" pitchFamily="18" charset="0"/>
                        </a:rPr>
                        <a:t>2021 год</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704378"/>
                  </a:ext>
                </a:extLst>
              </a:tr>
              <a:tr h="334210">
                <a:tc>
                  <a:txBody>
                    <a:bodyPr/>
                    <a:lstStyle/>
                    <a:p>
                      <a:pPr>
                        <a:spcAft>
                          <a:spcPts val="0"/>
                        </a:spcAft>
                      </a:pPr>
                      <a:r>
                        <a:rPr lang="ru-RU" sz="1200">
                          <a:solidFill>
                            <a:srgbClr val="000000"/>
                          </a:solidFill>
                          <a:effectLst/>
                          <a:latin typeface="Times New Roman" panose="02020603050405020304" pitchFamily="18" charset="0"/>
                          <a:ea typeface="Times New Roman" panose="02020603050405020304" pitchFamily="18" charset="0"/>
                        </a:rPr>
                        <a:t>ФБ</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44,0%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34,0%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44,0%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-5,85</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-3,6</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-6,0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55,9</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46,5</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55,5</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532120"/>
                  </a:ext>
                </a:extLst>
              </a:tr>
              <a:tr h="445613">
                <a:tc>
                  <a:txBody>
                    <a:bodyPr/>
                    <a:lstStyle/>
                    <a:p>
                      <a:pPr>
                        <a:spcAft>
                          <a:spcPts val="0"/>
                        </a:spcAft>
                      </a:pPr>
                      <a:r>
                        <a:rPr lang="ru-RU" sz="1200">
                          <a:solidFill>
                            <a:srgbClr val="000000"/>
                          </a:solidFill>
                          <a:effectLst/>
                          <a:latin typeface="Times New Roman" panose="02020603050405020304" pitchFamily="18" charset="0"/>
                          <a:ea typeface="Times New Roman" panose="02020603050405020304" pitchFamily="18" charset="0"/>
                        </a:rPr>
                        <a:t>КБС</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42,0%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61,0%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28,0%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4,3</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1,8</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4,8</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48,8</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42,6</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46,0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551800"/>
                  </a:ext>
                </a:extLst>
              </a:tr>
              <a:tr h="445613">
                <a:tc>
                  <a:txBody>
                    <a:bodyPr/>
                    <a:lstStyle/>
                    <a:p>
                      <a:pPr>
                        <a:spcAft>
                          <a:spcPts val="0"/>
                        </a:spcAft>
                      </a:pPr>
                      <a:r>
                        <a:rPr lang="ru-RU" sz="1200">
                          <a:solidFill>
                            <a:srgbClr val="000000"/>
                          </a:solidFill>
                          <a:effectLst/>
                          <a:latin typeface="Times New Roman" panose="02020603050405020304" pitchFamily="18" charset="0"/>
                          <a:ea typeface="Times New Roman" panose="02020603050405020304" pitchFamily="18" charset="0"/>
                        </a:rPr>
                        <a:t>Бюджет ФПСС РФ </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14%</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4%</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23%</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1,5</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1,7</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1,1</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13,1</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11,2</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13,9</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6349589"/>
                  </a:ext>
                </a:extLst>
              </a:tr>
              <a:tr h="445613">
                <a:tc>
                  <a:txBody>
                    <a:bodyPr/>
                    <a:lstStyle/>
                    <a:p>
                      <a:pPr>
                        <a:spcAft>
                          <a:spcPts val="0"/>
                        </a:spcAft>
                      </a:pPr>
                      <a:r>
                        <a:rPr lang="ru-RU" sz="1200">
                          <a:solidFill>
                            <a:srgbClr val="000000"/>
                          </a:solidFill>
                          <a:effectLst/>
                          <a:latin typeface="Times New Roman" panose="02020603050405020304" pitchFamily="18" charset="0"/>
                          <a:ea typeface="Times New Roman" panose="02020603050405020304" pitchFamily="18" charset="0"/>
                        </a:rPr>
                        <a:t>Бюджет ФФОМС</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0,0%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1,0%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5,0%</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0,05</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0,1</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0,1</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0,2</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solidFill>
                            <a:srgbClr val="000000"/>
                          </a:solidFill>
                          <a:effectLst/>
                          <a:latin typeface="Times New Roman" panose="02020603050405020304" pitchFamily="18" charset="0"/>
                          <a:ea typeface="Times New Roman" panose="02020603050405020304" pitchFamily="18" charset="0"/>
                        </a:rPr>
                        <a:t>0,1</a:t>
                      </a:r>
                      <a:endParaRPr lang="ru-RU"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0,1</a:t>
                      </a:r>
                      <a:endParaRPr lang="ru-RU"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04710"/>
                  </a:ext>
                </a:extLst>
              </a:tr>
            </a:tbl>
          </a:graphicData>
        </a:graphic>
      </p:graphicFrame>
    </p:spTree>
    <p:extLst>
      <p:ext uri="{BB962C8B-B14F-4D97-AF65-F5344CB8AC3E}">
        <p14:creationId xmlns:p14="http://schemas.microsoft.com/office/powerpoint/2010/main" val="2030850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8"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prstClr val="white"/>
                </a:solidFill>
                <a:latin typeface="Trebuchet MS" panose="020B0603020202020204" pitchFamily="34" charset="0"/>
              </a:rPr>
              <a:pPr>
                <a:defRPr/>
              </a:pPr>
              <a:t>15</a:t>
            </a:fld>
            <a:endParaRPr lang="ru-RU" sz="1800" b="1" dirty="0">
              <a:solidFill>
                <a:prstClr val="white"/>
              </a:solidFill>
              <a:latin typeface="Trebuchet MS" panose="020B0603020202020204" pitchFamily="34" charset="0"/>
            </a:endParaRPr>
          </a:p>
        </p:txBody>
      </p:sp>
      <p:sp>
        <p:nvSpPr>
          <p:cNvPr id="20" name="Прямоугольник 19"/>
          <p:cNvSpPr/>
          <p:nvPr/>
        </p:nvSpPr>
        <p:spPr>
          <a:xfrm>
            <a:off x="534421" y="467937"/>
            <a:ext cx="8811491" cy="369332"/>
          </a:xfrm>
          <a:prstGeom prst="rect">
            <a:avLst/>
          </a:prstGeom>
        </p:spPr>
        <p:txBody>
          <a:bodyPr wrap="square">
            <a:spAutoFit/>
          </a:bodyPr>
          <a:lstStyle/>
          <a:p>
            <a:pPr algn="ctr">
              <a:defRPr/>
            </a:pPr>
            <a:r>
              <a:rPr lang="ru-RU"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Автоматизированная упрощенная система налогообложения</a:t>
            </a:r>
          </a:p>
        </p:txBody>
      </p:sp>
      <p:sp>
        <p:nvSpPr>
          <p:cNvPr id="17" name="Скругленный прямоугольник 16"/>
          <p:cNvSpPr/>
          <p:nvPr/>
        </p:nvSpPr>
        <p:spPr>
          <a:xfrm>
            <a:off x="534421" y="853661"/>
            <a:ext cx="8564182" cy="1476323"/>
          </a:xfrm>
          <a:prstGeom prst="roundRect">
            <a:avLst>
              <a:gd name="adj" fmla="val 6065"/>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9133" algn="ctr"/>
            <a:r>
              <a:rPr lang="ru-RU" sz="1290" b="1" spc="-92" dirty="0">
                <a:solidFill>
                  <a:schemeClr val="tx1"/>
                </a:solidFill>
                <a:latin typeface="Trebuchet MS" panose="020B0603020202020204" pitchFamily="34" charset="0"/>
              </a:rPr>
              <a:t>Федеральный закон от 25.02.2022 № 17-ФЗ</a:t>
            </a:r>
          </a:p>
          <a:p>
            <a:pPr marL="79133" algn="ctr"/>
            <a:r>
              <a:rPr lang="ru-RU" sz="1290" b="1" spc="-92" dirty="0">
                <a:solidFill>
                  <a:schemeClr val="tx1"/>
                </a:solidFill>
                <a:latin typeface="Trebuchet MS" panose="020B0603020202020204" pitchFamily="34" charset="0"/>
              </a:rPr>
              <a:t>«О проведении эксперимента по установлению специального налогового режима «Автоматизированная упрощенная система налогообложения»</a:t>
            </a:r>
          </a:p>
        </p:txBody>
      </p:sp>
      <p:sp>
        <p:nvSpPr>
          <p:cNvPr id="21" name="Скругленный прямоугольник 20"/>
          <p:cNvSpPr/>
          <p:nvPr/>
        </p:nvSpPr>
        <p:spPr>
          <a:xfrm>
            <a:off x="534421" y="2404779"/>
            <a:ext cx="8564182" cy="2496428"/>
          </a:xfrm>
          <a:prstGeom prst="roundRect">
            <a:avLst>
              <a:gd name="adj" fmla="val 6065"/>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9133" algn="ctr"/>
            <a:r>
              <a:rPr lang="ru-RU" sz="1290" b="1" spc="-92" dirty="0">
                <a:solidFill>
                  <a:schemeClr val="tx1"/>
                </a:solidFill>
                <a:latin typeface="Trebuchet MS" panose="020B0603020202020204" pitchFamily="34" charset="0"/>
              </a:rPr>
              <a:t>Постановление Правительства РФ от 21.05.2022 № 929</a:t>
            </a:r>
          </a:p>
          <a:p>
            <a:pPr marL="79133" algn="ctr"/>
            <a:r>
              <a:rPr lang="ru-RU" sz="1290" b="1" spc="-92" dirty="0">
                <a:solidFill>
                  <a:schemeClr val="tx1"/>
                </a:solidFill>
                <a:latin typeface="Trebuchet MS" panose="020B0603020202020204" pitchFamily="34" charset="0"/>
              </a:rPr>
              <a:t>«О внесении изменений в приложение к постановлению Правительства Российской Федерации </a:t>
            </a:r>
            <a:br>
              <a:rPr lang="ru-RU" sz="1290" b="1" spc="-92" dirty="0">
                <a:solidFill>
                  <a:schemeClr val="tx1"/>
                </a:solidFill>
                <a:latin typeface="Trebuchet MS" panose="020B0603020202020204" pitchFamily="34" charset="0"/>
              </a:rPr>
            </a:br>
            <a:r>
              <a:rPr lang="ru-RU" sz="1290" b="1" spc="-92" dirty="0">
                <a:solidFill>
                  <a:schemeClr val="tx1"/>
                </a:solidFill>
                <a:latin typeface="Trebuchet MS" panose="020B0603020202020204" pitchFamily="34" charset="0"/>
              </a:rPr>
              <a:t>от 29 декабря 2007 г. № 995»</a:t>
            </a:r>
          </a:p>
        </p:txBody>
      </p:sp>
      <p:sp>
        <p:nvSpPr>
          <p:cNvPr id="22" name="Прямоугольник 21"/>
          <p:cNvSpPr/>
          <p:nvPr/>
        </p:nvSpPr>
        <p:spPr>
          <a:xfrm>
            <a:off x="594806" y="3131492"/>
            <a:ext cx="8443412" cy="1492716"/>
          </a:xfrm>
          <a:prstGeom prst="rect">
            <a:avLst/>
          </a:prstGeom>
          <a:solidFill>
            <a:srgbClr val="FFFFFF">
              <a:alpha val="72157"/>
            </a:srgbClr>
          </a:solidFill>
          <a:ln>
            <a:noFill/>
          </a:ln>
        </p:spPr>
        <p:txBody>
          <a:bodyPr wrap="square">
            <a:spAutoFit/>
          </a:bodyPr>
          <a:lstStyle/>
          <a:p>
            <a:r>
              <a:rPr lang="ru-RU" sz="1300" dirty="0">
                <a:solidFill>
                  <a:prstClr val="black"/>
                </a:solidFill>
                <a:latin typeface="Trebuchet MS" panose="020B0603020202020204" pitchFamily="34" charset="0"/>
              </a:rPr>
              <a:t>	Перечень источников доходов бюджетов субъектов Российской Федерации, бюджетов государственных внебюджетных фондов и местных бюджетов, закрепляемых за федеральными органами государственной власти (государственными органами) и (или) находящимися в их ведении казенными учреждениями, а также Центральным банком Российской Федерации, дополнен позицией 39(2):</a:t>
            </a:r>
            <a:br>
              <a:rPr lang="ru-RU" sz="1300" dirty="0">
                <a:solidFill>
                  <a:prstClr val="black"/>
                </a:solidFill>
                <a:latin typeface="Trebuchet MS" panose="020B0603020202020204" pitchFamily="34" charset="0"/>
              </a:rPr>
            </a:br>
            <a:r>
              <a:rPr lang="ru-RU" sz="1300" dirty="0">
                <a:solidFill>
                  <a:prstClr val="black"/>
                </a:solidFill>
                <a:latin typeface="Trebuchet MS" panose="020B0603020202020204" pitchFamily="34" charset="0"/>
              </a:rPr>
              <a:t>«39(2). Налог, взимаемый в связи с применением специального налогового режима «Автоматизированная упрощенная система налогообложения»; </a:t>
            </a:r>
            <a:br>
              <a:rPr lang="ru-RU" sz="1300" dirty="0">
                <a:solidFill>
                  <a:prstClr val="black"/>
                </a:solidFill>
                <a:latin typeface="Trebuchet MS" panose="020B0603020202020204" pitchFamily="34" charset="0"/>
              </a:rPr>
            </a:br>
            <a:r>
              <a:rPr lang="ru-RU" sz="1300" dirty="0">
                <a:solidFill>
                  <a:prstClr val="black"/>
                </a:solidFill>
                <a:latin typeface="Trebuchet MS" panose="020B0603020202020204" pitchFamily="34" charset="0"/>
              </a:rPr>
              <a:t>ГАДБ – ФНС России.</a:t>
            </a:r>
            <a:endParaRPr lang="ru-RU" sz="1400" dirty="0">
              <a:solidFill>
                <a:prstClr val="black"/>
              </a:solidFill>
              <a:latin typeface="Trebuchet MS" panose="020B0603020202020204" pitchFamily="34" charset="0"/>
            </a:endParaRPr>
          </a:p>
        </p:txBody>
      </p:sp>
      <p:sp>
        <p:nvSpPr>
          <p:cNvPr id="23" name="Прямоугольник 22"/>
          <p:cNvSpPr/>
          <p:nvPr/>
        </p:nvSpPr>
        <p:spPr>
          <a:xfrm>
            <a:off x="594806" y="4624208"/>
            <a:ext cx="8021847" cy="276999"/>
          </a:xfrm>
          <a:prstGeom prst="rect">
            <a:avLst/>
          </a:prstGeom>
        </p:spPr>
        <p:txBody>
          <a:bodyPr wrap="square">
            <a:spAutoFit/>
          </a:bodyPr>
          <a:lstStyle/>
          <a:p>
            <a:r>
              <a:rPr lang="ru-RU" sz="1200" i="1" dirty="0">
                <a:solidFill>
                  <a:srgbClr val="C00000"/>
                </a:solidFill>
              </a:rPr>
              <a:t>Изменение вступает в силу с  1 июля 2022 г. </a:t>
            </a:r>
          </a:p>
        </p:txBody>
      </p:sp>
      <p:sp>
        <p:nvSpPr>
          <p:cNvPr id="24" name="Скругленный прямоугольник 23"/>
          <p:cNvSpPr/>
          <p:nvPr/>
        </p:nvSpPr>
        <p:spPr>
          <a:xfrm>
            <a:off x="534421" y="4994177"/>
            <a:ext cx="8564182" cy="1458382"/>
          </a:xfrm>
          <a:prstGeom prst="roundRect">
            <a:avLst>
              <a:gd name="adj" fmla="val 6065"/>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9133" algn="ctr"/>
            <a:r>
              <a:rPr lang="ru-RU" sz="1290" b="1" spc="-92" dirty="0">
                <a:solidFill>
                  <a:schemeClr val="tx1"/>
                </a:solidFill>
                <a:latin typeface="Trebuchet MS" panose="020B0603020202020204" pitchFamily="34" charset="0"/>
              </a:rPr>
              <a:t>Приказ Минфина России от 22.02.2022 № 24н</a:t>
            </a:r>
          </a:p>
          <a:p>
            <a:pPr marL="79133" algn="ctr"/>
            <a:r>
              <a:rPr lang="ru-RU" sz="1290" b="1" spc="-92" dirty="0">
                <a:solidFill>
                  <a:schemeClr val="tx1"/>
                </a:solidFill>
                <a:latin typeface="Trebuchet MS" panose="020B0603020202020204" pitchFamily="34" charset="0"/>
              </a:rPr>
              <a:t>«О внесении изменений в коды (перечни кодов) бюджетной классификации Российской Федерации на 2022 год </a:t>
            </a:r>
            <a:br>
              <a:rPr lang="ru-RU" sz="1290" b="1" spc="-92" dirty="0">
                <a:solidFill>
                  <a:schemeClr val="tx1"/>
                </a:solidFill>
                <a:latin typeface="Trebuchet MS" panose="020B0603020202020204" pitchFamily="34" charset="0"/>
              </a:rPr>
            </a:br>
            <a:r>
              <a:rPr lang="ru-RU" sz="1290" b="1" spc="-92" dirty="0">
                <a:solidFill>
                  <a:schemeClr val="tx1"/>
                </a:solidFill>
                <a:latin typeface="Trebuchet MS" panose="020B0603020202020204" pitchFamily="34" charset="0"/>
              </a:rPr>
              <a:t>(на 2022 год и на плановый период 2023 и 2024 годов), утвержденные приказом Министерства финансов Российской Федерации от 8 июня 2021 г. № 75н»</a:t>
            </a:r>
          </a:p>
        </p:txBody>
      </p:sp>
      <p:sp>
        <p:nvSpPr>
          <p:cNvPr id="25" name="Прямоугольник 24"/>
          <p:cNvSpPr/>
          <p:nvPr/>
        </p:nvSpPr>
        <p:spPr>
          <a:xfrm>
            <a:off x="594806" y="5867146"/>
            <a:ext cx="8443412" cy="492443"/>
          </a:xfrm>
          <a:prstGeom prst="rect">
            <a:avLst/>
          </a:prstGeom>
          <a:solidFill>
            <a:srgbClr val="FFFFFF">
              <a:alpha val="72157"/>
            </a:srgbClr>
          </a:solidFill>
          <a:ln>
            <a:noFill/>
          </a:ln>
        </p:spPr>
        <p:txBody>
          <a:bodyPr wrap="square">
            <a:spAutoFit/>
          </a:bodyPr>
          <a:lstStyle/>
          <a:p>
            <a:r>
              <a:rPr lang="ru-RU" sz="1300" dirty="0">
                <a:solidFill>
                  <a:prstClr val="black"/>
                </a:solidFill>
                <a:latin typeface="Trebuchet MS" panose="020B0603020202020204" pitchFamily="34" charset="0"/>
              </a:rPr>
              <a:t>Новый КБК 000 1 05 07000 01 0000 110 «Налог, взимаемый в связи с применением специального налогового режима "Автоматизированная упрощенная система налогообложения». </a:t>
            </a:r>
            <a:endParaRPr lang="ru-RU" sz="1400" dirty="0">
              <a:solidFill>
                <a:prstClr val="black"/>
              </a:solidFill>
              <a:latin typeface="Trebuchet MS" panose="020B0603020202020204" pitchFamily="34" charset="0"/>
            </a:endParaRPr>
          </a:p>
        </p:txBody>
      </p:sp>
      <p:sp>
        <p:nvSpPr>
          <p:cNvPr id="27" name="Прямоугольник 26"/>
          <p:cNvSpPr/>
          <p:nvPr/>
        </p:nvSpPr>
        <p:spPr>
          <a:xfrm>
            <a:off x="594806" y="1520533"/>
            <a:ext cx="8443412" cy="692497"/>
          </a:xfrm>
          <a:prstGeom prst="rect">
            <a:avLst/>
          </a:prstGeom>
          <a:solidFill>
            <a:srgbClr val="FFFFFF">
              <a:alpha val="72157"/>
            </a:srgbClr>
          </a:solidFill>
          <a:ln>
            <a:noFill/>
          </a:ln>
        </p:spPr>
        <p:txBody>
          <a:bodyPr wrap="square">
            <a:spAutoFit/>
          </a:bodyPr>
          <a:lstStyle/>
          <a:p>
            <a:pPr algn="just"/>
            <a:r>
              <a:rPr lang="ru-RU" sz="1300" dirty="0">
                <a:solidFill>
                  <a:prstClr val="black"/>
                </a:solidFill>
                <a:latin typeface="Trebuchet MS" panose="020B0603020202020204" pitchFamily="34" charset="0"/>
              </a:rPr>
              <a:t>	С 1 июля в Москве, Московской и Калужской областях, а также в Республике Татарстан стартует эксперимент по внедрению нового специального налогового режима АУСН, который проводится </a:t>
            </a:r>
            <a:br>
              <a:rPr lang="ru-RU" sz="1300" dirty="0">
                <a:solidFill>
                  <a:prstClr val="black"/>
                </a:solidFill>
                <a:latin typeface="Trebuchet MS" panose="020B0603020202020204" pitchFamily="34" charset="0"/>
              </a:rPr>
            </a:br>
            <a:r>
              <a:rPr lang="ru-RU" sz="1300" dirty="0">
                <a:solidFill>
                  <a:prstClr val="black"/>
                </a:solidFill>
                <a:latin typeface="Trebuchet MS" panose="020B0603020202020204" pitchFamily="34" charset="0"/>
              </a:rPr>
              <a:t>до 31 декабря 2027 года включительно.</a:t>
            </a:r>
          </a:p>
        </p:txBody>
      </p:sp>
    </p:spTree>
    <p:extLst>
      <p:ext uri="{BB962C8B-B14F-4D97-AF65-F5344CB8AC3E}">
        <p14:creationId xmlns:p14="http://schemas.microsoft.com/office/powerpoint/2010/main" val="30053836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4421" y="467937"/>
            <a:ext cx="8811491" cy="1046440"/>
          </a:xfrm>
          <a:prstGeom prst="rect">
            <a:avLst/>
          </a:prstGeom>
        </p:spPr>
        <p:txBody>
          <a:bodyPr wrap="square">
            <a:spAutoFit/>
          </a:bodyPr>
          <a:lstStyle/>
          <a:p>
            <a:pPr algn="ctr">
              <a:defRPr/>
            </a:pP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Приказ Минфина России от 27.09.2021 № 137н </a:t>
            </a:r>
            <a:b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b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«Об утверждении общих требований к возврату </a:t>
            </a:r>
            <a:b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b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излишне уплаченных (взысканных) платежей» </a:t>
            </a:r>
            <a:b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br>
            <a:r>
              <a:rPr lang="ru-RU" sz="1400" b="1" dirty="0">
                <a:solidFill>
                  <a:srgbClr val="C00000"/>
                </a:solidFill>
                <a:latin typeface="Trebuchet MS" panose="020B0603020202020204" pitchFamily="34" charset="0"/>
                <a:ea typeface="Source Sans Pro Semibold" panose="020B0603030403020204" pitchFamily="34" charset="0"/>
                <a:cs typeface="Aparajita" panose="020B0604020202020204" pitchFamily="34" charset="0"/>
              </a:rPr>
              <a:t>(Зарегистрирован в Минюсте России 27.10.221 № 65582, вступил в силу 08.11.2021)</a:t>
            </a:r>
          </a:p>
        </p:txBody>
      </p:sp>
      <p:sp>
        <p:nvSpPr>
          <p:cNvPr id="6" name="Номер слайда 1"/>
          <p:cNvSpPr txBox="1">
            <a:spLocks/>
          </p:cNvSpPr>
          <p:nvPr/>
        </p:nvSpPr>
        <p:spPr>
          <a:xfrm>
            <a:off x="8553584" y="3"/>
            <a:ext cx="703385" cy="338503"/>
          </a:xfrm>
          <a:prstGeom prst="rect">
            <a:avLst/>
          </a:prstGeom>
        </p:spPr>
        <p:txBody>
          <a:bodyPr vert="horz" lIns="84406" tIns="42203" rIns="84406" bIns="42203"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a:solidFill>
                  <a:srgbClr val="FFFFFF"/>
                </a:solidFill>
                <a:latin typeface="Trebuchet MS" panose="020B0603020202020204" pitchFamily="34" charset="0"/>
              </a:rPr>
              <a:pPr>
                <a:defRPr/>
              </a:pPr>
              <a:t>16</a:t>
            </a:fld>
            <a:endParaRPr lang="ru-RU" sz="1800" dirty="0">
              <a:solidFill>
                <a:srgbClr val="FFFFFF"/>
              </a:solidFill>
              <a:latin typeface="Trebuchet MS" panose="020B0603020202020204" pitchFamily="34" charset="0"/>
            </a:endParaRPr>
          </a:p>
        </p:txBody>
      </p:sp>
      <p:sp>
        <p:nvSpPr>
          <p:cNvPr id="5" name="Скругленный прямоугольник 4"/>
          <p:cNvSpPr/>
          <p:nvPr/>
        </p:nvSpPr>
        <p:spPr>
          <a:xfrm>
            <a:off x="643576" y="4840907"/>
            <a:ext cx="8593180" cy="1457864"/>
          </a:xfrm>
          <a:prstGeom prst="roundRect">
            <a:avLst>
              <a:gd name="adj" fmla="val 519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975" algn="just" fontAlgn="auto">
              <a:spcAft>
                <a:spcPts val="0"/>
              </a:spcAft>
              <a:defRPr/>
            </a:pPr>
            <a:r>
              <a:rPr lang="ru-RU" sz="1200" b="1" spc="-92" dirty="0">
                <a:solidFill>
                  <a:schemeClr val="tx1"/>
                </a:solidFill>
                <a:latin typeface="Trebuchet MS" panose="020B0603020202020204" pitchFamily="34" charset="0"/>
              </a:rPr>
              <a:t>Заявление на возврат излишне взысканного территориальным органом Федеральной службы судебных приставов в ходе проведения исполнительных действий платежа представляется администратору доходов бюджета (получателю денежных средств) Заявителем, являющимся соответствующим территориальным органом Федеральной службы судебных приставов, с приложением копии приказа указанного территориального органа Федеральной службы судебных приставов о необходимости возврата излишне взысканного платежа с отражением в нем причины возврата платежа и дальнейших действий Заявителя в отношении возвращенного платежа.</a:t>
            </a:r>
          </a:p>
        </p:txBody>
      </p:sp>
      <p:sp>
        <p:nvSpPr>
          <p:cNvPr id="7" name="Скругленный прямоугольник 6"/>
          <p:cNvSpPr/>
          <p:nvPr/>
        </p:nvSpPr>
        <p:spPr>
          <a:xfrm>
            <a:off x="761517" y="4453176"/>
            <a:ext cx="8564182" cy="453928"/>
          </a:xfrm>
          <a:prstGeom prst="roundRect">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Aft>
                <a:spcPts val="0"/>
              </a:spcAft>
              <a:defRPr/>
            </a:pPr>
            <a:r>
              <a:rPr lang="ru-RU" sz="1292" b="1" u="sng" spc="-92" dirty="0">
                <a:solidFill>
                  <a:prstClr val="black"/>
                </a:solidFill>
                <a:latin typeface="Trebuchet MS" panose="020B0603020202020204" pitchFamily="34" charset="0"/>
              </a:rPr>
              <a:t>Новый абзац </a:t>
            </a:r>
            <a:r>
              <a:rPr lang="ru-RU" sz="1292" b="1" spc="-92" dirty="0">
                <a:solidFill>
                  <a:prstClr val="black"/>
                </a:solidFill>
                <a:latin typeface="Trebuchet MS" panose="020B0603020202020204" pitchFamily="34" charset="0"/>
              </a:rPr>
              <a:t>второй пункта 5 Общих требований к возврату:</a:t>
            </a:r>
          </a:p>
        </p:txBody>
      </p:sp>
      <p:sp>
        <p:nvSpPr>
          <p:cNvPr id="8" name="Прямоугольник 7"/>
          <p:cNvSpPr/>
          <p:nvPr/>
        </p:nvSpPr>
        <p:spPr>
          <a:xfrm>
            <a:off x="534420" y="3314402"/>
            <a:ext cx="8811491" cy="1077218"/>
          </a:xfrm>
          <a:prstGeom prst="rect">
            <a:avLst/>
          </a:prstGeom>
        </p:spPr>
        <p:txBody>
          <a:bodyPr wrap="square">
            <a:spAutoFit/>
          </a:bodyPr>
          <a:lstStyle/>
          <a:p>
            <a:pPr algn="ctr">
              <a:defRPr/>
            </a:pP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Проект приказа Минфина России </a:t>
            </a:r>
            <a:b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b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«О внесении изменений в Общие требования к возврату </a:t>
            </a:r>
            <a:b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b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излишне уплаченных (взысканных) платежей, </a:t>
            </a:r>
            <a:b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b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утвержденные приказом Минфина России от 27.09.2021 № 137н»</a:t>
            </a:r>
            <a:endParaRPr lang="ru-RU" sz="1600" b="1" dirty="0">
              <a:solidFill>
                <a:srgbClr val="C00000"/>
              </a:solidFill>
              <a:latin typeface="Trebuchet MS" panose="020B0603020202020204" pitchFamily="34" charset="0"/>
              <a:ea typeface="Source Sans Pro Semibold" panose="020B0603030403020204" pitchFamily="34" charset="0"/>
              <a:cs typeface="Aparajita" panose="020B0604020202020204" pitchFamily="34" charset="0"/>
            </a:endParaRPr>
          </a:p>
        </p:txBody>
      </p:sp>
      <p:sp>
        <p:nvSpPr>
          <p:cNvPr id="9" name="Скругленный прямоугольник 8"/>
          <p:cNvSpPr/>
          <p:nvPr/>
        </p:nvSpPr>
        <p:spPr>
          <a:xfrm>
            <a:off x="781731" y="1505491"/>
            <a:ext cx="8564182" cy="441167"/>
          </a:xfrm>
          <a:prstGeom prst="roundRect">
            <a:avLst>
              <a:gd name="adj" fmla="val 6065"/>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Aft>
                <a:spcPts val="0"/>
              </a:spcAft>
            </a:pPr>
            <a:r>
              <a:rPr lang="ru-RU" sz="1292" b="1" u="sng" spc="-92" dirty="0">
                <a:solidFill>
                  <a:prstClr val="black"/>
                </a:solidFill>
                <a:latin typeface="Trebuchet MS" panose="020B0603020202020204" pitchFamily="34" charset="0"/>
              </a:rPr>
              <a:t>Общие требования определяют:</a:t>
            </a:r>
          </a:p>
        </p:txBody>
      </p:sp>
      <p:sp>
        <p:nvSpPr>
          <p:cNvPr id="10" name="Скругленный прямоугольник 9"/>
          <p:cNvSpPr/>
          <p:nvPr/>
        </p:nvSpPr>
        <p:spPr>
          <a:xfrm>
            <a:off x="781730" y="1794983"/>
            <a:ext cx="8593180" cy="1457864"/>
          </a:xfrm>
          <a:prstGeom prst="roundRect">
            <a:avLst>
              <a:gd name="adj" fmla="val 519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0975" algn="just" fontAlgn="auto">
              <a:spcAft>
                <a:spcPts val="0"/>
              </a:spcAft>
              <a:defRPr/>
            </a:pPr>
            <a:r>
              <a:rPr lang="ru-RU" sz="1200" b="1" spc="-92" dirty="0">
                <a:solidFill>
                  <a:schemeClr val="tx1"/>
                </a:solidFill>
                <a:latin typeface="Trebuchet MS" panose="020B0603020202020204" pitchFamily="34" charset="0"/>
              </a:rPr>
              <a:t>Общие требования к возврату излишне уплаченных (взысканных) неналоговых платежей (которые поступают в бюджетную систему, которые уплачиваются при получении государственных услуг);</a:t>
            </a:r>
          </a:p>
          <a:p>
            <a:pPr indent="180975" algn="just" fontAlgn="auto">
              <a:spcAft>
                <a:spcPts val="0"/>
              </a:spcAft>
              <a:defRPr/>
            </a:pPr>
            <a:r>
              <a:rPr lang="ru-RU" sz="1200" b="1" spc="-92" dirty="0">
                <a:solidFill>
                  <a:schemeClr val="tx1"/>
                </a:solidFill>
                <a:latin typeface="Trebuchet MS" panose="020B0603020202020204" pitchFamily="34" charset="0"/>
              </a:rPr>
              <a:t>Участники возврата (администраторы доходов, учреждения, предоставляющие государственные услуги);</a:t>
            </a:r>
          </a:p>
          <a:p>
            <a:pPr indent="180975" algn="just" fontAlgn="auto">
              <a:spcAft>
                <a:spcPts val="0"/>
              </a:spcAft>
              <a:defRPr/>
            </a:pPr>
            <a:r>
              <a:rPr lang="ru-RU" sz="1200" b="1" spc="-92" dirty="0">
                <a:solidFill>
                  <a:schemeClr val="tx1"/>
                </a:solidFill>
                <a:latin typeface="Trebuchet MS" panose="020B0603020202020204" pitchFamily="34" charset="0"/>
              </a:rPr>
              <a:t>Сроки возврата;</a:t>
            </a:r>
          </a:p>
          <a:p>
            <a:pPr indent="180975" algn="just" fontAlgn="auto">
              <a:spcAft>
                <a:spcPts val="0"/>
              </a:spcAft>
              <a:defRPr/>
            </a:pPr>
            <a:r>
              <a:rPr lang="ru-RU" sz="1200" b="1" spc="-92" dirty="0">
                <a:solidFill>
                  <a:schemeClr val="tx1"/>
                </a:solidFill>
                <a:latin typeface="Trebuchet MS" panose="020B0603020202020204" pitchFamily="34" charset="0"/>
              </a:rPr>
              <a:t>Перечень документов для осуществления возврата;</a:t>
            </a:r>
          </a:p>
          <a:p>
            <a:pPr indent="180975" algn="just" fontAlgn="auto">
              <a:spcAft>
                <a:spcPts val="0"/>
              </a:spcAft>
              <a:defRPr/>
            </a:pPr>
            <a:r>
              <a:rPr lang="ru-RU" sz="1200" b="1" spc="-92" dirty="0">
                <a:solidFill>
                  <a:schemeClr val="tx1"/>
                </a:solidFill>
                <a:latin typeface="Trebuchet MS" panose="020B0603020202020204" pitchFamily="34" charset="0"/>
              </a:rPr>
              <a:t>Действия участников возврата: (сбор документов, анализ, обоснованность, принятие решения).</a:t>
            </a:r>
          </a:p>
        </p:txBody>
      </p:sp>
    </p:spTree>
    <p:extLst>
      <p:ext uri="{BB962C8B-B14F-4D97-AF65-F5344CB8AC3E}">
        <p14:creationId xmlns:p14="http://schemas.microsoft.com/office/powerpoint/2010/main" val="259655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24545"/>
            <a:ext cx="9905999" cy="400110"/>
          </a:xfrm>
          <a:prstGeom prst="rect">
            <a:avLst/>
          </a:prstGeom>
          <a:noFill/>
        </p:spPr>
        <p:txBody>
          <a:bodyPr wrap="square" rtlCol="0">
            <a:spAutoFit/>
          </a:bodyPr>
          <a:lstStyle/>
          <a:p>
            <a:pPr algn="ctr" fontAlgn="auto">
              <a:spcBef>
                <a:spcPts val="0"/>
              </a:spcBef>
              <a:spcAft>
                <a:spcPts val="0"/>
              </a:spcAft>
              <a:defRPr/>
            </a:pPr>
            <a:r>
              <a:rPr lang="ru-RU" sz="2000" b="1" spc="-100" dirty="0">
                <a:solidFill>
                  <a:srgbClr val="004821"/>
                </a:solidFill>
                <a:latin typeface="Trebuchet MS" panose="020B0603020202020204" pitchFamily="34" charset="0"/>
              </a:rPr>
              <a:t>Планируемые изменения в статью 47.2 БК РФ</a:t>
            </a:r>
          </a:p>
        </p:txBody>
      </p:sp>
      <p:sp>
        <p:nvSpPr>
          <p:cNvPr id="4" name="Номер слайда 1"/>
          <p:cNvSpPr txBox="1">
            <a:spLocks/>
          </p:cNvSpPr>
          <p:nvPr/>
        </p:nvSpPr>
        <p:spPr>
          <a:xfrm>
            <a:off x="8554915" y="1588"/>
            <a:ext cx="762000" cy="366712"/>
          </a:xfrm>
          <a:prstGeom prst="rect">
            <a:avLst/>
          </a:prstGeom>
        </p:spPr>
        <p:txBody>
          <a:bodyPr vert="horz" lIns="91440" tIns="45720" rIns="91440" bIns="45720"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b="1">
                <a:solidFill>
                  <a:schemeClr val="bg1"/>
                </a:solidFill>
                <a:latin typeface="Trebuchet MS" panose="020B0603020202020204" pitchFamily="34" charset="0"/>
              </a:rPr>
              <a:pPr>
                <a:defRPr/>
              </a:pPr>
              <a:t>17</a:t>
            </a:fld>
            <a:endParaRPr lang="ru-RU" sz="1800" b="1" dirty="0">
              <a:solidFill>
                <a:schemeClr val="bg1"/>
              </a:solidFill>
              <a:latin typeface="Trebuchet MS" panose="020B0603020202020204" pitchFamily="34" charset="0"/>
            </a:endParaRP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56" y="2085323"/>
            <a:ext cx="9175683" cy="4365838"/>
          </a:xfrm>
          <a:prstGeom prst="rect">
            <a:avLst/>
          </a:prstGeom>
        </p:spPr>
      </p:pic>
      <p:sp>
        <p:nvSpPr>
          <p:cNvPr id="7" name="Скругленный прямоугольник 6"/>
          <p:cNvSpPr/>
          <p:nvPr/>
        </p:nvSpPr>
        <p:spPr>
          <a:xfrm>
            <a:off x="670907" y="1051539"/>
            <a:ext cx="8564182" cy="906900"/>
          </a:xfrm>
          <a:prstGeom prst="roundRect">
            <a:avLst>
              <a:gd name="adj" fmla="val 6065"/>
            </a:avLst>
          </a:prstGeom>
          <a:solidFill>
            <a:srgbClr val="9BBB59">
              <a:lumMod val="60000"/>
              <a:lumOff val="40000"/>
            </a:srgbClr>
          </a:solidFill>
          <a:ln w="25400" cap="flat" cmpd="sng" algn="ctr">
            <a:noFill/>
            <a:prstDash val="solid"/>
          </a:ln>
          <a:effectLst/>
        </p:spPr>
        <p:txBody>
          <a:bodyPr rtlCol="0" anchor="t" anchorCtr="0"/>
          <a:lstStyle/>
          <a:p>
            <a:pPr marL="79133" marR="0" lvl="0" indent="0" algn="just" defTabSz="914400" eaLnBrk="1" fontAlgn="auto" latinLnBrk="0" hangingPunct="1">
              <a:lnSpc>
                <a:spcPct val="100000"/>
              </a:lnSpc>
              <a:spcBef>
                <a:spcPts val="0"/>
              </a:spcBef>
              <a:spcAft>
                <a:spcPts val="0"/>
              </a:spcAft>
              <a:buClrTx/>
              <a:buSzTx/>
              <a:buFontTx/>
              <a:buNone/>
              <a:tabLst/>
              <a:defRPr/>
            </a:pPr>
            <a:r>
              <a:rPr lang="ru-RU" sz="1300" b="1" kern="0" spc="-92" dirty="0">
                <a:solidFill>
                  <a:prstClr val="black"/>
                </a:solidFill>
                <a:latin typeface="Trebuchet MS" panose="020B0603020202020204" pitchFamily="34" charset="0"/>
              </a:rPr>
              <a:t>Изменения в статью 47.2 Бюджетного кодекса разработаны в целях однозначного применения положений подпункта 5 пункта 1 статьи 47.2 Бюджетного кодекса и исключения необоснованных различий признания безнадежными к взысканию и списанию налоговых платежей и неналоговых доходов, редакция указанного подпункта уточняется с введением нового подпункта 5.1 пункта 1 статьи 47.2 Бюджетного кодекса.</a:t>
            </a:r>
            <a:endParaRPr kumimoji="0" lang="ru-RU" sz="1300" b="1" i="0" u="none" strike="noStrike" kern="0" cap="none" spc="-92" normalizeH="0" baseline="0" noProof="0" dirty="0" smtClean="0">
              <a:ln>
                <a:noFill/>
              </a:ln>
              <a:solidFill>
                <a:prstClr val="black"/>
              </a:solidFill>
              <a:effectLst/>
              <a:uLnTx/>
              <a:uFillTx/>
              <a:latin typeface="Trebuchet MS" panose="020B0603020202020204" pitchFamily="34" charset="0"/>
            </a:endParaRPr>
          </a:p>
        </p:txBody>
      </p:sp>
    </p:spTree>
    <p:extLst>
      <p:ext uri="{BB962C8B-B14F-4D97-AF65-F5344CB8AC3E}">
        <p14:creationId xmlns:p14="http://schemas.microsoft.com/office/powerpoint/2010/main" val="8650365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7C948A7D-6C52-4157-BEA1-1B3B6891AEA4}" type="slidenum">
              <a:rPr lang="ru-RU" smtClean="0"/>
              <a:pPr>
                <a:defRPr/>
              </a:pPr>
              <a:t>18</a:t>
            </a:fld>
            <a:endParaRPr lang="ru-RU" dirty="0"/>
          </a:p>
        </p:txBody>
      </p:sp>
      <p:sp>
        <p:nvSpPr>
          <p:cNvPr id="3" name="TextBox 2"/>
          <p:cNvSpPr txBox="1"/>
          <p:nvPr/>
        </p:nvSpPr>
        <p:spPr>
          <a:xfrm>
            <a:off x="2085975" y="3316843"/>
            <a:ext cx="5524500" cy="523220"/>
          </a:xfrm>
          <a:prstGeom prst="rect">
            <a:avLst/>
          </a:prstGeom>
          <a:noFill/>
        </p:spPr>
        <p:txBody>
          <a:bodyPr wrap="square" rtlCol="0">
            <a:spAutoFit/>
          </a:bodyPr>
          <a:lstStyle/>
          <a:p>
            <a:pPr algn="ctr"/>
            <a:r>
              <a:rPr lang="ru-RU" sz="2800" b="1" dirty="0">
                <a:solidFill>
                  <a:srgbClr val="00602B"/>
                </a:solidFill>
                <a:latin typeface="+mn-lt"/>
              </a:rPr>
              <a:t>Спасибо за внимание!</a:t>
            </a:r>
          </a:p>
        </p:txBody>
      </p:sp>
      <p:sp>
        <p:nvSpPr>
          <p:cNvPr id="4" name="TextBox 3"/>
          <p:cNvSpPr txBox="1"/>
          <p:nvPr/>
        </p:nvSpPr>
        <p:spPr>
          <a:xfrm>
            <a:off x="2066100" y="4420095"/>
            <a:ext cx="5524500" cy="1200329"/>
          </a:xfrm>
          <a:prstGeom prst="rect">
            <a:avLst/>
          </a:prstGeom>
          <a:noFill/>
        </p:spPr>
        <p:txBody>
          <a:bodyPr wrap="square" rtlCol="0">
            <a:spAutoFit/>
          </a:bodyPr>
          <a:lstStyle/>
          <a:p>
            <a:pPr algn="ctr"/>
            <a:r>
              <a:rPr lang="ru-RU" sz="2400" dirty="0">
                <a:latin typeface="+mn-lt"/>
                <a:cs typeface="Times New Roman" panose="02020603050405020304" pitchFamily="18" charset="0"/>
              </a:rPr>
              <a:t>По всем вопросам и предложениям просим обращаться по адресу </a:t>
            </a:r>
            <a:r>
              <a:rPr lang="en-US" sz="2400" u="sng" dirty="0">
                <a:solidFill>
                  <a:srgbClr val="00602B"/>
                </a:solidFill>
                <a:latin typeface="+mn-lt"/>
                <a:cs typeface="Times New Roman" panose="02020603050405020304" pitchFamily="18" charset="0"/>
              </a:rPr>
              <a:t>dep.dohodov@minfin.gov.ru</a:t>
            </a:r>
            <a:endParaRPr lang="ru-RU" sz="2400" u="sng" dirty="0">
              <a:solidFill>
                <a:srgbClr val="00602B"/>
              </a:solidFill>
              <a:latin typeface="+mn-lt"/>
              <a:cs typeface="Times New Roman" panose="02020603050405020304" pitchFamily="18" charset="0"/>
            </a:endParaRPr>
          </a:p>
        </p:txBody>
      </p:sp>
    </p:spTree>
    <p:extLst>
      <p:ext uri="{BB962C8B-B14F-4D97-AF65-F5344CB8AC3E}">
        <p14:creationId xmlns:p14="http://schemas.microsoft.com/office/powerpoint/2010/main" val="165119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Диаграмма 30"/>
          <p:cNvGraphicFramePr>
            <a:graphicFrameLocks/>
          </p:cNvGraphicFramePr>
          <p:nvPr>
            <p:extLst/>
          </p:nvPr>
        </p:nvGraphicFramePr>
        <p:xfrm>
          <a:off x="51160" y="1010015"/>
          <a:ext cx="5079639" cy="5780252"/>
        </p:xfrm>
        <a:graphic>
          <a:graphicData uri="http://schemas.openxmlformats.org/drawingml/2006/chart">
            <c:chart xmlns:c="http://schemas.openxmlformats.org/drawingml/2006/chart" xmlns:r="http://schemas.openxmlformats.org/officeDocument/2006/relationships" r:id="rId3"/>
          </a:graphicData>
        </a:graphic>
      </p:graphicFrame>
      <p:sp>
        <p:nvSpPr>
          <p:cNvPr id="3" name="Номер слайда 2"/>
          <p:cNvSpPr>
            <a:spLocks noGrp="1"/>
          </p:cNvSpPr>
          <p:nvPr>
            <p:ph type="sldNum" sz="quarter" idx="11"/>
          </p:nvPr>
        </p:nvSpPr>
        <p:spPr/>
        <p:txBody>
          <a:bodyPr/>
          <a:lstStyle/>
          <a:p>
            <a:pPr>
              <a:defRPr/>
            </a:pPr>
            <a:fld id="{7C948A7D-6C52-4157-BEA1-1B3B6891AEA4}" type="slidenum">
              <a:rPr lang="ru-RU" smtClean="0">
                <a:latin typeface="Trebuchet MS" panose="020B0603020202020204" pitchFamily="34" charset="0"/>
              </a:rPr>
              <a:pPr>
                <a:defRPr/>
              </a:pPr>
              <a:t>2</a:t>
            </a:fld>
            <a:endParaRPr lang="ru-RU" dirty="0">
              <a:latin typeface="Trebuchet MS" panose="020B0603020202020204" pitchFamily="34" charset="0"/>
            </a:endParaRPr>
          </a:p>
        </p:txBody>
      </p:sp>
      <p:graphicFrame>
        <p:nvGraphicFramePr>
          <p:cNvPr id="57" name="Таблица 56"/>
          <p:cNvGraphicFramePr>
            <a:graphicFrameLocks noGrp="1"/>
          </p:cNvGraphicFramePr>
          <p:nvPr>
            <p:extLst/>
          </p:nvPr>
        </p:nvGraphicFramePr>
        <p:xfrm>
          <a:off x="143246" y="340818"/>
          <a:ext cx="9549442" cy="640080"/>
        </p:xfrm>
        <a:graphic>
          <a:graphicData uri="http://schemas.openxmlformats.org/drawingml/2006/table">
            <a:tbl>
              <a:tblPr firstRow="1" bandRow="1">
                <a:tableStyleId>{B301B821-A1FF-4177-AEE7-76D212191A09}</a:tableStyleId>
              </a:tblPr>
              <a:tblGrid>
                <a:gridCol w="9549442">
                  <a:extLst>
                    <a:ext uri="{9D8B030D-6E8A-4147-A177-3AD203B41FA5}">
                      <a16:colId xmlns:a16="http://schemas.microsoft.com/office/drawing/2014/main" val="20000"/>
                    </a:ext>
                  </a:extLst>
                </a:gridCol>
              </a:tblGrid>
              <a:tr h="288032">
                <a:tc>
                  <a:txBody>
                    <a:bodyPr/>
                    <a:lstStyle/>
                    <a:p>
                      <a:pPr algn="ctr">
                        <a:lnSpc>
                          <a:spcPct val="100000"/>
                        </a:lnSpc>
                      </a:pPr>
                      <a:r>
                        <a:rPr lang="ru-RU" sz="1800" b="1" kern="1200" dirty="0">
                          <a:solidFill>
                            <a:srgbClr val="00602B"/>
                          </a:solidFill>
                          <a:latin typeface="Trebuchet MS" panose="020B0603020202020204" pitchFamily="34" charset="0"/>
                          <a:ea typeface="+mn-ea"/>
                          <a:cs typeface="+mn-cs"/>
                        </a:rPr>
                        <a:t>Динамика</a:t>
                      </a:r>
                      <a:r>
                        <a:rPr lang="ru-RU" sz="1800" b="1" kern="1200" baseline="0" dirty="0">
                          <a:solidFill>
                            <a:srgbClr val="00602B"/>
                          </a:solidFill>
                          <a:latin typeface="Trebuchet MS" panose="020B0603020202020204" pitchFamily="34" charset="0"/>
                          <a:ea typeface="+mn-ea"/>
                          <a:cs typeface="+mn-cs"/>
                        </a:rPr>
                        <a:t> поступления основных видов доходов бюджетов субъектов </a:t>
                      </a:r>
                    </a:p>
                    <a:p>
                      <a:pPr algn="ctr">
                        <a:lnSpc>
                          <a:spcPct val="100000"/>
                        </a:lnSpc>
                      </a:pPr>
                      <a:r>
                        <a:rPr lang="ru-RU" sz="1800" b="1" kern="1200" baseline="0" dirty="0">
                          <a:solidFill>
                            <a:srgbClr val="00602B"/>
                          </a:solidFill>
                          <a:latin typeface="Trebuchet MS" panose="020B0603020202020204" pitchFamily="34" charset="0"/>
                          <a:ea typeface="+mn-ea"/>
                          <a:cs typeface="+mn-cs"/>
                        </a:rPr>
                        <a:t>Российской Федерации, млрд рублей</a:t>
                      </a:r>
                      <a:endParaRPr lang="ru-RU" sz="1600" b="0" kern="1200" dirty="0">
                        <a:solidFill>
                          <a:srgbClr val="00602B"/>
                        </a:solidFill>
                        <a:latin typeface="Trebuchet MS" panose="020B0603020202020204" pitchFamily="34" charset="0"/>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cxnSp>
        <p:nvCxnSpPr>
          <p:cNvPr id="76" name="Прямая со стрелкой 75"/>
          <p:cNvCxnSpPr/>
          <p:nvPr/>
        </p:nvCxnSpPr>
        <p:spPr>
          <a:xfrm>
            <a:off x="1222060" y="1395190"/>
            <a:ext cx="1" cy="185738"/>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77" name="Прямая соединительная линия 76"/>
          <p:cNvCxnSpPr/>
          <p:nvPr/>
        </p:nvCxnSpPr>
        <p:spPr>
          <a:xfrm flipH="1">
            <a:off x="894657" y="1399952"/>
            <a:ext cx="332168"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78" name="Прямая соединительная линия 77"/>
          <p:cNvCxnSpPr/>
          <p:nvPr/>
        </p:nvCxnSpPr>
        <p:spPr>
          <a:xfrm flipV="1">
            <a:off x="894657" y="1395191"/>
            <a:ext cx="4762" cy="1646188"/>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79" name="TextBox 1"/>
          <p:cNvSpPr txBox="1"/>
          <p:nvPr/>
        </p:nvSpPr>
        <p:spPr>
          <a:xfrm>
            <a:off x="810269" y="1182968"/>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smtClean="0">
                <a:solidFill>
                  <a:srgbClr val="006600"/>
                </a:solidFill>
                <a:latin typeface="Trebuchet MS" panose="020B0603020202020204" pitchFamily="34" charset="0"/>
              </a:rPr>
              <a:t>+</a:t>
            </a:r>
            <a:r>
              <a:rPr lang="en-US" sz="900" b="1" dirty="0" smtClean="0">
                <a:solidFill>
                  <a:srgbClr val="006600"/>
                </a:solidFill>
                <a:latin typeface="Trebuchet MS" panose="020B0603020202020204" pitchFamily="34" charset="0"/>
              </a:rPr>
              <a:t>68,7</a:t>
            </a:r>
            <a:r>
              <a:rPr lang="ru-RU" sz="900" b="1" dirty="0" smtClean="0">
                <a:solidFill>
                  <a:srgbClr val="006600"/>
                </a:solidFill>
                <a:latin typeface="Trebuchet MS" panose="020B0603020202020204" pitchFamily="34" charset="0"/>
              </a:rPr>
              <a:t>%</a:t>
            </a:r>
            <a:endParaRPr lang="ru-RU" sz="900" b="1" dirty="0">
              <a:solidFill>
                <a:srgbClr val="006600"/>
              </a:solidFill>
              <a:latin typeface="Trebuchet MS" panose="020B0603020202020204" pitchFamily="34" charset="0"/>
            </a:endParaRPr>
          </a:p>
        </p:txBody>
      </p:sp>
      <p:sp>
        <p:nvSpPr>
          <p:cNvPr id="90" name="TextBox 1"/>
          <p:cNvSpPr txBox="1"/>
          <p:nvPr/>
        </p:nvSpPr>
        <p:spPr>
          <a:xfrm>
            <a:off x="9393786" y="2240467"/>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900" b="1" dirty="0">
                <a:latin typeface="Trebuchet MS" panose="020B0603020202020204" pitchFamily="34" charset="0"/>
              </a:rPr>
              <a:t>$/</a:t>
            </a:r>
            <a:r>
              <a:rPr lang="ru-RU" sz="900" b="1" dirty="0">
                <a:latin typeface="Trebuchet MS" panose="020B0603020202020204" pitchFamily="34" charset="0"/>
              </a:rPr>
              <a:t>тонн</a:t>
            </a:r>
          </a:p>
        </p:txBody>
      </p:sp>
      <p:sp>
        <p:nvSpPr>
          <p:cNvPr id="91" name="TextBox 1"/>
          <p:cNvSpPr txBox="1"/>
          <p:nvPr/>
        </p:nvSpPr>
        <p:spPr>
          <a:xfrm>
            <a:off x="4917967" y="2191945"/>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ru-RU" sz="900" b="1" dirty="0">
                <a:latin typeface="Trebuchet MS" panose="020B0603020202020204" pitchFamily="34" charset="0"/>
              </a:rPr>
              <a:t>млрд.</a:t>
            </a:r>
          </a:p>
          <a:p>
            <a:pPr algn="ctr"/>
            <a:r>
              <a:rPr lang="ru-RU" sz="900" b="1" dirty="0">
                <a:latin typeface="Trebuchet MS" panose="020B0603020202020204" pitchFamily="34" charset="0"/>
              </a:rPr>
              <a:t>рублей</a:t>
            </a:r>
          </a:p>
        </p:txBody>
      </p:sp>
      <p:sp>
        <p:nvSpPr>
          <p:cNvPr id="2" name="TextBox 1"/>
          <p:cNvSpPr txBox="1"/>
          <p:nvPr/>
        </p:nvSpPr>
        <p:spPr>
          <a:xfrm>
            <a:off x="2185343" y="1137211"/>
            <a:ext cx="7231264" cy="817245"/>
          </a:xfrm>
          <a:prstGeom prst="roundRect">
            <a:avLst/>
          </a:prstGeom>
          <a:solidFill>
            <a:srgbClr val="FFC000"/>
          </a:solidFill>
          <a:ln>
            <a:solidFill>
              <a:srgbClr val="0066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ru-RU" sz="1400" dirty="0">
                <a:solidFill>
                  <a:srgbClr val="006600"/>
                </a:solidFill>
                <a:latin typeface="Trebuchet MS" panose="020B0603020202020204" pitchFamily="34" charset="0"/>
              </a:rPr>
              <a:t>Несмотря на позитивную динамику доходной базы бюджетов, качественное управление доходами в условиях ограниченных бюджетных </a:t>
            </a:r>
            <a:r>
              <a:rPr lang="ru-RU" sz="1400" dirty="0" smtClean="0">
                <a:solidFill>
                  <a:srgbClr val="006600"/>
                </a:solidFill>
                <a:latin typeface="Trebuchet MS" panose="020B0603020202020204" pitchFamily="34" charset="0"/>
              </a:rPr>
              <a:t>ресурсов и существующих рисков </a:t>
            </a:r>
            <a:r>
              <a:rPr lang="ru-RU" sz="1400" dirty="0">
                <a:solidFill>
                  <a:srgbClr val="006600"/>
                </a:solidFill>
                <a:latin typeface="Trebuchet MS" panose="020B0603020202020204" pitchFamily="34" charset="0"/>
              </a:rPr>
              <a:t>остается ключевой задачей</a:t>
            </a:r>
          </a:p>
        </p:txBody>
      </p:sp>
      <p:graphicFrame>
        <p:nvGraphicFramePr>
          <p:cNvPr id="30" name="Диаграмма 29"/>
          <p:cNvGraphicFramePr>
            <a:graphicFrameLocks/>
          </p:cNvGraphicFramePr>
          <p:nvPr>
            <p:extLst/>
          </p:nvPr>
        </p:nvGraphicFramePr>
        <p:xfrm>
          <a:off x="5067775" y="1985430"/>
          <a:ext cx="4742938" cy="4731254"/>
        </p:xfrm>
        <a:graphic>
          <a:graphicData uri="http://schemas.openxmlformats.org/drawingml/2006/chart">
            <c:chart xmlns:c="http://schemas.openxmlformats.org/drawingml/2006/chart" xmlns:r="http://schemas.openxmlformats.org/officeDocument/2006/relationships" r:id="rId4"/>
          </a:graphicData>
        </a:graphic>
      </p:graphicFrame>
      <p:cxnSp>
        <p:nvCxnSpPr>
          <p:cNvPr id="36" name="Прямая со стрелкой 35"/>
          <p:cNvCxnSpPr/>
          <p:nvPr/>
        </p:nvCxnSpPr>
        <p:spPr>
          <a:xfrm>
            <a:off x="4132046" y="5044913"/>
            <a:ext cx="1" cy="185738"/>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37" name="Прямая соединительная линия 36"/>
          <p:cNvCxnSpPr/>
          <p:nvPr/>
        </p:nvCxnSpPr>
        <p:spPr>
          <a:xfrm flipH="1">
            <a:off x="3804643" y="5049675"/>
            <a:ext cx="332168"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38" name="Прямая соединительная линия 37"/>
          <p:cNvCxnSpPr/>
          <p:nvPr/>
        </p:nvCxnSpPr>
        <p:spPr>
          <a:xfrm flipV="1">
            <a:off x="3809405" y="5044914"/>
            <a:ext cx="0" cy="422562"/>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39" name="TextBox 1"/>
          <p:cNvSpPr txBox="1"/>
          <p:nvPr/>
        </p:nvSpPr>
        <p:spPr>
          <a:xfrm>
            <a:off x="3720255" y="4832691"/>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smtClean="0">
                <a:solidFill>
                  <a:srgbClr val="006600"/>
                </a:solidFill>
                <a:latin typeface="Trebuchet MS" panose="020B0603020202020204" pitchFamily="34" charset="0"/>
              </a:rPr>
              <a:t>+</a:t>
            </a:r>
            <a:r>
              <a:rPr lang="en-US" sz="900" b="1" dirty="0" smtClean="0">
                <a:solidFill>
                  <a:srgbClr val="006600"/>
                </a:solidFill>
                <a:latin typeface="Trebuchet MS" panose="020B0603020202020204" pitchFamily="34" charset="0"/>
              </a:rPr>
              <a:t>17</a:t>
            </a:r>
            <a:r>
              <a:rPr lang="ru-RU" sz="900" b="1" dirty="0" smtClean="0">
                <a:solidFill>
                  <a:srgbClr val="006600"/>
                </a:solidFill>
                <a:latin typeface="Trebuchet MS" panose="020B0603020202020204" pitchFamily="34" charset="0"/>
              </a:rPr>
              <a:t>,</a:t>
            </a:r>
            <a:r>
              <a:rPr lang="en-US" sz="900" b="1" dirty="0" smtClean="0">
                <a:solidFill>
                  <a:srgbClr val="006600"/>
                </a:solidFill>
                <a:latin typeface="Trebuchet MS" panose="020B0603020202020204" pitchFamily="34" charset="0"/>
              </a:rPr>
              <a:t>0</a:t>
            </a:r>
            <a:r>
              <a:rPr lang="ru-RU" sz="900" b="1" dirty="0" smtClean="0">
                <a:solidFill>
                  <a:srgbClr val="006600"/>
                </a:solidFill>
                <a:latin typeface="Trebuchet MS" panose="020B0603020202020204" pitchFamily="34" charset="0"/>
              </a:rPr>
              <a:t>%</a:t>
            </a:r>
            <a:endParaRPr lang="ru-RU" sz="900" b="1" dirty="0">
              <a:solidFill>
                <a:srgbClr val="006600"/>
              </a:solidFill>
              <a:latin typeface="Trebuchet MS" panose="020B0603020202020204" pitchFamily="34" charset="0"/>
            </a:endParaRPr>
          </a:p>
        </p:txBody>
      </p:sp>
      <p:cxnSp>
        <p:nvCxnSpPr>
          <p:cNvPr id="66" name="Прямая со стрелкой 65"/>
          <p:cNvCxnSpPr/>
          <p:nvPr/>
        </p:nvCxnSpPr>
        <p:spPr>
          <a:xfrm>
            <a:off x="1945713" y="2129847"/>
            <a:ext cx="1" cy="185738"/>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68" name="Прямая соединительная линия 67"/>
          <p:cNvCxnSpPr/>
          <p:nvPr/>
        </p:nvCxnSpPr>
        <p:spPr>
          <a:xfrm flipH="1">
            <a:off x="1618310" y="2134609"/>
            <a:ext cx="332168"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69" name="Прямая соединительная линия 68"/>
          <p:cNvCxnSpPr/>
          <p:nvPr/>
        </p:nvCxnSpPr>
        <p:spPr>
          <a:xfrm flipV="1">
            <a:off x="1621120" y="2129848"/>
            <a:ext cx="1952" cy="845276"/>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71" name="TextBox 1"/>
          <p:cNvSpPr txBox="1"/>
          <p:nvPr/>
        </p:nvSpPr>
        <p:spPr>
          <a:xfrm>
            <a:off x="1533922" y="1917625"/>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smtClean="0">
                <a:solidFill>
                  <a:srgbClr val="006600"/>
                </a:solidFill>
                <a:latin typeface="Trebuchet MS" panose="020B0603020202020204" pitchFamily="34" charset="0"/>
              </a:rPr>
              <a:t>+</a:t>
            </a:r>
            <a:r>
              <a:rPr lang="en-US" sz="900" b="1" dirty="0" smtClean="0">
                <a:solidFill>
                  <a:srgbClr val="006600"/>
                </a:solidFill>
                <a:latin typeface="Trebuchet MS" panose="020B0603020202020204" pitchFamily="34" charset="0"/>
              </a:rPr>
              <a:t>28,6</a:t>
            </a:r>
            <a:r>
              <a:rPr lang="ru-RU" sz="900" b="1" dirty="0" smtClean="0">
                <a:solidFill>
                  <a:srgbClr val="006600"/>
                </a:solidFill>
                <a:latin typeface="Trebuchet MS" panose="020B0603020202020204" pitchFamily="34" charset="0"/>
              </a:rPr>
              <a:t>%</a:t>
            </a:r>
            <a:endParaRPr lang="ru-RU" sz="900" b="1" dirty="0">
              <a:solidFill>
                <a:srgbClr val="006600"/>
              </a:solidFill>
              <a:latin typeface="Trebuchet MS" panose="020B0603020202020204" pitchFamily="34" charset="0"/>
            </a:endParaRPr>
          </a:p>
        </p:txBody>
      </p:sp>
      <p:cxnSp>
        <p:nvCxnSpPr>
          <p:cNvPr id="74" name="Прямая со стрелкой 73"/>
          <p:cNvCxnSpPr/>
          <p:nvPr/>
        </p:nvCxnSpPr>
        <p:spPr>
          <a:xfrm>
            <a:off x="2684470" y="5230651"/>
            <a:ext cx="1" cy="185738"/>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81" name="Прямая соединительная линия 80"/>
          <p:cNvCxnSpPr/>
          <p:nvPr/>
        </p:nvCxnSpPr>
        <p:spPr>
          <a:xfrm flipH="1">
            <a:off x="2357067" y="5235413"/>
            <a:ext cx="332168"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84" name="Прямая соединительная линия 83"/>
          <p:cNvCxnSpPr/>
          <p:nvPr/>
        </p:nvCxnSpPr>
        <p:spPr>
          <a:xfrm flipV="1">
            <a:off x="2361829" y="5230652"/>
            <a:ext cx="0" cy="280556"/>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85" name="TextBox 1"/>
          <p:cNvSpPr txBox="1"/>
          <p:nvPr/>
        </p:nvSpPr>
        <p:spPr>
          <a:xfrm>
            <a:off x="2272679" y="5018429"/>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smtClean="0">
                <a:solidFill>
                  <a:srgbClr val="006600"/>
                </a:solidFill>
                <a:latin typeface="Trebuchet MS" panose="020B0603020202020204" pitchFamily="34" charset="0"/>
              </a:rPr>
              <a:t>+</a:t>
            </a:r>
            <a:r>
              <a:rPr lang="en-US" sz="900" b="1" dirty="0" smtClean="0">
                <a:solidFill>
                  <a:srgbClr val="006600"/>
                </a:solidFill>
                <a:latin typeface="Trebuchet MS" panose="020B0603020202020204" pitchFamily="34" charset="0"/>
              </a:rPr>
              <a:t>34,1</a:t>
            </a:r>
            <a:r>
              <a:rPr lang="ru-RU" sz="900" b="1" dirty="0" smtClean="0">
                <a:solidFill>
                  <a:srgbClr val="006600"/>
                </a:solidFill>
                <a:latin typeface="Trebuchet MS" panose="020B0603020202020204" pitchFamily="34" charset="0"/>
              </a:rPr>
              <a:t>%</a:t>
            </a:r>
            <a:endParaRPr lang="ru-RU" sz="900" b="1" dirty="0">
              <a:solidFill>
                <a:srgbClr val="006600"/>
              </a:solidFill>
              <a:latin typeface="Trebuchet MS" panose="020B0603020202020204" pitchFamily="34" charset="0"/>
            </a:endParaRPr>
          </a:p>
        </p:txBody>
      </p:sp>
      <p:cxnSp>
        <p:nvCxnSpPr>
          <p:cNvPr id="86" name="Прямая со стрелкой 85"/>
          <p:cNvCxnSpPr/>
          <p:nvPr/>
        </p:nvCxnSpPr>
        <p:spPr>
          <a:xfrm>
            <a:off x="3408660" y="5367811"/>
            <a:ext cx="1" cy="185738"/>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88" name="Прямая соединительная линия 87"/>
          <p:cNvCxnSpPr/>
          <p:nvPr/>
        </p:nvCxnSpPr>
        <p:spPr>
          <a:xfrm flipH="1">
            <a:off x="3081257" y="5372573"/>
            <a:ext cx="332168"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89" name="Прямая соединительная линия 88"/>
          <p:cNvCxnSpPr/>
          <p:nvPr/>
        </p:nvCxnSpPr>
        <p:spPr>
          <a:xfrm flipV="1">
            <a:off x="3085486" y="5367812"/>
            <a:ext cx="533" cy="369534"/>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92" name="TextBox 1"/>
          <p:cNvSpPr txBox="1"/>
          <p:nvPr/>
        </p:nvSpPr>
        <p:spPr>
          <a:xfrm>
            <a:off x="2996869" y="5155589"/>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smtClean="0">
                <a:solidFill>
                  <a:srgbClr val="006600"/>
                </a:solidFill>
                <a:latin typeface="Trebuchet MS" panose="020B0603020202020204" pitchFamily="34" charset="0"/>
              </a:rPr>
              <a:t>+</a:t>
            </a:r>
            <a:r>
              <a:rPr lang="en-US" sz="900" b="1" dirty="0" smtClean="0">
                <a:solidFill>
                  <a:srgbClr val="006600"/>
                </a:solidFill>
                <a:latin typeface="Trebuchet MS" panose="020B0603020202020204" pitchFamily="34" charset="0"/>
              </a:rPr>
              <a:t>39,7</a:t>
            </a:r>
            <a:r>
              <a:rPr lang="ru-RU" sz="900" b="1" dirty="0" smtClean="0">
                <a:solidFill>
                  <a:srgbClr val="006600"/>
                </a:solidFill>
                <a:latin typeface="Trebuchet MS" panose="020B0603020202020204" pitchFamily="34" charset="0"/>
              </a:rPr>
              <a:t>%</a:t>
            </a:r>
            <a:endParaRPr lang="ru-RU" sz="900" b="1" dirty="0">
              <a:solidFill>
                <a:srgbClr val="006600"/>
              </a:solidFill>
              <a:latin typeface="Trebuchet MS" panose="020B0603020202020204" pitchFamily="34" charset="0"/>
            </a:endParaRPr>
          </a:p>
        </p:txBody>
      </p:sp>
      <p:cxnSp>
        <p:nvCxnSpPr>
          <p:cNvPr id="93" name="Прямая со стрелкой 92"/>
          <p:cNvCxnSpPr/>
          <p:nvPr/>
        </p:nvCxnSpPr>
        <p:spPr>
          <a:xfrm>
            <a:off x="4850761" y="2855641"/>
            <a:ext cx="1" cy="185738"/>
          </a:xfrm>
          <a:prstGeom prst="straightConnector1">
            <a:avLst/>
          </a:prstGeom>
          <a:ln>
            <a:solidFill>
              <a:srgbClr val="006600"/>
            </a:solidFill>
            <a:tailEnd type="triangle"/>
          </a:ln>
        </p:spPr>
        <p:style>
          <a:lnRef idx="2">
            <a:schemeClr val="accent1"/>
          </a:lnRef>
          <a:fillRef idx="0">
            <a:schemeClr val="accent1"/>
          </a:fillRef>
          <a:effectRef idx="1">
            <a:schemeClr val="accent1"/>
          </a:effectRef>
          <a:fontRef idx="minor">
            <a:schemeClr val="tx1"/>
          </a:fontRef>
        </p:style>
      </p:cxnSp>
      <p:cxnSp>
        <p:nvCxnSpPr>
          <p:cNvPr id="94" name="Прямая соединительная линия 93"/>
          <p:cNvCxnSpPr/>
          <p:nvPr/>
        </p:nvCxnSpPr>
        <p:spPr>
          <a:xfrm flipH="1">
            <a:off x="4523358" y="2860403"/>
            <a:ext cx="332168" cy="0"/>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cxnSp>
        <p:nvCxnSpPr>
          <p:cNvPr id="95" name="Прямая соединительная линия 94"/>
          <p:cNvCxnSpPr/>
          <p:nvPr/>
        </p:nvCxnSpPr>
        <p:spPr>
          <a:xfrm flipV="1">
            <a:off x="4526168" y="2855642"/>
            <a:ext cx="1952" cy="845276"/>
          </a:xfrm>
          <a:prstGeom prst="line">
            <a:avLst/>
          </a:prstGeom>
          <a:ln>
            <a:solidFill>
              <a:srgbClr val="006600"/>
            </a:solidFill>
          </a:ln>
        </p:spPr>
        <p:style>
          <a:lnRef idx="2">
            <a:schemeClr val="accent1"/>
          </a:lnRef>
          <a:fillRef idx="0">
            <a:schemeClr val="accent1"/>
          </a:fillRef>
          <a:effectRef idx="1">
            <a:schemeClr val="accent1"/>
          </a:effectRef>
          <a:fontRef idx="minor">
            <a:schemeClr val="tx1"/>
          </a:fontRef>
        </p:style>
      </p:cxnSp>
      <p:sp>
        <p:nvSpPr>
          <p:cNvPr id="96" name="TextBox 1"/>
          <p:cNvSpPr txBox="1"/>
          <p:nvPr/>
        </p:nvSpPr>
        <p:spPr>
          <a:xfrm>
            <a:off x="4438970" y="2643419"/>
            <a:ext cx="573578" cy="2743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900" b="1" dirty="0" smtClean="0">
                <a:solidFill>
                  <a:srgbClr val="006600"/>
                </a:solidFill>
                <a:latin typeface="Trebuchet MS" panose="020B0603020202020204" pitchFamily="34" charset="0"/>
              </a:rPr>
              <a:t>+</a:t>
            </a:r>
            <a:r>
              <a:rPr lang="en-US" sz="900" b="1" dirty="0" smtClean="0">
                <a:solidFill>
                  <a:srgbClr val="006600"/>
                </a:solidFill>
                <a:latin typeface="Trebuchet MS" panose="020B0603020202020204" pitchFamily="34" charset="0"/>
              </a:rPr>
              <a:t>37,7</a:t>
            </a:r>
            <a:r>
              <a:rPr lang="ru-RU" sz="900" b="1" dirty="0" smtClean="0">
                <a:solidFill>
                  <a:srgbClr val="006600"/>
                </a:solidFill>
                <a:latin typeface="Trebuchet MS" panose="020B0603020202020204" pitchFamily="34" charset="0"/>
              </a:rPr>
              <a:t>%</a:t>
            </a:r>
            <a:endParaRPr lang="ru-RU" sz="900" b="1" dirty="0">
              <a:solidFill>
                <a:srgbClr val="006600"/>
              </a:solidFill>
              <a:latin typeface="Trebuchet MS" panose="020B0603020202020204" pitchFamily="34" charset="0"/>
            </a:endParaRPr>
          </a:p>
        </p:txBody>
      </p:sp>
    </p:spTree>
    <p:extLst>
      <p:ext uri="{BB962C8B-B14F-4D97-AF65-F5344CB8AC3E}">
        <p14:creationId xmlns:p14="http://schemas.microsoft.com/office/powerpoint/2010/main" val="5983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ADD9C315-FA75-A80B-9828-6AFFC2E3C73F}"/>
              </a:ext>
            </a:extLst>
          </p:cNvPr>
          <p:cNvSpPr>
            <a:spLocks noGrp="1"/>
          </p:cNvSpPr>
          <p:nvPr>
            <p:ph type="sldNum" sz="quarter" idx="11"/>
          </p:nvPr>
        </p:nvSpPr>
        <p:spPr/>
        <p:txBody>
          <a:bodyPr/>
          <a:lstStyle/>
          <a:p>
            <a:pPr>
              <a:defRPr/>
            </a:pPr>
            <a:fld id="{7C948A7D-6C52-4157-BEA1-1B3B6891AEA4}" type="slidenum">
              <a:rPr lang="ru-RU" smtClean="0"/>
              <a:pPr>
                <a:defRPr/>
              </a:pPr>
              <a:t>3</a:t>
            </a:fld>
            <a:endParaRPr lang="ru-RU" dirty="0"/>
          </a:p>
        </p:txBody>
      </p:sp>
      <p:sp>
        <p:nvSpPr>
          <p:cNvPr id="3" name="Прямоугольник 2">
            <a:extLst>
              <a:ext uri="{FF2B5EF4-FFF2-40B4-BE49-F238E27FC236}">
                <a16:creationId xmlns:a16="http://schemas.microsoft.com/office/drawing/2014/main" id="{339D2770-BD38-1CD0-D610-3A67585010EF}"/>
              </a:ext>
            </a:extLst>
          </p:cNvPr>
          <p:cNvSpPr>
            <a:spLocks noChangeArrowheads="1"/>
          </p:cNvSpPr>
          <p:nvPr/>
        </p:nvSpPr>
        <p:spPr bwMode="auto">
          <a:xfrm>
            <a:off x="87087" y="2904007"/>
            <a:ext cx="98189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2800" b="1" dirty="0">
                <a:solidFill>
                  <a:srgbClr val="00602B"/>
                </a:solidFill>
                <a:latin typeface="Trebuchet MS" panose="020B0603020202020204" pitchFamily="34" charset="0"/>
                <a:cs typeface="Times New Roman" pitchFamily="18" charset="0"/>
              </a:rPr>
              <a:t>Создание единой цифровой </a:t>
            </a:r>
          </a:p>
          <a:p>
            <a:pPr algn="ctr"/>
            <a:r>
              <a:rPr lang="ru-RU" sz="2800" b="1" dirty="0">
                <a:solidFill>
                  <a:srgbClr val="00602B"/>
                </a:solidFill>
                <a:latin typeface="Trebuchet MS" panose="020B0603020202020204" pitchFamily="34" charset="0"/>
                <a:cs typeface="Times New Roman" pitchFamily="18" charset="0"/>
              </a:rPr>
              <a:t>системы управления доходами</a:t>
            </a:r>
          </a:p>
        </p:txBody>
      </p:sp>
    </p:spTree>
    <p:extLst>
      <p:ext uri="{BB962C8B-B14F-4D97-AF65-F5344CB8AC3E}">
        <p14:creationId xmlns:p14="http://schemas.microsoft.com/office/powerpoint/2010/main" val="1669562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3857372" y="722576"/>
            <a:ext cx="5824859" cy="1380118"/>
          </a:xfrm>
          <a:prstGeom prst="rect">
            <a:avLst/>
          </a:prstGeom>
          <a:noFill/>
          <a:ln>
            <a:noFill/>
          </a:ln>
        </p:spPr>
        <p:txBody>
          <a:bodyPr anchor="ctr"/>
          <a:lstStyle/>
          <a:p>
            <a:pPr algn="ctr" fontAlgn="auto">
              <a:spcAft>
                <a:spcPts val="0"/>
              </a:spcAft>
              <a:defRPr/>
            </a:pPr>
            <a:endParaRPr lang="ru-RU" sz="923" b="1" spc="-92" dirty="0">
              <a:solidFill>
                <a:schemeClr val="bg1"/>
              </a:solidFill>
              <a:latin typeface="Trebuchet MS" panose="020B0603020202020204" pitchFamily="34" charset="0"/>
            </a:endParaRPr>
          </a:p>
        </p:txBody>
      </p:sp>
      <p:sp>
        <p:nvSpPr>
          <p:cNvPr id="5" name="Номер слайда 1"/>
          <p:cNvSpPr txBox="1">
            <a:spLocks/>
          </p:cNvSpPr>
          <p:nvPr/>
        </p:nvSpPr>
        <p:spPr>
          <a:xfrm>
            <a:off x="8553584" y="3"/>
            <a:ext cx="703385" cy="338503"/>
          </a:xfrm>
          <a:prstGeom prst="rect">
            <a:avLst/>
          </a:prstGeom>
        </p:spPr>
        <p:txBody>
          <a:bodyPr vert="horz" lIns="84406" tIns="42203" rIns="84406" bIns="42203"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a:solidFill>
                  <a:srgbClr val="FFFFFF"/>
                </a:solidFill>
                <a:latin typeface="Trebuchet MS" panose="020B0603020202020204" pitchFamily="34" charset="0"/>
              </a:rPr>
              <a:pPr>
                <a:defRPr/>
              </a:pPr>
              <a:t>4</a:t>
            </a:fld>
            <a:endParaRPr lang="ru-RU" sz="1800" dirty="0">
              <a:solidFill>
                <a:srgbClr val="FFFFFF"/>
              </a:solidFill>
              <a:latin typeface="Trebuchet MS" panose="020B0603020202020204" pitchFamily="34" charset="0"/>
            </a:endParaRPr>
          </a:p>
        </p:txBody>
      </p:sp>
      <p:sp>
        <p:nvSpPr>
          <p:cNvPr id="2" name="Скругленный прямоугольник 1"/>
          <p:cNvSpPr/>
          <p:nvPr/>
        </p:nvSpPr>
        <p:spPr>
          <a:xfrm>
            <a:off x="590956" y="1643102"/>
            <a:ext cx="4393466" cy="1156817"/>
          </a:xfrm>
          <a:prstGeom prst="roundRect">
            <a:avLst>
              <a:gd name="adj" fmla="val 11699"/>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bg1"/>
                </a:solidFill>
                <a:latin typeface="Trebuchet MS" panose="020B0603020202020204" pitchFamily="34" charset="0"/>
                <a:ea typeface="Source Sans Pro Semibold" panose="020B0603030403020204" pitchFamily="34" charset="0"/>
                <a:cs typeface="Aparajita" panose="020B0604020202020204" pitchFamily="34" charset="0"/>
              </a:rPr>
              <a:t>Новая система установления и реализации полномочий по администрированию доходов бюджетов</a:t>
            </a:r>
          </a:p>
        </p:txBody>
      </p:sp>
      <p:sp>
        <p:nvSpPr>
          <p:cNvPr id="6" name="Скругленный прямоугольник 5"/>
          <p:cNvSpPr/>
          <p:nvPr/>
        </p:nvSpPr>
        <p:spPr>
          <a:xfrm>
            <a:off x="5869240" y="1639526"/>
            <a:ext cx="3387728" cy="1160216"/>
          </a:xfrm>
          <a:prstGeom prst="roundRect">
            <a:avLst>
              <a:gd name="adj" fmla="val 4339"/>
            </a:avLst>
          </a:prstGeom>
          <a:noFill/>
          <a:ln w="254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spc="-92" dirty="0">
                <a:solidFill>
                  <a:srgbClr val="003300"/>
                </a:solidFill>
                <a:latin typeface="Trebuchet MS" panose="020B0603020202020204" pitchFamily="34" charset="0"/>
              </a:rPr>
              <a:t>Переход к реестровой модели реализации полномочий - качественно новый уровень госуправления</a:t>
            </a:r>
          </a:p>
          <a:p>
            <a:pPr marL="167058" algn="ctr"/>
            <a:r>
              <a:rPr lang="ru-RU" sz="1200" b="1" spc="-92" dirty="0">
                <a:solidFill>
                  <a:srgbClr val="003300"/>
                </a:solidFill>
                <a:latin typeface="Trebuchet MS" panose="020B0603020202020204" pitchFamily="34" charset="0"/>
              </a:rPr>
              <a:t>(электронному, прозрачному и ориентированному на «потребителя»)</a:t>
            </a:r>
          </a:p>
        </p:txBody>
      </p:sp>
      <p:sp>
        <p:nvSpPr>
          <p:cNvPr id="12" name="Rectangle 2"/>
          <p:cNvSpPr>
            <a:spLocks noChangeArrowheads="1"/>
          </p:cNvSpPr>
          <p:nvPr/>
        </p:nvSpPr>
        <p:spPr bwMode="auto">
          <a:xfrm>
            <a:off x="909838" y="5893747"/>
            <a:ext cx="8149173" cy="600498"/>
          </a:xfrm>
          <a:prstGeom prst="rect">
            <a:avLst/>
          </a:prstGeom>
          <a:noFill/>
          <a:ln>
            <a:noFill/>
          </a:ln>
        </p:spPr>
        <p:txBody>
          <a:bodyPr anchor="ctr"/>
          <a:lstStyle/>
          <a:p>
            <a:pPr algn="just" fontAlgn="auto">
              <a:spcAft>
                <a:spcPts val="0"/>
              </a:spcAft>
              <a:defRPr/>
            </a:pPr>
            <a:endParaRPr lang="ru-RU" sz="1108" b="1" spc="-92" dirty="0">
              <a:solidFill>
                <a:srgbClr val="004821"/>
              </a:solidFill>
              <a:latin typeface="Trebuchet MS" panose="020B0603020202020204" pitchFamily="34" charset="0"/>
            </a:endParaRPr>
          </a:p>
        </p:txBody>
      </p:sp>
      <p:sp>
        <p:nvSpPr>
          <p:cNvPr id="16" name="Скругленный прямоугольник 15"/>
          <p:cNvSpPr/>
          <p:nvPr/>
        </p:nvSpPr>
        <p:spPr>
          <a:xfrm>
            <a:off x="590957" y="3145827"/>
            <a:ext cx="8690299" cy="2607274"/>
          </a:xfrm>
          <a:prstGeom prst="roundRect">
            <a:avLst>
              <a:gd name="adj" fmla="val 5191"/>
            </a:avLst>
          </a:prstGeom>
          <a:solidFill>
            <a:srgbClr val="C3D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отказ от практики ежегодного пересмотра и утверждения перечней ГАДов;</a:t>
            </a:r>
          </a:p>
          <a:p>
            <a:pPr marL="158265" indent="-158265" algn="just" fontAlgn="auto">
              <a:spcAft>
                <a:spcPts val="0"/>
              </a:spcAft>
              <a:buFont typeface="Wingdings" panose="05000000000000000000" pitchFamily="2" charset="2"/>
              <a:buChar char="Ø"/>
              <a:defRPr/>
            </a:pPr>
            <a:endParaRPr lang="ru-RU" sz="1015" b="1" spc="-92" dirty="0">
              <a:solidFill>
                <a:schemeClr val="tx1"/>
              </a:solidFill>
              <a:latin typeface="Trebuchet MS" panose="020B0603020202020204" pitchFamily="34" charset="0"/>
            </a:endParaRPr>
          </a:p>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установление </a:t>
            </a:r>
            <a:r>
              <a:rPr lang="ru-RU" sz="1292" b="1" u="sng" spc="-92" dirty="0">
                <a:solidFill>
                  <a:schemeClr val="tx1"/>
                </a:solidFill>
                <a:latin typeface="Trebuchet MS" panose="020B0603020202020204" pitchFamily="34" charset="0"/>
              </a:rPr>
              <a:t>на постоянной основе</a:t>
            </a:r>
            <a:r>
              <a:rPr lang="ru-RU" sz="1292" b="1" spc="-92" dirty="0">
                <a:solidFill>
                  <a:schemeClr val="tx1"/>
                </a:solidFill>
                <a:latin typeface="Trebuchet MS" panose="020B0603020202020204" pitchFamily="34" charset="0"/>
              </a:rPr>
              <a:t> закрепления полномочий ГАДов с учетом осуществляемых госорганами функций;</a:t>
            </a:r>
          </a:p>
          <a:p>
            <a:pPr marL="158265" indent="-158265" algn="just" fontAlgn="auto">
              <a:spcAft>
                <a:spcPts val="0"/>
              </a:spcAft>
              <a:buFont typeface="Wingdings" panose="05000000000000000000" pitchFamily="2" charset="2"/>
              <a:buChar char="Ø"/>
              <a:defRPr/>
            </a:pPr>
            <a:endParaRPr lang="ru-RU" sz="1015" b="1" spc="-92" dirty="0">
              <a:solidFill>
                <a:schemeClr val="tx1"/>
              </a:solidFill>
              <a:latin typeface="Trebuchet MS" panose="020B0603020202020204" pitchFamily="34" charset="0"/>
            </a:endParaRPr>
          </a:p>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наделение Правительства РФ полномочием по утверждению Перечней администраторов федерального бюджета, бюджета государственного внебюджетного фонда РФ;</a:t>
            </a:r>
          </a:p>
          <a:p>
            <a:pPr marL="158265" indent="-158265" algn="just" fontAlgn="auto">
              <a:spcAft>
                <a:spcPts val="0"/>
              </a:spcAft>
              <a:buFont typeface="Wingdings" panose="05000000000000000000" pitchFamily="2" charset="2"/>
              <a:buChar char="Ø"/>
              <a:defRPr/>
            </a:pPr>
            <a:endParaRPr lang="ru-RU" sz="1015" b="1" spc="-92" dirty="0">
              <a:solidFill>
                <a:schemeClr val="tx1"/>
              </a:solidFill>
              <a:latin typeface="Trebuchet MS" panose="020B0603020202020204" pitchFamily="34" charset="0"/>
            </a:endParaRPr>
          </a:p>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наделение Правительства РФ полномочием по утверждению Общих требований для формирования Перечней региональных и местных бюджетов;</a:t>
            </a:r>
          </a:p>
          <a:p>
            <a:pPr marL="158265" indent="-158265" algn="just" fontAlgn="auto">
              <a:spcAft>
                <a:spcPts val="0"/>
              </a:spcAft>
              <a:buFont typeface="Wingdings" panose="05000000000000000000" pitchFamily="2" charset="2"/>
              <a:buChar char="Ø"/>
              <a:defRPr/>
            </a:pPr>
            <a:endParaRPr lang="ru-RU" sz="1015" b="1" spc="-92" dirty="0">
              <a:solidFill>
                <a:schemeClr val="tx1"/>
              </a:solidFill>
              <a:latin typeface="Trebuchet MS" panose="020B0603020202020204" pitchFamily="34" charset="0"/>
            </a:endParaRPr>
          </a:p>
          <a:p>
            <a:pPr marL="263776" indent="-263776" algn="just" fontAlgn="auto">
              <a:spcAft>
                <a:spcPts val="0"/>
              </a:spcAft>
              <a:buFont typeface="Wingdings" panose="05000000000000000000" pitchFamily="2" charset="2"/>
              <a:buChar char="Ø"/>
              <a:defRPr/>
            </a:pPr>
            <a:r>
              <a:rPr lang="ru-RU" sz="1292" b="1" spc="-92" dirty="0">
                <a:solidFill>
                  <a:schemeClr val="tx1"/>
                </a:solidFill>
                <a:latin typeface="Trebuchet MS" panose="020B0603020202020204" pitchFamily="34" charset="0"/>
              </a:rPr>
              <a:t>предусмотрено утверждение Перечней региональных и местных бюджетов высшим исполнительным органом государственной власти субъекта РФ, местной администрацией.</a:t>
            </a:r>
          </a:p>
        </p:txBody>
      </p:sp>
      <p:sp>
        <p:nvSpPr>
          <p:cNvPr id="11" name="Стрелка вправо 10"/>
          <p:cNvSpPr/>
          <p:nvPr/>
        </p:nvSpPr>
        <p:spPr>
          <a:xfrm>
            <a:off x="5153501" y="2023424"/>
            <a:ext cx="533745" cy="459269"/>
          </a:xfrm>
          <a:prstGeom prst="rightArrow">
            <a:avLst/>
          </a:prstGeom>
          <a:noFill/>
          <a:ln w="28575">
            <a:solidFill>
              <a:srgbClr val="003A1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TextBox 3"/>
          <p:cNvSpPr txBox="1"/>
          <p:nvPr/>
        </p:nvSpPr>
        <p:spPr>
          <a:xfrm>
            <a:off x="590957" y="5988561"/>
            <a:ext cx="8690299" cy="646331"/>
          </a:xfrm>
          <a:prstGeom prst="rect">
            <a:avLst/>
          </a:prstGeom>
          <a:noFill/>
        </p:spPr>
        <p:txBody>
          <a:bodyPr wrap="square" rtlCol="0">
            <a:spAutoFit/>
          </a:bodyPr>
          <a:lstStyle/>
          <a:p>
            <a:pPr algn="just"/>
            <a:r>
              <a:rPr lang="ru-RU" sz="1200" i="1" dirty="0">
                <a:latin typeface="Trebuchet MS" panose="020B0603020202020204" pitchFamily="34" charset="0"/>
              </a:rPr>
              <a:t>Примечание: реализация закона позволяет повысить прозрачность системы администрирования доходов и прогнозирования доходов, что позволит в будущем перейти к четкой, прозрачной и унифицированной системе управления доходами на всех уровнях бюджетной системы</a:t>
            </a:r>
          </a:p>
        </p:txBody>
      </p:sp>
      <p:sp>
        <p:nvSpPr>
          <p:cNvPr id="7" name="Прямоугольник 6"/>
          <p:cNvSpPr/>
          <p:nvPr/>
        </p:nvSpPr>
        <p:spPr>
          <a:xfrm>
            <a:off x="432835" y="626827"/>
            <a:ext cx="9006540" cy="954107"/>
          </a:xfrm>
          <a:prstGeom prst="rect">
            <a:avLst/>
          </a:prstGeom>
        </p:spPr>
        <p:txBody>
          <a:bodyPr wrap="square">
            <a:spAutoFit/>
          </a:bodyPr>
          <a:lstStyle/>
          <a:p>
            <a:pPr algn="ctr"/>
            <a:r>
              <a:rPr lang="ru-RU" sz="14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Пункты 3.1-3.2 статьи 160.1 введены Федеральным законом от 01.07.2021 № 251-ФЗ</a:t>
            </a:r>
          </a:p>
          <a:p>
            <a:pPr algn="ctr"/>
            <a:r>
              <a:rPr lang="ru-RU" sz="14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«О внесении изменений в Бюджетный кодекс Российской Федерации» </a:t>
            </a:r>
          </a:p>
          <a:p>
            <a:pPr algn="ctr"/>
            <a:r>
              <a:rPr lang="ru-RU" sz="1400" b="1" dirty="0">
                <a:solidFill>
                  <a:srgbClr val="C00000"/>
                </a:solidFill>
                <a:latin typeface="Trebuchet MS" panose="020B0603020202020204" pitchFamily="34" charset="0"/>
                <a:cs typeface="Aparajita" panose="020B0604020202020204" pitchFamily="34" charset="0"/>
              </a:rPr>
              <a:t>(</a:t>
            </a:r>
            <a:r>
              <a:rPr lang="ru-RU" sz="1400" b="1" dirty="0">
                <a:solidFill>
                  <a:srgbClr val="C00000"/>
                </a:solidFill>
                <a:latin typeface="Trebuchet MS" panose="020B0603020202020204" pitchFamily="34" charset="0"/>
                <a:ea typeface="Source Sans Pro Semibold" panose="020B0603030403020204" pitchFamily="34" charset="0"/>
                <a:cs typeface="Aparajita" panose="020B0604020202020204" pitchFamily="34" charset="0"/>
              </a:rPr>
              <a:t>вступил в силу с 01.07.2021, применяется </a:t>
            </a:r>
            <a:r>
              <a:rPr lang="ru-RU" sz="1400" b="1" dirty="0">
                <a:solidFill>
                  <a:srgbClr val="C00000"/>
                </a:solidFill>
                <a:latin typeface="Trebuchet MS" panose="020B0603020202020204" pitchFamily="34" charset="0"/>
                <a:cs typeface="Aparajita" panose="020B0604020202020204" pitchFamily="34" charset="0"/>
              </a:rPr>
              <a:t>к правоотношениям, возникающим при составлении и исполнении бюджетов начиная с бюджетов на 2022 год)</a:t>
            </a:r>
            <a:endPar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endParaRPr>
          </a:p>
        </p:txBody>
      </p:sp>
      <p:sp>
        <p:nvSpPr>
          <p:cNvPr id="13" name="TextBox 12"/>
          <p:cNvSpPr txBox="1"/>
          <p:nvPr/>
        </p:nvSpPr>
        <p:spPr>
          <a:xfrm>
            <a:off x="473287" y="330486"/>
            <a:ext cx="8925636" cy="400110"/>
          </a:xfrm>
          <a:prstGeom prst="rect">
            <a:avLst/>
          </a:prstGeom>
          <a:noFill/>
        </p:spPr>
        <p:txBody>
          <a:bodyPr wrap="square" rtlCol="0">
            <a:spAutoFit/>
          </a:bodyPr>
          <a:lstStyle/>
          <a:p>
            <a:pPr algn="ctr"/>
            <a:r>
              <a:rPr lang="ru-RU" sz="2000" b="1" dirty="0">
                <a:solidFill>
                  <a:srgbClr val="003A1A"/>
                </a:solidFill>
                <a:latin typeface="Trebuchet MS" panose="020B0603020202020204" pitchFamily="34" charset="0"/>
              </a:rPr>
              <a:t>Статья 160.1 Бюджетного кодекса РФ </a:t>
            </a:r>
            <a:r>
              <a:rPr lang="ru-RU" sz="2000" i="1" dirty="0">
                <a:solidFill>
                  <a:srgbClr val="003A1A"/>
                </a:solidFill>
                <a:latin typeface="Trebuchet MS" panose="020B0603020202020204" pitchFamily="34" charset="0"/>
              </a:rPr>
              <a:t>(пункты 3.1-3.2)</a:t>
            </a:r>
          </a:p>
        </p:txBody>
      </p:sp>
    </p:spTree>
    <p:extLst>
      <p:ext uri="{BB962C8B-B14F-4D97-AF65-F5344CB8AC3E}">
        <p14:creationId xmlns:p14="http://schemas.microsoft.com/office/powerpoint/2010/main" val="3829162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txBox="1">
            <a:spLocks/>
          </p:cNvSpPr>
          <p:nvPr/>
        </p:nvSpPr>
        <p:spPr>
          <a:xfrm>
            <a:off x="8553584" y="3"/>
            <a:ext cx="703385" cy="338503"/>
          </a:xfrm>
          <a:prstGeom prst="rect">
            <a:avLst/>
          </a:prstGeom>
        </p:spPr>
        <p:txBody>
          <a:bodyPr vert="horz" lIns="84406" tIns="42203" rIns="84406" bIns="42203" rtlCol="0" anchor="ctr"/>
          <a:lstStyle>
            <a:defPPr>
              <a:defRPr lang="ru-RU"/>
            </a:defPPr>
            <a:lvl1pPr algn="r" rtl="0" fontAlgn="base">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a:lstStyle>
          <a:p>
            <a:pPr>
              <a:defRPr/>
            </a:pPr>
            <a:fld id="{7C948A7D-6C52-4157-BEA1-1B3B6891AEA4}" type="slidenum">
              <a:rPr lang="ru-RU" sz="1800">
                <a:solidFill>
                  <a:srgbClr val="FFFFFF"/>
                </a:solidFill>
                <a:latin typeface="Trebuchet MS" panose="020B0603020202020204" pitchFamily="34" charset="0"/>
              </a:rPr>
              <a:pPr>
                <a:defRPr/>
              </a:pPr>
              <a:t>5</a:t>
            </a:fld>
            <a:endParaRPr lang="ru-RU" sz="1800" dirty="0">
              <a:solidFill>
                <a:srgbClr val="FFFFFF"/>
              </a:solidFill>
              <a:latin typeface="Trebuchet MS" panose="020B0603020202020204" pitchFamily="34" charset="0"/>
            </a:endParaRPr>
          </a:p>
        </p:txBody>
      </p:sp>
      <p:sp>
        <p:nvSpPr>
          <p:cNvPr id="3" name="TextBox 2"/>
          <p:cNvSpPr txBox="1"/>
          <p:nvPr/>
        </p:nvSpPr>
        <p:spPr>
          <a:xfrm>
            <a:off x="388205" y="287146"/>
            <a:ext cx="9129590" cy="553998"/>
          </a:xfrm>
          <a:prstGeom prst="rect">
            <a:avLst/>
          </a:prstGeom>
          <a:noFill/>
        </p:spPr>
        <p:txBody>
          <a:bodyPr wrap="square" rtlCol="0">
            <a:spAutoFit/>
          </a:bodyPr>
          <a:lstStyle/>
          <a:p>
            <a:pPr algn="ctr"/>
            <a:r>
              <a:rPr lang="ru-RU" sz="16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Изменения в Бюджетный кодекс Российской  Федерации </a:t>
            </a:r>
            <a:r>
              <a:rPr lang="ru-RU" sz="15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t/>
            </a:r>
            <a:br>
              <a:rPr lang="ru-RU" sz="1500" b="1" dirty="0">
                <a:solidFill>
                  <a:srgbClr val="003A1A"/>
                </a:solidFill>
                <a:latin typeface="Trebuchet MS" panose="020B0603020202020204" pitchFamily="34" charset="0"/>
                <a:ea typeface="Source Sans Pro Semibold" panose="020B0603030403020204" pitchFamily="34" charset="0"/>
                <a:cs typeface="Aparajita" panose="020B0604020202020204" pitchFamily="34" charset="0"/>
              </a:rPr>
            </a:br>
            <a:r>
              <a:rPr lang="ru-RU" sz="1400" b="1" dirty="0">
                <a:solidFill>
                  <a:srgbClr val="C00000"/>
                </a:solidFill>
                <a:latin typeface="Trebuchet MS" panose="020B0603020202020204" pitchFamily="34" charset="0"/>
                <a:ea typeface="Source Sans Pro Semibold" panose="020B0603030403020204" pitchFamily="34" charset="0"/>
                <a:cs typeface="Aparajita" panose="020B0604020202020204" pitchFamily="34" charset="0"/>
              </a:rPr>
              <a:t>(Федеральный закон от 01.07.2021 № 251-ФЗ)</a:t>
            </a:r>
          </a:p>
        </p:txBody>
      </p:sp>
      <p:sp>
        <p:nvSpPr>
          <p:cNvPr id="4" name="Скругленный прямоугольник 3"/>
          <p:cNvSpPr/>
          <p:nvPr/>
        </p:nvSpPr>
        <p:spPr>
          <a:xfrm>
            <a:off x="462766" y="1071193"/>
            <a:ext cx="8993679" cy="2501445"/>
          </a:xfrm>
          <a:prstGeom prst="roundRect">
            <a:avLst>
              <a:gd name="adj" fmla="val 9145"/>
            </a:avLst>
          </a:prstGeom>
          <a:solidFill>
            <a:srgbClr val="C3D69B"/>
          </a:solidFill>
          <a:ln>
            <a:solidFill>
              <a:srgbClr val="003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Скругленный прямоугольник 4"/>
          <p:cNvSpPr/>
          <p:nvPr/>
        </p:nvSpPr>
        <p:spPr>
          <a:xfrm>
            <a:off x="449555" y="3823062"/>
            <a:ext cx="9006890" cy="2719162"/>
          </a:xfrm>
          <a:prstGeom prst="roundRect">
            <a:avLst>
              <a:gd name="adj" fmla="val 9145"/>
            </a:avLst>
          </a:prstGeom>
          <a:solidFill>
            <a:schemeClr val="bg1">
              <a:lumMod val="85000"/>
            </a:schemeClr>
          </a:solidFill>
          <a:ln>
            <a:solidFill>
              <a:srgbClr val="003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TextBox 6"/>
          <p:cNvSpPr txBox="1"/>
          <p:nvPr/>
        </p:nvSpPr>
        <p:spPr>
          <a:xfrm>
            <a:off x="3198598" y="1105784"/>
            <a:ext cx="2690435" cy="369332"/>
          </a:xfrm>
          <a:prstGeom prst="rect">
            <a:avLst/>
          </a:prstGeom>
          <a:noFill/>
        </p:spPr>
        <p:txBody>
          <a:bodyPr wrap="square" rtlCol="0">
            <a:spAutoFit/>
          </a:bodyPr>
          <a:lstStyle/>
          <a:p>
            <a:pPr algn="ctr"/>
            <a:r>
              <a:rPr lang="ru-RU" b="1" u="sng" dirty="0">
                <a:latin typeface="Trebuchet MS" panose="020B0603020202020204" pitchFamily="34" charset="0"/>
              </a:rPr>
              <a:t>Федеральный бюджет</a:t>
            </a:r>
          </a:p>
        </p:txBody>
      </p:sp>
      <p:sp>
        <p:nvSpPr>
          <p:cNvPr id="8" name="TextBox 7"/>
          <p:cNvSpPr txBox="1"/>
          <p:nvPr/>
        </p:nvSpPr>
        <p:spPr>
          <a:xfrm>
            <a:off x="363132" y="1124146"/>
            <a:ext cx="2784764" cy="507831"/>
          </a:xfrm>
          <a:prstGeom prst="rect">
            <a:avLst/>
          </a:prstGeom>
          <a:noFill/>
        </p:spPr>
        <p:txBody>
          <a:bodyPr wrap="square" rtlCol="0">
            <a:spAutoFit/>
          </a:bodyPr>
          <a:lstStyle/>
          <a:p>
            <a:pPr algn="ctr"/>
            <a:r>
              <a:rPr lang="ru-RU" sz="1350" b="1" dirty="0">
                <a:solidFill>
                  <a:srgbClr val="003300"/>
                </a:solidFill>
                <a:latin typeface="Trebuchet MS" panose="020B0603020202020204" pitchFamily="34" charset="0"/>
              </a:rPr>
              <a:t>До принятия </a:t>
            </a:r>
            <a:br>
              <a:rPr lang="ru-RU" sz="1350" b="1" dirty="0">
                <a:solidFill>
                  <a:srgbClr val="003300"/>
                </a:solidFill>
                <a:latin typeface="Trebuchet MS" panose="020B0603020202020204" pitchFamily="34" charset="0"/>
              </a:rPr>
            </a:br>
            <a:r>
              <a:rPr lang="ru-RU" sz="1350" b="1" dirty="0">
                <a:solidFill>
                  <a:srgbClr val="003300"/>
                </a:solidFill>
                <a:latin typeface="Trebuchet MS" panose="020B0603020202020204" pitchFamily="34" charset="0"/>
              </a:rPr>
              <a:t>Закона № 251-ФЗ</a:t>
            </a:r>
            <a:endParaRPr lang="ru-RU" sz="1350" dirty="0">
              <a:solidFill>
                <a:srgbClr val="003300"/>
              </a:solidFill>
              <a:latin typeface="Trebuchet MS" panose="020B0603020202020204" pitchFamily="34" charset="0"/>
            </a:endParaRPr>
          </a:p>
        </p:txBody>
      </p:sp>
      <p:sp>
        <p:nvSpPr>
          <p:cNvPr id="9" name="TextBox 8"/>
          <p:cNvSpPr txBox="1"/>
          <p:nvPr/>
        </p:nvSpPr>
        <p:spPr>
          <a:xfrm>
            <a:off x="5857657" y="1158554"/>
            <a:ext cx="3697532" cy="507831"/>
          </a:xfrm>
          <a:prstGeom prst="rect">
            <a:avLst/>
          </a:prstGeom>
          <a:noFill/>
        </p:spPr>
        <p:txBody>
          <a:bodyPr wrap="square" rtlCol="0">
            <a:spAutoFit/>
          </a:bodyPr>
          <a:lstStyle/>
          <a:p>
            <a:pPr algn="ctr"/>
            <a:r>
              <a:rPr lang="ru-RU" sz="1350" b="1" dirty="0">
                <a:solidFill>
                  <a:srgbClr val="C00000"/>
                </a:solidFill>
                <a:latin typeface="Trebuchet MS" panose="020B0603020202020204" pitchFamily="34" charset="0"/>
              </a:rPr>
              <a:t>После принятия </a:t>
            </a:r>
            <a:br>
              <a:rPr lang="ru-RU" sz="1350" b="1" dirty="0">
                <a:solidFill>
                  <a:srgbClr val="C00000"/>
                </a:solidFill>
                <a:latin typeface="Trebuchet MS" panose="020B0603020202020204" pitchFamily="34" charset="0"/>
              </a:rPr>
            </a:br>
            <a:r>
              <a:rPr lang="ru-RU" sz="1350" b="1" dirty="0">
                <a:solidFill>
                  <a:srgbClr val="C00000"/>
                </a:solidFill>
                <a:latin typeface="Trebuchet MS" panose="020B0603020202020204" pitchFamily="34" charset="0"/>
              </a:rPr>
              <a:t>Закона № 251-ФЗ</a:t>
            </a:r>
          </a:p>
        </p:txBody>
      </p:sp>
      <p:sp>
        <p:nvSpPr>
          <p:cNvPr id="11" name="TextBox 10"/>
          <p:cNvSpPr txBox="1"/>
          <p:nvPr/>
        </p:nvSpPr>
        <p:spPr>
          <a:xfrm>
            <a:off x="1851769" y="3885623"/>
            <a:ext cx="5372099" cy="369332"/>
          </a:xfrm>
          <a:prstGeom prst="rect">
            <a:avLst/>
          </a:prstGeom>
          <a:noFill/>
        </p:spPr>
        <p:txBody>
          <a:bodyPr wrap="square" rtlCol="0">
            <a:spAutoFit/>
          </a:bodyPr>
          <a:lstStyle/>
          <a:p>
            <a:pPr algn="ctr"/>
            <a:r>
              <a:rPr lang="ru-RU" b="1" u="sng" dirty="0">
                <a:latin typeface="Trebuchet MS" panose="020B0603020202020204" pitchFamily="34" charset="0"/>
              </a:rPr>
              <a:t>Бюджет субъекта РФ и местный бюджет</a:t>
            </a:r>
          </a:p>
        </p:txBody>
      </p:sp>
      <p:sp>
        <p:nvSpPr>
          <p:cNvPr id="14" name="Скругленный прямоугольник 13"/>
          <p:cNvSpPr/>
          <p:nvPr/>
        </p:nvSpPr>
        <p:spPr>
          <a:xfrm>
            <a:off x="3116522" y="1515867"/>
            <a:ext cx="2842595" cy="561568"/>
          </a:xfrm>
          <a:prstGeom prst="roundRect">
            <a:avLst/>
          </a:prstGeom>
          <a:noFill/>
          <a:ln>
            <a:solidFill>
              <a:srgbClr val="0033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C00000"/>
                </a:solidFill>
                <a:latin typeface="Trebuchet MS" panose="020B0603020202020204" pitchFamily="34" charset="0"/>
              </a:rPr>
              <a:t>Перечень ГАД и ГАИФ</a:t>
            </a:r>
          </a:p>
        </p:txBody>
      </p:sp>
      <p:sp>
        <p:nvSpPr>
          <p:cNvPr id="35" name="Скругленный прямоугольник 34"/>
          <p:cNvSpPr/>
          <p:nvPr/>
        </p:nvSpPr>
        <p:spPr>
          <a:xfrm>
            <a:off x="542925" y="1124145"/>
            <a:ext cx="2498595" cy="2309829"/>
          </a:xfrm>
          <a:prstGeom prst="roundRect">
            <a:avLst>
              <a:gd name="adj" fmla="val 7675"/>
            </a:avLst>
          </a:prstGeom>
          <a:noFill/>
          <a:ln w="3175">
            <a:solidFill>
              <a:srgbClr val="00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7" name="Скругленный прямоугольник 36"/>
          <p:cNvSpPr/>
          <p:nvPr/>
        </p:nvSpPr>
        <p:spPr>
          <a:xfrm>
            <a:off x="6034119" y="1124148"/>
            <a:ext cx="3322575" cy="2309827"/>
          </a:xfrm>
          <a:prstGeom prst="roundRect">
            <a:avLst>
              <a:gd name="adj" fmla="val 7675"/>
            </a:avLst>
          </a:prstGeom>
          <a:noFill/>
          <a:ln w="3175">
            <a:solidFill>
              <a:srgbClr val="00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7" name="Группа 46"/>
          <p:cNvGrpSpPr/>
          <p:nvPr/>
        </p:nvGrpSpPr>
        <p:grpSpPr>
          <a:xfrm>
            <a:off x="1667691" y="1776389"/>
            <a:ext cx="1422538" cy="499031"/>
            <a:chOff x="1376793" y="1595036"/>
            <a:chExt cx="1257783" cy="639089"/>
          </a:xfrm>
        </p:grpSpPr>
        <p:cxnSp>
          <p:nvCxnSpPr>
            <p:cNvPr id="41" name="Прямая соединительная линия 40"/>
            <p:cNvCxnSpPr/>
            <p:nvPr/>
          </p:nvCxnSpPr>
          <p:spPr>
            <a:xfrm flipH="1">
              <a:off x="1376793" y="1595037"/>
              <a:ext cx="1257783" cy="7156"/>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a:off x="1376793" y="1595036"/>
              <a:ext cx="0" cy="639089"/>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9" name="Прямая соединительная линия 48"/>
          <p:cNvCxnSpPr/>
          <p:nvPr/>
        </p:nvCxnSpPr>
        <p:spPr>
          <a:xfrm>
            <a:off x="5942308" y="1776388"/>
            <a:ext cx="1610833" cy="0"/>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7553140" y="1776388"/>
            <a:ext cx="0" cy="202982"/>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6614163" y="1979370"/>
            <a:ext cx="1887529" cy="0"/>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6614160" y="1979373"/>
            <a:ext cx="0" cy="211411"/>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a:off x="8495025" y="1979373"/>
            <a:ext cx="0" cy="211411"/>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901116" y="2250221"/>
            <a:ext cx="1652024" cy="646331"/>
          </a:xfrm>
          <a:prstGeom prst="rect">
            <a:avLst/>
          </a:prstGeom>
          <a:noFill/>
        </p:spPr>
        <p:txBody>
          <a:bodyPr wrap="square" rtlCol="0">
            <a:spAutoFit/>
          </a:bodyPr>
          <a:lstStyle/>
          <a:p>
            <a:pPr algn="ctr"/>
            <a:r>
              <a:rPr lang="ru-RU" sz="1200" b="1" dirty="0">
                <a:latin typeface="Trebuchet MS" panose="020B0603020202020204" pitchFamily="34" charset="0"/>
              </a:rPr>
              <a:t>Закон о бюджете:</a:t>
            </a:r>
          </a:p>
          <a:p>
            <a:pPr algn="ctr"/>
            <a:r>
              <a:rPr lang="ru-RU" sz="1200" i="1" dirty="0">
                <a:latin typeface="Trebuchet MS" panose="020B0603020202020204" pitchFamily="34" charset="0"/>
              </a:rPr>
              <a:t>- государственные органы</a:t>
            </a:r>
          </a:p>
        </p:txBody>
      </p:sp>
      <p:sp>
        <p:nvSpPr>
          <p:cNvPr id="61" name="TextBox 60"/>
          <p:cNvSpPr txBox="1"/>
          <p:nvPr/>
        </p:nvSpPr>
        <p:spPr>
          <a:xfrm>
            <a:off x="7496703" y="2249998"/>
            <a:ext cx="1909873" cy="1384995"/>
          </a:xfrm>
          <a:prstGeom prst="rect">
            <a:avLst/>
          </a:prstGeom>
          <a:noFill/>
        </p:spPr>
        <p:txBody>
          <a:bodyPr wrap="square" rtlCol="0">
            <a:spAutoFit/>
          </a:bodyPr>
          <a:lstStyle/>
          <a:p>
            <a:pPr algn="ctr"/>
            <a:r>
              <a:rPr lang="ru-RU" sz="1200" b="1" dirty="0">
                <a:latin typeface="Trebuchet MS" panose="020B0603020202020204" pitchFamily="34" charset="0"/>
              </a:rPr>
              <a:t>Акт Правительства РФ:</a:t>
            </a:r>
          </a:p>
          <a:p>
            <a:pPr marL="171450" indent="-171450" algn="ctr">
              <a:buFontTx/>
              <a:buChar char="-"/>
            </a:pPr>
            <a:r>
              <a:rPr lang="ru-RU" sz="1200" i="1" dirty="0">
                <a:latin typeface="Trebuchet MS" panose="020B0603020202020204" pitchFamily="34" charset="0"/>
              </a:rPr>
              <a:t>ФОИВ;</a:t>
            </a:r>
          </a:p>
          <a:p>
            <a:pPr marL="171450" indent="-171450" algn="ctr">
              <a:buFontTx/>
              <a:buChar char="-"/>
            </a:pPr>
            <a:r>
              <a:rPr lang="ru-RU" sz="1200" i="1" dirty="0">
                <a:latin typeface="Trebuchet MS" panose="020B0603020202020204" pitchFamily="34" charset="0"/>
              </a:rPr>
              <a:t>ЦБ;</a:t>
            </a:r>
          </a:p>
          <a:p>
            <a:pPr marL="171450" indent="-171450" algn="ctr">
              <a:buFontTx/>
              <a:buChar char="-"/>
            </a:pPr>
            <a:r>
              <a:rPr lang="ru-RU" sz="1200" i="1" dirty="0">
                <a:latin typeface="Trebuchet MS" panose="020B0603020202020204" pitchFamily="34" charset="0"/>
              </a:rPr>
              <a:t>ГК;</a:t>
            </a:r>
          </a:p>
          <a:p>
            <a:pPr marL="171450" indent="-171450" algn="ctr">
              <a:buFontTx/>
              <a:buChar char="-"/>
            </a:pPr>
            <a:r>
              <a:rPr lang="ru-RU" sz="1200" i="1" dirty="0">
                <a:latin typeface="Trebuchet MS" panose="020B0603020202020204" pitchFamily="34" charset="0"/>
              </a:rPr>
              <a:t>Внебюджетные фонды РФ</a:t>
            </a:r>
          </a:p>
          <a:p>
            <a:pPr algn="ctr"/>
            <a:endParaRPr lang="ru-RU" sz="1200" b="1" dirty="0">
              <a:latin typeface="Trebuchet MS" panose="020B0603020202020204" pitchFamily="34" charset="0"/>
            </a:endParaRPr>
          </a:p>
        </p:txBody>
      </p:sp>
      <p:cxnSp>
        <p:nvCxnSpPr>
          <p:cNvPr id="64" name="Прямая соединительная линия 63"/>
          <p:cNvCxnSpPr/>
          <p:nvPr/>
        </p:nvCxnSpPr>
        <p:spPr>
          <a:xfrm>
            <a:off x="7528204" y="2117231"/>
            <a:ext cx="0" cy="1122218"/>
          </a:xfrm>
          <a:prstGeom prst="line">
            <a:avLst/>
          </a:prstGeom>
          <a:ln>
            <a:solidFill>
              <a:schemeClr val="tx1">
                <a:lumMod val="65000"/>
                <a:lumOff val="3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65" name="Скругленный прямоугольник 64"/>
          <p:cNvSpPr/>
          <p:nvPr/>
        </p:nvSpPr>
        <p:spPr>
          <a:xfrm>
            <a:off x="3172127" y="4666909"/>
            <a:ext cx="2869326" cy="561568"/>
          </a:xfrm>
          <a:prstGeom prst="roundRect">
            <a:avLst/>
          </a:prstGeom>
          <a:noFill/>
          <a:ln>
            <a:solidFill>
              <a:srgbClr val="0033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C00000"/>
                </a:solidFill>
                <a:latin typeface="Trebuchet MS" panose="020B0603020202020204" pitchFamily="34" charset="0"/>
              </a:rPr>
              <a:t>Перечень ГАД и ГАИФ</a:t>
            </a:r>
          </a:p>
        </p:txBody>
      </p:sp>
      <p:sp>
        <p:nvSpPr>
          <p:cNvPr id="66" name="TextBox 65"/>
          <p:cNvSpPr txBox="1"/>
          <p:nvPr/>
        </p:nvSpPr>
        <p:spPr>
          <a:xfrm>
            <a:off x="372513" y="4374362"/>
            <a:ext cx="2784764" cy="507831"/>
          </a:xfrm>
          <a:prstGeom prst="rect">
            <a:avLst/>
          </a:prstGeom>
          <a:noFill/>
        </p:spPr>
        <p:txBody>
          <a:bodyPr wrap="square" rtlCol="0">
            <a:spAutoFit/>
          </a:bodyPr>
          <a:lstStyle/>
          <a:p>
            <a:pPr algn="ctr"/>
            <a:r>
              <a:rPr lang="ru-RU" sz="1350" b="1" dirty="0">
                <a:solidFill>
                  <a:srgbClr val="003300"/>
                </a:solidFill>
                <a:latin typeface="Trebuchet MS" panose="020B0603020202020204" pitchFamily="34" charset="0"/>
              </a:rPr>
              <a:t>До принятия </a:t>
            </a:r>
            <a:br>
              <a:rPr lang="ru-RU" sz="1350" b="1" dirty="0">
                <a:solidFill>
                  <a:srgbClr val="003300"/>
                </a:solidFill>
                <a:latin typeface="Trebuchet MS" panose="020B0603020202020204" pitchFamily="34" charset="0"/>
              </a:rPr>
            </a:br>
            <a:r>
              <a:rPr lang="ru-RU" sz="1350" b="1" dirty="0">
                <a:solidFill>
                  <a:srgbClr val="003300"/>
                </a:solidFill>
                <a:latin typeface="Trebuchet MS" panose="020B0603020202020204" pitchFamily="34" charset="0"/>
              </a:rPr>
              <a:t>Закона № 251-ФЗ</a:t>
            </a:r>
          </a:p>
        </p:txBody>
      </p:sp>
      <p:sp>
        <p:nvSpPr>
          <p:cNvPr id="67" name="Скругленный прямоугольник 66"/>
          <p:cNvSpPr/>
          <p:nvPr/>
        </p:nvSpPr>
        <p:spPr>
          <a:xfrm>
            <a:off x="542924" y="4317517"/>
            <a:ext cx="2511348" cy="2105893"/>
          </a:xfrm>
          <a:prstGeom prst="roundRect">
            <a:avLst>
              <a:gd name="adj" fmla="val 7675"/>
            </a:avLst>
          </a:prstGeom>
          <a:noFill/>
          <a:ln w="3175">
            <a:solidFill>
              <a:srgbClr val="0033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8" name="TextBox 67"/>
          <p:cNvSpPr txBox="1"/>
          <p:nvPr/>
        </p:nvSpPr>
        <p:spPr>
          <a:xfrm>
            <a:off x="362125" y="5403393"/>
            <a:ext cx="2692146" cy="584775"/>
          </a:xfrm>
          <a:prstGeom prst="rect">
            <a:avLst/>
          </a:prstGeom>
          <a:noFill/>
        </p:spPr>
        <p:txBody>
          <a:bodyPr wrap="square" rtlCol="0">
            <a:spAutoFit/>
          </a:bodyPr>
          <a:lstStyle/>
          <a:p>
            <a:pPr algn="ctr"/>
            <a:r>
              <a:rPr lang="ru-RU" sz="1600" b="1" dirty="0">
                <a:latin typeface="Trebuchet MS" panose="020B0603020202020204" pitchFamily="34" charset="0"/>
              </a:rPr>
              <a:t>Закон о бюджете </a:t>
            </a:r>
          </a:p>
          <a:p>
            <a:pPr algn="ctr"/>
            <a:r>
              <a:rPr lang="ru-RU" sz="1600" b="1" dirty="0">
                <a:latin typeface="Trebuchet MS" panose="020B0603020202020204" pitchFamily="34" charset="0"/>
              </a:rPr>
              <a:t>(решение о бюджете)</a:t>
            </a:r>
          </a:p>
        </p:txBody>
      </p:sp>
      <p:grpSp>
        <p:nvGrpSpPr>
          <p:cNvPr id="69" name="Группа 68"/>
          <p:cNvGrpSpPr/>
          <p:nvPr/>
        </p:nvGrpSpPr>
        <p:grpSpPr>
          <a:xfrm>
            <a:off x="1734769" y="4939037"/>
            <a:ext cx="1436842" cy="511840"/>
            <a:chOff x="1376793" y="1595036"/>
            <a:chExt cx="1257783" cy="639089"/>
          </a:xfrm>
        </p:grpSpPr>
        <p:cxnSp>
          <p:nvCxnSpPr>
            <p:cNvPr id="70" name="Прямая соединительная линия 69"/>
            <p:cNvCxnSpPr/>
            <p:nvPr/>
          </p:nvCxnSpPr>
          <p:spPr>
            <a:xfrm flipH="1">
              <a:off x="1376793" y="1595037"/>
              <a:ext cx="1257783" cy="7156"/>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71" name="Прямая со стрелкой 70"/>
            <p:cNvCxnSpPr/>
            <p:nvPr/>
          </p:nvCxnSpPr>
          <p:spPr>
            <a:xfrm>
              <a:off x="1376793" y="1595036"/>
              <a:ext cx="0" cy="639089"/>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grpSp>
      <p:sp>
        <p:nvSpPr>
          <p:cNvPr id="72" name="Скругленный прямоугольник 71"/>
          <p:cNvSpPr/>
          <p:nvPr/>
        </p:nvSpPr>
        <p:spPr>
          <a:xfrm>
            <a:off x="6122927" y="4317516"/>
            <a:ext cx="3269198" cy="2105893"/>
          </a:xfrm>
          <a:prstGeom prst="roundRect">
            <a:avLst>
              <a:gd name="adj" fmla="val 7675"/>
            </a:avLst>
          </a:prstGeom>
          <a:noFill/>
          <a:ln w="3175">
            <a:solidFill>
              <a:srgbClr val="0033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73" name="Прямая соединительная линия 72"/>
          <p:cNvCxnSpPr>
            <a:cxnSpLocks/>
          </p:cNvCxnSpPr>
          <p:nvPr/>
        </p:nvCxnSpPr>
        <p:spPr>
          <a:xfrm flipV="1">
            <a:off x="6012234" y="4933347"/>
            <a:ext cx="1727137" cy="11381"/>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74" name="Прямая соединительная линия 73"/>
          <p:cNvCxnSpPr/>
          <p:nvPr/>
        </p:nvCxnSpPr>
        <p:spPr>
          <a:xfrm>
            <a:off x="7730294" y="4940397"/>
            <a:ext cx="4539" cy="143384"/>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75" name="Прямая соединительная линия 74"/>
          <p:cNvCxnSpPr/>
          <p:nvPr/>
        </p:nvCxnSpPr>
        <p:spPr>
          <a:xfrm>
            <a:off x="6852667" y="5075321"/>
            <a:ext cx="1794431" cy="10391"/>
          </a:xfrm>
          <a:prstGeom prst="line">
            <a:avLst/>
          </a:prstGeom>
          <a:ln w="1905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76" name="Прямая со стрелкой 75"/>
          <p:cNvCxnSpPr/>
          <p:nvPr/>
        </p:nvCxnSpPr>
        <p:spPr>
          <a:xfrm>
            <a:off x="6852664" y="5075321"/>
            <a:ext cx="0" cy="211411"/>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Прямая со стрелкой 76"/>
          <p:cNvCxnSpPr/>
          <p:nvPr/>
        </p:nvCxnSpPr>
        <p:spPr>
          <a:xfrm>
            <a:off x="8647095" y="5075321"/>
            <a:ext cx="0" cy="211411"/>
          </a:xfrm>
          <a:prstGeom prst="straightConnector1">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6053847" y="5260684"/>
            <a:ext cx="1652024" cy="1200329"/>
          </a:xfrm>
          <a:prstGeom prst="rect">
            <a:avLst/>
          </a:prstGeom>
          <a:noFill/>
        </p:spPr>
        <p:txBody>
          <a:bodyPr wrap="square" rtlCol="0">
            <a:spAutoFit/>
          </a:bodyPr>
          <a:lstStyle/>
          <a:p>
            <a:pPr algn="ctr"/>
            <a:r>
              <a:rPr lang="ru-RU" sz="1200" b="1" dirty="0">
                <a:latin typeface="Trebuchet MS" panose="020B0603020202020204" pitchFamily="34" charset="0"/>
              </a:rPr>
              <a:t>Акт высшего исполнительного ОГВ СРФ в соответствии с общими требованиями</a:t>
            </a:r>
            <a:endParaRPr lang="ru-RU" sz="1200" b="1" i="1" dirty="0">
              <a:latin typeface="Trebuchet MS" panose="020B0603020202020204" pitchFamily="34" charset="0"/>
            </a:endParaRPr>
          </a:p>
        </p:txBody>
      </p:sp>
      <p:sp>
        <p:nvSpPr>
          <p:cNvPr id="79" name="TextBox 78"/>
          <p:cNvSpPr txBox="1"/>
          <p:nvPr/>
        </p:nvSpPr>
        <p:spPr>
          <a:xfrm>
            <a:off x="7755775" y="5260684"/>
            <a:ext cx="1610259" cy="1015663"/>
          </a:xfrm>
          <a:prstGeom prst="rect">
            <a:avLst/>
          </a:prstGeom>
          <a:noFill/>
        </p:spPr>
        <p:txBody>
          <a:bodyPr wrap="square" rtlCol="0">
            <a:spAutoFit/>
          </a:bodyPr>
          <a:lstStyle/>
          <a:p>
            <a:pPr algn="ctr"/>
            <a:r>
              <a:rPr lang="ru-RU" sz="1200" b="1" dirty="0">
                <a:latin typeface="Trebuchet MS" panose="020B0603020202020204" pitchFamily="34" charset="0"/>
              </a:rPr>
              <a:t>Решение местной администрации в соответствии с общими требованиями</a:t>
            </a:r>
            <a:endParaRPr lang="ru-RU" sz="1200" b="1" i="1" dirty="0">
              <a:latin typeface="Trebuchet MS" panose="020B0603020202020204" pitchFamily="34" charset="0"/>
            </a:endParaRPr>
          </a:p>
        </p:txBody>
      </p:sp>
      <p:cxnSp>
        <p:nvCxnSpPr>
          <p:cNvPr id="80" name="Прямая соединительная линия 79"/>
          <p:cNvCxnSpPr/>
          <p:nvPr/>
        </p:nvCxnSpPr>
        <p:spPr>
          <a:xfrm>
            <a:off x="7723788" y="5190853"/>
            <a:ext cx="0" cy="1122218"/>
          </a:xfrm>
          <a:prstGeom prst="line">
            <a:avLst/>
          </a:prstGeom>
          <a:ln>
            <a:solidFill>
              <a:schemeClr val="tx1">
                <a:lumMod val="65000"/>
                <a:lumOff val="3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942307" y="4286462"/>
            <a:ext cx="3697532" cy="507831"/>
          </a:xfrm>
          <a:prstGeom prst="rect">
            <a:avLst/>
          </a:prstGeom>
          <a:noFill/>
        </p:spPr>
        <p:txBody>
          <a:bodyPr wrap="square" rtlCol="0">
            <a:spAutoFit/>
          </a:bodyPr>
          <a:lstStyle/>
          <a:p>
            <a:pPr algn="ctr"/>
            <a:r>
              <a:rPr lang="ru-RU" sz="1350" b="1" dirty="0">
                <a:solidFill>
                  <a:srgbClr val="C00000"/>
                </a:solidFill>
                <a:latin typeface="Trebuchet MS" panose="020B0603020202020204" pitchFamily="34" charset="0"/>
              </a:rPr>
              <a:t>После принятия </a:t>
            </a:r>
            <a:br>
              <a:rPr lang="ru-RU" sz="1350" b="1" dirty="0">
                <a:solidFill>
                  <a:srgbClr val="C00000"/>
                </a:solidFill>
                <a:latin typeface="Trebuchet MS" panose="020B0603020202020204" pitchFamily="34" charset="0"/>
              </a:rPr>
            </a:br>
            <a:r>
              <a:rPr lang="ru-RU" sz="1350" b="1" dirty="0">
                <a:solidFill>
                  <a:srgbClr val="C00000"/>
                </a:solidFill>
                <a:latin typeface="Trebuchet MS" panose="020B0603020202020204" pitchFamily="34" charset="0"/>
              </a:rPr>
              <a:t>Закона № 251-ФЗ</a:t>
            </a:r>
          </a:p>
        </p:txBody>
      </p:sp>
      <p:sp>
        <p:nvSpPr>
          <p:cNvPr id="82" name="TextBox 81"/>
          <p:cNvSpPr txBox="1"/>
          <p:nvPr/>
        </p:nvSpPr>
        <p:spPr>
          <a:xfrm>
            <a:off x="715915" y="2266430"/>
            <a:ext cx="1903552" cy="338554"/>
          </a:xfrm>
          <a:prstGeom prst="rect">
            <a:avLst/>
          </a:prstGeom>
          <a:noFill/>
        </p:spPr>
        <p:txBody>
          <a:bodyPr wrap="square" rtlCol="0">
            <a:spAutoFit/>
          </a:bodyPr>
          <a:lstStyle/>
          <a:p>
            <a:pPr algn="ctr"/>
            <a:r>
              <a:rPr lang="ru-RU" sz="1600" b="1" dirty="0">
                <a:latin typeface="Trebuchet MS" panose="020B0603020202020204" pitchFamily="34" charset="0"/>
              </a:rPr>
              <a:t>Закон о бюджете</a:t>
            </a:r>
          </a:p>
        </p:txBody>
      </p:sp>
    </p:spTree>
    <p:extLst>
      <p:ext uri="{BB962C8B-B14F-4D97-AF65-F5344CB8AC3E}">
        <p14:creationId xmlns:p14="http://schemas.microsoft.com/office/powerpoint/2010/main" val="693026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7C948A7D-6C52-4157-BEA1-1B3B6891AEA4}" type="slidenum">
              <a:rPr lang="ru-RU" smtClean="0"/>
              <a:pPr>
                <a:defRPr/>
              </a:pPr>
              <a:t>6</a:t>
            </a:fld>
            <a:endParaRPr lang="ru-RU" dirty="0"/>
          </a:p>
        </p:txBody>
      </p:sp>
      <p:sp>
        <p:nvSpPr>
          <p:cNvPr id="4" name="TextBox 3"/>
          <p:cNvSpPr txBox="1"/>
          <p:nvPr/>
        </p:nvSpPr>
        <p:spPr>
          <a:xfrm>
            <a:off x="223547" y="179171"/>
            <a:ext cx="9680575" cy="1877437"/>
          </a:xfrm>
          <a:prstGeom prst="rect">
            <a:avLst/>
          </a:prstGeom>
          <a:noFill/>
        </p:spPr>
        <p:txBody>
          <a:bodyPr wrap="square" rtlCol="0">
            <a:spAutoFit/>
          </a:bodyPr>
          <a:lstStyle/>
          <a:p>
            <a:pPr algn="ctr"/>
            <a:endParaRPr lang="ru-RU" sz="1400" b="1" dirty="0">
              <a:latin typeface="Trebuchet MS" panose="020B0603020202020204" pitchFamily="34" charset="0"/>
            </a:endParaRPr>
          </a:p>
          <a:p>
            <a:pPr algn="ctr" fontAlgn="auto">
              <a:spcAft>
                <a:spcPts val="0"/>
              </a:spcAft>
              <a:defRPr/>
            </a:pPr>
            <a:r>
              <a:rPr lang="ru-RU" sz="1600" spc="-100" dirty="0">
                <a:solidFill>
                  <a:srgbClr val="006600"/>
                </a:solidFill>
                <a:latin typeface="Trebuchet MS" panose="020B0603020202020204" pitchFamily="34" charset="0"/>
              </a:rPr>
              <a:t>Постановление Правительства РФ </a:t>
            </a:r>
            <a:r>
              <a:rPr lang="ru-RU" sz="1600" b="1" spc="-100" dirty="0">
                <a:solidFill>
                  <a:srgbClr val="006600"/>
                </a:solidFill>
                <a:latin typeface="Trebuchet MS" panose="020B0603020202020204" pitchFamily="34" charset="0"/>
              </a:rPr>
              <a:t>от 16 сентября 2021 г. № 1569</a:t>
            </a:r>
          </a:p>
          <a:p>
            <a:pPr algn="ctr" fontAlgn="auto">
              <a:spcAft>
                <a:spcPts val="0"/>
              </a:spcAft>
              <a:defRPr/>
            </a:pPr>
            <a:r>
              <a:rPr lang="ru-RU" sz="1400" spc="-100" dirty="0">
                <a:solidFill>
                  <a:srgbClr val="006600"/>
                </a:solidFill>
                <a:latin typeface="Trebuchet MS" panose="020B0603020202020204" pitchFamily="34" charset="0"/>
              </a:rPr>
              <a:t>«Об утверждении </a:t>
            </a:r>
            <a:r>
              <a:rPr lang="ru-RU" sz="1400" b="1" spc="-100" dirty="0">
                <a:solidFill>
                  <a:srgbClr val="006600"/>
                </a:solidFill>
                <a:latin typeface="Trebuchet MS" panose="020B0603020202020204" pitchFamily="34" charset="0"/>
              </a:rPr>
              <a:t>общих требований</a:t>
            </a:r>
            <a:r>
              <a:rPr lang="ru-RU" sz="1400" spc="-100" dirty="0">
                <a:solidFill>
                  <a:srgbClr val="006600"/>
                </a:solidFill>
                <a:latin typeface="Trebuchet MS" panose="020B0603020202020204" pitchFamily="34" charset="0"/>
              </a:rPr>
              <a:t> к закреплению за органами государственной власти (государственными органами) субъекта Российской Федерации, органами управления территориальными фондами обязательного медицинского страхования, органами местного самоуправления, органами местной администрации полномочий главного администратора доходов бюджета и к утверждению перечня главных администраторов доходов бюджета субъекта Российской Федерации, бюджета территориального фонда обязательного медицинского страхования, местного бюджета» </a:t>
            </a:r>
            <a:endParaRPr lang="ru-RU" sz="1400" spc="-100" dirty="0">
              <a:solidFill>
                <a:srgbClr val="FF0000"/>
              </a:solidFill>
              <a:latin typeface="Trebuchet MS" panose="020B0603020202020204" pitchFamily="34" charset="0"/>
            </a:endParaRPr>
          </a:p>
          <a:p>
            <a:pPr algn="ctr"/>
            <a:endParaRPr lang="ru-RU" sz="1600" b="1" spc="-100" dirty="0">
              <a:solidFill>
                <a:srgbClr val="006600"/>
              </a:solidFill>
              <a:latin typeface="Trebuchet MS" panose="020B0603020202020204" pitchFamily="34" charset="0"/>
            </a:endParaRPr>
          </a:p>
        </p:txBody>
      </p:sp>
      <p:sp>
        <p:nvSpPr>
          <p:cNvPr id="15" name="Скругленный прямоугольник 14"/>
          <p:cNvSpPr/>
          <p:nvPr/>
        </p:nvSpPr>
        <p:spPr>
          <a:xfrm>
            <a:off x="696129" y="2056608"/>
            <a:ext cx="8735405" cy="3695771"/>
          </a:xfrm>
          <a:prstGeom prst="roundRect">
            <a:avLst>
              <a:gd name="adj" fmla="val 4386"/>
            </a:avLst>
          </a:prstGeom>
          <a:solidFill>
            <a:srgbClr val="FFC000"/>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spc="-100" dirty="0">
                <a:solidFill>
                  <a:schemeClr val="tx1"/>
                </a:solidFill>
                <a:latin typeface="Trebuchet MS" panose="020B0603020202020204" pitchFamily="34" charset="0"/>
              </a:rPr>
              <a:t>Общие требования к Перечням </a:t>
            </a:r>
            <a:r>
              <a:rPr lang="ru-RU" sz="1400" b="1" u="sng" spc="-100" dirty="0">
                <a:solidFill>
                  <a:srgbClr val="C00000"/>
                </a:solidFill>
                <a:latin typeface="Trebuchet MS" panose="020B0603020202020204" pitchFamily="34" charset="0"/>
              </a:rPr>
              <a:t>определяют :</a:t>
            </a:r>
          </a:p>
          <a:p>
            <a:pPr marL="361950" indent="-276225" algn="just">
              <a:buFont typeface="Wingdings" panose="05000000000000000000" pitchFamily="2" charset="2"/>
              <a:buChar char="Ø"/>
            </a:pPr>
            <a:endParaRPr lang="ru-RU" sz="1400" dirty="0">
              <a:solidFill>
                <a:schemeClr val="tx1"/>
              </a:solidFill>
              <a:latin typeface="Trebuchet MS" panose="020B0603020202020204" pitchFamily="34" charset="0"/>
            </a:endParaRPr>
          </a:p>
          <a:p>
            <a:pPr marL="361950" indent="-361950" algn="just">
              <a:buFont typeface="Wingdings" panose="05000000000000000000" pitchFamily="2" charset="2"/>
              <a:buChar char="Ø"/>
            </a:pPr>
            <a:r>
              <a:rPr lang="ru-RU" sz="1400" b="1" spc="-100" dirty="0">
                <a:solidFill>
                  <a:schemeClr val="tx1"/>
                </a:solidFill>
                <a:latin typeface="Trebuchet MS" panose="020B0603020202020204" pitchFamily="34" charset="0"/>
              </a:rPr>
              <a:t>Требования к составу Перечней (в </a:t>
            </a:r>
            <a:r>
              <a:rPr lang="ru-RU" sz="1400" b="1" spc="-100" dirty="0" err="1">
                <a:solidFill>
                  <a:schemeClr val="tx1"/>
                </a:solidFill>
                <a:latin typeface="Trebuchet MS" panose="020B0603020202020204" pitchFamily="34" charset="0"/>
              </a:rPr>
              <a:t>т.ч</a:t>
            </a:r>
            <a:r>
              <a:rPr lang="ru-RU" sz="1400" b="1" spc="-100" dirty="0">
                <a:solidFill>
                  <a:schemeClr val="tx1"/>
                </a:solidFill>
                <a:latin typeface="Trebuchet MS" panose="020B0603020202020204" pitchFamily="34" charset="0"/>
              </a:rPr>
              <a:t>. </a:t>
            </a:r>
            <a:r>
              <a:rPr lang="ru-RU" sz="1400" b="1" i="1" u="sng" spc="-100" dirty="0">
                <a:solidFill>
                  <a:schemeClr val="tx1"/>
                </a:solidFill>
                <a:latin typeface="Trebuchet MS" panose="020B0603020202020204" pitchFamily="34" charset="0"/>
              </a:rPr>
              <a:t>территориальные органы</a:t>
            </a:r>
            <a:r>
              <a:rPr lang="ru-RU" sz="1400" b="1" spc="-100" dirty="0">
                <a:solidFill>
                  <a:schemeClr val="tx1"/>
                </a:solidFill>
                <a:latin typeface="Trebuchet MS" panose="020B0603020202020204" pitchFamily="34" charset="0"/>
              </a:rPr>
              <a:t> федеральных госорганов, осуществляющие полномочия </a:t>
            </a:r>
            <a:r>
              <a:rPr lang="ru-RU" sz="1400" b="1" spc="-100" dirty="0" err="1">
                <a:solidFill>
                  <a:schemeClr val="tx1"/>
                </a:solidFill>
                <a:latin typeface="Trebuchet MS" panose="020B0603020202020204" pitchFamily="34" charset="0"/>
              </a:rPr>
              <a:t>ГАДов</a:t>
            </a:r>
            <a:r>
              <a:rPr lang="ru-RU" sz="1400" b="1" spc="-100" dirty="0">
                <a:solidFill>
                  <a:schemeClr val="tx1"/>
                </a:solidFill>
                <a:latin typeface="Trebuchet MS" panose="020B0603020202020204" pitchFamily="34" charset="0"/>
              </a:rPr>
              <a:t> в соответствии с правовыми актами федеральных госорганов, органы местного самоуправления, осуществляющие полномочия </a:t>
            </a:r>
            <a:r>
              <a:rPr lang="ru-RU" sz="1400" b="1" spc="-100" dirty="0" err="1">
                <a:solidFill>
                  <a:schemeClr val="tx1"/>
                </a:solidFill>
                <a:latin typeface="Trebuchet MS" panose="020B0603020202020204" pitchFamily="34" charset="0"/>
              </a:rPr>
              <a:t>ГАДов</a:t>
            </a:r>
            <a:r>
              <a:rPr lang="ru-RU" sz="1400" b="1" spc="-100" dirty="0">
                <a:solidFill>
                  <a:schemeClr val="tx1"/>
                </a:solidFill>
                <a:latin typeface="Trebuchet MS" panose="020B0603020202020204" pitchFamily="34" charset="0"/>
              </a:rPr>
              <a:t>, в соответствии с порядками, установленными местными администрациями);</a:t>
            </a:r>
          </a:p>
          <a:p>
            <a:pPr marL="361950" indent="-361950" algn="just"/>
            <a:endParaRPr lang="ru-RU" sz="1400" b="1" spc="-100" dirty="0">
              <a:solidFill>
                <a:schemeClr val="tx1"/>
              </a:solidFill>
              <a:latin typeface="Trebuchet MS" panose="020B0603020202020204" pitchFamily="34" charset="0"/>
            </a:endParaRPr>
          </a:p>
          <a:p>
            <a:pPr marL="361950" indent="-361950" algn="just">
              <a:buFont typeface="Wingdings" panose="05000000000000000000" pitchFamily="2" charset="2"/>
              <a:buChar char="Ø"/>
            </a:pPr>
            <a:r>
              <a:rPr lang="ru-RU" sz="1400" b="1" spc="-100" dirty="0">
                <a:solidFill>
                  <a:schemeClr val="tx1"/>
                </a:solidFill>
                <a:latin typeface="Trebuchet MS" panose="020B0603020202020204" pitchFamily="34" charset="0"/>
              </a:rPr>
              <a:t>Требования к формированию Перечней (наименование </a:t>
            </a:r>
            <a:r>
              <a:rPr lang="ru-RU" sz="1400" b="1" spc="-100" dirty="0" err="1">
                <a:solidFill>
                  <a:schemeClr val="tx1"/>
                </a:solidFill>
                <a:latin typeface="Trebuchet MS" panose="020B0603020202020204" pitchFamily="34" charset="0"/>
              </a:rPr>
              <a:t>ГАДа</a:t>
            </a:r>
            <a:r>
              <a:rPr lang="ru-RU" sz="1400" b="1" spc="-100" dirty="0">
                <a:solidFill>
                  <a:schemeClr val="tx1"/>
                </a:solidFill>
                <a:latin typeface="Trebuchet MS" panose="020B0603020202020204" pitchFamily="34" charset="0"/>
              </a:rPr>
              <a:t>, закрепляемый вид(подвид) дохода, КБК, наименование КБК);</a:t>
            </a:r>
          </a:p>
          <a:p>
            <a:pPr marL="361950" lvl="1" indent="-361950" algn="just"/>
            <a:endParaRPr lang="ru-RU" sz="1400" b="1" spc="-100" dirty="0">
              <a:solidFill>
                <a:schemeClr val="tx1"/>
              </a:solidFill>
              <a:latin typeface="Trebuchet MS" panose="020B0603020202020204" pitchFamily="34" charset="0"/>
            </a:endParaRPr>
          </a:p>
          <a:p>
            <a:pPr marL="361950" indent="-361950" algn="just">
              <a:buFont typeface="Wingdings" panose="05000000000000000000" pitchFamily="2" charset="2"/>
              <a:buChar char="Ø"/>
            </a:pPr>
            <a:r>
              <a:rPr lang="ru-RU" sz="1400" b="1" spc="-100" dirty="0">
                <a:solidFill>
                  <a:schemeClr val="tx1"/>
                </a:solidFill>
                <a:latin typeface="Trebuchet MS" panose="020B0603020202020204" pitchFamily="34" charset="0"/>
              </a:rPr>
              <a:t>Требования по закреплению полномочий </a:t>
            </a:r>
            <a:r>
              <a:rPr lang="ru-RU" sz="1400" b="1" spc="-100" dirty="0" err="1">
                <a:solidFill>
                  <a:schemeClr val="tx1"/>
                </a:solidFill>
                <a:latin typeface="Trebuchet MS" panose="020B0603020202020204" pitchFamily="34" charset="0"/>
              </a:rPr>
              <a:t>ГАДа</a:t>
            </a:r>
            <a:r>
              <a:rPr lang="ru-RU" sz="1400" b="1" spc="-100" dirty="0">
                <a:solidFill>
                  <a:schemeClr val="tx1"/>
                </a:solidFill>
                <a:latin typeface="Trebuchet MS" panose="020B0603020202020204" pitchFamily="34" charset="0"/>
              </a:rPr>
              <a:t> (с учетом осуществляемых госорганами, органами местного самоуправления функций);</a:t>
            </a:r>
          </a:p>
          <a:p>
            <a:pPr marL="361950" indent="-361950" algn="just"/>
            <a:endParaRPr lang="ru-RU" sz="1400" b="1" spc="-100" dirty="0">
              <a:solidFill>
                <a:schemeClr val="tx1"/>
              </a:solidFill>
              <a:latin typeface="Trebuchet MS" panose="020B0603020202020204" pitchFamily="34" charset="0"/>
            </a:endParaRPr>
          </a:p>
          <a:p>
            <a:pPr marL="361950" indent="-361950" algn="just">
              <a:buFont typeface="Wingdings" panose="05000000000000000000" pitchFamily="2" charset="2"/>
              <a:buChar char="Ø"/>
            </a:pPr>
            <a:r>
              <a:rPr lang="ru-RU" sz="1400" b="1" spc="-100" dirty="0">
                <a:solidFill>
                  <a:schemeClr val="tx1"/>
                </a:solidFill>
                <a:latin typeface="Trebuchet MS" panose="020B0603020202020204" pitchFamily="34" charset="0"/>
              </a:rPr>
              <a:t>Порядок внесения изменений в Перечень (в порядке, установленном высшим исполнительным органом государственной власти субъекта РФ, местной администрацией).</a:t>
            </a:r>
          </a:p>
        </p:txBody>
      </p:sp>
      <p:sp>
        <p:nvSpPr>
          <p:cNvPr id="3" name="TextBox 2"/>
          <p:cNvSpPr txBox="1"/>
          <p:nvPr/>
        </p:nvSpPr>
        <p:spPr>
          <a:xfrm>
            <a:off x="533137" y="6211669"/>
            <a:ext cx="9061391" cy="646331"/>
          </a:xfrm>
          <a:prstGeom prst="rect">
            <a:avLst/>
          </a:prstGeom>
          <a:noFill/>
        </p:spPr>
        <p:txBody>
          <a:bodyPr wrap="square" rtlCol="0">
            <a:spAutoFit/>
          </a:bodyPr>
          <a:lstStyle/>
          <a:p>
            <a:pPr algn="ctr"/>
            <a:r>
              <a:rPr lang="ru-RU" sz="1200" i="1" dirty="0">
                <a:solidFill>
                  <a:srgbClr val="C00000"/>
                </a:solidFill>
              </a:rPr>
              <a:t>Применяется к правоотношениям, возникающим при составлении и исполнении бюджетов бюджетной системы Российской Федерации, начиная с бюджетов на 2022 год и на плановый период 2023 и 2024 годов (на 2022 год)</a:t>
            </a:r>
          </a:p>
          <a:p>
            <a:r>
              <a:rPr lang="ru-RU" sz="1200" i="1" dirty="0">
                <a:solidFill>
                  <a:srgbClr val="C00000"/>
                </a:solidFill>
              </a:rPr>
              <a:t> </a:t>
            </a:r>
          </a:p>
        </p:txBody>
      </p:sp>
    </p:spTree>
    <p:extLst>
      <p:ext uri="{BB962C8B-B14F-4D97-AF65-F5344CB8AC3E}">
        <p14:creationId xmlns:p14="http://schemas.microsoft.com/office/powerpoint/2010/main" val="2547695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7C948A7D-6C52-4157-BEA1-1B3B6891AEA4}" type="slidenum">
              <a:rPr lang="ru-RU" smtClean="0"/>
              <a:pPr>
                <a:defRPr/>
              </a:pPr>
              <a:t>7</a:t>
            </a:fld>
            <a:endParaRPr lang="ru-RU" dirty="0"/>
          </a:p>
        </p:txBody>
      </p:sp>
      <p:sp>
        <p:nvSpPr>
          <p:cNvPr id="4" name="TextBox 3"/>
          <p:cNvSpPr txBox="1"/>
          <p:nvPr/>
        </p:nvSpPr>
        <p:spPr>
          <a:xfrm>
            <a:off x="503549" y="368300"/>
            <a:ext cx="8889476" cy="369332"/>
          </a:xfrm>
          <a:prstGeom prst="rect">
            <a:avLst/>
          </a:prstGeom>
          <a:noFill/>
        </p:spPr>
        <p:txBody>
          <a:bodyPr wrap="square" rtlCol="0">
            <a:spAutoFit/>
          </a:bodyPr>
          <a:lstStyle/>
          <a:p>
            <a:pPr algn="ctr">
              <a:spcBef>
                <a:spcPts val="0"/>
              </a:spcBef>
            </a:pPr>
            <a:r>
              <a:rPr lang="ru-RU" b="1" dirty="0">
                <a:solidFill>
                  <a:srgbClr val="004821"/>
                </a:solidFill>
                <a:latin typeface="Trebuchet MS" panose="020B0603020202020204" pitchFamily="34" charset="0"/>
                <a:cs typeface="Times New Roman" pitchFamily="18" charset="0"/>
              </a:rPr>
              <a:t>Переход к единой системе администрирования и прогнозирования доходов</a:t>
            </a:r>
          </a:p>
        </p:txBody>
      </p:sp>
      <p:sp>
        <p:nvSpPr>
          <p:cNvPr id="5" name="TextBox 4"/>
          <p:cNvSpPr txBox="1"/>
          <p:nvPr/>
        </p:nvSpPr>
        <p:spPr>
          <a:xfrm>
            <a:off x="5755433" y="1690574"/>
            <a:ext cx="3402985" cy="3770263"/>
          </a:xfrm>
          <a:prstGeom prst="rect">
            <a:avLst/>
          </a:prstGeom>
          <a:noFill/>
        </p:spPr>
        <p:txBody>
          <a:bodyPr wrap="square" rtlCol="0">
            <a:spAutoFit/>
          </a:bodyPr>
          <a:lstStyle/>
          <a:p>
            <a:pPr marL="742950" lvl="1" indent="-285750" algn="just">
              <a:spcBef>
                <a:spcPts val="600"/>
              </a:spcBef>
              <a:buFont typeface="Wingdings" panose="05000000000000000000" pitchFamily="2" charset="2"/>
              <a:buChar char="ü"/>
            </a:pPr>
            <a:r>
              <a:rPr lang="ru-RU" sz="1300" dirty="0">
                <a:latin typeface="Trebuchet MS" panose="020B0603020202020204" pitchFamily="34" charset="0"/>
              </a:rPr>
              <a:t>Полномочия по администрированию доходов утверждаются в Перечне источников доходов Российской Федерации (далее – Перечень) =</a:t>
            </a:r>
            <a:r>
              <a:rPr lang="en-US" sz="1300" dirty="0">
                <a:latin typeface="Trebuchet MS" panose="020B0603020202020204" pitchFamily="34" charset="0"/>
              </a:rPr>
              <a:t>&gt;</a:t>
            </a:r>
            <a:r>
              <a:rPr lang="ru-RU" sz="1300" dirty="0">
                <a:latin typeface="Trebuchet MS" panose="020B0603020202020204" pitchFamily="34" charset="0"/>
              </a:rPr>
              <a:t> замена «бумажных» правовых актов главных администраторов доходов бюджетов</a:t>
            </a:r>
          </a:p>
          <a:p>
            <a:pPr marL="742950" lvl="1" indent="-285750" algn="just">
              <a:spcBef>
                <a:spcPts val="600"/>
              </a:spcBef>
              <a:buFont typeface="Wingdings" panose="05000000000000000000" pitchFamily="2" charset="2"/>
              <a:buChar char="ü"/>
            </a:pPr>
            <a:r>
              <a:rPr lang="ru-RU" sz="1300" dirty="0">
                <a:latin typeface="Trebuchet MS" panose="020B0603020202020204" pitchFamily="34" charset="0"/>
              </a:rPr>
              <a:t>Связь Перечня с реестром прогноза доходов позволит создать единую систему администрирования и прогнозирования доходов и обеспечить прослеживаемость каждого доходного источника (закрепление, прогноз, исполнение)</a:t>
            </a:r>
          </a:p>
        </p:txBody>
      </p:sp>
      <p:graphicFrame>
        <p:nvGraphicFramePr>
          <p:cNvPr id="6" name="Схема 5"/>
          <p:cNvGraphicFramePr/>
          <p:nvPr/>
        </p:nvGraphicFramePr>
        <p:xfrm>
          <a:off x="503550" y="1576874"/>
          <a:ext cx="5579585" cy="4214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868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5"/>
          <p:cNvSpPr/>
          <p:nvPr/>
        </p:nvSpPr>
        <p:spPr>
          <a:xfrm>
            <a:off x="1" y="318422"/>
            <a:ext cx="9905999" cy="400110"/>
          </a:xfrm>
          <a:prstGeom prst="rect">
            <a:avLst/>
          </a:prstGeom>
        </p:spPr>
        <p:txBody>
          <a:bodyPr wrap="square">
            <a:spAutoFit/>
          </a:bodyPr>
          <a:lstStyle/>
          <a:p>
            <a:pPr algn="ctr"/>
            <a:r>
              <a:rPr lang="ru-RU" sz="2000" b="1" dirty="0">
                <a:solidFill>
                  <a:srgbClr val="00602B"/>
                </a:solidFill>
                <a:latin typeface="Trebuchet MS" panose="020B0603020202020204" pitchFamily="34" charset="0"/>
              </a:rPr>
              <a:t>Перечень. Промежуточные итоги 2022 года</a:t>
            </a:r>
          </a:p>
        </p:txBody>
      </p:sp>
      <p:sp>
        <p:nvSpPr>
          <p:cNvPr id="5" name="Прямоугольник 4"/>
          <p:cNvSpPr/>
          <p:nvPr/>
        </p:nvSpPr>
        <p:spPr>
          <a:xfrm>
            <a:off x="0" y="810191"/>
            <a:ext cx="9906000" cy="6001643"/>
          </a:xfrm>
          <a:prstGeom prst="rect">
            <a:avLst/>
          </a:prstGeom>
        </p:spPr>
        <p:txBody>
          <a:bodyPr wrap="square">
            <a:spAutoFit/>
          </a:bodyPr>
          <a:lstStyle/>
          <a:p>
            <a:pPr marL="285750" indent="-285750" algn="just">
              <a:spcBef>
                <a:spcPts val="1200"/>
              </a:spcBef>
              <a:spcAft>
                <a:spcPts val="0"/>
              </a:spcAft>
              <a:buFont typeface="Arial" panose="020B0604020202020204" pitchFamily="34" charset="0"/>
              <a:buChar char="•"/>
            </a:pPr>
            <a:r>
              <a:rPr lang="ru-RU" sz="1200" dirty="0">
                <a:latin typeface="Trebuchet MS" panose="020B0603020202020204" pitchFamily="34" charset="0"/>
                <a:ea typeface="Tahoma" panose="020B0604030504040204" pitchFamily="34" charset="0"/>
                <a:cs typeface="Tahoma" panose="020B0604030504040204" pitchFamily="34" charset="0"/>
              </a:rPr>
              <a:t>Начата реализация приоритетного ведомственного проекта «Развитие информационных систем обеспечения бюджетных правоотношений»</a:t>
            </a:r>
          </a:p>
          <a:p>
            <a:pPr marL="285750" indent="-285750" algn="just">
              <a:spcBef>
                <a:spcPts val="1200"/>
              </a:spcBef>
              <a:spcAft>
                <a:spcPts val="0"/>
              </a:spcAft>
              <a:buFont typeface="Arial" panose="020B0604020202020204" pitchFamily="34" charset="0"/>
              <a:buChar char="•"/>
            </a:pPr>
            <a:r>
              <a:rPr lang="ru-RU" sz="1200" dirty="0">
                <a:latin typeface="Trebuchet MS" panose="020B0603020202020204" pitchFamily="34" charset="0"/>
                <a:ea typeface="Tahoma" panose="020B0604030504040204" pitchFamily="34" charset="0"/>
                <a:cs typeface="Tahoma" panose="020B0604030504040204" pitchFamily="34" charset="0"/>
              </a:rPr>
              <a:t>В рамках реализации внесены изменения в Постановление Правительства РФ от 29.12.2007 № 995 (о бюджетных полномочиях главных администраторов доходов):</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предусмотрена частичная отмена закрепления информации об источниках доходов в правовых актах главных администраторов доходов и закрепление этой информации только в электронном виде в Перечне</a:t>
            </a:r>
          </a:p>
          <a:p>
            <a:pPr marL="285750" indent="-285750" algn="just">
              <a:spcBef>
                <a:spcPts val="1200"/>
              </a:spcBef>
              <a:spcAft>
                <a:spcPts val="0"/>
              </a:spcAft>
              <a:buFont typeface="Arial" panose="020B0604020202020204" pitchFamily="34" charset="0"/>
              <a:buChar char="•"/>
            </a:pPr>
            <a:r>
              <a:rPr lang="ru-RU" sz="1200" dirty="0">
                <a:latin typeface="Trebuchet MS" panose="020B0603020202020204" pitchFamily="34" charset="0"/>
                <a:ea typeface="Tahoma" panose="020B0604030504040204" pitchFamily="34" charset="0"/>
                <a:cs typeface="Tahoma" panose="020B0604030504040204" pitchFamily="34" charset="0"/>
              </a:rPr>
              <a:t>и в постановление Правительства РФ от 31.08.2016 № 868 «О порядке формирования и ведения перечня источников доходов Российской Федерации»: </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предусмотрена отлагательная норма для формирования реестров источников доходов местных бюджетов на основе Перечня</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введено определение источника дохода бюджета</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уточнены требования к структуре Перечня (единство нормативов распределения больше не является обязательным критерием для объедения источников доходов бюджетов в группы)</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Уточнены подходы к формированию в Перечне информации о межбюджетных трансфертах (их формирует финансовый орган того субъекта, в бюджет которого они поступают)</a:t>
            </a:r>
          </a:p>
          <a:p>
            <a:pPr marL="285750" indent="-285750" algn="just">
              <a:spcBef>
                <a:spcPts val="1200"/>
              </a:spcBef>
              <a:spcAft>
                <a:spcPts val="0"/>
              </a:spcAft>
              <a:buFont typeface="Arial" panose="020B0604020202020204" pitchFamily="34" charset="0"/>
              <a:buChar char="•"/>
            </a:pPr>
            <a:r>
              <a:rPr lang="ru-RU" sz="1200" dirty="0">
                <a:latin typeface="Trebuchet MS" panose="020B0603020202020204" pitchFamily="34" charset="0"/>
                <a:ea typeface="Tahoma" panose="020B0604030504040204" pitchFamily="34" charset="0"/>
                <a:cs typeface="Tahoma" panose="020B0604030504040204" pitchFamily="34" charset="0"/>
              </a:rPr>
              <a:t>Готовятся изменения в ведомственные НПА Минфина России:</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будут уточнены состав и структура полей в Перечне (отказ от формирования вручную информации о ставках налогов и сборов, замена на указание соответствующих правовых актов)</a:t>
            </a:r>
          </a:p>
          <a:p>
            <a:pPr marL="742950" lvl="1" indent="-285750" algn="just">
              <a:spcBef>
                <a:spcPts val="1200"/>
              </a:spcBef>
              <a:spcAft>
                <a:spcPts val="0"/>
              </a:spcAft>
              <a:buFont typeface="Wingdings" panose="05000000000000000000" pitchFamily="2" charset="2"/>
              <a:buChar char="Ø"/>
            </a:pPr>
            <a:r>
              <a:rPr lang="ru-RU" sz="1000" dirty="0">
                <a:latin typeface="Trebuchet MS" panose="020B0603020202020204" pitchFamily="34" charset="0"/>
                <a:ea typeface="Tahoma" panose="020B0604030504040204" pitchFamily="34" charset="0"/>
                <a:cs typeface="Tahoma" panose="020B0604030504040204" pitchFamily="34" charset="0"/>
              </a:rPr>
              <a:t>будет оптимизирован порядок формирования информации в Перечне (отказ от повторного ввода одной и той же информации, расширение функционала формирования информации путём импорта данных)</a:t>
            </a:r>
          </a:p>
          <a:p>
            <a:pPr marL="742950" lvl="1" indent="-285750" algn="just">
              <a:spcBef>
                <a:spcPts val="1200"/>
              </a:spcBef>
              <a:spcAft>
                <a:spcPts val="0"/>
              </a:spcAft>
              <a:buFont typeface="Wingdings" panose="05000000000000000000" pitchFamily="2" charset="2"/>
              <a:buChar char="Ø"/>
            </a:pPr>
            <a:endParaRPr lang="ru-RU" sz="1100" dirty="0">
              <a:latin typeface="Trebuchet MS" panose="020B0603020202020204" pitchFamily="34" charset="0"/>
              <a:ea typeface="Tahoma" panose="020B0604030504040204" pitchFamily="34" charset="0"/>
              <a:cs typeface="Tahoma" panose="020B0604030504040204" pitchFamily="34" charset="0"/>
            </a:endParaRPr>
          </a:p>
          <a:p>
            <a:pPr marL="285750" indent="-285750" algn="just">
              <a:spcBef>
                <a:spcPts val="1200"/>
              </a:spcBef>
              <a:spcAft>
                <a:spcPts val="0"/>
              </a:spcAft>
              <a:buFont typeface="Arial" panose="020B0604020202020204" pitchFamily="34" charset="0"/>
              <a:buChar char="•"/>
            </a:pPr>
            <a:r>
              <a:rPr lang="ru-RU" sz="1400" dirty="0">
                <a:latin typeface="Trebuchet MS" panose="020B0603020202020204" pitchFamily="34" charset="0"/>
                <a:ea typeface="Tahoma" panose="020B0604030504040204" pitchFamily="34" charset="0"/>
                <a:cs typeface="Tahoma" panose="020B0604030504040204" pitchFamily="34" charset="0"/>
              </a:rPr>
              <a:t>Подготовлены функциональные требования по реализации соответствующих изменений в Информационной системе, начата их реализация</a:t>
            </a:r>
          </a:p>
          <a:p>
            <a:pPr marL="742950" lvl="1" indent="-285750" algn="just">
              <a:spcBef>
                <a:spcPts val="1200"/>
              </a:spcBef>
              <a:spcAft>
                <a:spcPts val="0"/>
              </a:spcAft>
              <a:buFont typeface="Wingdings" panose="05000000000000000000" pitchFamily="2" charset="2"/>
              <a:buChar char="Ø"/>
            </a:pPr>
            <a:endParaRPr lang="ru-RU" sz="1100" dirty="0">
              <a:latin typeface="Trebuchet MS" panose="020B0603020202020204" pitchFamily="34" charset="0"/>
              <a:ea typeface="Tahoma" panose="020B0604030504040204" pitchFamily="34" charset="0"/>
              <a:cs typeface="Tahoma" panose="020B0604030504040204" pitchFamily="34" charset="0"/>
            </a:endParaRPr>
          </a:p>
        </p:txBody>
      </p:sp>
      <p:sp>
        <p:nvSpPr>
          <p:cNvPr id="6" name="Номер слайда 5"/>
          <p:cNvSpPr>
            <a:spLocks noGrp="1"/>
          </p:cNvSpPr>
          <p:nvPr>
            <p:ph type="sldNum" sz="quarter" idx="4294967295"/>
          </p:nvPr>
        </p:nvSpPr>
        <p:spPr>
          <a:xfrm>
            <a:off x="8855075" y="1588"/>
            <a:ext cx="825500" cy="366712"/>
          </a:xfrm>
          <a:prstGeom prst="rect">
            <a:avLst/>
          </a:prstGeom>
        </p:spPr>
        <p:txBody>
          <a:bodyPr/>
          <a:lstStyle/>
          <a:p>
            <a:pPr algn="r">
              <a:defRPr/>
            </a:pPr>
            <a:fld id="{B56589BF-21C7-4D8B-9148-724C6EB297D5}" type="slidenum">
              <a:rPr lang="ru-RU" smtClean="0">
                <a:solidFill>
                  <a:schemeClr val="bg1"/>
                </a:solidFill>
                <a:latin typeface="+mj-lt"/>
              </a:rPr>
              <a:pPr algn="r">
                <a:defRPr/>
              </a:pPr>
              <a:t>8</a:t>
            </a:fld>
            <a:endParaRPr lang="ru-RU" dirty="0">
              <a:solidFill>
                <a:schemeClr val="bg1"/>
              </a:solidFill>
              <a:latin typeface="+mj-lt"/>
            </a:endParaRPr>
          </a:p>
        </p:txBody>
      </p:sp>
    </p:spTree>
    <p:extLst>
      <p:ext uri="{BB962C8B-B14F-4D97-AF65-F5344CB8AC3E}">
        <p14:creationId xmlns:p14="http://schemas.microsoft.com/office/powerpoint/2010/main" val="254096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5"/>
          <p:cNvSpPr/>
          <p:nvPr/>
        </p:nvSpPr>
        <p:spPr>
          <a:xfrm>
            <a:off x="1" y="368300"/>
            <a:ext cx="9905999" cy="400110"/>
          </a:xfrm>
          <a:prstGeom prst="rect">
            <a:avLst/>
          </a:prstGeom>
        </p:spPr>
        <p:txBody>
          <a:bodyPr wrap="square">
            <a:spAutoFit/>
          </a:bodyPr>
          <a:lstStyle/>
          <a:p>
            <a:pPr algn="ctr"/>
            <a:r>
              <a:rPr lang="ru-RU" sz="2000" b="1" dirty="0">
                <a:solidFill>
                  <a:srgbClr val="00602B"/>
                </a:solidFill>
                <a:latin typeface="Trebuchet MS" panose="020B0603020202020204" pitchFamily="34" charset="0"/>
              </a:rPr>
              <a:t>Планы на 2022 - 2023 годы по развитию  Перечня</a:t>
            </a:r>
          </a:p>
        </p:txBody>
      </p:sp>
      <p:sp>
        <p:nvSpPr>
          <p:cNvPr id="5" name="Прямоугольник 4"/>
          <p:cNvSpPr/>
          <p:nvPr/>
        </p:nvSpPr>
        <p:spPr>
          <a:xfrm>
            <a:off x="0" y="768410"/>
            <a:ext cx="9905999" cy="5324535"/>
          </a:xfrm>
          <a:prstGeom prst="rect">
            <a:avLst/>
          </a:prstGeom>
        </p:spPr>
        <p:txBody>
          <a:bodyPr wrap="square">
            <a:spAutoFit/>
          </a:bodyPr>
          <a:lstStyle/>
          <a:p>
            <a:pPr marL="285750" indent="-285750" algn="just">
              <a:spcBef>
                <a:spcPts val="1000"/>
              </a:spcBef>
              <a:spcAft>
                <a:spcPts val="0"/>
              </a:spcAft>
              <a:buFont typeface="Arial" panose="020B0604020202020204" pitchFamily="34" charset="0"/>
              <a:buChar char="•"/>
            </a:pPr>
            <a:endParaRPr lang="ru-RU" sz="1500" b="1" dirty="0">
              <a:latin typeface="Trebuchet MS" panose="020B0603020202020204" pitchFamily="34" charset="0"/>
              <a:ea typeface="Tahoma" panose="020B0604030504040204" pitchFamily="34" charset="0"/>
              <a:cs typeface="Tahoma" panose="020B0604030504040204" pitchFamily="34" charset="0"/>
            </a:endParaRPr>
          </a:p>
          <a:p>
            <a:pPr marL="285750" indent="-285750" algn="just">
              <a:spcBef>
                <a:spcPts val="1000"/>
              </a:spcBef>
              <a:spcAft>
                <a:spcPts val="0"/>
              </a:spcAft>
              <a:buFont typeface="Arial" panose="020B0604020202020204" pitchFamily="34" charset="0"/>
              <a:buChar char="•"/>
            </a:pPr>
            <a:r>
              <a:rPr lang="ru-RU" sz="1500" b="1" dirty="0">
                <a:latin typeface="Trebuchet MS" panose="020B0603020202020204" pitchFamily="34" charset="0"/>
                <a:ea typeface="Tahoma" panose="020B0604030504040204" pitchFamily="34" charset="0"/>
                <a:cs typeface="Tahoma" panose="020B0604030504040204" pitchFamily="34" charset="0"/>
              </a:rPr>
              <a:t>До конца 2022 года:</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завершена техническая доработка Перечня</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актуализирована или сформирована недостающая информация главными администраторами доходов федерального бюджета</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возобновлено формирование информации в Перечне об источниках доходов, поступающих в бюджеты субъектов РФ</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запущена проверка информации в Перечне на федеральном уровне</a:t>
            </a:r>
          </a:p>
          <a:p>
            <a:pPr marL="742950" lvl="1" indent="-285750" algn="just">
              <a:spcBef>
                <a:spcPts val="1000"/>
              </a:spcBef>
              <a:spcAft>
                <a:spcPts val="0"/>
              </a:spcAft>
              <a:buFont typeface="Wingdings" panose="05000000000000000000" pitchFamily="2" charset="2"/>
              <a:buChar char="Ø"/>
            </a:pPr>
            <a:endParaRPr lang="ru-RU" sz="1300" dirty="0">
              <a:latin typeface="Trebuchet MS" panose="020B0603020202020204" pitchFamily="34" charset="0"/>
              <a:ea typeface="Tahoma" panose="020B0604030504040204" pitchFamily="34" charset="0"/>
              <a:cs typeface="Tahoma" panose="020B0604030504040204" pitchFamily="34" charset="0"/>
            </a:endParaRPr>
          </a:p>
          <a:p>
            <a:pPr marL="285750" indent="-285750" algn="just">
              <a:spcBef>
                <a:spcPts val="1000"/>
              </a:spcBef>
              <a:spcAft>
                <a:spcPts val="0"/>
              </a:spcAft>
              <a:buFont typeface="Arial" panose="020B0604020202020204" pitchFamily="34" charset="0"/>
              <a:buChar char="•"/>
            </a:pPr>
            <a:r>
              <a:rPr lang="ru-RU" sz="1500" b="1" dirty="0">
                <a:latin typeface="Trebuchet MS" panose="020B0603020202020204" pitchFamily="34" charset="0"/>
                <a:ea typeface="Tahoma" panose="020B0604030504040204" pitchFamily="34" charset="0"/>
                <a:cs typeface="Tahoma" panose="020B0604030504040204" pitchFamily="34" charset="0"/>
              </a:rPr>
              <a:t>В 2023 году:</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запущена проверка информации в Перечне на уровне субъектов Российской Федерации</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организовано формирование информации в Перечне об источниках доходов, поступающих в местные бюджеты</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В Перечень будут интегрированы нормативные характеристики налоговых расходов</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Будет реализована доработка информационной системы, позволяющая использовать сформированную в Перечне информацию при представлении прогнозов доходов и заполнении форм обоснования прогнозов доходов</a:t>
            </a:r>
          </a:p>
          <a:p>
            <a:pPr marL="742950" lvl="1" indent="-285750" algn="just">
              <a:spcBef>
                <a:spcPts val="1000"/>
              </a:spcBef>
              <a:spcAft>
                <a:spcPts val="0"/>
              </a:spcAft>
              <a:buFont typeface="Wingdings" panose="05000000000000000000" pitchFamily="2" charset="2"/>
              <a:buChar char="Ø"/>
            </a:pPr>
            <a:r>
              <a:rPr lang="ru-RU" sz="1300" dirty="0">
                <a:latin typeface="Trebuchet MS" panose="020B0603020202020204" pitchFamily="34" charset="0"/>
                <a:ea typeface="Tahoma" panose="020B0604030504040204" pitchFamily="34" charset="0"/>
                <a:cs typeface="Tahoma" panose="020B0604030504040204" pitchFamily="34" charset="0"/>
              </a:rPr>
              <a:t>Данные реестра источников доходов федерального бюджета будут размещаться на Едином портале бюджетной отчетности</a:t>
            </a:r>
          </a:p>
        </p:txBody>
      </p:sp>
      <p:sp>
        <p:nvSpPr>
          <p:cNvPr id="6" name="Номер слайда 5"/>
          <p:cNvSpPr>
            <a:spLocks noGrp="1"/>
          </p:cNvSpPr>
          <p:nvPr>
            <p:ph type="sldNum" sz="quarter" idx="4294967295"/>
          </p:nvPr>
        </p:nvSpPr>
        <p:spPr>
          <a:xfrm>
            <a:off x="8855075" y="1588"/>
            <a:ext cx="825500" cy="366712"/>
          </a:xfrm>
          <a:prstGeom prst="rect">
            <a:avLst/>
          </a:prstGeom>
        </p:spPr>
        <p:txBody>
          <a:bodyPr/>
          <a:lstStyle/>
          <a:p>
            <a:pPr algn="r">
              <a:defRPr/>
            </a:pPr>
            <a:fld id="{B56589BF-21C7-4D8B-9148-724C6EB297D5}" type="slidenum">
              <a:rPr lang="ru-RU" smtClean="0">
                <a:solidFill>
                  <a:schemeClr val="bg1"/>
                </a:solidFill>
                <a:latin typeface="+mj-lt"/>
              </a:rPr>
              <a:pPr algn="r">
                <a:defRPr/>
              </a:pPr>
              <a:t>9</a:t>
            </a:fld>
            <a:endParaRPr lang="ru-RU" dirty="0">
              <a:solidFill>
                <a:schemeClr val="bg1"/>
              </a:solidFill>
              <a:latin typeface="+mj-lt"/>
            </a:endParaRPr>
          </a:p>
        </p:txBody>
      </p:sp>
    </p:spTree>
    <p:extLst>
      <p:ext uri="{BB962C8B-B14F-4D97-AF65-F5344CB8AC3E}">
        <p14:creationId xmlns:p14="http://schemas.microsoft.com/office/powerpoint/2010/main" val="768350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9_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9_Городская">
      <a:majorFont>
        <a:latin typeface="Arial"/>
        <a:ea typeface=""/>
        <a:cs typeface=""/>
      </a:majorFont>
      <a:minorFont>
        <a:latin typeface="Arial"/>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Concourse</Template>
  <TotalTime>99164</TotalTime>
  <Words>4887</Words>
  <Application>Microsoft Office PowerPoint</Application>
  <PresentationFormat>Лист A4 (210x297 мм)</PresentationFormat>
  <Paragraphs>321</Paragraphs>
  <Slides>18</Slides>
  <Notes>16</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2</vt:i4>
      </vt:variant>
      <vt:variant>
        <vt:lpstr>Заголовки слайдов</vt:lpstr>
      </vt:variant>
      <vt:variant>
        <vt:i4>18</vt:i4>
      </vt:variant>
    </vt:vector>
  </HeadingPairs>
  <TitlesOfParts>
    <vt:vector size="31" baseType="lpstr">
      <vt:lpstr>Aparajita</vt:lpstr>
      <vt:lpstr>Arial</vt:lpstr>
      <vt:lpstr>Bahnschrift SemiLight</vt:lpstr>
      <vt:lpstr>Calibri</vt:lpstr>
      <vt:lpstr>Georgia</vt:lpstr>
      <vt:lpstr>Source Sans Pro Semibold</vt:lpstr>
      <vt:lpstr>Tahoma</vt:lpstr>
      <vt:lpstr>Times New Roman</vt:lpstr>
      <vt:lpstr>Trebuchet MS</vt:lpstr>
      <vt:lpstr>Wingdings</vt:lpstr>
      <vt:lpstr>Wingdings 2</vt:lpstr>
      <vt:lpstr>9_Городская</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ДОМБРОВСКИЙ ЕВГЕНИЙ АЛЕКСАНДРОВИЧ</dc:creator>
  <cp:lastModifiedBy>ЛЕБЕДИНСКАЯ ЕЛЕНА ВИКТОРОВНА</cp:lastModifiedBy>
  <cp:revision>744</cp:revision>
  <cp:lastPrinted>2021-10-06T13:24:37Z</cp:lastPrinted>
  <dcterms:modified xsi:type="dcterms:W3CDTF">2022-06-09T09:17:59Z</dcterms:modified>
</cp:coreProperties>
</file>