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8" r:id="rId2"/>
    <p:sldId id="310" r:id="rId3"/>
    <p:sldId id="285" r:id="rId4"/>
    <p:sldId id="287" r:id="rId5"/>
    <p:sldId id="277" r:id="rId6"/>
    <p:sldId id="259" r:id="rId7"/>
    <p:sldId id="297" r:id="rId8"/>
    <p:sldId id="300" r:id="rId9"/>
    <p:sldId id="311" r:id="rId10"/>
    <p:sldId id="291" r:id="rId11"/>
    <p:sldId id="292" r:id="rId12"/>
    <p:sldId id="293" r:id="rId13"/>
    <p:sldId id="284" r:id="rId14"/>
    <p:sldId id="286" r:id="rId15"/>
    <p:sldId id="273" r:id="rId16"/>
    <p:sldId id="267" r:id="rId17"/>
    <p:sldId id="268" r:id="rId18"/>
    <p:sldId id="274" r:id="rId19"/>
    <p:sldId id="294" r:id="rId20"/>
    <p:sldId id="276" r:id="rId21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08E"/>
    <a:srgbClr val="00823B"/>
    <a:srgbClr val="009A46"/>
    <a:srgbClr val="5B7345"/>
    <a:srgbClr val="C0D3EA"/>
    <a:srgbClr val="2ECED2"/>
    <a:srgbClr val="219497"/>
    <a:srgbClr val="FFB3B3"/>
    <a:srgbClr val="FD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08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Доля конкурентного отбора в сфере содействия занятости населения от общего объема социального заказа</a:t>
            </a:r>
            <a:endParaRPr lang="ru-RU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81525805334741"/>
          <c:y val="0.12088886483907188"/>
          <c:w val="0.44796667246977329"/>
          <c:h val="0.753206712218035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СЗ в сфере содействия занятости населения (чел.)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E1-45F5-A5BB-E961B33B57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E1-45F5-A5BB-E961B33B57F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E1-45F5-A5BB-E961B33B57F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E1-45F5-A5BB-E961B33B57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Санкт-Петербург</c:v>
                </c:pt>
                <c:pt idx="1">
                  <c:v>Красноярский край</c:v>
                </c:pt>
                <c:pt idx="2">
                  <c:v>Новосибирская область</c:v>
                </c:pt>
                <c:pt idx="3">
                  <c:v>Псковская область</c:v>
                </c:pt>
                <c:pt idx="4">
                  <c:v>Республика Карелия</c:v>
                </c:pt>
                <c:pt idx="5">
                  <c:v>Московская область</c:v>
                </c:pt>
                <c:pt idx="6">
                  <c:v>Самарская область</c:v>
                </c:pt>
                <c:pt idx="7">
                  <c:v>Тюменская область</c:v>
                </c:pt>
                <c:pt idx="8">
                  <c:v>Ульяновская область</c:v>
                </c:pt>
                <c:pt idx="9">
                  <c:v>ЯНАО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197598</c:v>
                </c:pt>
                <c:pt idx="1">
                  <c:v>230630</c:v>
                </c:pt>
                <c:pt idx="2">
                  <c:v>201119</c:v>
                </c:pt>
                <c:pt idx="3">
                  <c:v>30285</c:v>
                </c:pt>
                <c:pt idx="4">
                  <c:v>45700</c:v>
                </c:pt>
                <c:pt idx="5">
                  <c:v>237506</c:v>
                </c:pt>
                <c:pt idx="6">
                  <c:v>75253</c:v>
                </c:pt>
                <c:pt idx="7">
                  <c:v>187075</c:v>
                </c:pt>
                <c:pt idx="8">
                  <c:v>25325</c:v>
                </c:pt>
                <c:pt idx="9">
                  <c:v>48650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E1-45F5-A5BB-E961B33B57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услуги, в отношении которой будет отбор (чел.)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627688419560567E-2"/>
                  <c:y val="2.2312451982108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E1-45F5-A5BB-E961B33B57F8}"/>
                </c:ext>
              </c:extLst>
            </c:dLbl>
            <c:dLbl>
              <c:idx val="1"/>
              <c:layout>
                <c:manualLayout>
                  <c:x val="2.12935823322508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E1-45F5-A5BB-E961B33B57F8}"/>
                </c:ext>
              </c:extLst>
            </c:dLbl>
            <c:dLbl>
              <c:idx val="2"/>
              <c:layout>
                <c:manualLayout>
                  <c:x val="2.1488773503629828E-2"/>
                  <c:y val="-6.693735594633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E1-45F5-A5BB-E961B33B57F8}"/>
                </c:ext>
              </c:extLst>
            </c:dLbl>
            <c:dLbl>
              <c:idx val="3"/>
              <c:layout>
                <c:manualLayout>
                  <c:x val="0.16147633268623571"/>
                  <c:y val="-2.2312451982110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E1-45F5-A5BB-E961B33B57F8}"/>
                </c:ext>
              </c:extLst>
            </c:dLbl>
            <c:dLbl>
              <c:idx val="4"/>
              <c:layout>
                <c:manualLayout>
                  <c:x val="3.19403734983762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CE1-45F5-A5BB-E961B33B57F8}"/>
                </c:ext>
              </c:extLst>
            </c:dLbl>
            <c:dLbl>
              <c:idx val="5"/>
              <c:layout>
                <c:manualLayout>
                  <c:x val="4.79105602475643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E1-45F5-A5BB-E961B33B57F8}"/>
                </c:ext>
              </c:extLst>
            </c:dLbl>
            <c:dLbl>
              <c:idx val="6"/>
              <c:layout>
                <c:manualLayout>
                  <c:x val="0.10824237685560856"/>
                  <c:y val="-2.2312451982110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E1-45F5-A5BB-E961B33B57F8}"/>
                </c:ext>
              </c:extLst>
            </c:dLbl>
            <c:dLbl>
              <c:idx val="7"/>
              <c:layout>
                <c:manualLayout>
                  <c:x val="2.66169779153135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E1-45F5-A5BB-E961B33B57F8}"/>
                </c:ext>
              </c:extLst>
            </c:dLbl>
            <c:dLbl>
              <c:idx val="8"/>
              <c:layout>
                <c:manualLayout>
                  <c:x val="2.83914431096678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E1-45F5-A5BB-E961B33B57F8}"/>
                </c:ext>
              </c:extLst>
            </c:dLbl>
            <c:dLbl>
              <c:idx val="9"/>
              <c:layout>
                <c:manualLayout>
                  <c:x val="0.15449681616233213"/>
                  <c:y val="-2.2312451982109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E1-45F5-A5BB-E961B33B5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Санкт-Петербург</c:v>
                </c:pt>
                <c:pt idx="1">
                  <c:v>Красноярский край</c:v>
                </c:pt>
                <c:pt idx="2">
                  <c:v>Новосибирская область</c:v>
                </c:pt>
                <c:pt idx="3">
                  <c:v>Псковская область</c:v>
                </c:pt>
                <c:pt idx="4">
                  <c:v>Республика Карелия</c:v>
                </c:pt>
                <c:pt idx="5">
                  <c:v>Московская область</c:v>
                </c:pt>
                <c:pt idx="6">
                  <c:v>Самарская область</c:v>
                </c:pt>
                <c:pt idx="7">
                  <c:v>Тюменская область</c:v>
                </c:pt>
                <c:pt idx="8">
                  <c:v>Ульяновская область</c:v>
                </c:pt>
                <c:pt idx="9">
                  <c:v>ЯНАО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100</c:v>
                </c:pt>
                <c:pt idx="1">
                  <c:v>50</c:v>
                </c:pt>
                <c:pt idx="2">
                  <c:v>10</c:v>
                </c:pt>
                <c:pt idx="3">
                  <c:v>464</c:v>
                </c:pt>
                <c:pt idx="4">
                  <c:v>50</c:v>
                </c:pt>
                <c:pt idx="5">
                  <c:v>550</c:v>
                </c:pt>
                <c:pt idx="6">
                  <c:v>700</c:v>
                </c:pt>
                <c:pt idx="7">
                  <c:v>50</c:v>
                </c:pt>
                <c:pt idx="8">
                  <c:v>15</c:v>
                </c:pt>
                <c:pt idx="9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CE1-45F5-A5BB-E961B33B5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95947088"/>
        <c:axId val="495951352"/>
      </c:barChart>
      <c:catAx>
        <c:axId val="49594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951352"/>
        <c:crosses val="autoZero"/>
        <c:auto val="1"/>
        <c:lblAlgn val="ctr"/>
        <c:lblOffset val="100"/>
        <c:noMultiLvlLbl val="0"/>
      </c:catAx>
      <c:valAx>
        <c:axId val="4959513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9594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Доля конкурентного отбора в сфере спортивной подготовки от общего объема социального заказа</a:t>
            </a:r>
            <a:endParaRPr lang="ru-RU" sz="1400" b="1" dirty="0"/>
          </a:p>
        </c:rich>
      </c:tx>
      <c:layout>
        <c:manualLayout>
          <c:xMode val="edge"/>
          <c:yMode val="edge"/>
          <c:x val="0.12665051738989447"/>
          <c:y val="6.6937355946329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4778265929990002"/>
          <c:y val="0.12088886483907188"/>
          <c:w val="0.4895456083293091"/>
          <c:h val="0.753206712218035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СЗ в сфере спортивной подготовки (чел.)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Курская область</c:v>
                </c:pt>
                <c:pt idx="1">
                  <c:v>Пермский край</c:v>
                </c:pt>
                <c:pt idx="2">
                  <c:v>Республика Башкортостан</c:v>
                </c:pt>
                <c:pt idx="3">
                  <c:v>ХМАО</c:v>
                </c:pt>
                <c:pt idx="4">
                  <c:v>Челябинская область</c:v>
                </c:pt>
                <c:pt idx="5">
                  <c:v>г. Ярославль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2122</c:v>
                </c:pt>
                <c:pt idx="1">
                  <c:v>6187</c:v>
                </c:pt>
                <c:pt idx="2">
                  <c:v>1437</c:v>
                </c:pt>
                <c:pt idx="3">
                  <c:v>1856</c:v>
                </c:pt>
                <c:pt idx="4">
                  <c:v>1529</c:v>
                </c:pt>
                <c:pt idx="5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D-4DD4-A7C3-C81FAC2609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услуги, в отношении которой будет отбор (чел.)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231507303719131E-2"/>
                  <c:y val="-1.636227576847472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2D-4DD4-A7C3-C81FAC2609DA}"/>
                </c:ext>
              </c:extLst>
            </c:dLbl>
            <c:dLbl>
              <c:idx val="1"/>
              <c:layout>
                <c:manualLayout>
                  <c:x val="2.2733972996556582E-2"/>
                  <c:y val="-8.18113788423736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2D-4DD4-A7C3-C81FAC2609DA}"/>
                </c:ext>
              </c:extLst>
            </c:dLbl>
            <c:dLbl>
              <c:idx val="2"/>
              <c:layout>
                <c:manualLayout>
                  <c:x val="0.1509772647877196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2D-4DD4-A7C3-C81FAC2609DA}"/>
                </c:ext>
              </c:extLst>
            </c:dLbl>
            <c:dLbl>
              <c:idx val="3"/>
              <c:layout>
                <c:manualLayout>
                  <c:x val="3.24195216574744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2D-4DD4-A7C3-C81FAC2609DA}"/>
                </c:ext>
              </c:extLst>
            </c:dLbl>
            <c:dLbl>
              <c:idx val="4"/>
              <c:layout>
                <c:manualLayout>
                  <c:x val="4.6618965255852206E-2"/>
                  <c:y val="2.2312451982109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2D-4DD4-A7C3-C81FAC2609DA}"/>
                </c:ext>
              </c:extLst>
            </c:dLbl>
            <c:dLbl>
              <c:idx val="5"/>
              <c:layout>
                <c:manualLayout>
                  <c:x val="7.02422969245274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2D-4DD4-A7C3-C81FAC260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Курская область</c:v>
                </c:pt>
                <c:pt idx="1">
                  <c:v>Пермский край</c:v>
                </c:pt>
                <c:pt idx="2">
                  <c:v>Республика Башкортостан</c:v>
                </c:pt>
                <c:pt idx="3">
                  <c:v>ХМАО</c:v>
                </c:pt>
                <c:pt idx="4">
                  <c:v>Челябинская область</c:v>
                </c:pt>
                <c:pt idx="5">
                  <c:v>г. Ярославль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25</c:v>
                </c:pt>
                <c:pt idx="1">
                  <c:v>12</c:v>
                </c:pt>
                <c:pt idx="2">
                  <c:v>1437</c:v>
                </c:pt>
                <c:pt idx="3">
                  <c:v>80</c:v>
                </c:pt>
                <c:pt idx="4">
                  <c:v>120</c:v>
                </c:pt>
                <c:pt idx="5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2D-4DD4-A7C3-C81FAC260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95947088"/>
        <c:axId val="495951352"/>
      </c:barChart>
      <c:catAx>
        <c:axId val="49594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951352"/>
        <c:crosses val="autoZero"/>
        <c:auto val="1"/>
        <c:lblAlgn val="ctr"/>
        <c:lblOffset val="100"/>
        <c:noMultiLvlLbl val="0"/>
      </c:catAx>
      <c:valAx>
        <c:axId val="4959513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9594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 smtClean="0">
                <a:effectLst/>
              </a:rPr>
              <a:t>Доля конкурентного отбора в сфере социального обслуживания от общего объема социального заказа</a:t>
            </a:r>
            <a:endParaRPr lang="ru-RU" sz="1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061573038551091"/>
          <c:y val="0.12088886483907188"/>
          <c:w val="0.45411269318817821"/>
          <c:h val="0.753206712218035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СЗ в сфере социального обслуживания (чел.)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7365313746719394E-2"/>
                  <c:y val="-2.2312451982110801E-3"/>
                </c:manualLayout>
              </c:layout>
              <c:tx>
                <c:rich>
                  <a:bodyPr/>
                  <a:lstStyle/>
                  <a:p>
                    <a:fld id="{F33EF77A-08A8-48AC-9E49-B0CF91209938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82E-4F9D-A931-08F895BC19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fld id="{5419CBC8-D376-42EB-97AD-7DBE1994563E}" type="VALUE">
                      <a:rPr lang="en-US" smtClean="0"/>
                      <a:pPr/>
                      <a:t>[ЗНАЧЕНИЕ]</a:t>
                    </a:fld>
                    <a:endParaRPr lang="en-US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2E-4F9D-A931-08F895BC19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Алтайский край</c:v>
                </c:pt>
                <c:pt idx="1">
                  <c:v>Калининградская область</c:v>
                </c:pt>
                <c:pt idx="2">
                  <c:v>Красноярский край</c:v>
                </c:pt>
                <c:pt idx="3">
                  <c:v>Курская область</c:v>
                </c:pt>
                <c:pt idx="4">
                  <c:v>Московская область</c:v>
                </c:pt>
                <c:pt idx="5">
                  <c:v>Новгородская область</c:v>
                </c:pt>
                <c:pt idx="6">
                  <c:v>Псковская область</c:v>
                </c:pt>
                <c:pt idx="7">
                  <c:v>Республика Башкортостан</c:v>
                </c:pt>
                <c:pt idx="8">
                  <c:v>Республика Саха (Якутия)</c:v>
                </c:pt>
                <c:pt idx="9">
                  <c:v>Сахалинская область</c:v>
                </c:pt>
                <c:pt idx="10">
                  <c:v>Ульяновская область</c:v>
                </c:pt>
                <c:pt idx="11">
                  <c:v>ХМАО</c:v>
                </c:pt>
                <c:pt idx="12">
                  <c:v>Чувашская Республика</c:v>
                </c:pt>
                <c:pt idx="13">
                  <c:v>ЯНАО</c:v>
                </c:pt>
                <c:pt idx="14">
                  <c:v>Ярославская область</c:v>
                </c:pt>
                <c:pt idx="15">
                  <c:v>Новосибирская область</c:v>
                </c:pt>
                <c:pt idx="16">
                  <c:v>Оренбургская область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20877</c:v>
                </c:pt>
                <c:pt idx="2">
                  <c:v>2895</c:v>
                </c:pt>
                <c:pt idx="3">
                  <c:v>20085</c:v>
                </c:pt>
                <c:pt idx="4">
                  <c:v>228749</c:v>
                </c:pt>
                <c:pt idx="5">
                  <c:v>25519</c:v>
                </c:pt>
                <c:pt idx="6">
                  <c:v>50</c:v>
                </c:pt>
                <c:pt idx="8">
                  <c:v>5118</c:v>
                </c:pt>
                <c:pt idx="9">
                  <c:v>26352</c:v>
                </c:pt>
                <c:pt idx="10">
                  <c:v>91714</c:v>
                </c:pt>
                <c:pt idx="11">
                  <c:v>169127</c:v>
                </c:pt>
                <c:pt idx="12">
                  <c:v>3437</c:v>
                </c:pt>
                <c:pt idx="13">
                  <c:v>8698</c:v>
                </c:pt>
                <c:pt idx="15">
                  <c:v>8992</c:v>
                </c:pt>
                <c:pt idx="16">
                  <c:v>127444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A-4CE8-83C8-F907307FE6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услуги, в отношении которой будет отбор (чел.)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792917628945218E-2"/>
                  <c:y val="2.2312451982109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8DA-4CE8-83C8-F907307FE622}"/>
                </c:ext>
              </c:extLst>
            </c:dLbl>
            <c:dLbl>
              <c:idx val="1"/>
              <c:layout>
                <c:manualLayout>
                  <c:x val="-5.8194068743853229E-3"/>
                  <c:y val="-6.693735594632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8DA-4CE8-83C8-F907307FE622}"/>
                </c:ext>
              </c:extLst>
            </c:dLbl>
            <c:dLbl>
              <c:idx val="2"/>
              <c:layout>
                <c:manualLayout>
                  <c:x val="0.14184260454741079"/>
                  <c:y val="-2.2312451982110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8DA-4CE8-83C8-F907307FE622}"/>
                </c:ext>
              </c:extLst>
            </c:dLbl>
            <c:dLbl>
              <c:idx val="3"/>
              <c:layout>
                <c:manualLayout>
                  <c:x val="2.2239329398682749E-2"/>
                  <c:y val="-8.18113788423736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8DA-4CE8-83C8-F907307FE622}"/>
                </c:ext>
              </c:extLst>
            </c:dLbl>
            <c:dLbl>
              <c:idx val="4"/>
              <c:layout>
                <c:manualLayout>
                  <c:x val="0.1026430587631510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8DA-4CE8-83C8-F907307FE622}"/>
                </c:ext>
              </c:extLst>
            </c:dLbl>
            <c:dLbl>
              <c:idx val="5"/>
              <c:layout>
                <c:manualLayout>
                  <c:x val="3.4214352921050378E-2"/>
                  <c:y val="2.2312451982109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8DA-4CE8-83C8-F907307FE622}"/>
                </c:ext>
              </c:extLst>
            </c:dLbl>
            <c:dLbl>
              <c:idx val="6"/>
              <c:layout>
                <c:manualLayout>
                  <c:x val="0.11632879993157129"/>
                  <c:y val="-8.18113788423736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8DA-4CE8-83C8-F907307FE622}"/>
                </c:ext>
              </c:extLst>
            </c:dLbl>
            <c:dLbl>
              <c:idx val="7"/>
              <c:layout>
                <c:manualLayout>
                  <c:x val="-2.1799232980281486E-4"/>
                  <c:y val="2.2312451982109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8DA-4CE8-83C8-F907307FE622}"/>
                </c:ext>
              </c:extLst>
            </c:dLbl>
            <c:dLbl>
              <c:idx val="8"/>
              <c:layout>
                <c:manualLayout>
                  <c:x val="5.8164399965785644E-2"/>
                  <c:y val="-8.18113788423736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8DA-4CE8-83C8-F907307FE622}"/>
                </c:ext>
              </c:extLst>
            </c:dLbl>
            <c:dLbl>
              <c:idx val="9"/>
              <c:layout>
                <c:manualLayout>
                  <c:x val="2.56607646907876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8DA-4CE8-83C8-F907307FE622}"/>
                </c:ext>
              </c:extLst>
            </c:dLbl>
            <c:dLbl>
              <c:idx val="10"/>
              <c:layout>
                <c:manualLayout>
                  <c:x val="2.0528611752630228E-2"/>
                  <c:y val="-8.18113788423736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8DA-4CE8-83C8-F907307FE622}"/>
                </c:ext>
              </c:extLst>
            </c:dLbl>
            <c:dLbl>
              <c:idx val="11"/>
              <c:layout>
                <c:manualLayout>
                  <c:x val="5.3032247027628092E-2"/>
                  <c:y val="-4.09056894211868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8DA-4CE8-83C8-F907307FE622}"/>
                </c:ext>
              </c:extLst>
            </c:dLbl>
            <c:dLbl>
              <c:idx val="12"/>
              <c:layout>
                <c:manualLayout>
                  <c:x val="2.3950047044735266E-2"/>
                  <c:y val="8.7844299101259588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12146095286969E-2"/>
                      <c:h val="4.80387091174827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8DA-4CE8-83C8-F907307FE622}"/>
                </c:ext>
              </c:extLst>
            </c:dLbl>
            <c:dLbl>
              <c:idx val="13"/>
              <c:layout>
                <c:manualLayout>
                  <c:x val="6.6717988196048239E-2"/>
                  <c:y val="-4.4624903964220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8DA-4CE8-83C8-F907307FE622}"/>
                </c:ext>
              </c:extLst>
            </c:dLbl>
            <c:dLbl>
              <c:idx val="14"/>
              <c:layout>
                <c:manualLayout>
                  <c:x val="-5.8960491734006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8DA-4CE8-83C8-F907307FE622}"/>
                </c:ext>
              </c:extLst>
            </c:dLbl>
            <c:dLbl>
              <c:idx val="15"/>
              <c:layout>
                <c:manualLayout>
                  <c:x val="5.9875117611838044E-2"/>
                  <c:y val="2.2312451982109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DA-4CE8-83C8-F907307FE622}"/>
                </c:ext>
              </c:extLst>
            </c:dLbl>
            <c:dLbl>
              <c:idx val="16"/>
              <c:layout>
                <c:manualLayout>
                  <c:x val="3.763578821315542E-2"/>
                  <c:y val="-2.2312451982109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DA-4CE8-83C8-F907307FE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Алтайский край</c:v>
                </c:pt>
                <c:pt idx="1">
                  <c:v>Калининградская область</c:v>
                </c:pt>
                <c:pt idx="2">
                  <c:v>Красноярский край</c:v>
                </c:pt>
                <c:pt idx="3">
                  <c:v>Курская область</c:v>
                </c:pt>
                <c:pt idx="4">
                  <c:v>Московская область</c:v>
                </c:pt>
                <c:pt idx="5">
                  <c:v>Новгородская область</c:v>
                </c:pt>
                <c:pt idx="6">
                  <c:v>Псковская область</c:v>
                </c:pt>
                <c:pt idx="7">
                  <c:v>Республика Башкортостан</c:v>
                </c:pt>
                <c:pt idx="8">
                  <c:v>Республика Саха (Якутия)</c:v>
                </c:pt>
                <c:pt idx="9">
                  <c:v>Сахалинская область</c:v>
                </c:pt>
                <c:pt idx="10">
                  <c:v>Ульяновская область</c:v>
                </c:pt>
                <c:pt idx="11">
                  <c:v>ХМАО</c:v>
                </c:pt>
                <c:pt idx="12">
                  <c:v>Чувашская Республика</c:v>
                </c:pt>
                <c:pt idx="13">
                  <c:v>ЯНАО</c:v>
                </c:pt>
                <c:pt idx="14">
                  <c:v>Ярославская область</c:v>
                </c:pt>
                <c:pt idx="15">
                  <c:v>Новосибирская область</c:v>
                </c:pt>
                <c:pt idx="16">
                  <c:v>Оренбургская область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102</c:v>
                </c:pt>
                <c:pt idx="1">
                  <c:v>100</c:v>
                </c:pt>
                <c:pt idx="2">
                  <c:v>26055</c:v>
                </c:pt>
                <c:pt idx="3">
                  <c:v>12</c:v>
                </c:pt>
                <c:pt idx="4">
                  <c:v>45640</c:v>
                </c:pt>
                <c:pt idx="5">
                  <c:v>202</c:v>
                </c:pt>
                <c:pt idx="6">
                  <c:v>100</c:v>
                </c:pt>
                <c:pt idx="7">
                  <c:v>35421</c:v>
                </c:pt>
                <c:pt idx="8">
                  <c:v>870</c:v>
                </c:pt>
                <c:pt idx="9">
                  <c:v>90</c:v>
                </c:pt>
                <c:pt idx="10">
                  <c:v>56</c:v>
                </c:pt>
                <c:pt idx="11">
                  <c:v>318</c:v>
                </c:pt>
                <c:pt idx="12">
                  <c:v>35</c:v>
                </c:pt>
                <c:pt idx="13">
                  <c:v>1594</c:v>
                </c:pt>
                <c:pt idx="14">
                  <c:v>536</c:v>
                </c:pt>
                <c:pt idx="15">
                  <c:v>1325</c:v>
                </c:pt>
                <c:pt idx="16">
                  <c:v>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DA-4CE8-83C8-F907307FE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95947088"/>
        <c:axId val="495951352"/>
      </c:barChart>
      <c:catAx>
        <c:axId val="49594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951352"/>
        <c:crosses val="autoZero"/>
        <c:auto val="1"/>
        <c:lblAlgn val="ctr"/>
        <c:lblOffset val="100"/>
        <c:noMultiLvlLbl val="0"/>
      </c:catAx>
      <c:valAx>
        <c:axId val="4959513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9594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Объем оказания государственных услуг в сфере туризма, распределяемых по социальному сертификату</a:t>
            </a:r>
            <a:endParaRPr lang="ru-RU" sz="1400" b="1" dirty="0"/>
          </a:p>
        </c:rich>
      </c:tx>
      <c:layout>
        <c:manualLayout>
          <c:xMode val="edge"/>
          <c:yMode val="edge"/>
          <c:x val="0.12665051738989447"/>
          <c:y val="6.6937355946329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5315096975383475"/>
          <c:y val="0.15575758900277553"/>
          <c:w val="0.5415186114991537"/>
          <c:h val="0.762366551548672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услуги, в отношении которой будет отбор (чел.)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Республика Адыгея</c:v>
                </c:pt>
                <c:pt idx="1">
                  <c:v>Республика Башкортостан</c:v>
                </c:pt>
                <c:pt idx="2">
                  <c:v>Чувашская Республика</c:v>
                </c:pt>
                <c:pt idx="3">
                  <c:v>Красноярский край</c:v>
                </c:pt>
                <c:pt idx="4">
                  <c:v>Ставропольский край</c:v>
                </c:pt>
                <c:pt idx="5">
                  <c:v>Пермский край</c:v>
                </c:pt>
                <c:pt idx="6">
                  <c:v>Белгородская область</c:v>
                </c:pt>
                <c:pt idx="7">
                  <c:v>Вологодская область</c:v>
                </c:pt>
                <c:pt idx="8">
                  <c:v>Калининградская область</c:v>
                </c:pt>
                <c:pt idx="9">
                  <c:v>Курская область</c:v>
                </c:pt>
                <c:pt idx="10">
                  <c:v>Ленинградская область</c:v>
                </c:pt>
                <c:pt idx="11">
                  <c:v>Московская область</c:v>
                </c:pt>
                <c:pt idx="12">
                  <c:v>Новгородская область</c:v>
                </c:pt>
                <c:pt idx="13">
                  <c:v>Самарская область</c:v>
                </c:pt>
                <c:pt idx="14">
                  <c:v>Сахалинская область</c:v>
                </c:pt>
                <c:pt idx="15">
                  <c:v>Челябинская область</c:v>
                </c:pt>
                <c:pt idx="16">
                  <c:v>Ярославская область</c:v>
                </c:pt>
                <c:pt idx="17">
                  <c:v>ХМАО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1259</c:v>
                </c:pt>
                <c:pt idx="1">
                  <c:v>11106</c:v>
                </c:pt>
                <c:pt idx="2">
                  <c:v>3178</c:v>
                </c:pt>
                <c:pt idx="3">
                  <c:v>7500</c:v>
                </c:pt>
                <c:pt idx="4">
                  <c:v>6718</c:v>
                </c:pt>
                <c:pt idx="5">
                  <c:v>6872</c:v>
                </c:pt>
                <c:pt idx="6">
                  <c:v>3809</c:v>
                </c:pt>
                <c:pt idx="7">
                  <c:v>3041</c:v>
                </c:pt>
                <c:pt idx="8">
                  <c:v>2667</c:v>
                </c:pt>
                <c:pt idx="9">
                  <c:v>2593</c:v>
                </c:pt>
                <c:pt idx="10">
                  <c:v>3772</c:v>
                </c:pt>
                <c:pt idx="11">
                  <c:v>20313</c:v>
                </c:pt>
                <c:pt idx="12">
                  <c:v>1438</c:v>
                </c:pt>
                <c:pt idx="13">
                  <c:v>7611</c:v>
                </c:pt>
                <c:pt idx="14">
                  <c:v>1353</c:v>
                </c:pt>
                <c:pt idx="15" formatCode="_-* #\ ##0_-;\-* #\ ##0_-;_-* &quot;-&quot;??_-;_-@_-">
                  <c:v>8879</c:v>
                </c:pt>
                <c:pt idx="16" formatCode="_-* #\ ##0_-;\-* #\ ##0_-;_-* &quot;-&quot;??_-;_-@_-">
                  <c:v>2992</c:v>
                </c:pt>
                <c:pt idx="17" formatCode="_-* #\ ##0_-;\-* #\ ##0_-;_-* &quot;-&quot;??_-;_-@_-">
                  <c:v>4899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84-474A-97DE-9E718D172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5947088"/>
        <c:axId val="495951352"/>
      </c:barChart>
      <c:catAx>
        <c:axId val="49594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951352"/>
        <c:crosses val="autoZero"/>
        <c:auto val="1"/>
        <c:lblAlgn val="ctr"/>
        <c:lblOffset val="100"/>
        <c:noMultiLvlLbl val="0"/>
      </c:catAx>
      <c:valAx>
        <c:axId val="4959513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594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Доля конкурентного отбора в сфере санаторно-курортного лечения от общего объема социального заказа</a:t>
            </a:r>
            <a:endParaRPr lang="ru-RU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81525805334741"/>
          <c:y val="0.12088886483907188"/>
          <c:w val="0.44796667246977329"/>
          <c:h val="0.753206712218035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СЗ в сфере санаторно-курортного лечения (койко-дней.)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08-408B-B0AF-D595934D97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08-408B-B0AF-D595934D97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Алтайский край</c:v>
                </c:pt>
                <c:pt idx="1">
                  <c:v>Ставропольский край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198525</c:v>
                </c:pt>
                <c:pt idx="1">
                  <c:v>230630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08-408B-B0AF-D595934D97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услуги, в отношении которой будет отбор (чел.)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627688419560567E-2"/>
                  <c:y val="2.2312451982108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08-408B-B0AF-D595934D9783}"/>
                </c:ext>
              </c:extLst>
            </c:dLbl>
            <c:dLbl>
              <c:idx val="1"/>
              <c:layout>
                <c:manualLayout>
                  <c:x val="1.7744651943541084E-3"/>
                  <c:y val="-4.09056894211868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08-408B-B0AF-D595934D97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Алтайский край</c:v>
                </c:pt>
                <c:pt idx="1">
                  <c:v>Ставропольский край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39705</c:v>
                </c:pt>
                <c:pt idx="1">
                  <c:v>8904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E08-408B-B0AF-D595934D9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95947088"/>
        <c:axId val="495951352"/>
      </c:barChart>
      <c:catAx>
        <c:axId val="49594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951352"/>
        <c:crosses val="autoZero"/>
        <c:auto val="1"/>
        <c:lblAlgn val="ctr"/>
        <c:lblOffset val="100"/>
        <c:noMultiLvlLbl val="0"/>
      </c:catAx>
      <c:valAx>
        <c:axId val="4959513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9594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 smtClean="0">
                <a:effectLst/>
              </a:rPr>
              <a:t>Доля конкурентного отбора в сфере паллиативной медицинской помощи от общего объема социального заказа</a:t>
            </a:r>
            <a:endParaRPr lang="ru-RU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061573038551091"/>
          <c:y val="0.12088886483907188"/>
          <c:w val="0.45411269318817821"/>
          <c:h val="0.753206712218035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СЗ в сфере паллиативной медицинской помощи (чел.)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Тюменская область</c:v>
                </c:pt>
                <c:pt idx="1">
                  <c:v>Белгородская область</c:v>
                </c:pt>
                <c:pt idx="2">
                  <c:v>Пермский край</c:v>
                </c:pt>
                <c:pt idx="3">
                  <c:v>Воронежская область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16883</c:v>
                </c:pt>
                <c:pt idx="1">
                  <c:v>42267</c:v>
                </c:pt>
                <c:pt idx="2">
                  <c:v>80632</c:v>
                </c:pt>
                <c:pt idx="3">
                  <c:v>34879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8-4956-B36A-A077E8FB99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услуги, в отношении которой будет отбор (чел.)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5054315285262179"/>
                  <c:y val="2.2311572755531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48-4956-B36A-A077E8FB9976}"/>
                </c:ext>
              </c:extLst>
            </c:dLbl>
            <c:dLbl>
              <c:idx val="1"/>
              <c:layout>
                <c:manualLayout>
                  <c:x val="0.14574950648489954"/>
                  <c:y val="-2.2312451982109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48-4956-B36A-A077E8FB9976}"/>
                </c:ext>
              </c:extLst>
            </c:dLbl>
            <c:dLbl>
              <c:idx val="2"/>
              <c:layout>
                <c:manualLayout>
                  <c:x val="0.14184260454741079"/>
                  <c:y val="-2.2312451982110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48-4956-B36A-A077E8FB9976}"/>
                </c:ext>
              </c:extLst>
            </c:dLbl>
            <c:dLbl>
              <c:idx val="3"/>
              <c:layout>
                <c:manualLayout>
                  <c:x val="2.5660764690787787E-2"/>
                  <c:y val="2.16703564391829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66-45B0-9F41-0EB44C2D0C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Тюменская область</c:v>
                </c:pt>
                <c:pt idx="1">
                  <c:v>Белгородская область</c:v>
                </c:pt>
                <c:pt idx="2">
                  <c:v>Пермский край</c:v>
                </c:pt>
                <c:pt idx="3">
                  <c:v>Воронежская область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730</c:v>
                </c:pt>
                <c:pt idx="1">
                  <c:v>33</c:v>
                </c:pt>
                <c:pt idx="2">
                  <c:v>1219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F48-4956-B36A-A077E8FB9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95947088"/>
        <c:axId val="495951352"/>
      </c:barChart>
      <c:catAx>
        <c:axId val="49594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951352"/>
        <c:crosses val="autoZero"/>
        <c:auto val="1"/>
        <c:lblAlgn val="ctr"/>
        <c:lblOffset val="100"/>
        <c:noMultiLvlLbl val="0"/>
      </c:catAx>
      <c:valAx>
        <c:axId val="4959513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9594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5D468-2497-4B02-95A8-15F9D66E9F3C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65FF0B-CE8A-48AD-9AB3-711DB383C02D}">
      <dgm:prSet phldrT="[Текст]"/>
      <dgm:spPr/>
      <dgm:t>
        <a:bodyPr/>
        <a:lstStyle/>
        <a:p>
          <a:r>
            <a:rPr lang="ru-RU" dirty="0" smtClean="0"/>
            <a:t>1. Публично определяется социальный заказ</a:t>
          </a:r>
          <a:endParaRPr lang="ru-RU" dirty="0"/>
        </a:p>
      </dgm:t>
    </dgm:pt>
    <dgm:pt modelId="{BF5257AC-64DD-4CC8-A8B1-B4E5D02D1ADE}" type="parTrans" cxnId="{FCE41D23-8BD6-4194-B914-D90195D86039}">
      <dgm:prSet/>
      <dgm:spPr/>
      <dgm:t>
        <a:bodyPr/>
        <a:lstStyle/>
        <a:p>
          <a:endParaRPr lang="ru-RU"/>
        </a:p>
      </dgm:t>
    </dgm:pt>
    <dgm:pt modelId="{CE283649-E307-4667-B49D-66BFF2CA3153}" type="sibTrans" cxnId="{FCE41D23-8BD6-4194-B914-D90195D86039}">
      <dgm:prSet/>
      <dgm:spPr/>
      <dgm:t>
        <a:bodyPr/>
        <a:lstStyle/>
        <a:p>
          <a:endParaRPr lang="ru-RU"/>
        </a:p>
      </dgm:t>
    </dgm:pt>
    <dgm:pt modelId="{7543E35C-7347-4C49-9DC0-8EBDB942F13E}">
      <dgm:prSet phldrT="[Текст]"/>
      <dgm:spPr/>
      <dgm:t>
        <a:bodyPr/>
        <a:lstStyle/>
        <a:p>
          <a:r>
            <a:rPr lang="ru-RU" dirty="0" smtClean="0"/>
            <a:t>2. Применение новых способов организации оказания государственных (муниципальных) услуг</a:t>
          </a:r>
          <a:endParaRPr lang="ru-RU" dirty="0"/>
        </a:p>
      </dgm:t>
    </dgm:pt>
    <dgm:pt modelId="{BD3DC480-D506-4145-8C37-14C15160E379}" type="parTrans" cxnId="{D8CAD168-7B99-46B3-8161-1B3B1082AA8B}">
      <dgm:prSet/>
      <dgm:spPr/>
      <dgm:t>
        <a:bodyPr/>
        <a:lstStyle/>
        <a:p>
          <a:endParaRPr lang="ru-RU"/>
        </a:p>
      </dgm:t>
    </dgm:pt>
    <dgm:pt modelId="{513C0D81-55B8-47D7-B2F2-53B1D593F53D}" type="sibTrans" cxnId="{D8CAD168-7B99-46B3-8161-1B3B1082AA8B}">
      <dgm:prSet/>
      <dgm:spPr/>
      <dgm:t>
        <a:bodyPr/>
        <a:lstStyle/>
        <a:p>
          <a:endParaRPr lang="ru-RU"/>
        </a:p>
      </dgm:t>
    </dgm:pt>
    <dgm:pt modelId="{AF10B900-1D09-492E-A5F9-0D0E5312BC91}">
      <dgm:prSet phldrT="[Текст]"/>
      <dgm:spPr/>
      <dgm:t>
        <a:bodyPr/>
        <a:lstStyle/>
        <a:p>
          <a:r>
            <a:rPr lang="ru-RU" dirty="0" smtClean="0"/>
            <a:t>3. Единые подходы к финансовому обеспечению государственных и негосударственных исполнителей</a:t>
          </a:r>
          <a:endParaRPr lang="ru-RU" dirty="0"/>
        </a:p>
      </dgm:t>
    </dgm:pt>
    <dgm:pt modelId="{85397E18-D003-4B2B-88A9-22E6C9D63F37}" type="parTrans" cxnId="{A381A97E-B2E0-449C-8E24-772C6C4716F7}">
      <dgm:prSet/>
      <dgm:spPr/>
      <dgm:t>
        <a:bodyPr/>
        <a:lstStyle/>
        <a:p>
          <a:endParaRPr lang="ru-RU"/>
        </a:p>
      </dgm:t>
    </dgm:pt>
    <dgm:pt modelId="{D5E10E82-B3B0-420C-A485-256D7C865720}" type="sibTrans" cxnId="{A381A97E-B2E0-449C-8E24-772C6C4716F7}">
      <dgm:prSet/>
      <dgm:spPr/>
      <dgm:t>
        <a:bodyPr/>
        <a:lstStyle/>
        <a:p>
          <a:endParaRPr lang="ru-RU"/>
        </a:p>
      </dgm:t>
    </dgm:pt>
    <dgm:pt modelId="{20B70270-A1E4-484B-B55A-3D427E8ABF31}">
      <dgm:prSet phldrT="[Текст]"/>
      <dgm:spPr/>
      <dgm:t>
        <a:bodyPr/>
        <a:lstStyle/>
        <a:p>
          <a:r>
            <a:rPr lang="ru-RU" dirty="0" smtClean="0"/>
            <a:t>4. Разграничивается ответственность за неоказание (ненадлежащее оказание) государственных (муниципальных) услуг</a:t>
          </a:r>
          <a:endParaRPr lang="ru-RU" dirty="0"/>
        </a:p>
      </dgm:t>
    </dgm:pt>
    <dgm:pt modelId="{FE57F969-3C4A-4F09-A661-C2CF463C8883}" type="parTrans" cxnId="{FC8E19BF-56A7-46B3-ADB5-06929860F53E}">
      <dgm:prSet/>
      <dgm:spPr/>
      <dgm:t>
        <a:bodyPr/>
        <a:lstStyle/>
        <a:p>
          <a:endParaRPr lang="ru-RU"/>
        </a:p>
      </dgm:t>
    </dgm:pt>
    <dgm:pt modelId="{DE39C6FA-0076-4EDA-8636-EF3FB20E3CA3}" type="sibTrans" cxnId="{FC8E19BF-56A7-46B3-ADB5-06929860F53E}">
      <dgm:prSet/>
      <dgm:spPr/>
      <dgm:t>
        <a:bodyPr/>
        <a:lstStyle/>
        <a:p>
          <a:endParaRPr lang="ru-RU"/>
        </a:p>
      </dgm:t>
    </dgm:pt>
    <dgm:pt modelId="{DAB8571B-831A-4F15-8A31-94D4A23329A5}">
      <dgm:prSet phldrT="[Текст]"/>
      <dgm:spPr/>
      <dgm:t>
        <a:bodyPr/>
        <a:lstStyle/>
        <a:p>
          <a:r>
            <a:rPr lang="ru-RU" dirty="0" smtClean="0"/>
            <a:t>5. Цифровизация взаимодействия</a:t>
          </a:r>
          <a:endParaRPr lang="ru-RU" dirty="0"/>
        </a:p>
      </dgm:t>
    </dgm:pt>
    <dgm:pt modelId="{F69A0078-B3F6-46D7-8D7C-1541C1DFB59F}" type="parTrans" cxnId="{81F7624E-5C6D-4C1D-B549-7E1711600850}">
      <dgm:prSet/>
      <dgm:spPr/>
      <dgm:t>
        <a:bodyPr/>
        <a:lstStyle/>
        <a:p>
          <a:endParaRPr lang="ru-RU"/>
        </a:p>
      </dgm:t>
    </dgm:pt>
    <dgm:pt modelId="{8C04B473-40E1-4D5B-9A93-1DA99EB85E90}" type="sibTrans" cxnId="{81F7624E-5C6D-4C1D-B549-7E1711600850}">
      <dgm:prSet/>
      <dgm:spPr/>
      <dgm:t>
        <a:bodyPr/>
        <a:lstStyle/>
        <a:p>
          <a:endParaRPr lang="ru-RU"/>
        </a:p>
      </dgm:t>
    </dgm:pt>
    <dgm:pt modelId="{83FBCE3C-3742-443B-9D9C-156B4F152038}" type="pres">
      <dgm:prSet presAssocID="{EA95D468-2497-4B02-95A8-15F9D66E9F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AAF5D-E7D6-4794-8083-1D0F3D1E1F91}" type="pres">
      <dgm:prSet presAssocID="{5365FF0B-CE8A-48AD-9AB3-711DB383C02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CD38F-1F99-4B44-A41F-873CECA95202}" type="pres">
      <dgm:prSet presAssocID="{CE283649-E307-4667-B49D-66BFF2CA3153}" presName="sibTrans" presStyleCnt="0"/>
      <dgm:spPr/>
      <dgm:t>
        <a:bodyPr/>
        <a:lstStyle/>
        <a:p>
          <a:endParaRPr lang="ru-RU"/>
        </a:p>
      </dgm:t>
    </dgm:pt>
    <dgm:pt modelId="{FCF55760-D1FC-4CE6-8913-E0D8A140EFA0}" type="pres">
      <dgm:prSet presAssocID="{7543E35C-7347-4C49-9DC0-8EBDB942F1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13ACA-9C93-4653-818E-0CEAFA838EDA}" type="pres">
      <dgm:prSet presAssocID="{513C0D81-55B8-47D7-B2F2-53B1D593F53D}" presName="sibTrans" presStyleCnt="0"/>
      <dgm:spPr/>
      <dgm:t>
        <a:bodyPr/>
        <a:lstStyle/>
        <a:p>
          <a:endParaRPr lang="ru-RU"/>
        </a:p>
      </dgm:t>
    </dgm:pt>
    <dgm:pt modelId="{2921F8DA-0865-4D04-96A3-4492C37C7157}" type="pres">
      <dgm:prSet presAssocID="{AF10B900-1D09-492E-A5F9-0D0E5312BC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7FA03-3A93-4B61-9B9B-4A1051BEDD7D}" type="pres">
      <dgm:prSet presAssocID="{D5E10E82-B3B0-420C-A485-256D7C865720}" presName="sibTrans" presStyleCnt="0"/>
      <dgm:spPr/>
      <dgm:t>
        <a:bodyPr/>
        <a:lstStyle/>
        <a:p>
          <a:endParaRPr lang="ru-RU"/>
        </a:p>
      </dgm:t>
    </dgm:pt>
    <dgm:pt modelId="{46EC60CC-37C7-4A40-BD83-C0A4D39BC37D}" type="pres">
      <dgm:prSet presAssocID="{20B70270-A1E4-484B-B55A-3D427E8ABF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357C-B14F-4AF4-B2EA-E43EC0C99716}" type="pres">
      <dgm:prSet presAssocID="{DE39C6FA-0076-4EDA-8636-EF3FB20E3CA3}" presName="sibTrans" presStyleCnt="0"/>
      <dgm:spPr/>
      <dgm:t>
        <a:bodyPr/>
        <a:lstStyle/>
        <a:p>
          <a:endParaRPr lang="ru-RU"/>
        </a:p>
      </dgm:t>
    </dgm:pt>
    <dgm:pt modelId="{BED823F2-A929-4344-B78A-19D1D2945873}" type="pres">
      <dgm:prSet presAssocID="{DAB8571B-831A-4F15-8A31-94D4A23329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A6F9AB-AF46-4A22-9FC6-7EE79516568B}" type="presOf" srcId="{7543E35C-7347-4C49-9DC0-8EBDB942F13E}" destId="{FCF55760-D1FC-4CE6-8913-E0D8A140EFA0}" srcOrd="0" destOrd="0" presId="urn:microsoft.com/office/officeart/2005/8/layout/default"/>
    <dgm:cxn modelId="{81F7624E-5C6D-4C1D-B549-7E1711600850}" srcId="{EA95D468-2497-4B02-95A8-15F9D66E9F3C}" destId="{DAB8571B-831A-4F15-8A31-94D4A23329A5}" srcOrd="4" destOrd="0" parTransId="{F69A0078-B3F6-46D7-8D7C-1541C1DFB59F}" sibTransId="{8C04B473-40E1-4D5B-9A93-1DA99EB85E90}"/>
    <dgm:cxn modelId="{D8CAD168-7B99-46B3-8161-1B3B1082AA8B}" srcId="{EA95D468-2497-4B02-95A8-15F9D66E9F3C}" destId="{7543E35C-7347-4C49-9DC0-8EBDB942F13E}" srcOrd="1" destOrd="0" parTransId="{BD3DC480-D506-4145-8C37-14C15160E379}" sibTransId="{513C0D81-55B8-47D7-B2F2-53B1D593F53D}"/>
    <dgm:cxn modelId="{18B125DB-3D25-4A07-BFB1-EEB289CD0F2B}" type="presOf" srcId="{5365FF0B-CE8A-48AD-9AB3-711DB383C02D}" destId="{891AAF5D-E7D6-4794-8083-1D0F3D1E1F91}" srcOrd="0" destOrd="0" presId="urn:microsoft.com/office/officeart/2005/8/layout/default"/>
    <dgm:cxn modelId="{F05438AC-F34D-46D3-8FC9-F6CF92BB2C2D}" type="presOf" srcId="{AF10B900-1D09-492E-A5F9-0D0E5312BC91}" destId="{2921F8DA-0865-4D04-96A3-4492C37C7157}" srcOrd="0" destOrd="0" presId="urn:microsoft.com/office/officeart/2005/8/layout/default"/>
    <dgm:cxn modelId="{FC8E19BF-56A7-46B3-ADB5-06929860F53E}" srcId="{EA95D468-2497-4B02-95A8-15F9D66E9F3C}" destId="{20B70270-A1E4-484B-B55A-3D427E8ABF31}" srcOrd="3" destOrd="0" parTransId="{FE57F969-3C4A-4F09-A661-C2CF463C8883}" sibTransId="{DE39C6FA-0076-4EDA-8636-EF3FB20E3CA3}"/>
    <dgm:cxn modelId="{AFE8F4D8-D30B-4EB5-AABB-DE5DBA5AD8C4}" type="presOf" srcId="{20B70270-A1E4-484B-B55A-3D427E8ABF31}" destId="{46EC60CC-37C7-4A40-BD83-C0A4D39BC37D}" srcOrd="0" destOrd="0" presId="urn:microsoft.com/office/officeart/2005/8/layout/default"/>
    <dgm:cxn modelId="{088427A0-00D1-46FC-B7F9-95906EF61FEB}" type="presOf" srcId="{DAB8571B-831A-4F15-8A31-94D4A23329A5}" destId="{BED823F2-A929-4344-B78A-19D1D2945873}" srcOrd="0" destOrd="0" presId="urn:microsoft.com/office/officeart/2005/8/layout/default"/>
    <dgm:cxn modelId="{A381A97E-B2E0-449C-8E24-772C6C4716F7}" srcId="{EA95D468-2497-4B02-95A8-15F9D66E9F3C}" destId="{AF10B900-1D09-492E-A5F9-0D0E5312BC91}" srcOrd="2" destOrd="0" parTransId="{85397E18-D003-4B2B-88A9-22E6C9D63F37}" sibTransId="{D5E10E82-B3B0-420C-A485-256D7C865720}"/>
    <dgm:cxn modelId="{FCE41D23-8BD6-4194-B914-D90195D86039}" srcId="{EA95D468-2497-4B02-95A8-15F9D66E9F3C}" destId="{5365FF0B-CE8A-48AD-9AB3-711DB383C02D}" srcOrd="0" destOrd="0" parTransId="{BF5257AC-64DD-4CC8-A8B1-B4E5D02D1ADE}" sibTransId="{CE283649-E307-4667-B49D-66BFF2CA3153}"/>
    <dgm:cxn modelId="{9E0A4B7B-3BA0-4609-AFEA-4C28B44D3367}" type="presOf" srcId="{EA95D468-2497-4B02-95A8-15F9D66E9F3C}" destId="{83FBCE3C-3742-443B-9D9C-156B4F152038}" srcOrd="0" destOrd="0" presId="urn:microsoft.com/office/officeart/2005/8/layout/default"/>
    <dgm:cxn modelId="{D3C410A4-6AAB-4AEE-94D8-28243FC392AD}" type="presParOf" srcId="{83FBCE3C-3742-443B-9D9C-156B4F152038}" destId="{891AAF5D-E7D6-4794-8083-1D0F3D1E1F91}" srcOrd="0" destOrd="0" presId="urn:microsoft.com/office/officeart/2005/8/layout/default"/>
    <dgm:cxn modelId="{4526C327-3B83-409A-B579-D81B49F8F852}" type="presParOf" srcId="{83FBCE3C-3742-443B-9D9C-156B4F152038}" destId="{D9ACD38F-1F99-4B44-A41F-873CECA95202}" srcOrd="1" destOrd="0" presId="urn:microsoft.com/office/officeart/2005/8/layout/default"/>
    <dgm:cxn modelId="{FC59B940-A219-4372-8C28-522CEA502851}" type="presParOf" srcId="{83FBCE3C-3742-443B-9D9C-156B4F152038}" destId="{FCF55760-D1FC-4CE6-8913-E0D8A140EFA0}" srcOrd="2" destOrd="0" presId="urn:microsoft.com/office/officeart/2005/8/layout/default"/>
    <dgm:cxn modelId="{733698C8-D527-4F2A-863B-204F67485E8B}" type="presParOf" srcId="{83FBCE3C-3742-443B-9D9C-156B4F152038}" destId="{F3D13ACA-9C93-4653-818E-0CEAFA838EDA}" srcOrd="3" destOrd="0" presId="urn:microsoft.com/office/officeart/2005/8/layout/default"/>
    <dgm:cxn modelId="{E7753FA2-23F4-40F8-AE08-79331416EBFA}" type="presParOf" srcId="{83FBCE3C-3742-443B-9D9C-156B4F152038}" destId="{2921F8DA-0865-4D04-96A3-4492C37C7157}" srcOrd="4" destOrd="0" presId="urn:microsoft.com/office/officeart/2005/8/layout/default"/>
    <dgm:cxn modelId="{2A151DAF-A318-4C1C-B394-D2F04E3342C5}" type="presParOf" srcId="{83FBCE3C-3742-443B-9D9C-156B4F152038}" destId="{F0B7FA03-3A93-4B61-9B9B-4A1051BEDD7D}" srcOrd="5" destOrd="0" presId="urn:microsoft.com/office/officeart/2005/8/layout/default"/>
    <dgm:cxn modelId="{9FF0B5EA-53E3-4486-A971-AA245EAB6679}" type="presParOf" srcId="{83FBCE3C-3742-443B-9D9C-156B4F152038}" destId="{46EC60CC-37C7-4A40-BD83-C0A4D39BC37D}" srcOrd="6" destOrd="0" presId="urn:microsoft.com/office/officeart/2005/8/layout/default"/>
    <dgm:cxn modelId="{C4F5E1D9-C940-484F-A5DC-6144621AD170}" type="presParOf" srcId="{83FBCE3C-3742-443B-9D9C-156B4F152038}" destId="{F0F4357C-B14F-4AF4-B2EA-E43EC0C99716}" srcOrd="7" destOrd="0" presId="urn:microsoft.com/office/officeart/2005/8/layout/default"/>
    <dgm:cxn modelId="{23099D68-91BF-49B6-A31E-AA982AA89117}" type="presParOf" srcId="{83FBCE3C-3742-443B-9D9C-156B4F152038}" destId="{BED823F2-A929-4344-B78A-19D1D294587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40F8C-A2A9-4EA8-A939-A6C3A9C08255}" type="doc">
      <dgm:prSet loTypeId="urn:microsoft.com/office/officeart/2008/layout/PictureStrips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41E1131-DCBE-4AA6-A41A-56E169BC2E30}">
      <dgm:prSet phldrT="[Текст]"/>
      <dgm:spPr/>
      <dgm:t>
        <a:bodyPr/>
        <a:lstStyle/>
        <a:p>
          <a:pPr algn="ctr"/>
          <a:r>
            <a:rPr lang="ru-RU" dirty="0" smtClean="0"/>
            <a:t>Формирование (адаптация) организационной модели (цифровая зрелость) </a:t>
          </a:r>
          <a:endParaRPr lang="ru-RU" dirty="0"/>
        </a:p>
      </dgm:t>
    </dgm:pt>
    <dgm:pt modelId="{1F9D38BB-5AFA-4698-887F-A1C5A3E2C263}" type="parTrans" cxnId="{21A65DC6-FE45-41FC-A594-10F3F0E86480}">
      <dgm:prSet/>
      <dgm:spPr/>
      <dgm:t>
        <a:bodyPr/>
        <a:lstStyle/>
        <a:p>
          <a:endParaRPr lang="ru-RU"/>
        </a:p>
      </dgm:t>
    </dgm:pt>
    <dgm:pt modelId="{D9B2085B-4CF7-4460-A713-DBA6A4AAA326}" type="sibTrans" cxnId="{21A65DC6-FE45-41FC-A594-10F3F0E86480}">
      <dgm:prSet/>
      <dgm:spPr/>
      <dgm:t>
        <a:bodyPr/>
        <a:lstStyle/>
        <a:p>
          <a:endParaRPr lang="ru-RU"/>
        </a:p>
      </dgm:t>
    </dgm:pt>
    <dgm:pt modelId="{3186FC0F-74FE-4F5F-9D40-AB1EEF3BA524}">
      <dgm:prSet phldrT="[Текст]"/>
      <dgm:spPr/>
      <dgm:t>
        <a:bodyPr/>
        <a:lstStyle/>
        <a:p>
          <a:pPr algn="ctr"/>
          <a:r>
            <a:rPr lang="ru-RU" dirty="0" smtClean="0"/>
            <a:t>Использование доказательного подхода при принятии управленческих решений </a:t>
          </a:r>
          <a:br>
            <a:rPr lang="ru-RU" dirty="0" smtClean="0"/>
          </a:br>
          <a:r>
            <a:rPr lang="ru-RU" dirty="0" smtClean="0"/>
            <a:t>(анализ данных социологических исследований)</a:t>
          </a:r>
          <a:endParaRPr lang="ru-RU" dirty="0"/>
        </a:p>
      </dgm:t>
    </dgm:pt>
    <dgm:pt modelId="{D58AFB96-60C3-41D2-A1B7-6EE3EFFBA18C}" type="parTrans" cxnId="{078862EA-1994-4FD0-8537-F9FC7F010D16}">
      <dgm:prSet/>
      <dgm:spPr/>
      <dgm:t>
        <a:bodyPr/>
        <a:lstStyle/>
        <a:p>
          <a:endParaRPr lang="ru-RU"/>
        </a:p>
      </dgm:t>
    </dgm:pt>
    <dgm:pt modelId="{D65AE1E4-D5DA-43B3-ACAA-60898E1E6A38}" type="sibTrans" cxnId="{078862EA-1994-4FD0-8537-F9FC7F010D16}">
      <dgm:prSet/>
      <dgm:spPr/>
      <dgm:t>
        <a:bodyPr/>
        <a:lstStyle/>
        <a:p>
          <a:endParaRPr lang="ru-RU"/>
        </a:p>
      </dgm:t>
    </dgm:pt>
    <dgm:pt modelId="{EFF2623E-D8DF-4A23-AC88-ED2DF21040AA}">
      <dgm:prSet phldrT="[Текст]"/>
      <dgm:spPr/>
      <dgm:t>
        <a:bodyPr/>
        <a:lstStyle/>
        <a:p>
          <a:pPr algn="ctr"/>
          <a:r>
            <a:rPr lang="ru-RU" dirty="0" smtClean="0"/>
            <a:t>Интеграция государственных и негосударственных методов управления (коммуникационное сопровождение, площадки для диалога)</a:t>
          </a:r>
          <a:endParaRPr lang="ru-RU" dirty="0"/>
        </a:p>
      </dgm:t>
    </dgm:pt>
    <dgm:pt modelId="{4BBB583F-A98D-462F-801E-B9EB4D01699F}" type="parTrans" cxnId="{3DD95FD1-ACEC-48DD-899C-273AD2A8A288}">
      <dgm:prSet/>
      <dgm:spPr/>
      <dgm:t>
        <a:bodyPr/>
        <a:lstStyle/>
        <a:p>
          <a:endParaRPr lang="ru-RU"/>
        </a:p>
      </dgm:t>
    </dgm:pt>
    <dgm:pt modelId="{5E8A9437-2F6E-41FC-AF66-230F427640AB}" type="sibTrans" cxnId="{3DD95FD1-ACEC-48DD-899C-273AD2A8A288}">
      <dgm:prSet/>
      <dgm:spPr/>
      <dgm:t>
        <a:bodyPr/>
        <a:lstStyle/>
        <a:p>
          <a:endParaRPr lang="ru-RU"/>
        </a:p>
      </dgm:t>
    </dgm:pt>
    <dgm:pt modelId="{7570A428-9E90-422B-8D5C-80A433F569B4}">
      <dgm:prSet/>
      <dgm:spPr/>
      <dgm:t>
        <a:bodyPr/>
        <a:lstStyle/>
        <a:p>
          <a:pPr algn="ctr"/>
          <a:r>
            <a:rPr lang="ru-RU" dirty="0" smtClean="0"/>
            <a:t>Учет обратной связи</a:t>
          </a:r>
          <a:endParaRPr lang="ru-RU" dirty="0"/>
        </a:p>
      </dgm:t>
    </dgm:pt>
    <dgm:pt modelId="{1FCB415A-3BF9-4971-9C07-B6FEC4FFCADE}" type="parTrans" cxnId="{D0C95292-23E5-4D9E-ACE7-27B06689CA44}">
      <dgm:prSet/>
      <dgm:spPr/>
      <dgm:t>
        <a:bodyPr/>
        <a:lstStyle/>
        <a:p>
          <a:endParaRPr lang="ru-RU"/>
        </a:p>
      </dgm:t>
    </dgm:pt>
    <dgm:pt modelId="{4A6AA4AB-3841-4D72-BB51-81DBCE92C067}" type="sibTrans" cxnId="{D0C95292-23E5-4D9E-ACE7-27B06689CA44}">
      <dgm:prSet/>
      <dgm:spPr/>
      <dgm:t>
        <a:bodyPr/>
        <a:lstStyle/>
        <a:p>
          <a:endParaRPr lang="ru-RU"/>
        </a:p>
      </dgm:t>
    </dgm:pt>
    <dgm:pt modelId="{63CCB9AB-9BB8-44EF-8ECC-BD03F3AD8331}" type="pres">
      <dgm:prSet presAssocID="{C4B40F8C-A2A9-4EA8-A939-A6C3A9C082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6970A8-E472-4B0B-88E6-BA07757AD9F8}" type="pres">
      <dgm:prSet presAssocID="{541E1131-DCBE-4AA6-A41A-56E169BC2E30}" presName="composite" presStyleCnt="0"/>
      <dgm:spPr/>
    </dgm:pt>
    <dgm:pt modelId="{414B16D9-9CA1-4ADC-AD99-459014B4DBC2}" type="pres">
      <dgm:prSet presAssocID="{541E1131-DCBE-4AA6-A41A-56E169BC2E30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5967B-5E70-4706-8341-DAF441EE47F4}" type="pres">
      <dgm:prSet presAssocID="{541E1131-DCBE-4AA6-A41A-56E169BC2E30}" presName="rect2" presStyleLbl="fgImgPlace1" presStyleIdx="0" presStyleCnt="4"/>
      <dgm:spPr/>
    </dgm:pt>
    <dgm:pt modelId="{B3268625-8F5C-498A-907B-F081A9E6FF44}" type="pres">
      <dgm:prSet presAssocID="{D9B2085B-4CF7-4460-A713-DBA6A4AAA326}" presName="sibTrans" presStyleCnt="0"/>
      <dgm:spPr/>
    </dgm:pt>
    <dgm:pt modelId="{CC73D6DB-31C8-49F7-9E1E-8D24E96FA9EE}" type="pres">
      <dgm:prSet presAssocID="{3186FC0F-74FE-4F5F-9D40-AB1EEF3BA524}" presName="composite" presStyleCnt="0"/>
      <dgm:spPr/>
    </dgm:pt>
    <dgm:pt modelId="{64E4B11B-6B74-4EC3-85B6-654DFFC8C5D9}" type="pres">
      <dgm:prSet presAssocID="{3186FC0F-74FE-4F5F-9D40-AB1EEF3BA524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17880-8DE0-4569-9ACB-CB3A8E832456}" type="pres">
      <dgm:prSet presAssocID="{3186FC0F-74FE-4F5F-9D40-AB1EEF3BA524}" presName="rect2" presStyleLbl="fgImgPlace1" presStyleIdx="1" presStyleCnt="4"/>
      <dgm:spPr/>
    </dgm:pt>
    <dgm:pt modelId="{AFB02B42-4594-4C6B-BE60-768B910EFD20}" type="pres">
      <dgm:prSet presAssocID="{D65AE1E4-D5DA-43B3-ACAA-60898E1E6A38}" presName="sibTrans" presStyleCnt="0"/>
      <dgm:spPr/>
    </dgm:pt>
    <dgm:pt modelId="{578B8EB3-8027-4DB9-A5BF-3452CC0BD165}" type="pres">
      <dgm:prSet presAssocID="{EFF2623E-D8DF-4A23-AC88-ED2DF21040AA}" presName="composite" presStyleCnt="0"/>
      <dgm:spPr/>
    </dgm:pt>
    <dgm:pt modelId="{35666D4F-0565-4077-93E4-3991339B8F2B}" type="pres">
      <dgm:prSet presAssocID="{EFF2623E-D8DF-4A23-AC88-ED2DF21040AA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F211E-FC80-42A9-BB52-53FA8B4B1506}" type="pres">
      <dgm:prSet presAssocID="{EFF2623E-D8DF-4A23-AC88-ED2DF21040AA}" presName="rect2" presStyleLbl="fgImgPlace1" presStyleIdx="2" presStyleCnt="4"/>
      <dgm:spPr/>
    </dgm:pt>
    <dgm:pt modelId="{A155BBC1-46CA-4D45-9538-205752B549DF}" type="pres">
      <dgm:prSet presAssocID="{5E8A9437-2F6E-41FC-AF66-230F427640AB}" presName="sibTrans" presStyleCnt="0"/>
      <dgm:spPr/>
    </dgm:pt>
    <dgm:pt modelId="{FB424E69-D8B0-4F30-B4E4-DBA8EA455896}" type="pres">
      <dgm:prSet presAssocID="{7570A428-9E90-422B-8D5C-80A433F569B4}" presName="composite" presStyleCnt="0"/>
      <dgm:spPr/>
    </dgm:pt>
    <dgm:pt modelId="{8ABF85A5-12EF-4386-998B-90674A8B9D76}" type="pres">
      <dgm:prSet presAssocID="{7570A428-9E90-422B-8D5C-80A433F569B4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04799-9BBA-486F-A834-87EC64252E93}" type="pres">
      <dgm:prSet presAssocID="{7570A428-9E90-422B-8D5C-80A433F569B4}" presName="rect2" presStyleLbl="fgImgPlace1" presStyleIdx="3" presStyleCnt="4"/>
      <dgm:spPr/>
    </dgm:pt>
  </dgm:ptLst>
  <dgm:cxnLst>
    <dgm:cxn modelId="{078862EA-1994-4FD0-8537-F9FC7F010D16}" srcId="{C4B40F8C-A2A9-4EA8-A939-A6C3A9C08255}" destId="{3186FC0F-74FE-4F5F-9D40-AB1EEF3BA524}" srcOrd="1" destOrd="0" parTransId="{D58AFB96-60C3-41D2-A1B7-6EE3EFFBA18C}" sibTransId="{D65AE1E4-D5DA-43B3-ACAA-60898E1E6A38}"/>
    <dgm:cxn modelId="{3DD95FD1-ACEC-48DD-899C-273AD2A8A288}" srcId="{C4B40F8C-A2A9-4EA8-A939-A6C3A9C08255}" destId="{EFF2623E-D8DF-4A23-AC88-ED2DF21040AA}" srcOrd="2" destOrd="0" parTransId="{4BBB583F-A98D-462F-801E-B9EB4D01699F}" sibTransId="{5E8A9437-2F6E-41FC-AF66-230F427640AB}"/>
    <dgm:cxn modelId="{3D487A1E-9CEF-47C7-960D-2B592FBDCF1F}" type="presOf" srcId="{C4B40F8C-A2A9-4EA8-A939-A6C3A9C08255}" destId="{63CCB9AB-9BB8-44EF-8ECC-BD03F3AD8331}" srcOrd="0" destOrd="0" presId="urn:microsoft.com/office/officeart/2008/layout/PictureStrips"/>
    <dgm:cxn modelId="{D0C95292-23E5-4D9E-ACE7-27B06689CA44}" srcId="{C4B40F8C-A2A9-4EA8-A939-A6C3A9C08255}" destId="{7570A428-9E90-422B-8D5C-80A433F569B4}" srcOrd="3" destOrd="0" parTransId="{1FCB415A-3BF9-4971-9C07-B6FEC4FFCADE}" sibTransId="{4A6AA4AB-3841-4D72-BB51-81DBCE92C067}"/>
    <dgm:cxn modelId="{21A65DC6-FE45-41FC-A594-10F3F0E86480}" srcId="{C4B40F8C-A2A9-4EA8-A939-A6C3A9C08255}" destId="{541E1131-DCBE-4AA6-A41A-56E169BC2E30}" srcOrd="0" destOrd="0" parTransId="{1F9D38BB-5AFA-4698-887F-A1C5A3E2C263}" sibTransId="{D9B2085B-4CF7-4460-A713-DBA6A4AAA326}"/>
    <dgm:cxn modelId="{9FF01E63-1EAC-4C94-BE18-0CF26D331A08}" type="presOf" srcId="{541E1131-DCBE-4AA6-A41A-56E169BC2E30}" destId="{414B16D9-9CA1-4ADC-AD99-459014B4DBC2}" srcOrd="0" destOrd="0" presId="urn:microsoft.com/office/officeart/2008/layout/PictureStrips"/>
    <dgm:cxn modelId="{B2E6CBAF-C344-4044-8971-14286D0BC5B5}" type="presOf" srcId="{7570A428-9E90-422B-8D5C-80A433F569B4}" destId="{8ABF85A5-12EF-4386-998B-90674A8B9D76}" srcOrd="0" destOrd="0" presId="urn:microsoft.com/office/officeart/2008/layout/PictureStrips"/>
    <dgm:cxn modelId="{426D7139-53DE-42FF-A66D-036D9B8A2755}" type="presOf" srcId="{EFF2623E-D8DF-4A23-AC88-ED2DF21040AA}" destId="{35666D4F-0565-4077-93E4-3991339B8F2B}" srcOrd="0" destOrd="0" presId="urn:microsoft.com/office/officeart/2008/layout/PictureStrips"/>
    <dgm:cxn modelId="{9F837F0C-57BA-4DAB-9444-E9BC94409D69}" type="presOf" srcId="{3186FC0F-74FE-4F5F-9D40-AB1EEF3BA524}" destId="{64E4B11B-6B74-4EC3-85B6-654DFFC8C5D9}" srcOrd="0" destOrd="0" presId="urn:microsoft.com/office/officeart/2008/layout/PictureStrips"/>
    <dgm:cxn modelId="{96AE2A39-4D49-4E7E-A3D5-076DBCE45D90}" type="presParOf" srcId="{63CCB9AB-9BB8-44EF-8ECC-BD03F3AD8331}" destId="{7E6970A8-E472-4B0B-88E6-BA07757AD9F8}" srcOrd="0" destOrd="0" presId="urn:microsoft.com/office/officeart/2008/layout/PictureStrips"/>
    <dgm:cxn modelId="{1748A74A-EE48-43A4-AEC2-DCE16EA2A5EE}" type="presParOf" srcId="{7E6970A8-E472-4B0B-88E6-BA07757AD9F8}" destId="{414B16D9-9CA1-4ADC-AD99-459014B4DBC2}" srcOrd="0" destOrd="0" presId="urn:microsoft.com/office/officeart/2008/layout/PictureStrips"/>
    <dgm:cxn modelId="{D5250EF4-A333-4047-926A-9109AB4A8798}" type="presParOf" srcId="{7E6970A8-E472-4B0B-88E6-BA07757AD9F8}" destId="{AB85967B-5E70-4706-8341-DAF441EE47F4}" srcOrd="1" destOrd="0" presId="urn:microsoft.com/office/officeart/2008/layout/PictureStrips"/>
    <dgm:cxn modelId="{9DBF412A-0D7A-459D-9C81-9D0794DB9A97}" type="presParOf" srcId="{63CCB9AB-9BB8-44EF-8ECC-BD03F3AD8331}" destId="{B3268625-8F5C-498A-907B-F081A9E6FF44}" srcOrd="1" destOrd="0" presId="urn:microsoft.com/office/officeart/2008/layout/PictureStrips"/>
    <dgm:cxn modelId="{46528421-E7A1-4E69-8DC7-EDA0B0496838}" type="presParOf" srcId="{63CCB9AB-9BB8-44EF-8ECC-BD03F3AD8331}" destId="{CC73D6DB-31C8-49F7-9E1E-8D24E96FA9EE}" srcOrd="2" destOrd="0" presId="urn:microsoft.com/office/officeart/2008/layout/PictureStrips"/>
    <dgm:cxn modelId="{0521A058-6240-4EB7-AD7D-71B9E22A0BFB}" type="presParOf" srcId="{CC73D6DB-31C8-49F7-9E1E-8D24E96FA9EE}" destId="{64E4B11B-6B74-4EC3-85B6-654DFFC8C5D9}" srcOrd="0" destOrd="0" presId="urn:microsoft.com/office/officeart/2008/layout/PictureStrips"/>
    <dgm:cxn modelId="{E0732325-E152-4CCC-8136-38392434BF94}" type="presParOf" srcId="{CC73D6DB-31C8-49F7-9E1E-8D24E96FA9EE}" destId="{27917880-8DE0-4569-9ACB-CB3A8E832456}" srcOrd="1" destOrd="0" presId="urn:microsoft.com/office/officeart/2008/layout/PictureStrips"/>
    <dgm:cxn modelId="{F5027BAB-1023-4F64-9922-1C348CFABA00}" type="presParOf" srcId="{63CCB9AB-9BB8-44EF-8ECC-BD03F3AD8331}" destId="{AFB02B42-4594-4C6B-BE60-768B910EFD20}" srcOrd="3" destOrd="0" presId="urn:microsoft.com/office/officeart/2008/layout/PictureStrips"/>
    <dgm:cxn modelId="{8853EBAA-1BC2-4F72-86F2-0683B7B68B7E}" type="presParOf" srcId="{63CCB9AB-9BB8-44EF-8ECC-BD03F3AD8331}" destId="{578B8EB3-8027-4DB9-A5BF-3452CC0BD165}" srcOrd="4" destOrd="0" presId="urn:microsoft.com/office/officeart/2008/layout/PictureStrips"/>
    <dgm:cxn modelId="{192D3CC3-2F8F-4C18-A305-2F46216E0FB9}" type="presParOf" srcId="{578B8EB3-8027-4DB9-A5BF-3452CC0BD165}" destId="{35666D4F-0565-4077-93E4-3991339B8F2B}" srcOrd="0" destOrd="0" presId="urn:microsoft.com/office/officeart/2008/layout/PictureStrips"/>
    <dgm:cxn modelId="{D5CAE9FA-303E-4823-9113-7D13F6C43446}" type="presParOf" srcId="{578B8EB3-8027-4DB9-A5BF-3452CC0BD165}" destId="{70AF211E-FC80-42A9-BB52-53FA8B4B1506}" srcOrd="1" destOrd="0" presId="urn:microsoft.com/office/officeart/2008/layout/PictureStrips"/>
    <dgm:cxn modelId="{0798DFBB-3E26-452E-8E8C-5358716EB411}" type="presParOf" srcId="{63CCB9AB-9BB8-44EF-8ECC-BD03F3AD8331}" destId="{A155BBC1-46CA-4D45-9538-205752B549DF}" srcOrd="5" destOrd="0" presId="urn:microsoft.com/office/officeart/2008/layout/PictureStrips"/>
    <dgm:cxn modelId="{394B71A5-797C-4145-9B16-63B3E62F3816}" type="presParOf" srcId="{63CCB9AB-9BB8-44EF-8ECC-BD03F3AD8331}" destId="{FB424E69-D8B0-4F30-B4E4-DBA8EA455896}" srcOrd="6" destOrd="0" presId="urn:microsoft.com/office/officeart/2008/layout/PictureStrips"/>
    <dgm:cxn modelId="{8C72A0DD-9916-4757-A5F6-4542C9194878}" type="presParOf" srcId="{FB424E69-D8B0-4F30-B4E4-DBA8EA455896}" destId="{8ABF85A5-12EF-4386-998B-90674A8B9D76}" srcOrd="0" destOrd="0" presId="urn:microsoft.com/office/officeart/2008/layout/PictureStrips"/>
    <dgm:cxn modelId="{451D729F-358F-4E02-9262-3005E71D5794}" type="presParOf" srcId="{FB424E69-D8B0-4F30-B4E4-DBA8EA455896}" destId="{E9C04799-9BBA-486F-A834-87EC64252E9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AAF5D-E7D6-4794-8083-1D0F3D1E1F91}">
      <dsp:nvSpPr>
        <dsp:cNvPr id="0" name=""/>
        <dsp:cNvSpPr/>
      </dsp:nvSpPr>
      <dsp:spPr>
        <a:xfrm>
          <a:off x="16342" y="2209"/>
          <a:ext cx="3258294" cy="19549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1. Публично определяется социальный заказ</a:t>
          </a:r>
          <a:endParaRPr lang="ru-RU" sz="2100" kern="1200" dirty="0"/>
        </a:p>
      </dsp:txBody>
      <dsp:txXfrm>
        <a:off x="16342" y="2209"/>
        <a:ext cx="3258294" cy="1954976"/>
      </dsp:txXfrm>
    </dsp:sp>
    <dsp:sp modelId="{FCF55760-D1FC-4CE6-8913-E0D8A140EFA0}">
      <dsp:nvSpPr>
        <dsp:cNvPr id="0" name=""/>
        <dsp:cNvSpPr/>
      </dsp:nvSpPr>
      <dsp:spPr>
        <a:xfrm>
          <a:off x="3600465" y="2209"/>
          <a:ext cx="3258294" cy="1954976"/>
        </a:xfrm>
        <a:prstGeom prst="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2. Применение новых способов организации оказания государственных (муниципальных) услуг</a:t>
          </a:r>
          <a:endParaRPr lang="ru-RU" sz="2100" kern="1200" dirty="0"/>
        </a:p>
      </dsp:txBody>
      <dsp:txXfrm>
        <a:off x="3600465" y="2209"/>
        <a:ext cx="3258294" cy="1954976"/>
      </dsp:txXfrm>
    </dsp:sp>
    <dsp:sp modelId="{2921F8DA-0865-4D04-96A3-4492C37C7157}">
      <dsp:nvSpPr>
        <dsp:cNvPr id="0" name=""/>
        <dsp:cNvSpPr/>
      </dsp:nvSpPr>
      <dsp:spPr>
        <a:xfrm>
          <a:off x="7184589" y="2209"/>
          <a:ext cx="3258294" cy="1954976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3. Единые подходы к финансовому обеспечению государственных и негосударственных исполнителей</a:t>
          </a:r>
          <a:endParaRPr lang="ru-RU" sz="2100" kern="1200" dirty="0"/>
        </a:p>
      </dsp:txBody>
      <dsp:txXfrm>
        <a:off x="7184589" y="2209"/>
        <a:ext cx="3258294" cy="1954976"/>
      </dsp:txXfrm>
    </dsp:sp>
    <dsp:sp modelId="{46EC60CC-37C7-4A40-BD83-C0A4D39BC37D}">
      <dsp:nvSpPr>
        <dsp:cNvPr id="0" name=""/>
        <dsp:cNvSpPr/>
      </dsp:nvSpPr>
      <dsp:spPr>
        <a:xfrm>
          <a:off x="1808404" y="2283015"/>
          <a:ext cx="3258294" cy="1954976"/>
        </a:xfrm>
        <a:prstGeom prst="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4. Разграничивается ответственность за неоказание (ненадлежащее оказание) государственных (муниципальных) услуг</a:t>
          </a:r>
          <a:endParaRPr lang="ru-RU" sz="2100" kern="1200" dirty="0"/>
        </a:p>
      </dsp:txBody>
      <dsp:txXfrm>
        <a:off x="1808404" y="2283015"/>
        <a:ext cx="3258294" cy="1954976"/>
      </dsp:txXfrm>
    </dsp:sp>
    <dsp:sp modelId="{BED823F2-A929-4344-B78A-19D1D2945873}">
      <dsp:nvSpPr>
        <dsp:cNvPr id="0" name=""/>
        <dsp:cNvSpPr/>
      </dsp:nvSpPr>
      <dsp:spPr>
        <a:xfrm>
          <a:off x="5392527" y="2283015"/>
          <a:ext cx="3258294" cy="1954976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5. Цифровизация взаимодействия</a:t>
          </a:r>
          <a:endParaRPr lang="ru-RU" sz="2100" kern="1200" dirty="0"/>
        </a:p>
      </dsp:txBody>
      <dsp:txXfrm>
        <a:off x="5392527" y="2283015"/>
        <a:ext cx="3258294" cy="1954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B16D9-9CA1-4ADC-AD99-459014B4DBC2}">
      <dsp:nvSpPr>
        <dsp:cNvPr id="0" name=""/>
        <dsp:cNvSpPr/>
      </dsp:nvSpPr>
      <dsp:spPr>
        <a:xfrm>
          <a:off x="212124" y="791543"/>
          <a:ext cx="5071737" cy="15849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518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(адаптация) организационной модели (цифровая зрелость) </a:t>
          </a:r>
          <a:endParaRPr lang="ru-RU" sz="2000" kern="1200" dirty="0"/>
        </a:p>
      </dsp:txBody>
      <dsp:txXfrm>
        <a:off x="212124" y="791543"/>
        <a:ext cx="5071737" cy="1584918"/>
      </dsp:txXfrm>
    </dsp:sp>
    <dsp:sp modelId="{AB85967B-5E70-4706-8341-DAF441EE47F4}">
      <dsp:nvSpPr>
        <dsp:cNvPr id="0" name=""/>
        <dsp:cNvSpPr/>
      </dsp:nvSpPr>
      <dsp:spPr>
        <a:xfrm>
          <a:off x="801" y="562611"/>
          <a:ext cx="1109442" cy="1664163"/>
        </a:xfrm>
        <a:prstGeom prst="rect">
          <a:avLst/>
        </a:prstGeom>
        <a:solidFill>
          <a:schemeClr val="accent6">
            <a:tint val="5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4B11B-6B74-4EC3-85B6-654DFFC8C5D9}">
      <dsp:nvSpPr>
        <dsp:cNvPr id="0" name=""/>
        <dsp:cNvSpPr/>
      </dsp:nvSpPr>
      <dsp:spPr>
        <a:xfrm>
          <a:off x="5736358" y="791543"/>
          <a:ext cx="5071737" cy="15849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518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Использование доказательного подхода при принятии управленческих решений </a:t>
          </a:r>
          <a:br>
            <a:rPr lang="ru-RU" sz="2000" kern="1200" dirty="0" smtClean="0"/>
          </a:br>
          <a:r>
            <a:rPr lang="ru-RU" sz="2000" kern="1200" dirty="0" smtClean="0"/>
            <a:t>(анализ данных социологических исследований)</a:t>
          </a:r>
          <a:endParaRPr lang="ru-RU" sz="2000" kern="1200" dirty="0"/>
        </a:p>
      </dsp:txBody>
      <dsp:txXfrm>
        <a:off x="5736358" y="791543"/>
        <a:ext cx="5071737" cy="1584918"/>
      </dsp:txXfrm>
    </dsp:sp>
    <dsp:sp modelId="{27917880-8DE0-4569-9ACB-CB3A8E832456}">
      <dsp:nvSpPr>
        <dsp:cNvPr id="0" name=""/>
        <dsp:cNvSpPr/>
      </dsp:nvSpPr>
      <dsp:spPr>
        <a:xfrm>
          <a:off x="5525035" y="562611"/>
          <a:ext cx="1109442" cy="1664163"/>
        </a:xfrm>
        <a:prstGeom prst="rect">
          <a:avLst/>
        </a:prstGeom>
        <a:solidFill>
          <a:schemeClr val="accent6">
            <a:tint val="50000"/>
            <a:alpha val="90000"/>
            <a:hueOff val="14872"/>
            <a:satOff val="-793"/>
            <a:lumOff val="4079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66D4F-0565-4077-93E4-3991339B8F2B}">
      <dsp:nvSpPr>
        <dsp:cNvPr id="0" name=""/>
        <dsp:cNvSpPr/>
      </dsp:nvSpPr>
      <dsp:spPr>
        <a:xfrm>
          <a:off x="212124" y="2786779"/>
          <a:ext cx="5071737" cy="15849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518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Интеграция государственных и негосударственных методов управления (коммуникационное сопровождение, площадки для диалога)</a:t>
          </a:r>
          <a:endParaRPr lang="ru-RU" sz="2000" kern="1200" dirty="0"/>
        </a:p>
      </dsp:txBody>
      <dsp:txXfrm>
        <a:off x="212124" y="2786779"/>
        <a:ext cx="5071737" cy="1584918"/>
      </dsp:txXfrm>
    </dsp:sp>
    <dsp:sp modelId="{70AF211E-FC80-42A9-BB52-53FA8B4B1506}">
      <dsp:nvSpPr>
        <dsp:cNvPr id="0" name=""/>
        <dsp:cNvSpPr/>
      </dsp:nvSpPr>
      <dsp:spPr>
        <a:xfrm>
          <a:off x="801" y="2557847"/>
          <a:ext cx="1109442" cy="1664163"/>
        </a:xfrm>
        <a:prstGeom prst="rect">
          <a:avLst/>
        </a:prstGeom>
        <a:solidFill>
          <a:schemeClr val="accent6">
            <a:tint val="50000"/>
            <a:alpha val="90000"/>
            <a:hueOff val="29744"/>
            <a:satOff val="-1585"/>
            <a:lumOff val="8157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F85A5-12EF-4386-998B-90674A8B9D76}">
      <dsp:nvSpPr>
        <dsp:cNvPr id="0" name=""/>
        <dsp:cNvSpPr/>
      </dsp:nvSpPr>
      <dsp:spPr>
        <a:xfrm>
          <a:off x="5736358" y="2786779"/>
          <a:ext cx="5071737" cy="15849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518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Учет обратной связи</a:t>
          </a:r>
          <a:endParaRPr lang="ru-RU" sz="2000" kern="1200" dirty="0"/>
        </a:p>
      </dsp:txBody>
      <dsp:txXfrm>
        <a:off x="5736358" y="2786779"/>
        <a:ext cx="5071737" cy="1584918"/>
      </dsp:txXfrm>
    </dsp:sp>
    <dsp:sp modelId="{E9C04799-9BBA-486F-A834-87EC64252E93}">
      <dsp:nvSpPr>
        <dsp:cNvPr id="0" name=""/>
        <dsp:cNvSpPr/>
      </dsp:nvSpPr>
      <dsp:spPr>
        <a:xfrm>
          <a:off x="5525035" y="2557847"/>
          <a:ext cx="1109442" cy="1664163"/>
        </a:xfrm>
        <a:prstGeom prst="rect">
          <a:avLst/>
        </a:prstGeom>
        <a:solidFill>
          <a:schemeClr val="accent6">
            <a:tint val="50000"/>
            <a:alpha val="90000"/>
            <a:hueOff val="44616"/>
            <a:satOff val="-2378"/>
            <a:lumOff val="12236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346BD-9930-4CD6-A013-8FEDA4C8D303}" type="datetimeFigureOut">
              <a:rPr lang="ru-RU" smtClean="0"/>
              <a:t>09.06.2022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63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D6B46-6119-427D-8242-0EFE5A67FF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860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FD016-0D42-4486-8A7C-D7431426BAE7}" type="datetimeFigureOut">
              <a:rPr lang="ru-RU" smtClean="0"/>
              <a:t>09.06.2022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D37EA-E988-4948-BD06-C583849C65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23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4138" y="747713"/>
            <a:ext cx="6653213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81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59894F-0D99-4852-B968-AA7355BD37E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19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9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46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EE38-6BA4-4EC3-9516-CB50A61B2542}" type="datetimeFigureOut">
              <a:rPr lang="ru-RU" smtClean="0"/>
              <a:t>09.06.2022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6A8-7CD1-47BD-95CC-8DEFC586CF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55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EE38-6BA4-4EC3-9516-CB50A61B2542}" type="datetimeFigureOut">
              <a:rPr lang="ru-RU" smtClean="0"/>
              <a:t>09.06.2022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6A8-7CD1-47BD-95CC-8DEFC586CF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87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EE38-6BA4-4EC3-9516-CB50A61B2542}" type="datetimeFigureOut">
              <a:rPr lang="ru-RU" smtClean="0"/>
              <a:t>09.06.2022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6A8-7CD1-47BD-95CC-8DEFC586CF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406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12113684" y="-1586"/>
            <a:ext cx="7620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12058651" y="-1586"/>
            <a:ext cx="3810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12033257" y="-1586"/>
            <a:ext cx="12700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11969751" y="-1586"/>
            <a:ext cx="33867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1834289" y="-786"/>
            <a:ext cx="12700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10851984" y="0"/>
            <a:ext cx="1100667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18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8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EE38-6BA4-4EC3-9516-CB50A61B2542}" type="datetimeFigureOut">
              <a:rPr lang="ru-RU" smtClean="0"/>
              <a:t>09.06.2022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6A8-7CD1-47BD-95CC-8DEFC586CF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75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EE38-6BA4-4EC3-9516-CB50A61B2542}" type="datetimeFigureOut">
              <a:rPr lang="ru-RU" smtClean="0"/>
              <a:t>09.06.2022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6A8-7CD1-47BD-95CC-8DEFC586CF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98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EE38-6BA4-4EC3-9516-CB50A61B2542}" type="datetimeFigureOut">
              <a:rPr lang="ru-RU" smtClean="0"/>
              <a:t>09.06.2022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6A8-7CD1-47BD-95CC-8DEFC586CF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42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EE38-6BA4-4EC3-9516-CB50A61B2542}" type="datetimeFigureOut">
              <a:rPr lang="ru-RU" smtClean="0"/>
              <a:t>09.06.2022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6A8-7CD1-47BD-95CC-8DEFC586CF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87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EE38-6BA4-4EC3-9516-CB50A61B2542}" type="datetimeFigureOut">
              <a:rPr lang="ru-RU" smtClean="0"/>
              <a:t>09.06.2022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6A8-7CD1-47BD-95CC-8DEFC586CF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64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EE38-6BA4-4EC3-9516-CB50A61B2542}" type="datetimeFigureOut">
              <a:rPr lang="ru-RU" smtClean="0"/>
              <a:t>09.06.2022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6A8-7CD1-47BD-95CC-8DEFC586CF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64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EE38-6BA4-4EC3-9516-CB50A61B2542}" type="datetimeFigureOut">
              <a:rPr lang="ru-RU" smtClean="0"/>
              <a:t>09.06.2022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6A8-7CD1-47BD-95CC-8DEFC586CF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42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EE38-6BA4-4EC3-9516-CB50A61B2542}" type="datetimeFigureOut">
              <a:rPr lang="ru-RU" smtClean="0"/>
              <a:t>09.06.2022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6A8-7CD1-47BD-95CC-8DEFC586CF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61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5EE38-6BA4-4EC3-9516-CB50A61B2542}" type="datetimeFigureOut">
              <a:rPr lang="ru-RU" smtClean="0"/>
              <a:t>09.06.2022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506A8-7CD1-47BD-95CC-8DEFC586CF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71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F7F785-C80D-4D9A-BD0B-9C183E15CE6A}"/>
              </a:ext>
            </a:extLst>
          </p:cNvPr>
          <p:cNvSpPr txBox="1"/>
          <p:nvPr/>
        </p:nvSpPr>
        <p:spPr>
          <a:xfrm>
            <a:off x="406029" y="6230788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Montserrat"/>
              </a:rPr>
              <a:t>9</a:t>
            </a:r>
            <a:r>
              <a:rPr lang="en-US" sz="1100" b="1" dirty="0" smtClean="0">
                <a:solidFill>
                  <a:schemeClr val="bg1"/>
                </a:solidFill>
                <a:latin typeface="Montserrat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Montserrat"/>
              </a:rPr>
              <a:t>июня </a:t>
            </a:r>
            <a:r>
              <a:rPr lang="en-US" sz="1100" b="1" dirty="0" smtClean="0">
                <a:solidFill>
                  <a:schemeClr val="bg1"/>
                </a:solidFill>
                <a:latin typeface="Montserrat"/>
              </a:rPr>
              <a:t>202</a:t>
            </a:r>
            <a:r>
              <a:rPr lang="ru-RU" sz="1100" b="1" dirty="0" smtClean="0">
                <a:solidFill>
                  <a:schemeClr val="bg1"/>
                </a:solidFill>
                <a:latin typeface="Montserrat"/>
              </a:rPr>
              <a:t>2</a:t>
            </a:r>
            <a:r>
              <a:rPr lang="en-US" sz="1100" b="1" dirty="0" smtClean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Montserrat"/>
              </a:rPr>
              <a:t>г.</a:t>
            </a:r>
            <a:endParaRPr lang="en-US" sz="11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3944D-F27F-485C-846D-90A5638040A5}"/>
              </a:ext>
            </a:extLst>
          </p:cNvPr>
          <p:cNvSpPr txBox="1"/>
          <p:nvPr/>
        </p:nvSpPr>
        <p:spPr>
          <a:xfrm>
            <a:off x="404340" y="1937448"/>
            <a:ext cx="877677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Spectral" panose="02020502060000000000" pitchFamily="18" charset="-52"/>
              </a:rPr>
              <a:t>Промежуточные итоги реализации Закона о социальном заказе</a:t>
            </a:r>
            <a:endParaRPr lang="en-US" sz="6000" b="1" dirty="0">
              <a:solidFill>
                <a:schemeClr val="bg1"/>
              </a:solidFill>
              <a:latin typeface="Spectral" panose="02020502060000000000" pitchFamily="18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55549-5587-41E8-856E-38669DBAC4FC}"/>
              </a:ext>
            </a:extLst>
          </p:cNvPr>
          <p:cNvSpPr txBox="1"/>
          <p:nvPr/>
        </p:nvSpPr>
        <p:spPr>
          <a:xfrm>
            <a:off x="404340" y="4799770"/>
            <a:ext cx="4127334" cy="11182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Montserrat"/>
                <a:cs typeface="Calibri"/>
              </a:rPr>
              <a:t>Заместитель директора Департамента правового регулирования бюджетных отношений В.А. Сергеева</a:t>
            </a:r>
            <a:endParaRPr lang="en-US" sz="1600" b="1" dirty="0">
              <a:solidFill>
                <a:schemeClr val="bg1"/>
              </a:solidFill>
              <a:latin typeface="Montserrat"/>
              <a:cs typeface="Calibri"/>
            </a:endParaRP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5F9C4CA6-8837-4FE8-8448-A1D4AD0E4F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507" y="477945"/>
            <a:ext cx="1017493" cy="106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478" y="310876"/>
            <a:ext cx="9290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Конкурентный отбор в сфере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туризма в 2022 году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094753"/>
              </p:ext>
            </p:extLst>
          </p:nvPr>
        </p:nvGraphicFramePr>
        <p:xfrm>
          <a:off x="279134" y="772541"/>
          <a:ext cx="5410466" cy="581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72100" y="4737021"/>
            <a:ext cx="42503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Апробируемая услуга: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/>
              <a:t>Услуга по созданию условий в </a:t>
            </a:r>
            <a:r>
              <a:rPr lang="ru-RU" sz="1600" b="1" dirty="0" smtClean="0"/>
              <a:t>субъекте Российской Федерации </a:t>
            </a:r>
            <a:r>
              <a:rPr lang="ru-RU" sz="1600" b="1" dirty="0"/>
              <a:t>для обеспечения отдельных категорий граждан возможностью путешествовать с целью раскрытия туристского потенциала Российской Федерации</a:t>
            </a:r>
            <a:endParaRPr lang="ru-RU" sz="16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909274"/>
            <a:ext cx="6426200" cy="38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6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477" y="310876"/>
            <a:ext cx="9870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Конкурентный отбор в сфере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санаторно-курортного лечения в 2022 году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645918"/>
              </p:ext>
            </p:extLst>
          </p:nvPr>
        </p:nvGraphicFramePr>
        <p:xfrm>
          <a:off x="104774" y="891791"/>
          <a:ext cx="5546726" cy="569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24500" y="5173850"/>
            <a:ext cx="42503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Апробируемая услуга: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Санаторно-курортное лечение граждан по различным профилям заболеваний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1056891"/>
            <a:ext cx="6535374" cy="38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2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0778" y="379456"/>
            <a:ext cx="1012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Отбор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сфере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оказания паллиативной медицинской помощи в 2022 году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56600"/>
              </p:ext>
            </p:extLst>
          </p:nvPr>
        </p:nvGraphicFramePr>
        <p:xfrm>
          <a:off x="104775" y="1211580"/>
          <a:ext cx="4530725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20920" y="5229463"/>
            <a:ext cx="42503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Апробируемые услуги: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Паллиативная медицинская помощь (стационар, амбулаторно, патронаж, койки сестринского ухода)</a:t>
            </a:r>
            <a:endParaRPr lang="ru-RU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846" y="1000125"/>
            <a:ext cx="7197187" cy="42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2806" y="638680"/>
            <a:ext cx="9290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Направления реализации социального заказа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45734814"/>
              </p:ext>
            </p:extLst>
          </p:nvPr>
        </p:nvGraphicFramePr>
        <p:xfrm>
          <a:off x="612476" y="1319842"/>
          <a:ext cx="10808898" cy="4934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6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201" y="364979"/>
            <a:ext cx="1041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Проведение социологических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исследований в 2022 г.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04903" y="3057766"/>
            <a:ext cx="9932501" cy="3712126"/>
            <a:chOff x="108646" y="1745673"/>
            <a:chExt cx="11809186" cy="5108743"/>
          </a:xfrm>
        </p:grpSpPr>
        <p:sp>
          <p:nvSpPr>
            <p:cNvPr id="6" name="Полилиния 5"/>
            <p:cNvSpPr/>
            <p:nvPr/>
          </p:nvSpPr>
          <p:spPr>
            <a:xfrm>
              <a:off x="108646" y="3334891"/>
              <a:ext cx="3873610" cy="1958368"/>
            </a:xfrm>
            <a:custGeom>
              <a:avLst/>
              <a:gdLst>
                <a:gd name="connsiteX0" fmla="*/ 0 w 3873610"/>
                <a:gd name="connsiteY0" fmla="*/ 195837 h 1958368"/>
                <a:gd name="connsiteX1" fmla="*/ 195837 w 3873610"/>
                <a:gd name="connsiteY1" fmla="*/ 0 h 1958368"/>
                <a:gd name="connsiteX2" fmla="*/ 3677773 w 3873610"/>
                <a:gd name="connsiteY2" fmla="*/ 0 h 1958368"/>
                <a:gd name="connsiteX3" fmla="*/ 3873610 w 3873610"/>
                <a:gd name="connsiteY3" fmla="*/ 195837 h 1958368"/>
                <a:gd name="connsiteX4" fmla="*/ 3873610 w 3873610"/>
                <a:gd name="connsiteY4" fmla="*/ 1762531 h 1958368"/>
                <a:gd name="connsiteX5" fmla="*/ 3677773 w 3873610"/>
                <a:gd name="connsiteY5" fmla="*/ 1958368 h 1958368"/>
                <a:gd name="connsiteX6" fmla="*/ 195837 w 3873610"/>
                <a:gd name="connsiteY6" fmla="*/ 1958368 h 1958368"/>
                <a:gd name="connsiteX7" fmla="*/ 0 w 3873610"/>
                <a:gd name="connsiteY7" fmla="*/ 1762531 h 1958368"/>
                <a:gd name="connsiteX8" fmla="*/ 0 w 3873610"/>
                <a:gd name="connsiteY8" fmla="*/ 195837 h 195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3610" h="1958368">
                  <a:moveTo>
                    <a:pt x="0" y="195837"/>
                  </a:moveTo>
                  <a:cubicBezTo>
                    <a:pt x="0" y="87679"/>
                    <a:pt x="87679" y="0"/>
                    <a:pt x="195837" y="0"/>
                  </a:cubicBezTo>
                  <a:lnTo>
                    <a:pt x="3677773" y="0"/>
                  </a:lnTo>
                  <a:cubicBezTo>
                    <a:pt x="3785931" y="0"/>
                    <a:pt x="3873610" y="87679"/>
                    <a:pt x="3873610" y="195837"/>
                  </a:cubicBezTo>
                  <a:lnTo>
                    <a:pt x="3873610" y="1762531"/>
                  </a:lnTo>
                  <a:cubicBezTo>
                    <a:pt x="3873610" y="1870689"/>
                    <a:pt x="3785931" y="1958368"/>
                    <a:pt x="3677773" y="1958368"/>
                  </a:cubicBezTo>
                  <a:lnTo>
                    <a:pt x="195837" y="1958368"/>
                  </a:lnTo>
                  <a:cubicBezTo>
                    <a:pt x="87679" y="1958368"/>
                    <a:pt x="0" y="1870689"/>
                    <a:pt x="0" y="1762531"/>
                  </a:cubicBezTo>
                  <a:lnTo>
                    <a:pt x="0" y="19583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8892" tIns="168892" rIns="168892" bIns="588543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0" kern="1200" dirty="0">
                  <a:latin typeface="Times New Roman" pitchFamily="18" charset="0"/>
                  <a:cs typeface="Times New Roman" pitchFamily="18" charset="0"/>
                </a:rPr>
                <a:t>ПРОВЕДЕНИЕ УСТАНОВОЧНЫХ СОВЕЩАНИЙ НА ТЕРРИТОРИИ СУБЪЕКТОВ РОССИЙСКОЙ ФЕДЕРАЦИИ</a:t>
              </a:r>
            </a:p>
          </p:txBody>
        </p:sp>
        <p:sp>
          <p:nvSpPr>
            <p:cNvPr id="7" name="Shape 6"/>
            <p:cNvSpPr/>
            <p:nvPr/>
          </p:nvSpPr>
          <p:spPr>
            <a:xfrm rot="21004101">
              <a:off x="2323298" y="2803006"/>
              <a:ext cx="3392610" cy="4051410"/>
            </a:xfrm>
            <a:prstGeom prst="leftCircularArrow">
              <a:avLst>
                <a:gd name="adj1" fmla="val 2346"/>
                <a:gd name="adj2" fmla="val 283266"/>
                <a:gd name="adj3" fmla="val 2149644"/>
                <a:gd name="adj4" fmla="val 9115357"/>
                <a:gd name="adj5" fmla="val 2737"/>
              </a:avLst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182330" y="4844492"/>
              <a:ext cx="2534010" cy="897657"/>
            </a:xfrm>
            <a:custGeom>
              <a:avLst/>
              <a:gdLst>
                <a:gd name="connsiteX0" fmla="*/ 0 w 2534010"/>
                <a:gd name="connsiteY0" fmla="*/ 89766 h 897657"/>
                <a:gd name="connsiteX1" fmla="*/ 89766 w 2534010"/>
                <a:gd name="connsiteY1" fmla="*/ 0 h 897657"/>
                <a:gd name="connsiteX2" fmla="*/ 2444244 w 2534010"/>
                <a:gd name="connsiteY2" fmla="*/ 0 h 897657"/>
                <a:gd name="connsiteX3" fmla="*/ 2534010 w 2534010"/>
                <a:gd name="connsiteY3" fmla="*/ 89766 h 897657"/>
                <a:gd name="connsiteX4" fmla="*/ 2534010 w 2534010"/>
                <a:gd name="connsiteY4" fmla="*/ 807891 h 897657"/>
                <a:gd name="connsiteX5" fmla="*/ 2444244 w 2534010"/>
                <a:gd name="connsiteY5" fmla="*/ 897657 h 897657"/>
                <a:gd name="connsiteX6" fmla="*/ 89766 w 2534010"/>
                <a:gd name="connsiteY6" fmla="*/ 897657 h 897657"/>
                <a:gd name="connsiteX7" fmla="*/ 0 w 2534010"/>
                <a:gd name="connsiteY7" fmla="*/ 807891 h 897657"/>
                <a:gd name="connsiteX8" fmla="*/ 0 w 2534010"/>
                <a:gd name="connsiteY8" fmla="*/ 89766 h 89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4010" h="897657">
                  <a:moveTo>
                    <a:pt x="0" y="89766"/>
                  </a:moveTo>
                  <a:cubicBezTo>
                    <a:pt x="0" y="40190"/>
                    <a:pt x="40190" y="0"/>
                    <a:pt x="89766" y="0"/>
                  </a:cubicBezTo>
                  <a:lnTo>
                    <a:pt x="2444244" y="0"/>
                  </a:lnTo>
                  <a:cubicBezTo>
                    <a:pt x="2493820" y="0"/>
                    <a:pt x="2534010" y="40190"/>
                    <a:pt x="2534010" y="89766"/>
                  </a:cubicBezTo>
                  <a:lnTo>
                    <a:pt x="2534010" y="807891"/>
                  </a:lnTo>
                  <a:cubicBezTo>
                    <a:pt x="2534010" y="857467"/>
                    <a:pt x="2493820" y="897657"/>
                    <a:pt x="2444244" y="897657"/>
                  </a:cubicBezTo>
                  <a:lnTo>
                    <a:pt x="89766" y="897657"/>
                  </a:lnTo>
                  <a:cubicBezTo>
                    <a:pt x="40190" y="897657"/>
                    <a:pt x="0" y="857467"/>
                    <a:pt x="0" y="807891"/>
                  </a:cubicBezTo>
                  <a:lnTo>
                    <a:pt x="0" y="8976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7726" tIns="60581" rIns="77726" bIns="60581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ФЕВРАЛЬ-МАРТ 2022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360233" y="3305242"/>
              <a:ext cx="3964142" cy="2058885"/>
            </a:xfrm>
            <a:custGeom>
              <a:avLst/>
              <a:gdLst>
                <a:gd name="connsiteX0" fmla="*/ 0 w 3964142"/>
                <a:gd name="connsiteY0" fmla="*/ 205889 h 2058885"/>
                <a:gd name="connsiteX1" fmla="*/ 205889 w 3964142"/>
                <a:gd name="connsiteY1" fmla="*/ 0 h 2058885"/>
                <a:gd name="connsiteX2" fmla="*/ 3758254 w 3964142"/>
                <a:gd name="connsiteY2" fmla="*/ 0 h 2058885"/>
                <a:gd name="connsiteX3" fmla="*/ 3964143 w 3964142"/>
                <a:gd name="connsiteY3" fmla="*/ 205889 h 2058885"/>
                <a:gd name="connsiteX4" fmla="*/ 3964142 w 3964142"/>
                <a:gd name="connsiteY4" fmla="*/ 1852997 h 2058885"/>
                <a:gd name="connsiteX5" fmla="*/ 3758253 w 3964142"/>
                <a:gd name="connsiteY5" fmla="*/ 2058886 h 2058885"/>
                <a:gd name="connsiteX6" fmla="*/ 205889 w 3964142"/>
                <a:gd name="connsiteY6" fmla="*/ 2058885 h 2058885"/>
                <a:gd name="connsiteX7" fmla="*/ 0 w 3964142"/>
                <a:gd name="connsiteY7" fmla="*/ 1852996 h 2058885"/>
                <a:gd name="connsiteX8" fmla="*/ 0 w 3964142"/>
                <a:gd name="connsiteY8" fmla="*/ 205889 h 205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4142" h="2058885">
                  <a:moveTo>
                    <a:pt x="0" y="205889"/>
                  </a:moveTo>
                  <a:cubicBezTo>
                    <a:pt x="0" y="92180"/>
                    <a:pt x="92180" y="0"/>
                    <a:pt x="205889" y="0"/>
                  </a:cubicBezTo>
                  <a:lnTo>
                    <a:pt x="3758254" y="0"/>
                  </a:lnTo>
                  <a:cubicBezTo>
                    <a:pt x="3871963" y="0"/>
                    <a:pt x="3964143" y="92180"/>
                    <a:pt x="3964143" y="205889"/>
                  </a:cubicBezTo>
                  <a:cubicBezTo>
                    <a:pt x="3964143" y="754925"/>
                    <a:pt x="3964142" y="1303961"/>
                    <a:pt x="3964142" y="1852997"/>
                  </a:cubicBezTo>
                  <a:cubicBezTo>
                    <a:pt x="3964142" y="1966706"/>
                    <a:pt x="3871962" y="2058886"/>
                    <a:pt x="3758253" y="2058886"/>
                  </a:cubicBezTo>
                  <a:lnTo>
                    <a:pt x="205889" y="2058885"/>
                  </a:lnTo>
                  <a:cubicBezTo>
                    <a:pt x="92180" y="2058885"/>
                    <a:pt x="0" y="1966705"/>
                    <a:pt x="0" y="1852996"/>
                  </a:cubicBezTo>
                  <a:lnTo>
                    <a:pt x="0" y="20588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206" tIns="612396" rIns="171206" bIns="171206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200" b="0" kern="1200" dirty="0">
                  <a:latin typeface="Times New Roman" pitchFamily="18" charset="0"/>
                  <a:cs typeface="Times New Roman" pitchFamily="18" charset="0"/>
                </a:rPr>
                <a:t>ПРОВЕДЕНИЕ ИНТЕРВЬЮ С ГОСУДАРСТВЕННЫМИ (МУНИЦИПАЛЬНЫМИ) СЛУЖАЩИМИ И ПРЕДСТАВИТЕЛЯМИ ЭКСПЕРТНОГО СООБЩЕСТВА</a:t>
              </a:r>
            </a:p>
          </p:txBody>
        </p:sp>
        <p:sp>
          <p:nvSpPr>
            <p:cNvPr id="10" name="Круговая стрелка 9"/>
            <p:cNvSpPr/>
            <p:nvPr/>
          </p:nvSpPr>
          <p:spPr>
            <a:xfrm rot="781884">
              <a:off x="6598148" y="1745673"/>
              <a:ext cx="3178570" cy="3801490"/>
            </a:xfrm>
            <a:prstGeom prst="circularArrow">
              <a:avLst>
                <a:gd name="adj1" fmla="val 2301"/>
                <a:gd name="adj2" fmla="val 277613"/>
                <a:gd name="adj3" fmla="val 19519064"/>
                <a:gd name="adj4" fmla="val 12547698"/>
                <a:gd name="adj5" fmla="val 2685"/>
              </a:avLst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5148510" y="2811941"/>
              <a:ext cx="2839198" cy="897657"/>
            </a:xfrm>
            <a:custGeom>
              <a:avLst/>
              <a:gdLst>
                <a:gd name="connsiteX0" fmla="*/ 0 w 2839198"/>
                <a:gd name="connsiteY0" fmla="*/ 89766 h 897657"/>
                <a:gd name="connsiteX1" fmla="*/ 89766 w 2839198"/>
                <a:gd name="connsiteY1" fmla="*/ 0 h 897657"/>
                <a:gd name="connsiteX2" fmla="*/ 2749432 w 2839198"/>
                <a:gd name="connsiteY2" fmla="*/ 0 h 897657"/>
                <a:gd name="connsiteX3" fmla="*/ 2839198 w 2839198"/>
                <a:gd name="connsiteY3" fmla="*/ 89766 h 897657"/>
                <a:gd name="connsiteX4" fmla="*/ 2839198 w 2839198"/>
                <a:gd name="connsiteY4" fmla="*/ 807891 h 897657"/>
                <a:gd name="connsiteX5" fmla="*/ 2749432 w 2839198"/>
                <a:gd name="connsiteY5" fmla="*/ 897657 h 897657"/>
                <a:gd name="connsiteX6" fmla="*/ 89766 w 2839198"/>
                <a:gd name="connsiteY6" fmla="*/ 897657 h 897657"/>
                <a:gd name="connsiteX7" fmla="*/ 0 w 2839198"/>
                <a:gd name="connsiteY7" fmla="*/ 807891 h 897657"/>
                <a:gd name="connsiteX8" fmla="*/ 0 w 2839198"/>
                <a:gd name="connsiteY8" fmla="*/ 89766 h 89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9198" h="897657">
                  <a:moveTo>
                    <a:pt x="0" y="89766"/>
                  </a:moveTo>
                  <a:cubicBezTo>
                    <a:pt x="0" y="40190"/>
                    <a:pt x="40190" y="0"/>
                    <a:pt x="89766" y="0"/>
                  </a:cubicBezTo>
                  <a:lnTo>
                    <a:pt x="2749432" y="0"/>
                  </a:lnTo>
                  <a:cubicBezTo>
                    <a:pt x="2799008" y="0"/>
                    <a:pt x="2839198" y="40190"/>
                    <a:pt x="2839198" y="89766"/>
                  </a:cubicBezTo>
                  <a:lnTo>
                    <a:pt x="2839198" y="807891"/>
                  </a:lnTo>
                  <a:cubicBezTo>
                    <a:pt x="2839198" y="857467"/>
                    <a:pt x="2799008" y="897657"/>
                    <a:pt x="2749432" y="897657"/>
                  </a:cubicBezTo>
                  <a:lnTo>
                    <a:pt x="89766" y="897657"/>
                  </a:lnTo>
                  <a:cubicBezTo>
                    <a:pt x="40190" y="897657"/>
                    <a:pt x="0" y="857467"/>
                    <a:pt x="0" y="807891"/>
                  </a:cubicBezTo>
                  <a:lnTo>
                    <a:pt x="0" y="8976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7726" tIns="60581" rIns="77726" bIns="60581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АПРЕЛЬ-ИЮНЬ 2022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578223" y="3261812"/>
              <a:ext cx="3339609" cy="2036410"/>
            </a:xfrm>
            <a:custGeom>
              <a:avLst/>
              <a:gdLst>
                <a:gd name="connsiteX0" fmla="*/ 0 w 3339609"/>
                <a:gd name="connsiteY0" fmla="*/ 203641 h 2036410"/>
                <a:gd name="connsiteX1" fmla="*/ 203641 w 3339609"/>
                <a:gd name="connsiteY1" fmla="*/ 0 h 2036410"/>
                <a:gd name="connsiteX2" fmla="*/ 3135968 w 3339609"/>
                <a:gd name="connsiteY2" fmla="*/ 0 h 2036410"/>
                <a:gd name="connsiteX3" fmla="*/ 3339609 w 3339609"/>
                <a:gd name="connsiteY3" fmla="*/ 203641 h 2036410"/>
                <a:gd name="connsiteX4" fmla="*/ 3339609 w 3339609"/>
                <a:gd name="connsiteY4" fmla="*/ 1832769 h 2036410"/>
                <a:gd name="connsiteX5" fmla="*/ 3135968 w 3339609"/>
                <a:gd name="connsiteY5" fmla="*/ 2036410 h 2036410"/>
                <a:gd name="connsiteX6" fmla="*/ 203641 w 3339609"/>
                <a:gd name="connsiteY6" fmla="*/ 2036410 h 2036410"/>
                <a:gd name="connsiteX7" fmla="*/ 0 w 3339609"/>
                <a:gd name="connsiteY7" fmla="*/ 1832769 h 2036410"/>
                <a:gd name="connsiteX8" fmla="*/ 0 w 3339609"/>
                <a:gd name="connsiteY8" fmla="*/ 203641 h 203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9609" h="2036410">
                  <a:moveTo>
                    <a:pt x="0" y="203641"/>
                  </a:moveTo>
                  <a:cubicBezTo>
                    <a:pt x="0" y="91173"/>
                    <a:pt x="91173" y="0"/>
                    <a:pt x="203641" y="0"/>
                  </a:cubicBezTo>
                  <a:lnTo>
                    <a:pt x="3135968" y="0"/>
                  </a:lnTo>
                  <a:cubicBezTo>
                    <a:pt x="3248436" y="0"/>
                    <a:pt x="3339609" y="91173"/>
                    <a:pt x="3339609" y="203641"/>
                  </a:cubicBezTo>
                  <a:lnTo>
                    <a:pt x="3339609" y="1832769"/>
                  </a:lnTo>
                  <a:cubicBezTo>
                    <a:pt x="3339609" y="1945237"/>
                    <a:pt x="3248436" y="2036410"/>
                    <a:pt x="3135968" y="2036410"/>
                  </a:cubicBezTo>
                  <a:lnTo>
                    <a:pt x="203641" y="2036410"/>
                  </a:lnTo>
                  <a:cubicBezTo>
                    <a:pt x="91173" y="2036410"/>
                    <a:pt x="0" y="1945237"/>
                    <a:pt x="0" y="1832769"/>
                  </a:cubicBezTo>
                  <a:lnTo>
                    <a:pt x="0" y="20364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607062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b="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0" kern="1200" dirty="0">
                  <a:latin typeface="Times New Roman" pitchFamily="18" charset="0"/>
                  <a:cs typeface="Times New Roman" pitchFamily="18" charset="0"/>
                </a:rPr>
                <a:t>АНКЕТНЫЙ ОПРОС ПОТЕНЦИАЛЬНЫХ ИСПОЛНИТЕЛЕЙ И ПОЛУЧАТЕЛЕЙ СОЦИАЛЬНЫХ УСЛУГ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9404083" y="4993745"/>
              <a:ext cx="2368933" cy="897657"/>
            </a:xfrm>
            <a:custGeom>
              <a:avLst/>
              <a:gdLst>
                <a:gd name="connsiteX0" fmla="*/ 0 w 2368933"/>
                <a:gd name="connsiteY0" fmla="*/ 89766 h 897657"/>
                <a:gd name="connsiteX1" fmla="*/ 89766 w 2368933"/>
                <a:gd name="connsiteY1" fmla="*/ 0 h 897657"/>
                <a:gd name="connsiteX2" fmla="*/ 2279167 w 2368933"/>
                <a:gd name="connsiteY2" fmla="*/ 0 h 897657"/>
                <a:gd name="connsiteX3" fmla="*/ 2368933 w 2368933"/>
                <a:gd name="connsiteY3" fmla="*/ 89766 h 897657"/>
                <a:gd name="connsiteX4" fmla="*/ 2368933 w 2368933"/>
                <a:gd name="connsiteY4" fmla="*/ 807891 h 897657"/>
                <a:gd name="connsiteX5" fmla="*/ 2279167 w 2368933"/>
                <a:gd name="connsiteY5" fmla="*/ 897657 h 897657"/>
                <a:gd name="connsiteX6" fmla="*/ 89766 w 2368933"/>
                <a:gd name="connsiteY6" fmla="*/ 897657 h 897657"/>
                <a:gd name="connsiteX7" fmla="*/ 0 w 2368933"/>
                <a:gd name="connsiteY7" fmla="*/ 807891 h 897657"/>
                <a:gd name="connsiteX8" fmla="*/ 0 w 2368933"/>
                <a:gd name="connsiteY8" fmla="*/ 89766 h 89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8933" h="897657">
                  <a:moveTo>
                    <a:pt x="0" y="89766"/>
                  </a:moveTo>
                  <a:cubicBezTo>
                    <a:pt x="0" y="40190"/>
                    <a:pt x="40190" y="0"/>
                    <a:pt x="89766" y="0"/>
                  </a:cubicBezTo>
                  <a:lnTo>
                    <a:pt x="2279167" y="0"/>
                  </a:lnTo>
                  <a:cubicBezTo>
                    <a:pt x="2328743" y="0"/>
                    <a:pt x="2368933" y="40190"/>
                    <a:pt x="2368933" y="89766"/>
                  </a:cubicBezTo>
                  <a:lnTo>
                    <a:pt x="2368933" y="807891"/>
                  </a:lnTo>
                  <a:cubicBezTo>
                    <a:pt x="2368933" y="857467"/>
                    <a:pt x="2328743" y="897657"/>
                    <a:pt x="2279167" y="897657"/>
                  </a:cubicBezTo>
                  <a:lnTo>
                    <a:pt x="89766" y="897657"/>
                  </a:lnTo>
                  <a:cubicBezTo>
                    <a:pt x="40190" y="897657"/>
                    <a:pt x="0" y="857467"/>
                    <a:pt x="0" y="807891"/>
                  </a:cubicBezTo>
                  <a:lnTo>
                    <a:pt x="0" y="8976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7726" tIns="60581" rIns="77726" bIns="60581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ИЮЛЬ-АВГУСТ 2022</a:t>
              </a:r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60570"/>
              </p:ext>
            </p:extLst>
          </p:nvPr>
        </p:nvGraphicFramePr>
        <p:xfrm>
          <a:off x="1104903" y="1046086"/>
          <a:ext cx="9810698" cy="2011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905349">
                  <a:extLst>
                    <a:ext uri="{9D8B030D-6E8A-4147-A177-3AD203B41FA5}">
                      <a16:colId xmlns:a16="http://schemas.microsoft.com/office/drawing/2014/main" val="1327994011"/>
                    </a:ext>
                  </a:extLst>
                </a:gridCol>
                <a:gridCol w="4905349">
                  <a:extLst>
                    <a:ext uri="{9D8B030D-6E8A-4147-A177-3AD203B41FA5}">
                      <a16:colId xmlns:a16="http://schemas.microsoft.com/office/drawing/2014/main" val="590401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Адыгея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Башкортостан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Саха (Якутия)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Чувашская Республика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Вологодская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Костромская область</a:t>
                      </a:r>
                    </a:p>
                    <a:p>
                      <a:pPr algn="ctr"/>
                      <a:r>
                        <a:rPr lang="ru-RU" b="0" dirty="0" smtClean="0"/>
                        <a:t>Курская область</a:t>
                      </a:r>
                    </a:p>
                    <a:p>
                      <a:pPr algn="ctr"/>
                      <a:r>
                        <a:rPr lang="ru-RU" b="0" dirty="0" smtClean="0"/>
                        <a:t>Ленинградская область</a:t>
                      </a:r>
                    </a:p>
                    <a:p>
                      <a:pPr algn="ctr"/>
                      <a:r>
                        <a:rPr lang="ru-RU" b="0" dirty="0" smtClean="0"/>
                        <a:t>Псковская область</a:t>
                      </a:r>
                    </a:p>
                    <a:p>
                      <a:pPr algn="ctr"/>
                      <a:r>
                        <a:rPr lang="ru-RU" b="0" dirty="0" smtClean="0"/>
                        <a:t>Сахалинская область</a:t>
                      </a:r>
                    </a:p>
                    <a:p>
                      <a:pPr algn="ctr"/>
                      <a:r>
                        <a:rPr lang="ru-RU" b="0" dirty="0" smtClean="0"/>
                        <a:t>Ульяновская область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Ямало-Ненецкий автономный округ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579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22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0;p13"/>
          <p:cNvSpPr txBox="1">
            <a:spLocks/>
          </p:cNvSpPr>
          <p:nvPr/>
        </p:nvSpPr>
        <p:spPr>
          <a:xfrm>
            <a:off x="258792" y="370936"/>
            <a:ext cx="11559397" cy="7230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Задачи реализации Закона о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соцзаказе на 2022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год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825451"/>
              </p:ext>
            </p:extLst>
          </p:nvPr>
        </p:nvGraphicFramePr>
        <p:xfrm>
          <a:off x="1574117" y="2126865"/>
          <a:ext cx="8784973" cy="350911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15068">
                  <a:extLst>
                    <a:ext uri="{9D8B030D-6E8A-4147-A177-3AD203B41FA5}">
                      <a16:colId xmlns:a16="http://schemas.microsoft.com/office/drawing/2014/main" val="2489548054"/>
                    </a:ext>
                  </a:extLst>
                </a:gridCol>
                <a:gridCol w="1716657">
                  <a:extLst>
                    <a:ext uri="{9D8B030D-6E8A-4147-A177-3AD203B41FA5}">
                      <a16:colId xmlns:a16="http://schemas.microsoft.com/office/drawing/2014/main" val="235588645"/>
                    </a:ext>
                  </a:extLst>
                </a:gridCol>
                <a:gridCol w="6753248">
                  <a:extLst>
                    <a:ext uri="{9D8B030D-6E8A-4147-A177-3AD203B41FA5}">
                      <a16:colId xmlns:a16="http://schemas.microsoft.com/office/drawing/2014/main" val="2182467511"/>
                    </a:ext>
                  </a:extLst>
                </a:gridCol>
              </a:tblGrid>
              <a:tr h="140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№</a:t>
                      </a:r>
                      <a:endParaRPr lang="ru-RU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Задача</a:t>
                      </a:r>
                      <a:endParaRPr lang="ru-RU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Мероприятия</a:t>
                      </a:r>
                      <a:endParaRPr lang="ru-RU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extLst>
                  <a:ext uri="{0D108BD9-81ED-4DB2-BD59-A6C34878D82A}">
                    <a16:rowId xmlns:a16="http://schemas.microsoft.com/office/drawing/2014/main" val="1556570046"/>
                  </a:ext>
                </a:extLst>
              </a:tr>
              <a:tr h="1098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Создание системы мониторинга</a:t>
                      </a:r>
                      <a:r>
                        <a:rPr lang="ru-RU" sz="1200" b="1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оказания услуг и получения обратной связи от потребителей </a:t>
                      </a:r>
                      <a:endParaRPr lang="ru-RU" sz="12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Создание системы мониторинга исполнения соглашений об оказании услуг, заключенных с исполнителями услуг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Разработка механизмов получения обратной связи от потребителей</a:t>
                      </a:r>
                      <a:r>
                        <a:rPr lang="ru-RU" sz="12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услуг для оценки качества оказанных услуг</a:t>
                      </a:r>
                      <a:endParaRPr lang="ru-RU" sz="12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extLst>
                  <a:ext uri="{0D108BD9-81ED-4DB2-BD59-A6C34878D82A}">
                    <a16:rowId xmlns:a16="http://schemas.microsoft.com/office/drawing/2014/main" val="2660298949"/>
                  </a:ext>
                </a:extLst>
              </a:tr>
              <a:tr h="836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Конкурентное</a:t>
                      </a:r>
                      <a:r>
                        <a:rPr lang="ru-RU" sz="1200" b="1" baseline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распределение социального заказа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Обеспечение проведения конкурентного отбора исполнителей</a:t>
                      </a:r>
                      <a:r>
                        <a:rPr lang="ru-RU" sz="12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услуг</a:t>
                      </a:r>
                      <a:r>
                        <a:rPr lang="ru-RU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200" dirty="0" smtClean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269875" indent="-2698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Заключение</a:t>
                      </a:r>
                      <a:r>
                        <a:rPr lang="ru-RU" sz="1200" baseline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соглашений с исполнителями услуг по результатам проведения </a:t>
                      </a:r>
                      <a:r>
                        <a:rPr lang="ru-RU" sz="12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конкурентного отбора </a:t>
                      </a:r>
                      <a:endParaRPr lang="ru-RU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extLst>
                  <a:ext uri="{0D108BD9-81ED-4DB2-BD59-A6C34878D82A}">
                    <a16:rowId xmlns:a16="http://schemas.microsoft.com/office/drawing/2014/main" val="496322063"/>
                  </a:ext>
                </a:extLst>
              </a:tr>
              <a:tr h="1417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ru-RU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Цифровизация</a:t>
                      </a:r>
                      <a:r>
                        <a:rPr lang="ru-RU" sz="1200" b="1" baseline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процессов формирования и исполнения социальных заказов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9434" marR="39434" marT="0" marB="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99695" algn="l"/>
                        </a:tabLst>
                      </a:pPr>
                      <a:r>
                        <a:rPr lang="ru-RU" sz="12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Развитие ГИИС «Электронный бюджет» в части</a:t>
                      </a:r>
                      <a:r>
                        <a:rPr lang="ru-RU" sz="12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в</a:t>
                      </a:r>
                      <a:r>
                        <a:rPr lang="ru-RU" sz="12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ведения</a:t>
                      </a:r>
                      <a:r>
                        <a:rPr lang="ru-RU" sz="12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в эксплуатацию модулей обеспечивающих проведение конкурса 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99695" algn="l"/>
                        </a:tabLst>
                      </a:pPr>
                      <a:r>
                        <a:rPr lang="ru-RU" sz="12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Развитие Единого портала государственных услуг в части введения в эксплуатацию сервиса по подаче заявления для включения в реестр исполнителей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99695" algn="l"/>
                        </a:tabLst>
                      </a:pPr>
                      <a:r>
                        <a:rPr lang="ru-RU" sz="12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Обеспечение размещения профилей участников конкурса на сайте</a:t>
                      </a:r>
                      <a:r>
                        <a:rPr lang="en-US" sz="12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для размещения информации о государственных (муниципальных) учреждениях</a:t>
                      </a:r>
                    </a:p>
                  </a:txBody>
                  <a:tcPr marL="39434" marR="39434" marT="0" marB="0" anchor="ctr"/>
                </a:tc>
                <a:extLst>
                  <a:ext uri="{0D108BD9-81ED-4DB2-BD59-A6C34878D82A}">
                    <a16:rowId xmlns:a16="http://schemas.microsoft.com/office/drawing/2014/main" val="1105536106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574117" y="1304035"/>
            <a:ext cx="8784976" cy="6788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Цель</a:t>
            </a:r>
            <a:r>
              <a:rPr lang="ru-RU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2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повышение качества и доступности услуг для потребителей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038" y="319979"/>
            <a:ext cx="10075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Информация о «площадках для диалога»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189638"/>
              </p:ext>
            </p:extLst>
          </p:nvPr>
        </p:nvGraphicFramePr>
        <p:xfrm>
          <a:off x="232913" y="1103470"/>
          <a:ext cx="11593902" cy="45918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48751">
                  <a:extLst>
                    <a:ext uri="{9D8B030D-6E8A-4147-A177-3AD203B41FA5}">
                      <a16:colId xmlns:a16="http://schemas.microsoft.com/office/drawing/2014/main" val="2132280019"/>
                    </a:ext>
                  </a:extLst>
                </a:gridCol>
                <a:gridCol w="4645151">
                  <a:extLst>
                    <a:ext uri="{9D8B030D-6E8A-4147-A177-3AD203B41FA5}">
                      <a16:colId xmlns:a16="http://schemas.microsoft.com/office/drawing/2014/main" val="2423950323"/>
                    </a:ext>
                  </a:extLst>
                </a:gridCol>
              </a:tblGrid>
              <a:tr h="539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организации-коммуникатора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субъекта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90427"/>
                  </a:ext>
                </a:extLst>
              </a:tr>
              <a:tr h="6856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Ресурсные центры поддержки НКО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Алтайский край, Белгородская область, 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Челябинская область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728811"/>
                  </a:ext>
                </a:extLst>
              </a:tr>
              <a:tr h="9982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Региональные отделения</a:t>
                      </a:r>
                      <a:r>
                        <a:rPr lang="ru-RU" baseline="0" dirty="0" smtClean="0"/>
                        <a:t> Общероссийской общественной организации малого и среднего предпринимательства «ОПОРА РОССИИ»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Воронежская область, Московская область, Новгородская область, Тюменская область, Ленинградская область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551738"/>
                  </a:ext>
                </a:extLst>
              </a:tr>
              <a:tr h="9982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Региональные</a:t>
                      </a:r>
                      <a:r>
                        <a:rPr lang="ru-RU" baseline="0" dirty="0" smtClean="0"/>
                        <a:t> общественные палаты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Калининградская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область, Красноярский край, Новосибирская область, Оренбургская область, Санкт-Петербург, Ярославская область, Ханты-Мансийский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автономный округ –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Югра, Республика Адыгея, Республика Башкортостан, Вологодская область, Республика Карелия, Костромская область, Пермский край, Псковская область, Ульяновская область, Ямало-Ненецкий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автономный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округ,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Сахалинская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область, Чувашская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4097801495"/>
                  </a:ext>
                </a:extLst>
              </a:tr>
              <a:tr h="9982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Общественные советы при органе власти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Самарская область, Ставропольский край, Республика Саха (Якутия)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4356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6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Прямоугольник 13"/>
          <p:cNvSpPr>
            <a:spLocks noChangeArrowheads="1"/>
          </p:cNvSpPr>
          <p:nvPr/>
        </p:nvSpPr>
        <p:spPr bwMode="auto">
          <a:xfrm>
            <a:off x="3660661" y="3918291"/>
            <a:ext cx="639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Myriad Pro"/>
              </a:rPr>
              <a:t>2020</a:t>
            </a:r>
          </a:p>
        </p:txBody>
      </p:sp>
      <p:sp>
        <p:nvSpPr>
          <p:cNvPr id="15374" name="Прямоугольник 14"/>
          <p:cNvSpPr>
            <a:spLocks noChangeArrowheads="1"/>
          </p:cNvSpPr>
          <p:nvPr/>
        </p:nvSpPr>
        <p:spPr bwMode="auto">
          <a:xfrm>
            <a:off x="7173392" y="4182579"/>
            <a:ext cx="639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Myriad Pro"/>
              </a:rPr>
              <a:t>2030</a:t>
            </a:r>
          </a:p>
        </p:txBody>
      </p:sp>
      <p:sp>
        <p:nvSpPr>
          <p:cNvPr id="15377" name="Прямоугольник 21"/>
          <p:cNvSpPr>
            <a:spLocks noChangeArrowheads="1"/>
          </p:cNvSpPr>
          <p:nvPr/>
        </p:nvSpPr>
        <p:spPr bwMode="auto">
          <a:xfrm>
            <a:off x="4540034" y="4182579"/>
            <a:ext cx="639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Myriad Pro"/>
              </a:rPr>
              <a:t>20</a:t>
            </a:r>
            <a:r>
              <a:rPr lang="en-US" sz="1600" b="1" dirty="0">
                <a:solidFill>
                  <a:schemeClr val="bg1"/>
                </a:solidFill>
                <a:latin typeface="Myriad Pro"/>
              </a:rPr>
              <a:t>2</a:t>
            </a:r>
            <a:r>
              <a:rPr lang="ru-RU" sz="1600" b="1" dirty="0">
                <a:solidFill>
                  <a:schemeClr val="bg1"/>
                </a:solidFill>
                <a:latin typeface="Myriad Pro"/>
              </a:rPr>
              <a:t>0</a:t>
            </a:r>
          </a:p>
        </p:txBody>
      </p:sp>
      <p:sp>
        <p:nvSpPr>
          <p:cNvPr id="12" name="Объект 11"/>
          <p:cNvSpPr txBox="1">
            <a:spLocks noGrp="1"/>
          </p:cNvSpPr>
          <p:nvPr>
            <p:ph idx="4294967295"/>
          </p:nvPr>
        </p:nvSpPr>
        <p:spPr>
          <a:xfrm>
            <a:off x="586901" y="1142868"/>
            <a:ext cx="10888662" cy="4168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  <a:cs typeface="Times New Roman" panose="02020603050405020304" pitchFamily="18" charset="0"/>
              </a:rPr>
              <a:t>Минфином России внесен в Правительство Российской Федерации законопроект, устанавливающий возможность формирования социального заказа по новым направлениям:</a:t>
            </a:r>
          </a:p>
          <a:p>
            <a:endParaRPr lang="ru-RU" sz="1600" dirty="0">
              <a:latin typeface="+mj-lt"/>
              <a:cs typeface="Times New Roman" panose="02020603050405020304" pitchFamily="18" charset="0"/>
            </a:endParaRPr>
          </a:p>
          <a:p>
            <a:pPr marL="142871" indent="-142871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Физкультурно-оздоровительные услуги, включенные в региональные перечни (классификаторы) государственных и муниципальных услуг</a:t>
            </a:r>
          </a:p>
          <a:p>
            <a:pPr algn="just"/>
            <a:r>
              <a:rPr lang="ru-RU" sz="1600" i="1" dirty="0">
                <a:latin typeface="+mj-lt"/>
                <a:cs typeface="Times New Roman" panose="02020603050405020304" pitchFamily="18" charset="0"/>
              </a:rPr>
              <a:t>Справочно: </a:t>
            </a:r>
            <a:r>
              <a:rPr lang="ru-RU" sz="1600" i="1" dirty="0">
                <a:latin typeface="+mj-lt"/>
              </a:rPr>
              <a:t>физкультурно-оздоровительная услуга - деятельность, осуществляемая физкультурно-спортивной организацией независимо от ее организационно-правовой формы, направленная на удовлетворение потребностей граждан в сохранении и укреплении здоровья, физической подготовке и физическом развитии, включающая в себя в том числе проведение физкультурных мероприятий (ст.2 Федерального закона «О физической культуре и спорте в Российской Федерации)</a:t>
            </a:r>
          </a:p>
          <a:p>
            <a:pPr marL="142871" indent="-142871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Профилактика социально-значимых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заболеваний (за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исключением психических расстройств и расстройств поведения)</a:t>
            </a:r>
          </a:p>
          <a:p>
            <a:pPr marL="142871" indent="-142871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реализация дополнительных образовательных программ (за исключением дополнительных предпрофессиональных программ в сфере искусств)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2038" y="319979"/>
            <a:ext cx="10075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</a:rPr>
              <a:t>Новые сферы в апробации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6723" y="401966"/>
            <a:ext cx="9649072" cy="993775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Совместная работа Минфина России и Аналитического центра при Правительстве Российской Федерации по внедрению принципов клиентоцентричности в государственном управлении</a:t>
            </a:r>
            <a:endParaRPr lang="ru-RU" sz="2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BC1751CE-CB1A-4E59-B6B5-4ED45FA89171}"/>
              </a:ext>
            </a:extLst>
          </p:cNvPr>
          <p:cNvSpPr txBox="1"/>
          <p:nvPr/>
        </p:nvSpPr>
        <p:spPr>
          <a:xfrm>
            <a:off x="467367" y="1598073"/>
            <a:ext cx="8784698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6303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2362"/>
              </a:spcAft>
              <a:buSzPct val="100000"/>
            </a:pPr>
            <a:r>
              <a:rPr lang="ru-RU" sz="1600" b="1" dirty="0" smtClean="0">
                <a:latin typeface="+mj-lt"/>
                <a:ea typeface="+mj-ea"/>
                <a:cs typeface="Golos Text" panose="020B0503020202020204" pitchFamily="34" charset="-52"/>
                <a:sym typeface=""/>
              </a:rPr>
              <a:t>Наименование проекта</a:t>
            </a:r>
            <a:r>
              <a:rPr lang="en-US" sz="1600" b="1" dirty="0" smtClean="0">
                <a:latin typeface="+mj-lt"/>
                <a:ea typeface="+mj-ea"/>
                <a:cs typeface="Golos Text" panose="020B0503020202020204" pitchFamily="34" charset="-52"/>
                <a:sym typeface=""/>
              </a:rPr>
              <a:t>:</a:t>
            </a:r>
            <a:r>
              <a:rPr lang="ru-RU" sz="1600" b="1" dirty="0" smtClean="0">
                <a:latin typeface="+mj-lt"/>
                <a:ea typeface="+mj-ea"/>
                <a:cs typeface="Golos Text" panose="020B0503020202020204" pitchFamily="34" charset="-52"/>
                <a:sym typeface=""/>
              </a:rPr>
              <a:t> </a:t>
            </a:r>
            <a:r>
              <a:rPr lang="ru-RU" sz="1600" dirty="0" smtClean="0">
                <a:latin typeface="+mj-lt"/>
                <a:ea typeface="+mj-ea"/>
                <a:cs typeface="Golos Text" panose="020B0503020202020204" pitchFamily="34" charset="-52"/>
                <a:sym typeface=""/>
              </a:rPr>
              <a:t>«</a:t>
            </a:r>
            <a:r>
              <a:rPr lang="ru-RU" sz="1600" dirty="0">
                <a:latin typeface="+mj-lt"/>
                <a:ea typeface="+mj-ea"/>
                <a:cs typeface="Golos Text" panose="020B0503020202020204" pitchFamily="34" charset="-52"/>
              </a:rPr>
              <a:t>Формирование и исполнение государственного социального заказа в социальной сфере на примере отрасли туризма»</a:t>
            </a:r>
            <a:endParaRPr lang="ru-RU" sz="1600" dirty="0">
              <a:latin typeface="+mj-lt"/>
              <a:ea typeface="+mj-ea"/>
              <a:cs typeface="Golos Text" panose="020B0503020202020204" pitchFamily="34" charset="-52"/>
              <a:sym typeface="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556" y="2276058"/>
            <a:ext cx="11059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ru-RU" sz="1600" b="1" dirty="0">
                <a:latin typeface="+mj-lt"/>
                <a:cs typeface="Golos Text" panose="020B0503020202020204" pitchFamily="34" charset="-52"/>
                <a:sym typeface=""/>
              </a:rPr>
              <a:t>Задачи: </a:t>
            </a:r>
            <a:endParaRPr lang="en-US" sz="1600" b="1" dirty="0" smtClean="0">
              <a:latin typeface="+mj-lt"/>
              <a:cs typeface="Golos Text" panose="020B0503020202020204" pitchFamily="34" charset="-52"/>
              <a:sym typeface=""/>
            </a:endParaRPr>
          </a:p>
          <a:p>
            <a:pPr marL="342900" indent="-342900" algn="just">
              <a:buSzPct val="100000"/>
              <a:buAutoNum type="arabicParenR"/>
            </a:pPr>
            <a:r>
              <a:rPr lang="ru-RU" sz="1600" dirty="0" smtClean="0">
                <a:latin typeface="+mj-lt"/>
                <a:cs typeface="Golos Text" panose="020B0503020202020204" pitchFamily="34" charset="-52"/>
                <a:sym typeface=""/>
              </a:rPr>
              <a:t>развитие </a:t>
            </a:r>
            <a:r>
              <a:rPr lang="ru-RU" sz="1600" dirty="0">
                <a:latin typeface="+mj-lt"/>
                <a:cs typeface="Golos Text" panose="020B0503020202020204" pitchFamily="34" charset="-52"/>
                <a:sym typeface=""/>
              </a:rPr>
              <a:t>школьного туризма с использованием механизмов социального </a:t>
            </a:r>
            <a:r>
              <a:rPr lang="ru-RU" sz="1600" dirty="0" smtClean="0">
                <a:latin typeface="+mj-lt"/>
                <a:cs typeface="Golos Text" panose="020B0503020202020204" pitchFamily="34" charset="-52"/>
                <a:sym typeface=""/>
              </a:rPr>
              <a:t>заказа;</a:t>
            </a:r>
            <a:endParaRPr lang="en-US" sz="1600" dirty="0" smtClean="0">
              <a:latin typeface="+mj-lt"/>
              <a:cs typeface="Golos Text" panose="020B0503020202020204" pitchFamily="34" charset="-52"/>
              <a:sym typeface=""/>
            </a:endParaRPr>
          </a:p>
          <a:p>
            <a:pPr marL="342900" indent="-342900" algn="just">
              <a:buSzPct val="100000"/>
              <a:buAutoNum type="arabicParenR"/>
            </a:pPr>
            <a:r>
              <a:rPr lang="ru-RU" sz="1600" dirty="0" smtClean="0">
                <a:latin typeface="+mj-lt"/>
                <a:cs typeface="Golos Text" panose="020B0503020202020204" pitchFamily="34" charset="-52"/>
                <a:sym typeface=""/>
              </a:rPr>
              <a:t>формирование </a:t>
            </a:r>
            <a:r>
              <a:rPr lang="ru-RU" sz="1600" dirty="0">
                <a:latin typeface="+mj-lt"/>
                <a:cs typeface="Golos Text" panose="020B0503020202020204" pitchFamily="34" charset="-52"/>
                <a:sym typeface=""/>
              </a:rPr>
              <a:t>удобного электронного сервиса для подачи заявления на выдачу социального сертификата и выбор подходящего туристического </a:t>
            </a:r>
            <a:r>
              <a:rPr lang="ru-RU" sz="1600" dirty="0" smtClean="0">
                <a:latin typeface="+mj-lt"/>
                <a:cs typeface="Golos Text" panose="020B0503020202020204" pitchFamily="34" charset="-52"/>
                <a:sym typeface=""/>
              </a:rPr>
              <a:t>продукта;</a:t>
            </a:r>
            <a:endParaRPr lang="en-US" sz="1600" dirty="0" smtClean="0">
              <a:latin typeface="+mj-lt"/>
              <a:cs typeface="Golos Text" panose="020B0503020202020204" pitchFamily="34" charset="-52"/>
              <a:sym typeface=""/>
            </a:endParaRPr>
          </a:p>
          <a:p>
            <a:pPr marL="342900" indent="-342900" algn="just">
              <a:buSzPct val="100000"/>
              <a:buAutoNum type="arabicParenR"/>
            </a:pPr>
            <a:r>
              <a:rPr lang="ru-RU" sz="1600" dirty="0" smtClean="0">
                <a:latin typeface="+mj-lt"/>
                <a:cs typeface="Golos Text" panose="020B0503020202020204" pitchFamily="34" charset="-52"/>
                <a:sym typeface=""/>
              </a:rPr>
              <a:t>обеспечена </a:t>
            </a:r>
            <a:r>
              <a:rPr lang="ru-RU" sz="1600" dirty="0">
                <a:latin typeface="+mj-lt"/>
                <a:cs typeface="Golos Text" panose="020B0503020202020204" pitchFamily="34" charset="-52"/>
                <a:sym typeface=""/>
              </a:rPr>
              <a:t>прозрачность и подотчетность средств, предоставляемых из бюджета.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6461" y="3831686"/>
            <a:ext cx="1108898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ru-RU" sz="1600" b="1" dirty="0" smtClean="0">
                <a:latin typeface="+mj-lt"/>
                <a:cs typeface="Golos Text" panose="020B0503020202020204" pitchFamily="34" charset="-52"/>
                <a:sym typeface=""/>
              </a:rPr>
              <a:t>Ожидаемые эффекты к 2023 году</a:t>
            </a:r>
            <a:r>
              <a:rPr lang="en-US" sz="1600" b="1" dirty="0" smtClean="0">
                <a:latin typeface="+mj-lt"/>
                <a:cs typeface="Golos Text" panose="020B0503020202020204" pitchFamily="34" charset="-52"/>
                <a:sym typeface=""/>
              </a:rPr>
              <a:t>:</a:t>
            </a:r>
            <a:endParaRPr lang="ru-RU" sz="1600" b="1" dirty="0" smtClean="0">
              <a:latin typeface="+mj-lt"/>
              <a:cs typeface="Golos Text" panose="020B0503020202020204" pitchFamily="34" charset="-52"/>
              <a:sym typeface=""/>
            </a:endParaRP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j-lt"/>
                <a:cs typeface="Golos Text" panose="020B0503020202020204" pitchFamily="34" charset="-52"/>
                <a:sym typeface=""/>
              </a:rPr>
              <a:t>обеспечено </a:t>
            </a:r>
            <a:r>
              <a:rPr lang="ru-RU" sz="1600" dirty="0">
                <a:latin typeface="+mj-lt"/>
                <a:cs typeface="Golos Text" panose="020B0503020202020204" pitchFamily="34" charset="-52"/>
                <a:sym typeface=""/>
              </a:rPr>
              <a:t>право родителей более 30 </a:t>
            </a:r>
            <a:r>
              <a:rPr lang="ru-RU" sz="1600" dirty="0" smtClean="0">
                <a:latin typeface="+mj-lt"/>
                <a:cs typeface="Golos Text" panose="020B0503020202020204" pitchFamily="34" charset="-52"/>
                <a:sym typeface=""/>
              </a:rPr>
              <a:t>тысяч* </a:t>
            </a:r>
            <a:r>
              <a:rPr lang="ru-RU" sz="1600" dirty="0">
                <a:latin typeface="+mj-lt"/>
                <a:cs typeface="Golos Text" panose="020B0503020202020204" pitchFamily="34" charset="-52"/>
                <a:sym typeface=""/>
              </a:rPr>
              <a:t>школьников самостоятельно выбирать туристический продукт (без привлечения средств родителей</a:t>
            </a:r>
            <a:r>
              <a:rPr lang="ru-RU" sz="1600" dirty="0" smtClean="0">
                <a:latin typeface="+mj-lt"/>
                <a:cs typeface="Golos Text" panose="020B0503020202020204" pitchFamily="34" charset="-52"/>
                <a:sym typeface=""/>
              </a:rPr>
              <a:t>);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j-lt"/>
                <a:cs typeface="Golos Text" panose="020B0503020202020204" pitchFamily="34" charset="-52"/>
                <a:sym typeface=""/>
              </a:rPr>
              <a:t>просвещение </a:t>
            </a:r>
            <a:r>
              <a:rPr lang="ru-RU" sz="1600" dirty="0">
                <a:latin typeface="+mj-lt"/>
                <a:cs typeface="Golos Text" panose="020B0503020202020204" pitchFamily="34" charset="-52"/>
                <a:sym typeface=""/>
              </a:rPr>
              <a:t>детей о культурной и исторической идентичности, сочетание здорового отдыха и познавательной </a:t>
            </a:r>
            <a:r>
              <a:rPr lang="ru-RU" sz="1600" dirty="0" smtClean="0">
                <a:latin typeface="+mj-lt"/>
                <a:cs typeface="Golos Text" panose="020B0503020202020204" pitchFamily="34" charset="-52"/>
                <a:sym typeface=""/>
              </a:rPr>
              <a:t>части;</a:t>
            </a:r>
          </a:p>
          <a:p>
            <a:pPr marL="285750" indent="-2857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j-lt"/>
                <a:cs typeface="Golos Text" panose="020B0503020202020204" pitchFamily="34" charset="-52"/>
                <a:sym typeface=""/>
              </a:rPr>
              <a:t>использование </a:t>
            </a:r>
            <a:r>
              <a:rPr lang="ru-RU" sz="1600" dirty="0">
                <a:latin typeface="+mj-lt"/>
                <a:cs typeface="Golos Text" panose="020B0503020202020204" pitchFamily="34" charset="-52"/>
                <a:sym typeface=""/>
              </a:rPr>
              <a:t>туроператорами полученных бюджетных средств на развитие, а не отнесение их на прибыль.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7120" y="6248608"/>
            <a:ext cx="11192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600"/>
              </a:spcAft>
              <a:buSzPct val="100000"/>
            </a:pPr>
            <a:r>
              <a:rPr lang="ru-RU" sz="1400" i="1" dirty="0" smtClean="0">
                <a:latin typeface="+mj-lt"/>
                <a:cs typeface="Golos Text" panose="020B0503020202020204" pitchFamily="34" charset="-52"/>
                <a:sym typeface=""/>
              </a:rPr>
              <a:t>* 30 тысяч школьников в Московской области и Республике Башкортостан, общее количество получателей услуг во всех регионах в 2022 году составляет 100 тысяч школьников</a:t>
            </a:r>
            <a:endParaRPr lang="ru-RU" sz="1400" i="1" dirty="0">
              <a:latin typeface="+mj-lt"/>
              <a:cs typeface="Golos Text" panose="020B0503020202020204" pitchFamily="34" charset="-52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56316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3989" y="347539"/>
            <a:ext cx="11180221" cy="77102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Мероприятия, реализуемые Аналитическим центром при Правительстве Российской Федерации в рамках проекта по клиентоцентричности в государственном управлении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2">
            <a:extLst>
              <a:ext uri="{FF2B5EF4-FFF2-40B4-BE49-F238E27FC236}">
                <a16:creationId xmlns:a16="http://schemas.microsoft.com/office/drawing/2014/main" id="{FC6402DF-E4D4-4BDB-9C48-EBB0A6FE16DC}"/>
              </a:ext>
            </a:extLst>
          </p:cNvPr>
          <p:cNvSpPr/>
          <p:nvPr/>
        </p:nvSpPr>
        <p:spPr>
          <a:xfrm>
            <a:off x="301658" y="1332034"/>
            <a:ext cx="11372552" cy="1871872"/>
          </a:xfrm>
          <a:prstGeom prst="roundRect">
            <a:avLst/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id="{77202599-0B26-460A-89FB-CACD6D4C54E3}"/>
              </a:ext>
            </a:extLst>
          </p:cNvPr>
          <p:cNvSpPr/>
          <p:nvPr/>
        </p:nvSpPr>
        <p:spPr>
          <a:xfrm>
            <a:off x="838792" y="1162414"/>
            <a:ext cx="1031572" cy="339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 этап</a:t>
            </a:r>
            <a:endParaRPr lang="ru-RU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Овал 26">
            <a:extLst>
              <a:ext uri="{FF2B5EF4-FFF2-40B4-BE49-F238E27FC236}">
                <a16:creationId xmlns:a16="http://schemas.microsoft.com/office/drawing/2014/main" id="{8E58A084-979D-460A-8BBE-F2EED1E3CA61}"/>
              </a:ext>
            </a:extLst>
          </p:cNvPr>
          <p:cNvSpPr/>
          <p:nvPr/>
        </p:nvSpPr>
        <p:spPr>
          <a:xfrm>
            <a:off x="493989" y="1499453"/>
            <a:ext cx="320040" cy="32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9202F180-FF21-4F3D-8059-416EA698C7FA}"/>
              </a:ext>
            </a:extLst>
          </p:cNvPr>
          <p:cNvSpPr txBox="1">
            <a:spLocks/>
          </p:cNvSpPr>
          <p:nvPr/>
        </p:nvSpPr>
        <p:spPr>
          <a:xfrm>
            <a:off x="838789" y="1506734"/>
            <a:ext cx="10586382" cy="385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/>
              <a:t>Т</a:t>
            </a:r>
            <a:r>
              <a:rPr lang="ru-RU" sz="1600" dirty="0" smtClean="0"/>
              <a:t>естирование </a:t>
            </a:r>
            <a:r>
              <a:rPr lang="ru-RU" sz="1600" dirty="0"/>
              <a:t>решений сервиса, в том числе экспертная проверка удобства пользования сервисом</a:t>
            </a:r>
          </a:p>
        </p:txBody>
      </p:sp>
      <p:sp>
        <p:nvSpPr>
          <p:cNvPr id="15" name="Овал 26">
            <a:extLst>
              <a:ext uri="{FF2B5EF4-FFF2-40B4-BE49-F238E27FC236}">
                <a16:creationId xmlns:a16="http://schemas.microsoft.com/office/drawing/2014/main" id="{9C86E7CC-9C90-4E16-B0A3-0183CF82C641}"/>
              </a:ext>
            </a:extLst>
          </p:cNvPr>
          <p:cNvSpPr/>
          <p:nvPr/>
        </p:nvSpPr>
        <p:spPr>
          <a:xfrm>
            <a:off x="493989" y="1898816"/>
            <a:ext cx="320040" cy="32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16E157C2-0B82-4203-BECF-A89A9E9E66F1}"/>
              </a:ext>
            </a:extLst>
          </p:cNvPr>
          <p:cNvSpPr txBox="1">
            <a:spLocks/>
          </p:cNvSpPr>
          <p:nvPr/>
        </p:nvSpPr>
        <p:spPr>
          <a:xfrm>
            <a:off x="838792" y="1803348"/>
            <a:ext cx="10619385" cy="577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/>
              <a:t>Г</a:t>
            </a:r>
            <a:r>
              <a:rPr lang="ru-RU" sz="1600" dirty="0" smtClean="0"/>
              <a:t>лубинные </a:t>
            </a:r>
            <a:r>
              <a:rPr lang="ru-RU" sz="1600" dirty="0"/>
              <a:t>интервью с пользователями (получатели услуг, туроператоры, чиновники, обеспечивающие организации оказания услуги)</a:t>
            </a:r>
          </a:p>
        </p:txBody>
      </p:sp>
      <p:sp>
        <p:nvSpPr>
          <p:cNvPr id="17" name="Овал 28">
            <a:extLst>
              <a:ext uri="{FF2B5EF4-FFF2-40B4-BE49-F238E27FC236}">
                <a16:creationId xmlns:a16="http://schemas.microsoft.com/office/drawing/2014/main" id="{2328242D-FE28-4861-87A4-216CC8A1B947}"/>
              </a:ext>
            </a:extLst>
          </p:cNvPr>
          <p:cNvSpPr/>
          <p:nvPr/>
        </p:nvSpPr>
        <p:spPr>
          <a:xfrm>
            <a:off x="477486" y="2307831"/>
            <a:ext cx="320040" cy="32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id="{7B17632B-D57C-459F-BC0B-C0AF39E51048}"/>
              </a:ext>
            </a:extLst>
          </p:cNvPr>
          <p:cNvSpPr txBox="1">
            <a:spLocks/>
          </p:cNvSpPr>
          <p:nvPr/>
        </p:nvSpPr>
        <p:spPr>
          <a:xfrm>
            <a:off x="838790" y="2304041"/>
            <a:ext cx="10586381" cy="399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/>
              <a:t>П</a:t>
            </a:r>
            <a:r>
              <a:rPr lang="ru-RU" sz="1600" dirty="0" smtClean="0"/>
              <a:t>одготовка </a:t>
            </a:r>
            <a:r>
              <a:rPr lang="ru-RU" sz="1600" dirty="0"/>
              <a:t>предложений по доработке оцениваемых сервисов</a:t>
            </a:r>
          </a:p>
        </p:txBody>
      </p:sp>
      <p:sp>
        <p:nvSpPr>
          <p:cNvPr id="19" name="Овал 28">
            <a:extLst>
              <a:ext uri="{FF2B5EF4-FFF2-40B4-BE49-F238E27FC236}">
                <a16:creationId xmlns:a16="http://schemas.microsoft.com/office/drawing/2014/main" id="{D9007539-7905-AD48-7FC5-84A92C58374B}"/>
              </a:ext>
            </a:extLst>
          </p:cNvPr>
          <p:cNvSpPr/>
          <p:nvPr/>
        </p:nvSpPr>
        <p:spPr>
          <a:xfrm>
            <a:off x="477486" y="2703428"/>
            <a:ext cx="320040" cy="32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4475DDA5-22F3-6BFF-1926-9E7E15233ED3}"/>
              </a:ext>
            </a:extLst>
          </p:cNvPr>
          <p:cNvSpPr txBox="1">
            <a:spLocks/>
          </p:cNvSpPr>
          <p:nvPr/>
        </p:nvSpPr>
        <p:spPr>
          <a:xfrm>
            <a:off x="814029" y="2703428"/>
            <a:ext cx="10586381" cy="31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/>
              <a:t>Р</a:t>
            </a:r>
            <a:r>
              <a:rPr lang="ru-RU" sz="1600" dirty="0" smtClean="0"/>
              <a:t>азработка </a:t>
            </a:r>
            <a:r>
              <a:rPr lang="ru-RU" sz="1600" dirty="0"/>
              <a:t>и презентация макетов сервисов (при необходимости)</a:t>
            </a:r>
          </a:p>
        </p:txBody>
      </p:sp>
      <p:sp>
        <p:nvSpPr>
          <p:cNvPr id="21" name="Скругленный прямоугольник 2">
            <a:extLst>
              <a:ext uri="{FF2B5EF4-FFF2-40B4-BE49-F238E27FC236}">
                <a16:creationId xmlns:a16="http://schemas.microsoft.com/office/drawing/2014/main" id="{FC6402DF-E4D4-4BDB-9C48-EBB0A6FE16DC}"/>
              </a:ext>
            </a:extLst>
          </p:cNvPr>
          <p:cNvSpPr/>
          <p:nvPr/>
        </p:nvSpPr>
        <p:spPr>
          <a:xfrm>
            <a:off x="301658" y="3422854"/>
            <a:ext cx="11372552" cy="3202389"/>
          </a:xfrm>
          <a:prstGeom prst="roundRect">
            <a:avLst/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7">
            <a:extLst>
              <a:ext uri="{FF2B5EF4-FFF2-40B4-BE49-F238E27FC236}">
                <a16:creationId xmlns:a16="http://schemas.microsoft.com/office/drawing/2014/main" id="{77202599-0B26-460A-89FB-CACD6D4C54E3}"/>
              </a:ext>
            </a:extLst>
          </p:cNvPr>
          <p:cNvSpPr/>
          <p:nvPr/>
        </p:nvSpPr>
        <p:spPr>
          <a:xfrm>
            <a:off x="838792" y="3308535"/>
            <a:ext cx="1031572" cy="283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 этап</a:t>
            </a:r>
            <a:endParaRPr lang="ru-RU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Овал 26">
            <a:extLst>
              <a:ext uri="{FF2B5EF4-FFF2-40B4-BE49-F238E27FC236}">
                <a16:creationId xmlns:a16="http://schemas.microsoft.com/office/drawing/2014/main" id="{8E58A084-979D-460A-8BBE-F2EED1E3CA61}"/>
              </a:ext>
            </a:extLst>
          </p:cNvPr>
          <p:cNvSpPr/>
          <p:nvPr/>
        </p:nvSpPr>
        <p:spPr>
          <a:xfrm>
            <a:off x="493989" y="3590274"/>
            <a:ext cx="320040" cy="32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id="{9202F180-FF21-4F3D-8059-416EA698C7FA}"/>
              </a:ext>
            </a:extLst>
          </p:cNvPr>
          <p:cNvSpPr txBox="1">
            <a:spLocks/>
          </p:cNvSpPr>
          <p:nvPr/>
        </p:nvSpPr>
        <p:spPr>
          <a:xfrm>
            <a:off x="838789" y="3597555"/>
            <a:ext cx="10586382" cy="385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/>
              <a:t>О</a:t>
            </a:r>
            <a:r>
              <a:rPr lang="ru-RU" sz="1600" dirty="0" smtClean="0"/>
              <a:t>пределение </a:t>
            </a:r>
            <a:r>
              <a:rPr lang="ru-RU" sz="1600" dirty="0"/>
              <a:t>перечня исследуемых клиентских сценариев</a:t>
            </a:r>
          </a:p>
        </p:txBody>
      </p:sp>
      <p:sp>
        <p:nvSpPr>
          <p:cNvPr id="25" name="Овал 26">
            <a:extLst>
              <a:ext uri="{FF2B5EF4-FFF2-40B4-BE49-F238E27FC236}">
                <a16:creationId xmlns:a16="http://schemas.microsoft.com/office/drawing/2014/main" id="{9C86E7CC-9C90-4E16-B0A3-0183CF82C641}"/>
              </a:ext>
            </a:extLst>
          </p:cNvPr>
          <p:cNvSpPr/>
          <p:nvPr/>
        </p:nvSpPr>
        <p:spPr>
          <a:xfrm>
            <a:off x="493989" y="3989637"/>
            <a:ext cx="320040" cy="32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Текст 5">
            <a:extLst>
              <a:ext uri="{FF2B5EF4-FFF2-40B4-BE49-F238E27FC236}">
                <a16:creationId xmlns:a16="http://schemas.microsoft.com/office/drawing/2014/main" id="{16E157C2-0B82-4203-BECF-A89A9E9E66F1}"/>
              </a:ext>
            </a:extLst>
          </p:cNvPr>
          <p:cNvSpPr txBox="1">
            <a:spLocks/>
          </p:cNvSpPr>
          <p:nvPr/>
        </p:nvSpPr>
        <p:spPr>
          <a:xfrm>
            <a:off x="838792" y="3894169"/>
            <a:ext cx="10619385" cy="577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/>
              <a:t>О</a:t>
            </a:r>
            <a:r>
              <a:rPr lang="ru-RU" sz="1600" dirty="0" smtClean="0"/>
              <a:t>пределение </a:t>
            </a:r>
            <a:r>
              <a:rPr lang="ru-RU" sz="1600" dirty="0"/>
              <a:t>перечня пробелов и проблем нормативного регулирования бизнес-процессов исследуемых клиентских сценариев, в т.ч., исходя из положений Стандартов клиентоцентричности</a:t>
            </a:r>
          </a:p>
        </p:txBody>
      </p:sp>
      <p:sp>
        <p:nvSpPr>
          <p:cNvPr id="27" name="Овал 28">
            <a:extLst>
              <a:ext uri="{FF2B5EF4-FFF2-40B4-BE49-F238E27FC236}">
                <a16:creationId xmlns:a16="http://schemas.microsoft.com/office/drawing/2014/main" id="{2328242D-FE28-4861-87A4-216CC8A1B947}"/>
              </a:ext>
            </a:extLst>
          </p:cNvPr>
          <p:cNvSpPr/>
          <p:nvPr/>
        </p:nvSpPr>
        <p:spPr>
          <a:xfrm>
            <a:off x="477486" y="4398652"/>
            <a:ext cx="320040" cy="32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Текст 5">
            <a:extLst>
              <a:ext uri="{FF2B5EF4-FFF2-40B4-BE49-F238E27FC236}">
                <a16:creationId xmlns:a16="http://schemas.microsoft.com/office/drawing/2014/main" id="{7B17632B-D57C-459F-BC0B-C0AF39E51048}"/>
              </a:ext>
            </a:extLst>
          </p:cNvPr>
          <p:cNvSpPr txBox="1">
            <a:spLocks/>
          </p:cNvSpPr>
          <p:nvPr/>
        </p:nvSpPr>
        <p:spPr>
          <a:xfrm>
            <a:off x="822289" y="4398652"/>
            <a:ext cx="10586381" cy="323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/>
              <a:t>И</a:t>
            </a:r>
            <a:r>
              <a:rPr lang="ru-RU" sz="1600" dirty="0" smtClean="0"/>
              <a:t>сследование </a:t>
            </a:r>
            <a:r>
              <a:rPr lang="ru-RU" sz="1600" dirty="0"/>
              <a:t>CJM (проекта карты клиентского пути) с привлечением респондентов и формирование отчета по его результатам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D9007539-7905-AD48-7FC5-84A92C58374B}"/>
              </a:ext>
            </a:extLst>
          </p:cNvPr>
          <p:cNvSpPr/>
          <p:nvPr/>
        </p:nvSpPr>
        <p:spPr>
          <a:xfrm>
            <a:off x="477486" y="4794249"/>
            <a:ext cx="320040" cy="32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Текст 5">
            <a:extLst>
              <a:ext uri="{FF2B5EF4-FFF2-40B4-BE49-F238E27FC236}">
                <a16:creationId xmlns:a16="http://schemas.microsoft.com/office/drawing/2014/main" id="{4475DDA5-22F3-6BFF-1926-9E7E15233ED3}"/>
              </a:ext>
            </a:extLst>
          </p:cNvPr>
          <p:cNvSpPr txBox="1">
            <a:spLocks/>
          </p:cNvSpPr>
          <p:nvPr/>
        </p:nvSpPr>
        <p:spPr>
          <a:xfrm>
            <a:off x="814029" y="4794249"/>
            <a:ext cx="10586381" cy="312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/>
              <a:t>Ф</a:t>
            </a:r>
            <a:r>
              <a:rPr lang="ru-RU" sz="1600" dirty="0" smtClean="0"/>
              <a:t>ормирование </a:t>
            </a:r>
            <a:r>
              <a:rPr lang="ru-RU" sz="1600" dirty="0"/>
              <a:t>сводного перечня предложений по проектированию бизнес-процессов исследуемых клиентских сценариев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9007539-7905-AD48-7FC5-84A92C58374B}"/>
              </a:ext>
            </a:extLst>
          </p:cNvPr>
          <p:cNvSpPr/>
          <p:nvPr/>
        </p:nvSpPr>
        <p:spPr>
          <a:xfrm>
            <a:off x="477486" y="5210937"/>
            <a:ext cx="320040" cy="32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Текст 5">
            <a:extLst>
              <a:ext uri="{FF2B5EF4-FFF2-40B4-BE49-F238E27FC236}">
                <a16:creationId xmlns:a16="http://schemas.microsoft.com/office/drawing/2014/main" id="{4475DDA5-22F3-6BFF-1926-9E7E15233ED3}"/>
              </a:ext>
            </a:extLst>
          </p:cNvPr>
          <p:cNvSpPr txBox="1">
            <a:spLocks/>
          </p:cNvSpPr>
          <p:nvPr/>
        </p:nvSpPr>
        <p:spPr>
          <a:xfrm>
            <a:off x="814029" y="5210937"/>
            <a:ext cx="10586381" cy="31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/>
              <a:t>«Отрисовка</a:t>
            </a:r>
            <a:r>
              <a:rPr lang="ru-RU" sz="1600" dirty="0"/>
              <a:t>» и согласование To be бизнес-процессов исследуемых клиентских сценариев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D9007539-7905-AD48-7FC5-84A92C58374B}"/>
              </a:ext>
            </a:extLst>
          </p:cNvPr>
          <p:cNvSpPr/>
          <p:nvPr/>
        </p:nvSpPr>
        <p:spPr>
          <a:xfrm>
            <a:off x="477486" y="5609364"/>
            <a:ext cx="320040" cy="32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4475DDA5-22F3-6BFF-1926-9E7E15233ED3}"/>
              </a:ext>
            </a:extLst>
          </p:cNvPr>
          <p:cNvSpPr txBox="1">
            <a:spLocks/>
          </p:cNvSpPr>
          <p:nvPr/>
        </p:nvSpPr>
        <p:spPr>
          <a:xfrm>
            <a:off x="797526" y="5533167"/>
            <a:ext cx="10586381" cy="48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/>
              <a:t>Р</a:t>
            </a:r>
            <a:r>
              <a:rPr lang="ru-RU" sz="1600" dirty="0" smtClean="0"/>
              <a:t>азработка </a:t>
            </a:r>
            <a:r>
              <a:rPr lang="ru-RU" sz="1600" dirty="0"/>
              <a:t>предложений по регламентации соответствующих бизнес-процессов на региональном уровне (перечень необходимых НПА и их аннотированная структура)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D9007539-7905-AD48-7FC5-84A92C58374B}"/>
              </a:ext>
            </a:extLst>
          </p:cNvPr>
          <p:cNvSpPr/>
          <p:nvPr/>
        </p:nvSpPr>
        <p:spPr>
          <a:xfrm>
            <a:off x="473176" y="6011679"/>
            <a:ext cx="320040" cy="32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Текст 5">
            <a:extLst>
              <a:ext uri="{FF2B5EF4-FFF2-40B4-BE49-F238E27FC236}">
                <a16:creationId xmlns:a16="http://schemas.microsoft.com/office/drawing/2014/main" id="{4475DDA5-22F3-6BFF-1926-9E7E15233ED3}"/>
              </a:ext>
            </a:extLst>
          </p:cNvPr>
          <p:cNvSpPr txBox="1">
            <a:spLocks/>
          </p:cNvSpPr>
          <p:nvPr/>
        </p:nvSpPr>
        <p:spPr>
          <a:xfrm>
            <a:off x="790908" y="6002037"/>
            <a:ext cx="10586381" cy="394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/>
              <a:t>Р</a:t>
            </a:r>
            <a:r>
              <a:rPr lang="ru-RU" sz="1600" dirty="0" smtClean="0"/>
              <a:t>азработка </a:t>
            </a:r>
            <a:r>
              <a:rPr lang="ru-RU" sz="1600" dirty="0"/>
              <a:t>(актуализация ранее разработанных) макетов сервисов (при необходимости)</a:t>
            </a:r>
          </a:p>
        </p:txBody>
      </p:sp>
    </p:spTree>
    <p:extLst>
      <p:ext uri="{BB962C8B-B14F-4D97-AF65-F5344CB8AC3E}">
        <p14:creationId xmlns:p14="http://schemas.microsoft.com/office/powerpoint/2010/main" val="102782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4702" y="466344"/>
            <a:ext cx="10459226" cy="12917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Новации закона о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соцзаказе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*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720571"/>
              </p:ext>
            </p:extLst>
          </p:nvPr>
        </p:nvGraphicFramePr>
        <p:xfrm>
          <a:off x="776262" y="1540003"/>
          <a:ext cx="10459226" cy="424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0719" y="6282560"/>
            <a:ext cx="1132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Закон в период 2021 – 2024 гг действует в режиме апробации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6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691" y="487055"/>
            <a:ext cx="10694895" cy="89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Информация об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апробации размещена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 официальном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сайте Минфина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России по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ссылке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97566" y="2394528"/>
            <a:ext cx="4856260" cy="17333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minfin.gov.ru/ru/perfomance/budget/social_tools/social_order/general</a:t>
            </a: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endParaRPr lang="ru-RU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575" y="1362074"/>
            <a:ext cx="6743425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33A3971-BCE6-4E50-94D1-5D0B4AB7A334}"/>
              </a:ext>
            </a:extLst>
          </p:cNvPr>
          <p:cNvGrpSpPr/>
          <p:nvPr/>
        </p:nvGrpSpPr>
        <p:grpSpPr>
          <a:xfrm>
            <a:off x="358153" y="300974"/>
            <a:ext cx="9820731" cy="5715000"/>
            <a:chOff x="540882" y="2090761"/>
            <a:chExt cx="6213835" cy="3166631"/>
          </a:xfrm>
        </p:grpSpPr>
        <p:sp>
          <p:nvSpPr>
            <p:cNvPr id="420" name="Freeform 9"/>
            <p:cNvSpPr>
              <a:spLocks/>
            </p:cNvSpPr>
            <p:nvPr/>
          </p:nvSpPr>
          <p:spPr bwMode="auto">
            <a:xfrm>
              <a:off x="1364602" y="3511859"/>
              <a:ext cx="42900" cy="3824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solidFill>
              <a:srgbClr val="7ECDE6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24" name="Freeform 10"/>
            <p:cNvSpPr>
              <a:spLocks/>
            </p:cNvSpPr>
            <p:nvPr/>
          </p:nvSpPr>
          <p:spPr bwMode="auto">
            <a:xfrm>
              <a:off x="5523086" y="2951808"/>
              <a:ext cx="582603" cy="696980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25" name="Freeform 11"/>
            <p:cNvSpPr>
              <a:spLocks/>
            </p:cNvSpPr>
            <p:nvPr/>
          </p:nvSpPr>
          <p:spPr bwMode="auto">
            <a:xfrm>
              <a:off x="5993597" y="4028734"/>
              <a:ext cx="518946" cy="50453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1CE8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27" name="Freeform 12"/>
            <p:cNvSpPr>
              <a:spLocks/>
            </p:cNvSpPr>
            <p:nvPr/>
          </p:nvSpPr>
          <p:spPr bwMode="auto">
            <a:xfrm>
              <a:off x="5797089" y="4591252"/>
              <a:ext cx="225568" cy="182572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28" name="Freeform 13"/>
            <p:cNvSpPr>
              <a:spLocks/>
            </p:cNvSpPr>
            <p:nvPr/>
          </p:nvSpPr>
          <p:spPr bwMode="auto">
            <a:xfrm>
              <a:off x="4977847" y="4249547"/>
              <a:ext cx="830313" cy="488502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29" name="Freeform 14"/>
            <p:cNvSpPr>
              <a:spLocks noEditPoints="1"/>
            </p:cNvSpPr>
            <p:nvPr/>
          </p:nvSpPr>
          <p:spPr bwMode="auto">
            <a:xfrm>
              <a:off x="2604536" y="2581731"/>
              <a:ext cx="660099" cy="851179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30" name="Freeform 15"/>
            <p:cNvSpPr>
              <a:spLocks/>
            </p:cNvSpPr>
            <p:nvPr/>
          </p:nvSpPr>
          <p:spPr bwMode="auto">
            <a:xfrm>
              <a:off x="1684273" y="3419340"/>
              <a:ext cx="597825" cy="519342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39" name="Freeform 16"/>
            <p:cNvSpPr>
              <a:spLocks/>
            </p:cNvSpPr>
            <p:nvPr/>
          </p:nvSpPr>
          <p:spPr bwMode="auto">
            <a:xfrm>
              <a:off x="1800517" y="3044328"/>
              <a:ext cx="348731" cy="391049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1460088" y="3625350"/>
              <a:ext cx="507875" cy="370078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solidFill>
              <a:srgbClr val="1CE8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1258045" y="3447712"/>
              <a:ext cx="287842" cy="270157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solidFill>
              <a:srgbClr val="1CE8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1215146" y="3601911"/>
              <a:ext cx="274003" cy="185039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solidFill>
              <a:srgbClr val="7ECDE6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1087831" y="3516794"/>
              <a:ext cx="196507" cy="277558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solidFill>
              <a:srgbClr val="1CE8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44" name="Freeform 22"/>
            <p:cNvSpPr>
              <a:spLocks/>
            </p:cNvSpPr>
            <p:nvPr/>
          </p:nvSpPr>
          <p:spPr bwMode="auto">
            <a:xfrm>
              <a:off x="1111357" y="4360571"/>
              <a:ext cx="354267" cy="292361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45" name="Freeform 23"/>
            <p:cNvSpPr>
              <a:spLocks noEditPoints="1"/>
            </p:cNvSpPr>
            <p:nvPr/>
          </p:nvSpPr>
          <p:spPr bwMode="auto">
            <a:xfrm>
              <a:off x="1231752" y="4619625"/>
              <a:ext cx="159143" cy="262755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46" name="Freeform 24"/>
            <p:cNvSpPr>
              <a:spLocks/>
            </p:cNvSpPr>
            <p:nvPr/>
          </p:nvSpPr>
          <p:spPr bwMode="auto">
            <a:xfrm>
              <a:off x="894092" y="4393878"/>
              <a:ext cx="321054" cy="313332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47" name="Freeform 25"/>
            <p:cNvSpPr>
              <a:spLocks/>
            </p:cNvSpPr>
            <p:nvPr/>
          </p:nvSpPr>
          <p:spPr bwMode="auto">
            <a:xfrm>
              <a:off x="1765920" y="3902908"/>
              <a:ext cx="397166" cy="391049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48" name="Freeform 26"/>
            <p:cNvSpPr>
              <a:spLocks/>
            </p:cNvSpPr>
            <p:nvPr/>
          </p:nvSpPr>
          <p:spPr bwMode="auto">
            <a:xfrm>
              <a:off x="1486381" y="4036136"/>
              <a:ext cx="365338" cy="215879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49" name="Freeform 27"/>
            <p:cNvSpPr>
              <a:spLocks/>
            </p:cNvSpPr>
            <p:nvPr/>
          </p:nvSpPr>
          <p:spPr bwMode="auto">
            <a:xfrm>
              <a:off x="1390895" y="4216240"/>
              <a:ext cx="204811" cy="192440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50" name="Freeform 28"/>
            <p:cNvSpPr>
              <a:spLocks/>
            </p:cNvSpPr>
            <p:nvPr/>
          </p:nvSpPr>
          <p:spPr bwMode="auto">
            <a:xfrm>
              <a:off x="1693960" y="4443221"/>
              <a:ext cx="487117" cy="420655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solidFill>
              <a:srgbClr val="7ECDE6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51" name="Freeform 29"/>
            <p:cNvSpPr>
              <a:spLocks/>
            </p:cNvSpPr>
            <p:nvPr/>
          </p:nvSpPr>
          <p:spPr bwMode="auto">
            <a:xfrm>
              <a:off x="1321703" y="4311227"/>
              <a:ext cx="372257" cy="334303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solidFill>
              <a:srgbClr val="FFB3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52" name="Freeform 30"/>
            <p:cNvSpPr>
              <a:spLocks/>
            </p:cNvSpPr>
            <p:nvPr/>
          </p:nvSpPr>
          <p:spPr bwMode="auto">
            <a:xfrm>
              <a:off x="1624767" y="4384009"/>
              <a:ext cx="239407" cy="176404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7ECDE6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53" name="Freeform 31"/>
            <p:cNvSpPr>
              <a:spLocks/>
            </p:cNvSpPr>
            <p:nvPr/>
          </p:nvSpPr>
          <p:spPr bwMode="auto">
            <a:xfrm>
              <a:off x="1561110" y="4282854"/>
              <a:ext cx="221417" cy="162834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rgbClr val="1CE8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54" name="Freeform 32"/>
            <p:cNvSpPr>
              <a:spLocks/>
            </p:cNvSpPr>
            <p:nvPr/>
          </p:nvSpPr>
          <p:spPr bwMode="auto">
            <a:xfrm>
              <a:off x="1563877" y="3895506"/>
              <a:ext cx="343196" cy="17146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rgbClr val="1CE8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55" name="Freeform 33"/>
            <p:cNvSpPr>
              <a:spLocks/>
            </p:cNvSpPr>
            <p:nvPr/>
          </p:nvSpPr>
          <p:spPr bwMode="auto">
            <a:xfrm>
              <a:off x="1494685" y="3957186"/>
              <a:ext cx="186820" cy="145564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56" name="Freeform 34"/>
            <p:cNvSpPr>
              <a:spLocks/>
            </p:cNvSpPr>
            <p:nvPr/>
          </p:nvSpPr>
          <p:spPr bwMode="auto">
            <a:xfrm>
              <a:off x="1410269" y="3952252"/>
              <a:ext cx="150840" cy="17146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57" name="Freeform 35"/>
            <p:cNvSpPr>
              <a:spLocks/>
            </p:cNvSpPr>
            <p:nvPr/>
          </p:nvSpPr>
          <p:spPr bwMode="auto">
            <a:xfrm>
              <a:off x="1439330" y="3822724"/>
              <a:ext cx="202043" cy="149265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7ECDE6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58" name="Freeform 36"/>
            <p:cNvSpPr>
              <a:spLocks/>
            </p:cNvSpPr>
            <p:nvPr/>
          </p:nvSpPr>
          <p:spPr bwMode="auto">
            <a:xfrm>
              <a:off x="1162559" y="3715402"/>
              <a:ext cx="363954" cy="213411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59" name="Freeform 37"/>
            <p:cNvSpPr>
              <a:spLocks/>
            </p:cNvSpPr>
            <p:nvPr/>
          </p:nvSpPr>
          <p:spPr bwMode="auto">
            <a:xfrm>
              <a:off x="1056003" y="3779549"/>
              <a:ext cx="244942" cy="192440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60" name="Freeform 38"/>
            <p:cNvSpPr>
              <a:spLocks/>
            </p:cNvSpPr>
            <p:nvPr/>
          </p:nvSpPr>
          <p:spPr bwMode="auto">
            <a:xfrm>
              <a:off x="952213" y="3917711"/>
              <a:ext cx="186820" cy="162834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61" name="Freeform 39"/>
            <p:cNvSpPr>
              <a:spLocks/>
            </p:cNvSpPr>
            <p:nvPr/>
          </p:nvSpPr>
          <p:spPr bwMode="auto">
            <a:xfrm>
              <a:off x="989578" y="4071910"/>
              <a:ext cx="190972" cy="170236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rgbClr val="1CE8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62" name="Freeform 40"/>
            <p:cNvSpPr>
              <a:spLocks/>
            </p:cNvSpPr>
            <p:nvPr/>
          </p:nvSpPr>
          <p:spPr bwMode="auto">
            <a:xfrm>
              <a:off x="1258045" y="4187868"/>
              <a:ext cx="170214" cy="167769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63" name="Freeform 41"/>
            <p:cNvSpPr>
              <a:spLocks/>
            </p:cNvSpPr>
            <p:nvPr/>
          </p:nvSpPr>
          <p:spPr bwMode="auto">
            <a:xfrm>
              <a:off x="992345" y="4173065"/>
              <a:ext cx="150840" cy="180104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solidFill>
              <a:srgbClr val="7ECDE6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64" name="Freeform 42"/>
            <p:cNvSpPr>
              <a:spLocks/>
            </p:cNvSpPr>
            <p:nvPr/>
          </p:nvSpPr>
          <p:spPr bwMode="auto">
            <a:xfrm>
              <a:off x="1096134" y="4211306"/>
              <a:ext cx="233871" cy="208477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solidFill>
              <a:srgbClr val="7ECDE6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65" name="Freeform 43"/>
            <p:cNvSpPr>
              <a:spLocks/>
            </p:cNvSpPr>
            <p:nvPr/>
          </p:nvSpPr>
          <p:spPr bwMode="auto">
            <a:xfrm>
              <a:off x="1289874" y="4075611"/>
              <a:ext cx="213114" cy="140630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66" name="Freeform 44"/>
            <p:cNvSpPr>
              <a:spLocks/>
            </p:cNvSpPr>
            <p:nvPr/>
          </p:nvSpPr>
          <p:spPr bwMode="auto">
            <a:xfrm>
              <a:off x="1157024" y="4134823"/>
              <a:ext cx="172982" cy="135695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67" name="Freeform 45"/>
            <p:cNvSpPr>
              <a:spLocks/>
            </p:cNvSpPr>
            <p:nvPr/>
          </p:nvSpPr>
          <p:spPr bwMode="auto">
            <a:xfrm>
              <a:off x="1076760" y="4033669"/>
              <a:ext cx="149456" cy="149265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68" name="Freeform 46"/>
            <p:cNvSpPr>
              <a:spLocks noEditPoints="1"/>
            </p:cNvSpPr>
            <p:nvPr/>
          </p:nvSpPr>
          <p:spPr bwMode="auto">
            <a:xfrm>
              <a:off x="1183317" y="4016398"/>
              <a:ext cx="143921" cy="13816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69" name="Freeform 47"/>
            <p:cNvSpPr>
              <a:spLocks/>
            </p:cNvSpPr>
            <p:nvPr/>
          </p:nvSpPr>
          <p:spPr bwMode="auto">
            <a:xfrm>
              <a:off x="1122428" y="3926346"/>
              <a:ext cx="196507" cy="118425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70" name="Freeform 48"/>
            <p:cNvSpPr>
              <a:spLocks noEditPoints="1"/>
            </p:cNvSpPr>
            <p:nvPr/>
          </p:nvSpPr>
          <p:spPr bwMode="auto">
            <a:xfrm>
              <a:off x="1258045" y="3879470"/>
              <a:ext cx="189588" cy="213411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rgbClr val="7ECDE6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71" name="Freeform 49"/>
            <p:cNvSpPr>
              <a:spLocks/>
            </p:cNvSpPr>
            <p:nvPr/>
          </p:nvSpPr>
          <p:spPr bwMode="auto">
            <a:xfrm>
              <a:off x="1338309" y="3948551"/>
              <a:ext cx="55354" cy="51811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72" name="Freeform 50"/>
            <p:cNvSpPr>
              <a:spLocks/>
            </p:cNvSpPr>
            <p:nvPr/>
          </p:nvSpPr>
          <p:spPr bwMode="auto">
            <a:xfrm>
              <a:off x="2492444" y="4334665"/>
              <a:ext cx="489885" cy="357742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solidFill>
              <a:srgbClr val="7ECDE6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73" name="Freeform 51"/>
            <p:cNvSpPr>
              <a:spLocks/>
            </p:cNvSpPr>
            <p:nvPr/>
          </p:nvSpPr>
          <p:spPr bwMode="auto">
            <a:xfrm>
              <a:off x="2311159" y="4486397"/>
              <a:ext cx="311367" cy="197375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74" name="Freeform 52"/>
            <p:cNvSpPr>
              <a:spLocks/>
            </p:cNvSpPr>
            <p:nvPr/>
          </p:nvSpPr>
          <p:spPr bwMode="auto">
            <a:xfrm>
              <a:off x="2064833" y="4445688"/>
              <a:ext cx="300297" cy="310865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solidFill>
              <a:srgbClr val="7ECDE6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75" name="Freeform 53"/>
            <p:cNvSpPr>
              <a:spLocks/>
            </p:cNvSpPr>
            <p:nvPr/>
          </p:nvSpPr>
          <p:spPr bwMode="auto">
            <a:xfrm>
              <a:off x="2157551" y="4064508"/>
              <a:ext cx="435914" cy="450261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76" name="Freeform 54"/>
            <p:cNvSpPr>
              <a:spLocks/>
            </p:cNvSpPr>
            <p:nvPr/>
          </p:nvSpPr>
          <p:spPr bwMode="auto">
            <a:xfrm>
              <a:off x="2982329" y="4347001"/>
              <a:ext cx="631038" cy="412020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77" name="Freeform 55"/>
            <p:cNvSpPr>
              <a:spLocks/>
            </p:cNvSpPr>
            <p:nvPr/>
          </p:nvSpPr>
          <p:spPr bwMode="auto">
            <a:xfrm>
              <a:off x="3916431" y="4057107"/>
              <a:ext cx="989456" cy="989341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78" name="Freeform 56"/>
            <p:cNvSpPr>
              <a:spLocks/>
            </p:cNvSpPr>
            <p:nvPr/>
          </p:nvSpPr>
          <p:spPr bwMode="auto">
            <a:xfrm>
              <a:off x="2711093" y="4462959"/>
              <a:ext cx="297529" cy="388582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79" name="Freeform 57"/>
            <p:cNvSpPr>
              <a:spLocks noEditPoints="1"/>
            </p:cNvSpPr>
            <p:nvPr/>
          </p:nvSpPr>
          <p:spPr bwMode="auto">
            <a:xfrm>
              <a:off x="5869050" y="2686586"/>
              <a:ext cx="885667" cy="1247162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solidFill>
              <a:srgbClr val="FFB3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80" name="Freeform 58"/>
            <p:cNvSpPr>
              <a:spLocks/>
            </p:cNvSpPr>
            <p:nvPr/>
          </p:nvSpPr>
          <p:spPr bwMode="auto">
            <a:xfrm>
              <a:off x="5981142" y="4514770"/>
              <a:ext cx="291993" cy="601993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solidFill>
              <a:srgbClr val="FFB3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81" name="Freeform 59"/>
            <p:cNvSpPr>
              <a:spLocks noEditPoints="1"/>
            </p:cNvSpPr>
            <p:nvPr/>
          </p:nvSpPr>
          <p:spPr bwMode="auto">
            <a:xfrm>
              <a:off x="5395772" y="3540232"/>
              <a:ext cx="851071" cy="1211387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solidFill>
              <a:srgbClr val="FFB3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82" name="Freeform 60"/>
            <p:cNvSpPr>
              <a:spLocks/>
            </p:cNvSpPr>
            <p:nvPr/>
          </p:nvSpPr>
          <p:spPr bwMode="auto">
            <a:xfrm>
              <a:off x="906546" y="4645530"/>
              <a:ext cx="221417" cy="262755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solidFill>
              <a:srgbClr val="7ECDE6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83" name="Freeform 61"/>
            <p:cNvSpPr>
              <a:spLocks noEditPoints="1"/>
            </p:cNvSpPr>
            <p:nvPr/>
          </p:nvSpPr>
          <p:spPr bwMode="auto">
            <a:xfrm>
              <a:off x="718342" y="4478995"/>
              <a:ext cx="257397" cy="284960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84" name="Freeform 62"/>
            <p:cNvSpPr>
              <a:spLocks/>
            </p:cNvSpPr>
            <p:nvPr/>
          </p:nvSpPr>
          <p:spPr bwMode="auto">
            <a:xfrm>
              <a:off x="2037156" y="4010230"/>
              <a:ext cx="399934" cy="407085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rgbClr val="1CE8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85" name="Freeform 63"/>
            <p:cNvSpPr>
              <a:spLocks noEditPoints="1"/>
            </p:cNvSpPr>
            <p:nvPr/>
          </p:nvSpPr>
          <p:spPr bwMode="auto">
            <a:xfrm>
              <a:off x="3306151" y="2733463"/>
              <a:ext cx="1022669" cy="2329022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rgbClr val="7ECDE6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>
                <a:latin typeface="Lato Light" charset="0"/>
              </a:endParaRPr>
            </a:p>
          </p:txBody>
        </p:sp>
        <p:sp>
          <p:nvSpPr>
            <p:cNvPr id="486" name="Freeform 64"/>
            <p:cNvSpPr>
              <a:spLocks/>
            </p:cNvSpPr>
            <p:nvPr/>
          </p:nvSpPr>
          <p:spPr bwMode="auto">
            <a:xfrm>
              <a:off x="4605590" y="4347001"/>
              <a:ext cx="592290" cy="777163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87" name="Freeform 65"/>
            <p:cNvSpPr>
              <a:spLocks/>
            </p:cNvSpPr>
            <p:nvPr/>
          </p:nvSpPr>
          <p:spPr bwMode="auto">
            <a:xfrm>
              <a:off x="3025228" y="4854007"/>
              <a:ext cx="470511" cy="287427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7ECDE6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88" name="Freeform 66"/>
            <p:cNvSpPr>
              <a:spLocks/>
            </p:cNvSpPr>
            <p:nvPr/>
          </p:nvSpPr>
          <p:spPr bwMode="auto">
            <a:xfrm>
              <a:off x="2931126" y="4599887"/>
              <a:ext cx="474662" cy="320734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7ECDE6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89" name="Freeform 67"/>
            <p:cNvSpPr>
              <a:spLocks/>
            </p:cNvSpPr>
            <p:nvPr/>
          </p:nvSpPr>
          <p:spPr bwMode="auto">
            <a:xfrm>
              <a:off x="3380879" y="4681304"/>
              <a:ext cx="226952" cy="355275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90" name="Freeform 68"/>
            <p:cNvSpPr>
              <a:spLocks noEditPoints="1"/>
            </p:cNvSpPr>
            <p:nvPr/>
          </p:nvSpPr>
          <p:spPr bwMode="auto">
            <a:xfrm>
              <a:off x="4141999" y="2745798"/>
              <a:ext cx="1527776" cy="1681386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rgbClr val="1CE8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91" name="Freeform 69"/>
            <p:cNvSpPr>
              <a:spLocks/>
            </p:cNvSpPr>
            <p:nvPr/>
          </p:nvSpPr>
          <p:spPr bwMode="auto">
            <a:xfrm>
              <a:off x="1967963" y="3609313"/>
              <a:ext cx="905041" cy="473699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92" name="Freeform 70"/>
            <p:cNvSpPr>
              <a:spLocks/>
            </p:cNvSpPr>
            <p:nvPr/>
          </p:nvSpPr>
          <p:spPr bwMode="auto">
            <a:xfrm>
              <a:off x="1454553" y="3196060"/>
              <a:ext cx="446985" cy="469999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1CE8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93" name="Freeform 71"/>
            <p:cNvSpPr>
              <a:spLocks/>
            </p:cNvSpPr>
            <p:nvPr/>
          </p:nvSpPr>
          <p:spPr bwMode="auto">
            <a:xfrm>
              <a:off x="808293" y="4742984"/>
              <a:ext cx="123163" cy="9498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94" name="Freeform 72"/>
            <p:cNvSpPr>
              <a:spLocks/>
            </p:cNvSpPr>
            <p:nvPr/>
          </p:nvSpPr>
          <p:spPr bwMode="auto">
            <a:xfrm>
              <a:off x="877485" y="4825635"/>
              <a:ext cx="123163" cy="77716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95" name="Freeform 73"/>
            <p:cNvSpPr>
              <a:spLocks/>
            </p:cNvSpPr>
            <p:nvPr/>
          </p:nvSpPr>
          <p:spPr bwMode="auto">
            <a:xfrm>
              <a:off x="912082" y="4877446"/>
              <a:ext cx="106557" cy="76483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96" name="Freeform 74"/>
            <p:cNvSpPr>
              <a:spLocks/>
            </p:cNvSpPr>
            <p:nvPr/>
          </p:nvSpPr>
          <p:spPr bwMode="auto">
            <a:xfrm>
              <a:off x="968820" y="4905818"/>
              <a:ext cx="55354" cy="78950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97" name="Freeform 75"/>
            <p:cNvSpPr>
              <a:spLocks/>
            </p:cNvSpPr>
            <p:nvPr/>
          </p:nvSpPr>
          <p:spPr bwMode="auto">
            <a:xfrm>
              <a:off x="986810" y="4854007"/>
              <a:ext cx="181285" cy="303464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98" name="Freeform 76"/>
            <p:cNvSpPr>
              <a:spLocks/>
            </p:cNvSpPr>
            <p:nvPr/>
          </p:nvSpPr>
          <p:spPr bwMode="auto">
            <a:xfrm>
              <a:off x="984042" y="4892249"/>
              <a:ext cx="130082" cy="12829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499" name="Freeform 77"/>
            <p:cNvSpPr>
              <a:spLocks/>
            </p:cNvSpPr>
            <p:nvPr/>
          </p:nvSpPr>
          <p:spPr bwMode="auto">
            <a:xfrm>
              <a:off x="984042" y="4607289"/>
              <a:ext cx="319670" cy="289894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500" name="Freeform 78"/>
            <p:cNvSpPr>
              <a:spLocks/>
            </p:cNvSpPr>
            <p:nvPr/>
          </p:nvSpPr>
          <p:spPr bwMode="auto">
            <a:xfrm>
              <a:off x="787535" y="4614690"/>
              <a:ext cx="89951" cy="123359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1CE8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501" name="Freeform 79"/>
            <p:cNvSpPr>
              <a:spLocks/>
            </p:cNvSpPr>
            <p:nvPr/>
          </p:nvSpPr>
          <p:spPr bwMode="auto">
            <a:xfrm>
              <a:off x="1898770" y="4347001"/>
              <a:ext cx="333509" cy="393516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solidFill>
              <a:srgbClr val="1CE8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502" name="Freeform 80"/>
            <p:cNvSpPr>
              <a:spLocks/>
            </p:cNvSpPr>
            <p:nvPr/>
          </p:nvSpPr>
          <p:spPr bwMode="auto">
            <a:xfrm>
              <a:off x="1436563" y="4175532"/>
              <a:ext cx="213114" cy="130761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503" name="Freeform 81"/>
            <p:cNvSpPr>
              <a:spLocks/>
            </p:cNvSpPr>
            <p:nvPr/>
          </p:nvSpPr>
          <p:spPr bwMode="auto">
            <a:xfrm>
              <a:off x="1670434" y="4232277"/>
              <a:ext cx="332125" cy="249186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504" name="Freeform 82"/>
            <p:cNvSpPr>
              <a:spLocks/>
            </p:cNvSpPr>
            <p:nvPr/>
          </p:nvSpPr>
          <p:spPr bwMode="auto">
            <a:xfrm>
              <a:off x="1641373" y="4187868"/>
              <a:ext cx="130082" cy="111023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CE8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505" name="Freeform 83"/>
            <p:cNvSpPr>
              <a:spLocks/>
            </p:cNvSpPr>
            <p:nvPr/>
          </p:nvSpPr>
          <p:spPr bwMode="auto">
            <a:xfrm>
              <a:off x="1689808" y="4131122"/>
              <a:ext cx="196507" cy="127060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506" name="Freeform 84"/>
            <p:cNvSpPr>
              <a:spLocks/>
            </p:cNvSpPr>
            <p:nvPr/>
          </p:nvSpPr>
          <p:spPr bwMode="auto">
            <a:xfrm>
              <a:off x="1907073" y="4161962"/>
              <a:ext cx="189588" cy="206010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507" name="Freeform 85"/>
            <p:cNvSpPr>
              <a:spLocks/>
            </p:cNvSpPr>
            <p:nvPr/>
          </p:nvSpPr>
          <p:spPr bwMode="auto">
            <a:xfrm>
              <a:off x="4083877" y="4460491"/>
              <a:ext cx="837232" cy="663673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508" name="Freeform 86"/>
            <p:cNvSpPr>
              <a:spLocks noEditPoints="1"/>
            </p:cNvSpPr>
            <p:nvPr/>
          </p:nvSpPr>
          <p:spPr bwMode="auto">
            <a:xfrm>
              <a:off x="3588457" y="4908285"/>
              <a:ext cx="521713" cy="305931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509" name="Freeform 87"/>
            <p:cNvSpPr>
              <a:spLocks/>
            </p:cNvSpPr>
            <p:nvPr/>
          </p:nvSpPr>
          <p:spPr bwMode="auto">
            <a:xfrm>
              <a:off x="3325525" y="4995870"/>
              <a:ext cx="303064" cy="26152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510" name="Freeform 88"/>
            <p:cNvSpPr>
              <a:spLocks/>
            </p:cNvSpPr>
            <p:nvPr/>
          </p:nvSpPr>
          <p:spPr bwMode="auto">
            <a:xfrm>
              <a:off x="3527567" y="4787393"/>
              <a:ext cx="210346" cy="313332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511" name="Freeform 89"/>
            <p:cNvSpPr>
              <a:spLocks noEditPoints="1"/>
            </p:cNvSpPr>
            <p:nvPr/>
          </p:nvSpPr>
          <p:spPr bwMode="auto">
            <a:xfrm>
              <a:off x="5480187" y="2090761"/>
              <a:ext cx="827545" cy="93259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512" name="Freeform 90"/>
            <p:cNvSpPr>
              <a:spLocks noEditPoints="1"/>
            </p:cNvSpPr>
            <p:nvPr/>
          </p:nvSpPr>
          <p:spPr bwMode="auto">
            <a:xfrm>
              <a:off x="2163086" y="3345324"/>
              <a:ext cx="718221" cy="398450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513" name="Freeform 91"/>
            <p:cNvSpPr>
              <a:spLocks noEditPoints="1"/>
            </p:cNvSpPr>
            <p:nvPr/>
          </p:nvSpPr>
          <p:spPr bwMode="auto">
            <a:xfrm>
              <a:off x="2650203" y="3326820"/>
              <a:ext cx="845535" cy="941231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solidFill>
              <a:srgbClr val="1CE8B3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514" name="Freeform 92"/>
            <p:cNvSpPr>
              <a:spLocks/>
            </p:cNvSpPr>
            <p:nvPr/>
          </p:nvSpPr>
          <p:spPr bwMode="auto">
            <a:xfrm>
              <a:off x="2452312" y="3836294"/>
              <a:ext cx="1019901" cy="655037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solidFill>
              <a:srgbClr val="7ECDE6"/>
            </a:solidFill>
            <a:ln w="19050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 charset="0"/>
              </a:endParaRPr>
            </a:p>
          </p:txBody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33338C17-CE23-4F6D-A818-36324B10A6E7}"/>
                </a:ext>
              </a:extLst>
            </p:cNvPr>
            <p:cNvSpPr>
              <a:spLocks/>
            </p:cNvSpPr>
            <p:nvPr/>
          </p:nvSpPr>
          <p:spPr bwMode="auto">
            <a:xfrm rot="2742888">
              <a:off x="492340" y="4311040"/>
              <a:ext cx="267949" cy="170866"/>
            </a:xfrm>
            <a:custGeom>
              <a:avLst/>
              <a:gdLst>
                <a:gd name="T0" fmla="*/ 338 w 1173"/>
                <a:gd name="T1" fmla="*/ 15 h 748"/>
                <a:gd name="T2" fmla="*/ 386 w 1173"/>
                <a:gd name="T3" fmla="*/ 51 h 748"/>
                <a:gd name="T4" fmla="*/ 402 w 1173"/>
                <a:gd name="T5" fmla="*/ 78 h 748"/>
                <a:gd name="T6" fmla="*/ 422 w 1173"/>
                <a:gd name="T7" fmla="*/ 80 h 748"/>
                <a:gd name="T8" fmla="*/ 434 w 1173"/>
                <a:gd name="T9" fmla="*/ 61 h 748"/>
                <a:gd name="T10" fmla="*/ 465 w 1173"/>
                <a:gd name="T11" fmla="*/ 119 h 748"/>
                <a:gd name="T12" fmla="*/ 460 w 1173"/>
                <a:gd name="T13" fmla="*/ 82 h 748"/>
                <a:gd name="T14" fmla="*/ 476 w 1173"/>
                <a:gd name="T15" fmla="*/ 82 h 748"/>
                <a:gd name="T16" fmla="*/ 513 w 1173"/>
                <a:gd name="T17" fmla="*/ 102 h 748"/>
                <a:gd name="T18" fmla="*/ 535 w 1173"/>
                <a:gd name="T19" fmla="*/ 111 h 748"/>
                <a:gd name="T20" fmla="*/ 538 w 1173"/>
                <a:gd name="T21" fmla="*/ 143 h 748"/>
                <a:gd name="T22" fmla="*/ 547 w 1173"/>
                <a:gd name="T23" fmla="*/ 151 h 748"/>
                <a:gd name="T24" fmla="*/ 575 w 1173"/>
                <a:gd name="T25" fmla="*/ 142 h 748"/>
                <a:gd name="T26" fmla="*/ 603 w 1173"/>
                <a:gd name="T27" fmla="*/ 120 h 748"/>
                <a:gd name="T28" fmla="*/ 589 w 1173"/>
                <a:gd name="T29" fmla="*/ 154 h 748"/>
                <a:gd name="T30" fmla="*/ 559 w 1173"/>
                <a:gd name="T31" fmla="*/ 193 h 748"/>
                <a:gd name="T32" fmla="*/ 640 w 1173"/>
                <a:gd name="T33" fmla="*/ 157 h 748"/>
                <a:gd name="T34" fmla="*/ 618 w 1173"/>
                <a:gd name="T35" fmla="*/ 184 h 748"/>
                <a:gd name="T36" fmla="*/ 658 w 1173"/>
                <a:gd name="T37" fmla="*/ 215 h 748"/>
                <a:gd name="T38" fmla="*/ 683 w 1173"/>
                <a:gd name="T39" fmla="*/ 235 h 748"/>
                <a:gd name="T40" fmla="*/ 731 w 1173"/>
                <a:gd name="T41" fmla="*/ 283 h 748"/>
                <a:gd name="T42" fmla="*/ 714 w 1173"/>
                <a:gd name="T43" fmla="*/ 334 h 748"/>
                <a:gd name="T44" fmla="*/ 771 w 1173"/>
                <a:gd name="T45" fmla="*/ 374 h 748"/>
                <a:gd name="T46" fmla="*/ 830 w 1173"/>
                <a:gd name="T47" fmla="*/ 383 h 748"/>
                <a:gd name="T48" fmla="*/ 732 w 1173"/>
                <a:gd name="T49" fmla="*/ 264 h 748"/>
                <a:gd name="T50" fmla="*/ 697 w 1173"/>
                <a:gd name="T51" fmla="*/ 202 h 748"/>
                <a:gd name="T52" fmla="*/ 923 w 1173"/>
                <a:gd name="T53" fmla="*/ 348 h 748"/>
                <a:gd name="T54" fmla="*/ 952 w 1173"/>
                <a:gd name="T55" fmla="*/ 324 h 748"/>
                <a:gd name="T56" fmla="*/ 1026 w 1173"/>
                <a:gd name="T57" fmla="*/ 320 h 748"/>
                <a:gd name="T58" fmla="*/ 1089 w 1173"/>
                <a:gd name="T59" fmla="*/ 320 h 748"/>
                <a:gd name="T60" fmla="*/ 1162 w 1173"/>
                <a:gd name="T61" fmla="*/ 334 h 748"/>
                <a:gd name="T62" fmla="*/ 1131 w 1173"/>
                <a:gd name="T63" fmla="*/ 368 h 748"/>
                <a:gd name="T64" fmla="*/ 1111 w 1173"/>
                <a:gd name="T65" fmla="*/ 411 h 748"/>
                <a:gd name="T66" fmla="*/ 1066 w 1173"/>
                <a:gd name="T67" fmla="*/ 487 h 748"/>
                <a:gd name="T68" fmla="*/ 991 w 1173"/>
                <a:gd name="T69" fmla="*/ 504 h 748"/>
                <a:gd name="T70" fmla="*/ 865 w 1173"/>
                <a:gd name="T71" fmla="*/ 454 h 748"/>
                <a:gd name="T72" fmla="*/ 833 w 1173"/>
                <a:gd name="T73" fmla="*/ 501 h 748"/>
                <a:gd name="T74" fmla="*/ 788 w 1173"/>
                <a:gd name="T75" fmla="*/ 516 h 748"/>
                <a:gd name="T76" fmla="*/ 715 w 1173"/>
                <a:gd name="T77" fmla="*/ 573 h 748"/>
                <a:gd name="T78" fmla="*/ 666 w 1173"/>
                <a:gd name="T79" fmla="*/ 575 h 748"/>
                <a:gd name="T80" fmla="*/ 562 w 1173"/>
                <a:gd name="T81" fmla="*/ 609 h 748"/>
                <a:gd name="T82" fmla="*/ 505 w 1173"/>
                <a:gd name="T83" fmla="*/ 683 h 748"/>
                <a:gd name="T84" fmla="*/ 470 w 1173"/>
                <a:gd name="T85" fmla="*/ 720 h 748"/>
                <a:gd name="T86" fmla="*/ 377 w 1173"/>
                <a:gd name="T87" fmla="*/ 742 h 748"/>
                <a:gd name="T88" fmla="*/ 298 w 1173"/>
                <a:gd name="T89" fmla="*/ 705 h 748"/>
                <a:gd name="T90" fmla="*/ 269 w 1173"/>
                <a:gd name="T91" fmla="*/ 658 h 748"/>
                <a:gd name="T92" fmla="*/ 292 w 1173"/>
                <a:gd name="T93" fmla="*/ 641 h 748"/>
                <a:gd name="T94" fmla="*/ 295 w 1173"/>
                <a:gd name="T95" fmla="*/ 584 h 748"/>
                <a:gd name="T96" fmla="*/ 318 w 1173"/>
                <a:gd name="T97" fmla="*/ 515 h 748"/>
                <a:gd name="T98" fmla="*/ 246 w 1173"/>
                <a:gd name="T99" fmla="*/ 428 h 748"/>
                <a:gd name="T100" fmla="*/ 171 w 1173"/>
                <a:gd name="T101" fmla="*/ 400 h 748"/>
                <a:gd name="T102" fmla="*/ 55 w 1173"/>
                <a:gd name="T103" fmla="*/ 372 h 748"/>
                <a:gd name="T104" fmla="*/ 51 w 1173"/>
                <a:gd name="T105" fmla="*/ 292 h 748"/>
                <a:gd name="T106" fmla="*/ 93 w 1173"/>
                <a:gd name="T107" fmla="*/ 280 h 748"/>
                <a:gd name="T108" fmla="*/ 196 w 1173"/>
                <a:gd name="T109" fmla="*/ 205 h 748"/>
                <a:gd name="T110" fmla="*/ 241 w 1173"/>
                <a:gd name="T111" fmla="*/ 187 h 748"/>
                <a:gd name="T112" fmla="*/ 303 w 1173"/>
                <a:gd name="T113" fmla="*/ 162 h 748"/>
                <a:gd name="T114" fmla="*/ 341 w 1173"/>
                <a:gd name="T115" fmla="*/ 157 h 748"/>
                <a:gd name="T116" fmla="*/ 332 w 1173"/>
                <a:gd name="T117" fmla="*/ 119 h 748"/>
                <a:gd name="T118" fmla="*/ 327 w 1173"/>
                <a:gd name="T119" fmla="*/ 94 h 748"/>
                <a:gd name="T120" fmla="*/ 323 w 1173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3" h="748">
                  <a:moveTo>
                    <a:pt x="324" y="0"/>
                  </a:moveTo>
                  <a:lnTo>
                    <a:pt x="326" y="1"/>
                  </a:lnTo>
                  <a:lnTo>
                    <a:pt x="327" y="3"/>
                  </a:lnTo>
                  <a:lnTo>
                    <a:pt x="331" y="4"/>
                  </a:lnTo>
                  <a:lnTo>
                    <a:pt x="332" y="6"/>
                  </a:lnTo>
                  <a:lnTo>
                    <a:pt x="335" y="7"/>
                  </a:lnTo>
                  <a:lnTo>
                    <a:pt x="337" y="7"/>
                  </a:lnTo>
                  <a:lnTo>
                    <a:pt x="338" y="10"/>
                  </a:lnTo>
                  <a:lnTo>
                    <a:pt x="334" y="10"/>
                  </a:lnTo>
                  <a:lnTo>
                    <a:pt x="334" y="12"/>
                  </a:lnTo>
                  <a:lnTo>
                    <a:pt x="338" y="15"/>
                  </a:lnTo>
                  <a:lnTo>
                    <a:pt x="340" y="18"/>
                  </a:lnTo>
                  <a:lnTo>
                    <a:pt x="352" y="41"/>
                  </a:lnTo>
                  <a:lnTo>
                    <a:pt x="355" y="44"/>
                  </a:lnTo>
                  <a:lnTo>
                    <a:pt x="368" y="52"/>
                  </a:lnTo>
                  <a:lnTo>
                    <a:pt x="372" y="49"/>
                  </a:lnTo>
                  <a:lnTo>
                    <a:pt x="372" y="43"/>
                  </a:lnTo>
                  <a:lnTo>
                    <a:pt x="372" y="29"/>
                  </a:lnTo>
                  <a:lnTo>
                    <a:pt x="385" y="34"/>
                  </a:lnTo>
                  <a:lnTo>
                    <a:pt x="386" y="37"/>
                  </a:lnTo>
                  <a:lnTo>
                    <a:pt x="386" y="48"/>
                  </a:lnTo>
                  <a:lnTo>
                    <a:pt x="386" y="51"/>
                  </a:lnTo>
                  <a:lnTo>
                    <a:pt x="383" y="54"/>
                  </a:lnTo>
                  <a:lnTo>
                    <a:pt x="394" y="68"/>
                  </a:lnTo>
                  <a:lnTo>
                    <a:pt x="395" y="74"/>
                  </a:lnTo>
                  <a:lnTo>
                    <a:pt x="391" y="77"/>
                  </a:lnTo>
                  <a:lnTo>
                    <a:pt x="391" y="78"/>
                  </a:lnTo>
                  <a:lnTo>
                    <a:pt x="391" y="80"/>
                  </a:lnTo>
                  <a:lnTo>
                    <a:pt x="392" y="82"/>
                  </a:lnTo>
                  <a:lnTo>
                    <a:pt x="391" y="85"/>
                  </a:lnTo>
                  <a:lnTo>
                    <a:pt x="395" y="85"/>
                  </a:lnTo>
                  <a:lnTo>
                    <a:pt x="399" y="82"/>
                  </a:lnTo>
                  <a:lnTo>
                    <a:pt x="402" y="78"/>
                  </a:lnTo>
                  <a:lnTo>
                    <a:pt x="403" y="77"/>
                  </a:lnTo>
                  <a:lnTo>
                    <a:pt x="408" y="78"/>
                  </a:lnTo>
                  <a:lnTo>
                    <a:pt x="409" y="82"/>
                  </a:lnTo>
                  <a:lnTo>
                    <a:pt x="411" y="86"/>
                  </a:lnTo>
                  <a:lnTo>
                    <a:pt x="412" y="88"/>
                  </a:lnTo>
                  <a:lnTo>
                    <a:pt x="414" y="89"/>
                  </a:lnTo>
                  <a:lnTo>
                    <a:pt x="419" y="92"/>
                  </a:lnTo>
                  <a:lnTo>
                    <a:pt x="423" y="94"/>
                  </a:lnTo>
                  <a:lnTo>
                    <a:pt x="425" y="89"/>
                  </a:lnTo>
                  <a:lnTo>
                    <a:pt x="423" y="85"/>
                  </a:lnTo>
                  <a:lnTo>
                    <a:pt x="422" y="80"/>
                  </a:lnTo>
                  <a:lnTo>
                    <a:pt x="422" y="75"/>
                  </a:lnTo>
                  <a:lnTo>
                    <a:pt x="426" y="74"/>
                  </a:lnTo>
                  <a:lnTo>
                    <a:pt x="426" y="69"/>
                  </a:lnTo>
                  <a:lnTo>
                    <a:pt x="423" y="69"/>
                  </a:lnTo>
                  <a:lnTo>
                    <a:pt x="420" y="69"/>
                  </a:lnTo>
                  <a:lnTo>
                    <a:pt x="417" y="68"/>
                  </a:lnTo>
                  <a:lnTo>
                    <a:pt x="412" y="63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28" y="60"/>
                  </a:lnTo>
                  <a:lnTo>
                    <a:pt x="434" y="61"/>
                  </a:lnTo>
                  <a:lnTo>
                    <a:pt x="439" y="65"/>
                  </a:lnTo>
                  <a:lnTo>
                    <a:pt x="451" y="82"/>
                  </a:lnTo>
                  <a:lnTo>
                    <a:pt x="460" y="88"/>
                  </a:lnTo>
                  <a:lnTo>
                    <a:pt x="476" y="102"/>
                  </a:lnTo>
                  <a:lnTo>
                    <a:pt x="476" y="105"/>
                  </a:lnTo>
                  <a:lnTo>
                    <a:pt x="473" y="108"/>
                  </a:lnTo>
                  <a:lnTo>
                    <a:pt x="470" y="109"/>
                  </a:lnTo>
                  <a:lnTo>
                    <a:pt x="465" y="109"/>
                  </a:lnTo>
                  <a:lnTo>
                    <a:pt x="460" y="106"/>
                  </a:lnTo>
                  <a:lnTo>
                    <a:pt x="462" y="114"/>
                  </a:lnTo>
                  <a:lnTo>
                    <a:pt x="465" y="119"/>
                  </a:lnTo>
                  <a:lnTo>
                    <a:pt x="471" y="126"/>
                  </a:lnTo>
                  <a:lnTo>
                    <a:pt x="474" y="123"/>
                  </a:lnTo>
                  <a:lnTo>
                    <a:pt x="479" y="123"/>
                  </a:lnTo>
                  <a:lnTo>
                    <a:pt x="484" y="120"/>
                  </a:lnTo>
                  <a:lnTo>
                    <a:pt x="485" y="114"/>
                  </a:lnTo>
                  <a:lnTo>
                    <a:pt x="485" y="105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63" y="83"/>
                  </a:lnTo>
                  <a:lnTo>
                    <a:pt x="460" y="82"/>
                  </a:lnTo>
                  <a:lnTo>
                    <a:pt x="460" y="82"/>
                  </a:lnTo>
                  <a:lnTo>
                    <a:pt x="460" y="78"/>
                  </a:lnTo>
                  <a:lnTo>
                    <a:pt x="460" y="77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5" y="78"/>
                  </a:lnTo>
                  <a:lnTo>
                    <a:pt x="467" y="78"/>
                  </a:lnTo>
                  <a:lnTo>
                    <a:pt x="468" y="80"/>
                  </a:lnTo>
                  <a:lnTo>
                    <a:pt x="471" y="82"/>
                  </a:lnTo>
                  <a:lnTo>
                    <a:pt x="473" y="83"/>
                  </a:lnTo>
                  <a:lnTo>
                    <a:pt x="474" y="85"/>
                  </a:lnTo>
                  <a:lnTo>
                    <a:pt x="476" y="82"/>
                  </a:lnTo>
                  <a:lnTo>
                    <a:pt x="488" y="86"/>
                  </a:lnTo>
                  <a:lnTo>
                    <a:pt x="493" y="89"/>
                  </a:lnTo>
                  <a:lnTo>
                    <a:pt x="490" y="94"/>
                  </a:lnTo>
                  <a:lnTo>
                    <a:pt x="493" y="99"/>
                  </a:lnTo>
                  <a:lnTo>
                    <a:pt x="496" y="97"/>
                  </a:lnTo>
                  <a:lnTo>
                    <a:pt x="507" y="82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7"/>
                  </a:lnTo>
                  <a:lnTo>
                    <a:pt x="510" y="100"/>
                  </a:lnTo>
                  <a:lnTo>
                    <a:pt x="513" y="102"/>
                  </a:lnTo>
                  <a:lnTo>
                    <a:pt x="514" y="102"/>
                  </a:lnTo>
                  <a:lnTo>
                    <a:pt x="518" y="102"/>
                  </a:lnTo>
                  <a:lnTo>
                    <a:pt x="519" y="100"/>
                  </a:lnTo>
                  <a:lnTo>
                    <a:pt x="521" y="92"/>
                  </a:lnTo>
                  <a:lnTo>
                    <a:pt x="522" y="91"/>
                  </a:lnTo>
                  <a:lnTo>
                    <a:pt x="527" y="91"/>
                  </a:lnTo>
                  <a:lnTo>
                    <a:pt x="530" y="94"/>
                  </a:lnTo>
                  <a:lnTo>
                    <a:pt x="538" y="105"/>
                  </a:lnTo>
                  <a:lnTo>
                    <a:pt x="531" y="106"/>
                  </a:lnTo>
                  <a:lnTo>
                    <a:pt x="530" y="106"/>
                  </a:lnTo>
                  <a:lnTo>
                    <a:pt x="535" y="111"/>
                  </a:lnTo>
                  <a:lnTo>
                    <a:pt x="541" y="114"/>
                  </a:lnTo>
                  <a:lnTo>
                    <a:pt x="544" y="119"/>
                  </a:lnTo>
                  <a:lnTo>
                    <a:pt x="544" y="126"/>
                  </a:lnTo>
                  <a:lnTo>
                    <a:pt x="541" y="128"/>
                  </a:lnTo>
                  <a:lnTo>
                    <a:pt x="535" y="131"/>
                  </a:lnTo>
                  <a:lnTo>
                    <a:pt x="533" y="133"/>
                  </a:lnTo>
                  <a:lnTo>
                    <a:pt x="533" y="137"/>
                  </a:lnTo>
                  <a:lnTo>
                    <a:pt x="530" y="145"/>
                  </a:lnTo>
                  <a:lnTo>
                    <a:pt x="530" y="148"/>
                  </a:lnTo>
                  <a:lnTo>
                    <a:pt x="538" y="140"/>
                  </a:lnTo>
                  <a:lnTo>
                    <a:pt x="538" y="143"/>
                  </a:lnTo>
                  <a:lnTo>
                    <a:pt x="538" y="145"/>
                  </a:lnTo>
                  <a:lnTo>
                    <a:pt x="536" y="147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39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4" y="143"/>
                  </a:lnTo>
                  <a:lnTo>
                    <a:pt x="544" y="153"/>
                  </a:lnTo>
                  <a:lnTo>
                    <a:pt x="544" y="156"/>
                  </a:lnTo>
                  <a:lnTo>
                    <a:pt x="547" y="151"/>
                  </a:lnTo>
                  <a:lnTo>
                    <a:pt x="547" y="142"/>
                  </a:lnTo>
                  <a:lnTo>
                    <a:pt x="548" y="134"/>
                  </a:lnTo>
                  <a:lnTo>
                    <a:pt x="553" y="128"/>
                  </a:lnTo>
                  <a:lnTo>
                    <a:pt x="559" y="126"/>
                  </a:lnTo>
                  <a:lnTo>
                    <a:pt x="564" y="130"/>
                  </a:lnTo>
                  <a:lnTo>
                    <a:pt x="562" y="131"/>
                  </a:lnTo>
                  <a:lnTo>
                    <a:pt x="559" y="137"/>
                  </a:lnTo>
                  <a:lnTo>
                    <a:pt x="562" y="147"/>
                  </a:lnTo>
                  <a:lnTo>
                    <a:pt x="565" y="151"/>
                  </a:lnTo>
                  <a:lnTo>
                    <a:pt x="570" y="150"/>
                  </a:lnTo>
                  <a:lnTo>
                    <a:pt x="575" y="142"/>
                  </a:lnTo>
                  <a:lnTo>
                    <a:pt x="576" y="137"/>
                  </a:lnTo>
                  <a:lnTo>
                    <a:pt x="578" y="133"/>
                  </a:lnTo>
                  <a:lnTo>
                    <a:pt x="579" y="133"/>
                  </a:lnTo>
                  <a:lnTo>
                    <a:pt x="584" y="134"/>
                  </a:lnTo>
                  <a:lnTo>
                    <a:pt x="589" y="134"/>
                  </a:lnTo>
                  <a:lnTo>
                    <a:pt x="592" y="130"/>
                  </a:lnTo>
                  <a:lnTo>
                    <a:pt x="590" y="125"/>
                  </a:lnTo>
                  <a:lnTo>
                    <a:pt x="587" y="122"/>
                  </a:lnTo>
                  <a:lnTo>
                    <a:pt x="582" y="116"/>
                  </a:lnTo>
                  <a:lnTo>
                    <a:pt x="582" y="113"/>
                  </a:lnTo>
                  <a:lnTo>
                    <a:pt x="603" y="120"/>
                  </a:lnTo>
                  <a:lnTo>
                    <a:pt x="606" y="122"/>
                  </a:lnTo>
                  <a:lnTo>
                    <a:pt x="606" y="126"/>
                  </a:lnTo>
                  <a:lnTo>
                    <a:pt x="607" y="128"/>
                  </a:lnTo>
                  <a:lnTo>
                    <a:pt x="607" y="131"/>
                  </a:lnTo>
                  <a:lnTo>
                    <a:pt x="606" y="137"/>
                  </a:lnTo>
                  <a:lnTo>
                    <a:pt x="604" y="140"/>
                  </a:lnTo>
                  <a:lnTo>
                    <a:pt x="599" y="147"/>
                  </a:lnTo>
                  <a:lnTo>
                    <a:pt x="598" y="148"/>
                  </a:lnTo>
                  <a:lnTo>
                    <a:pt x="595" y="151"/>
                  </a:lnTo>
                  <a:lnTo>
                    <a:pt x="592" y="153"/>
                  </a:lnTo>
                  <a:lnTo>
                    <a:pt x="589" y="154"/>
                  </a:lnTo>
                  <a:lnTo>
                    <a:pt x="586" y="154"/>
                  </a:lnTo>
                  <a:lnTo>
                    <a:pt x="582" y="156"/>
                  </a:lnTo>
                  <a:lnTo>
                    <a:pt x="581" y="165"/>
                  </a:lnTo>
                  <a:lnTo>
                    <a:pt x="579" y="168"/>
                  </a:lnTo>
                  <a:lnTo>
                    <a:pt x="575" y="170"/>
                  </a:lnTo>
                  <a:lnTo>
                    <a:pt x="573" y="174"/>
                  </a:lnTo>
                  <a:lnTo>
                    <a:pt x="572" y="179"/>
                  </a:lnTo>
                  <a:lnTo>
                    <a:pt x="570" y="182"/>
                  </a:lnTo>
                  <a:lnTo>
                    <a:pt x="567" y="185"/>
                  </a:lnTo>
                  <a:lnTo>
                    <a:pt x="559" y="190"/>
                  </a:lnTo>
                  <a:lnTo>
                    <a:pt x="559" y="193"/>
                  </a:lnTo>
                  <a:lnTo>
                    <a:pt x="572" y="190"/>
                  </a:lnTo>
                  <a:lnTo>
                    <a:pt x="582" y="185"/>
                  </a:lnTo>
                  <a:lnTo>
                    <a:pt x="612" y="157"/>
                  </a:lnTo>
                  <a:lnTo>
                    <a:pt x="616" y="156"/>
                  </a:lnTo>
                  <a:lnTo>
                    <a:pt x="627" y="153"/>
                  </a:lnTo>
                  <a:lnTo>
                    <a:pt x="632" y="150"/>
                  </a:lnTo>
                  <a:lnTo>
                    <a:pt x="640" y="140"/>
                  </a:lnTo>
                  <a:lnTo>
                    <a:pt x="641" y="145"/>
                  </a:lnTo>
                  <a:lnTo>
                    <a:pt x="641" y="150"/>
                  </a:lnTo>
                  <a:lnTo>
                    <a:pt x="641" y="154"/>
                  </a:lnTo>
                  <a:lnTo>
                    <a:pt x="640" y="157"/>
                  </a:lnTo>
                  <a:lnTo>
                    <a:pt x="637" y="157"/>
                  </a:lnTo>
                  <a:lnTo>
                    <a:pt x="629" y="159"/>
                  </a:lnTo>
                  <a:lnTo>
                    <a:pt x="627" y="159"/>
                  </a:lnTo>
                  <a:lnTo>
                    <a:pt x="624" y="160"/>
                  </a:lnTo>
                  <a:lnTo>
                    <a:pt x="620" y="162"/>
                  </a:lnTo>
                  <a:lnTo>
                    <a:pt x="618" y="165"/>
                  </a:lnTo>
                  <a:lnTo>
                    <a:pt x="616" y="170"/>
                  </a:lnTo>
                  <a:lnTo>
                    <a:pt x="616" y="176"/>
                  </a:lnTo>
                  <a:lnTo>
                    <a:pt x="612" y="182"/>
                  </a:lnTo>
                  <a:lnTo>
                    <a:pt x="610" y="187"/>
                  </a:lnTo>
                  <a:lnTo>
                    <a:pt x="618" y="184"/>
                  </a:lnTo>
                  <a:lnTo>
                    <a:pt x="626" y="179"/>
                  </a:lnTo>
                  <a:lnTo>
                    <a:pt x="632" y="176"/>
                  </a:lnTo>
                  <a:lnTo>
                    <a:pt x="640" y="179"/>
                  </a:lnTo>
                  <a:lnTo>
                    <a:pt x="644" y="188"/>
                  </a:lnTo>
                  <a:lnTo>
                    <a:pt x="641" y="198"/>
                  </a:lnTo>
                  <a:lnTo>
                    <a:pt x="635" y="205"/>
                  </a:lnTo>
                  <a:lnTo>
                    <a:pt x="630" y="211"/>
                  </a:lnTo>
                  <a:lnTo>
                    <a:pt x="637" y="210"/>
                  </a:lnTo>
                  <a:lnTo>
                    <a:pt x="641" y="211"/>
                  </a:lnTo>
                  <a:lnTo>
                    <a:pt x="652" y="215"/>
                  </a:lnTo>
                  <a:lnTo>
                    <a:pt x="658" y="215"/>
                  </a:lnTo>
                  <a:lnTo>
                    <a:pt x="669" y="208"/>
                  </a:lnTo>
                  <a:lnTo>
                    <a:pt x="675" y="207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67" y="216"/>
                  </a:lnTo>
                  <a:lnTo>
                    <a:pt x="664" y="221"/>
                  </a:lnTo>
                  <a:lnTo>
                    <a:pt x="672" y="222"/>
                  </a:lnTo>
                  <a:lnTo>
                    <a:pt x="675" y="224"/>
                  </a:lnTo>
                  <a:lnTo>
                    <a:pt x="677" y="225"/>
                  </a:lnTo>
                  <a:lnTo>
                    <a:pt x="680" y="232"/>
                  </a:lnTo>
                  <a:lnTo>
                    <a:pt x="683" y="235"/>
                  </a:lnTo>
                  <a:lnTo>
                    <a:pt x="686" y="236"/>
                  </a:lnTo>
                  <a:lnTo>
                    <a:pt x="701" y="235"/>
                  </a:lnTo>
                  <a:lnTo>
                    <a:pt x="705" y="236"/>
                  </a:lnTo>
                  <a:lnTo>
                    <a:pt x="711" y="253"/>
                  </a:lnTo>
                  <a:lnTo>
                    <a:pt x="714" y="256"/>
                  </a:lnTo>
                  <a:lnTo>
                    <a:pt x="718" y="258"/>
                  </a:lnTo>
                  <a:lnTo>
                    <a:pt x="720" y="261"/>
                  </a:lnTo>
                  <a:lnTo>
                    <a:pt x="722" y="266"/>
                  </a:lnTo>
                  <a:lnTo>
                    <a:pt x="723" y="272"/>
                  </a:lnTo>
                  <a:lnTo>
                    <a:pt x="729" y="278"/>
                  </a:lnTo>
                  <a:lnTo>
                    <a:pt x="731" y="283"/>
                  </a:lnTo>
                  <a:lnTo>
                    <a:pt x="735" y="310"/>
                  </a:lnTo>
                  <a:lnTo>
                    <a:pt x="737" y="312"/>
                  </a:lnTo>
                  <a:lnTo>
                    <a:pt x="737" y="314"/>
                  </a:lnTo>
                  <a:lnTo>
                    <a:pt x="737" y="317"/>
                  </a:lnTo>
                  <a:lnTo>
                    <a:pt x="735" y="320"/>
                  </a:lnTo>
                  <a:lnTo>
                    <a:pt x="732" y="323"/>
                  </a:lnTo>
                  <a:lnTo>
                    <a:pt x="729" y="324"/>
                  </a:lnTo>
                  <a:lnTo>
                    <a:pt x="726" y="327"/>
                  </a:lnTo>
                  <a:lnTo>
                    <a:pt x="717" y="329"/>
                  </a:lnTo>
                  <a:lnTo>
                    <a:pt x="714" y="331"/>
                  </a:lnTo>
                  <a:lnTo>
                    <a:pt x="714" y="334"/>
                  </a:lnTo>
                  <a:lnTo>
                    <a:pt x="717" y="337"/>
                  </a:lnTo>
                  <a:lnTo>
                    <a:pt x="725" y="352"/>
                  </a:lnTo>
                  <a:lnTo>
                    <a:pt x="729" y="357"/>
                  </a:lnTo>
                  <a:lnTo>
                    <a:pt x="745" y="369"/>
                  </a:lnTo>
                  <a:lnTo>
                    <a:pt x="748" y="369"/>
                  </a:lnTo>
                  <a:lnTo>
                    <a:pt x="751" y="368"/>
                  </a:lnTo>
                  <a:lnTo>
                    <a:pt x="756" y="366"/>
                  </a:lnTo>
                  <a:lnTo>
                    <a:pt x="760" y="366"/>
                  </a:lnTo>
                  <a:lnTo>
                    <a:pt x="765" y="368"/>
                  </a:lnTo>
                  <a:lnTo>
                    <a:pt x="769" y="371"/>
                  </a:lnTo>
                  <a:lnTo>
                    <a:pt x="771" y="374"/>
                  </a:lnTo>
                  <a:lnTo>
                    <a:pt x="777" y="377"/>
                  </a:lnTo>
                  <a:lnTo>
                    <a:pt x="810" y="389"/>
                  </a:lnTo>
                  <a:lnTo>
                    <a:pt x="813" y="391"/>
                  </a:lnTo>
                  <a:lnTo>
                    <a:pt x="816" y="395"/>
                  </a:lnTo>
                  <a:lnTo>
                    <a:pt x="820" y="400"/>
                  </a:lnTo>
                  <a:lnTo>
                    <a:pt x="825" y="402"/>
                  </a:lnTo>
                  <a:lnTo>
                    <a:pt x="830" y="402"/>
                  </a:lnTo>
                  <a:lnTo>
                    <a:pt x="833" y="399"/>
                  </a:lnTo>
                  <a:lnTo>
                    <a:pt x="839" y="391"/>
                  </a:lnTo>
                  <a:lnTo>
                    <a:pt x="834" y="386"/>
                  </a:lnTo>
                  <a:lnTo>
                    <a:pt x="830" y="383"/>
                  </a:lnTo>
                  <a:lnTo>
                    <a:pt x="825" y="383"/>
                  </a:lnTo>
                  <a:lnTo>
                    <a:pt x="820" y="380"/>
                  </a:lnTo>
                  <a:lnTo>
                    <a:pt x="817" y="377"/>
                  </a:lnTo>
                  <a:lnTo>
                    <a:pt x="816" y="374"/>
                  </a:lnTo>
                  <a:lnTo>
                    <a:pt x="814" y="371"/>
                  </a:lnTo>
                  <a:lnTo>
                    <a:pt x="811" y="369"/>
                  </a:lnTo>
                  <a:lnTo>
                    <a:pt x="808" y="369"/>
                  </a:lnTo>
                  <a:lnTo>
                    <a:pt x="807" y="366"/>
                  </a:lnTo>
                  <a:lnTo>
                    <a:pt x="746" y="281"/>
                  </a:lnTo>
                  <a:lnTo>
                    <a:pt x="734" y="267"/>
                  </a:lnTo>
                  <a:lnTo>
                    <a:pt x="732" y="264"/>
                  </a:lnTo>
                  <a:lnTo>
                    <a:pt x="725" y="253"/>
                  </a:lnTo>
                  <a:lnTo>
                    <a:pt x="720" y="241"/>
                  </a:lnTo>
                  <a:lnTo>
                    <a:pt x="717" y="238"/>
                  </a:lnTo>
                  <a:lnTo>
                    <a:pt x="715" y="235"/>
                  </a:lnTo>
                  <a:lnTo>
                    <a:pt x="712" y="235"/>
                  </a:lnTo>
                  <a:lnTo>
                    <a:pt x="711" y="232"/>
                  </a:lnTo>
                  <a:lnTo>
                    <a:pt x="709" y="227"/>
                  </a:lnTo>
                  <a:lnTo>
                    <a:pt x="705" y="219"/>
                  </a:lnTo>
                  <a:lnTo>
                    <a:pt x="705" y="218"/>
                  </a:lnTo>
                  <a:lnTo>
                    <a:pt x="705" y="215"/>
                  </a:lnTo>
                  <a:lnTo>
                    <a:pt x="697" y="202"/>
                  </a:lnTo>
                  <a:lnTo>
                    <a:pt x="706" y="199"/>
                  </a:lnTo>
                  <a:lnTo>
                    <a:pt x="723" y="235"/>
                  </a:lnTo>
                  <a:lnTo>
                    <a:pt x="805" y="354"/>
                  </a:lnTo>
                  <a:lnTo>
                    <a:pt x="847" y="383"/>
                  </a:lnTo>
                  <a:lnTo>
                    <a:pt x="856" y="385"/>
                  </a:lnTo>
                  <a:lnTo>
                    <a:pt x="907" y="371"/>
                  </a:lnTo>
                  <a:lnTo>
                    <a:pt x="913" y="366"/>
                  </a:lnTo>
                  <a:lnTo>
                    <a:pt x="921" y="358"/>
                  </a:lnTo>
                  <a:lnTo>
                    <a:pt x="921" y="354"/>
                  </a:lnTo>
                  <a:lnTo>
                    <a:pt x="923" y="351"/>
                  </a:lnTo>
                  <a:lnTo>
                    <a:pt x="923" y="348"/>
                  </a:lnTo>
                  <a:lnTo>
                    <a:pt x="927" y="348"/>
                  </a:lnTo>
                  <a:lnTo>
                    <a:pt x="929" y="346"/>
                  </a:lnTo>
                  <a:lnTo>
                    <a:pt x="933" y="340"/>
                  </a:lnTo>
                  <a:lnTo>
                    <a:pt x="935" y="338"/>
                  </a:lnTo>
                  <a:lnTo>
                    <a:pt x="935" y="331"/>
                  </a:lnTo>
                  <a:lnTo>
                    <a:pt x="938" y="323"/>
                  </a:lnTo>
                  <a:lnTo>
                    <a:pt x="941" y="317"/>
                  </a:lnTo>
                  <a:lnTo>
                    <a:pt x="946" y="314"/>
                  </a:lnTo>
                  <a:lnTo>
                    <a:pt x="953" y="315"/>
                  </a:lnTo>
                  <a:lnTo>
                    <a:pt x="953" y="318"/>
                  </a:lnTo>
                  <a:lnTo>
                    <a:pt x="952" y="324"/>
                  </a:lnTo>
                  <a:lnTo>
                    <a:pt x="950" y="332"/>
                  </a:lnTo>
                  <a:lnTo>
                    <a:pt x="952" y="337"/>
                  </a:lnTo>
                  <a:lnTo>
                    <a:pt x="957" y="341"/>
                  </a:lnTo>
                  <a:lnTo>
                    <a:pt x="978" y="354"/>
                  </a:lnTo>
                  <a:lnTo>
                    <a:pt x="989" y="357"/>
                  </a:lnTo>
                  <a:lnTo>
                    <a:pt x="1000" y="355"/>
                  </a:lnTo>
                  <a:lnTo>
                    <a:pt x="1008" y="344"/>
                  </a:lnTo>
                  <a:lnTo>
                    <a:pt x="1012" y="332"/>
                  </a:lnTo>
                  <a:lnTo>
                    <a:pt x="1012" y="331"/>
                  </a:lnTo>
                  <a:lnTo>
                    <a:pt x="1020" y="326"/>
                  </a:lnTo>
                  <a:lnTo>
                    <a:pt x="1026" y="320"/>
                  </a:lnTo>
                  <a:lnTo>
                    <a:pt x="1032" y="318"/>
                  </a:lnTo>
                  <a:lnTo>
                    <a:pt x="1065" y="318"/>
                  </a:lnTo>
                  <a:lnTo>
                    <a:pt x="1069" y="315"/>
                  </a:lnTo>
                  <a:lnTo>
                    <a:pt x="1072" y="312"/>
                  </a:lnTo>
                  <a:lnTo>
                    <a:pt x="1077" y="314"/>
                  </a:lnTo>
                  <a:lnTo>
                    <a:pt x="1080" y="318"/>
                  </a:lnTo>
                  <a:lnTo>
                    <a:pt x="1077" y="326"/>
                  </a:lnTo>
                  <a:lnTo>
                    <a:pt x="1082" y="326"/>
                  </a:lnTo>
                  <a:lnTo>
                    <a:pt x="1083" y="323"/>
                  </a:lnTo>
                  <a:lnTo>
                    <a:pt x="1086" y="321"/>
                  </a:lnTo>
                  <a:lnTo>
                    <a:pt x="1089" y="320"/>
                  </a:lnTo>
                  <a:lnTo>
                    <a:pt x="1094" y="321"/>
                  </a:lnTo>
                  <a:lnTo>
                    <a:pt x="1103" y="327"/>
                  </a:lnTo>
                  <a:lnTo>
                    <a:pt x="1110" y="327"/>
                  </a:lnTo>
                  <a:lnTo>
                    <a:pt x="1127" y="324"/>
                  </a:lnTo>
                  <a:lnTo>
                    <a:pt x="1131" y="326"/>
                  </a:lnTo>
                  <a:lnTo>
                    <a:pt x="1139" y="335"/>
                  </a:lnTo>
                  <a:lnTo>
                    <a:pt x="1144" y="340"/>
                  </a:lnTo>
                  <a:lnTo>
                    <a:pt x="1148" y="338"/>
                  </a:lnTo>
                  <a:lnTo>
                    <a:pt x="1153" y="332"/>
                  </a:lnTo>
                  <a:lnTo>
                    <a:pt x="1157" y="332"/>
                  </a:lnTo>
                  <a:lnTo>
                    <a:pt x="1162" y="334"/>
                  </a:lnTo>
                  <a:lnTo>
                    <a:pt x="1167" y="340"/>
                  </a:lnTo>
                  <a:lnTo>
                    <a:pt x="1171" y="352"/>
                  </a:lnTo>
                  <a:lnTo>
                    <a:pt x="1173" y="361"/>
                  </a:lnTo>
                  <a:lnTo>
                    <a:pt x="1171" y="366"/>
                  </a:lnTo>
                  <a:lnTo>
                    <a:pt x="1162" y="369"/>
                  </a:lnTo>
                  <a:lnTo>
                    <a:pt x="1159" y="369"/>
                  </a:lnTo>
                  <a:lnTo>
                    <a:pt x="1156" y="368"/>
                  </a:lnTo>
                  <a:lnTo>
                    <a:pt x="1147" y="363"/>
                  </a:lnTo>
                  <a:lnTo>
                    <a:pt x="1140" y="363"/>
                  </a:lnTo>
                  <a:lnTo>
                    <a:pt x="1134" y="365"/>
                  </a:lnTo>
                  <a:lnTo>
                    <a:pt x="1131" y="368"/>
                  </a:lnTo>
                  <a:lnTo>
                    <a:pt x="1130" y="375"/>
                  </a:lnTo>
                  <a:lnTo>
                    <a:pt x="1131" y="378"/>
                  </a:lnTo>
                  <a:lnTo>
                    <a:pt x="1133" y="380"/>
                  </a:lnTo>
                  <a:lnTo>
                    <a:pt x="1133" y="383"/>
                  </a:lnTo>
                  <a:lnTo>
                    <a:pt x="1131" y="386"/>
                  </a:lnTo>
                  <a:lnTo>
                    <a:pt x="1130" y="388"/>
                  </a:lnTo>
                  <a:lnTo>
                    <a:pt x="1123" y="388"/>
                  </a:lnTo>
                  <a:lnTo>
                    <a:pt x="1120" y="389"/>
                  </a:lnTo>
                  <a:lnTo>
                    <a:pt x="1116" y="394"/>
                  </a:lnTo>
                  <a:lnTo>
                    <a:pt x="1113" y="402"/>
                  </a:lnTo>
                  <a:lnTo>
                    <a:pt x="1111" y="411"/>
                  </a:lnTo>
                  <a:lnTo>
                    <a:pt x="1108" y="434"/>
                  </a:lnTo>
                  <a:lnTo>
                    <a:pt x="1108" y="443"/>
                  </a:lnTo>
                  <a:lnTo>
                    <a:pt x="1110" y="451"/>
                  </a:lnTo>
                  <a:lnTo>
                    <a:pt x="1117" y="460"/>
                  </a:lnTo>
                  <a:lnTo>
                    <a:pt x="1122" y="467"/>
                  </a:lnTo>
                  <a:lnTo>
                    <a:pt x="1120" y="471"/>
                  </a:lnTo>
                  <a:lnTo>
                    <a:pt x="1117" y="476"/>
                  </a:lnTo>
                  <a:lnTo>
                    <a:pt x="1097" y="484"/>
                  </a:lnTo>
                  <a:lnTo>
                    <a:pt x="1071" y="484"/>
                  </a:lnTo>
                  <a:lnTo>
                    <a:pt x="1068" y="485"/>
                  </a:lnTo>
                  <a:lnTo>
                    <a:pt x="1066" y="487"/>
                  </a:lnTo>
                  <a:lnTo>
                    <a:pt x="1065" y="490"/>
                  </a:lnTo>
                  <a:lnTo>
                    <a:pt x="1063" y="496"/>
                  </a:lnTo>
                  <a:lnTo>
                    <a:pt x="1062" y="498"/>
                  </a:lnTo>
                  <a:lnTo>
                    <a:pt x="1057" y="499"/>
                  </a:lnTo>
                  <a:lnTo>
                    <a:pt x="1031" y="494"/>
                  </a:lnTo>
                  <a:lnTo>
                    <a:pt x="1015" y="484"/>
                  </a:lnTo>
                  <a:lnTo>
                    <a:pt x="1015" y="487"/>
                  </a:lnTo>
                  <a:lnTo>
                    <a:pt x="1006" y="484"/>
                  </a:lnTo>
                  <a:lnTo>
                    <a:pt x="1000" y="490"/>
                  </a:lnTo>
                  <a:lnTo>
                    <a:pt x="995" y="499"/>
                  </a:lnTo>
                  <a:lnTo>
                    <a:pt x="991" y="504"/>
                  </a:lnTo>
                  <a:lnTo>
                    <a:pt x="969" y="502"/>
                  </a:lnTo>
                  <a:lnTo>
                    <a:pt x="950" y="505"/>
                  </a:lnTo>
                  <a:lnTo>
                    <a:pt x="944" y="502"/>
                  </a:lnTo>
                  <a:lnTo>
                    <a:pt x="943" y="494"/>
                  </a:lnTo>
                  <a:lnTo>
                    <a:pt x="940" y="490"/>
                  </a:lnTo>
                  <a:lnTo>
                    <a:pt x="932" y="479"/>
                  </a:lnTo>
                  <a:lnTo>
                    <a:pt x="929" y="476"/>
                  </a:lnTo>
                  <a:lnTo>
                    <a:pt x="910" y="465"/>
                  </a:lnTo>
                  <a:lnTo>
                    <a:pt x="890" y="457"/>
                  </a:lnTo>
                  <a:lnTo>
                    <a:pt x="878" y="454"/>
                  </a:lnTo>
                  <a:lnTo>
                    <a:pt x="865" y="454"/>
                  </a:lnTo>
                  <a:lnTo>
                    <a:pt x="853" y="457"/>
                  </a:lnTo>
                  <a:lnTo>
                    <a:pt x="844" y="462"/>
                  </a:lnTo>
                  <a:lnTo>
                    <a:pt x="828" y="474"/>
                  </a:lnTo>
                  <a:lnTo>
                    <a:pt x="825" y="477"/>
                  </a:lnTo>
                  <a:lnTo>
                    <a:pt x="825" y="482"/>
                  </a:lnTo>
                  <a:lnTo>
                    <a:pt x="824" y="485"/>
                  </a:lnTo>
                  <a:lnTo>
                    <a:pt x="822" y="488"/>
                  </a:lnTo>
                  <a:lnTo>
                    <a:pt x="824" y="493"/>
                  </a:lnTo>
                  <a:lnTo>
                    <a:pt x="825" y="494"/>
                  </a:lnTo>
                  <a:lnTo>
                    <a:pt x="833" y="498"/>
                  </a:lnTo>
                  <a:lnTo>
                    <a:pt x="833" y="501"/>
                  </a:lnTo>
                  <a:lnTo>
                    <a:pt x="830" y="502"/>
                  </a:lnTo>
                  <a:lnTo>
                    <a:pt x="820" y="502"/>
                  </a:lnTo>
                  <a:lnTo>
                    <a:pt x="816" y="504"/>
                  </a:lnTo>
                  <a:lnTo>
                    <a:pt x="813" y="508"/>
                  </a:lnTo>
                  <a:lnTo>
                    <a:pt x="813" y="513"/>
                  </a:lnTo>
                  <a:lnTo>
                    <a:pt x="814" y="525"/>
                  </a:lnTo>
                  <a:lnTo>
                    <a:pt x="800" y="515"/>
                  </a:lnTo>
                  <a:lnTo>
                    <a:pt x="799" y="516"/>
                  </a:lnTo>
                  <a:lnTo>
                    <a:pt x="797" y="518"/>
                  </a:lnTo>
                  <a:lnTo>
                    <a:pt x="794" y="519"/>
                  </a:lnTo>
                  <a:lnTo>
                    <a:pt x="788" y="516"/>
                  </a:lnTo>
                  <a:lnTo>
                    <a:pt x="783" y="519"/>
                  </a:lnTo>
                  <a:lnTo>
                    <a:pt x="776" y="532"/>
                  </a:lnTo>
                  <a:lnTo>
                    <a:pt x="771" y="536"/>
                  </a:lnTo>
                  <a:lnTo>
                    <a:pt x="759" y="539"/>
                  </a:lnTo>
                  <a:lnTo>
                    <a:pt x="754" y="542"/>
                  </a:lnTo>
                  <a:lnTo>
                    <a:pt x="748" y="555"/>
                  </a:lnTo>
                  <a:lnTo>
                    <a:pt x="742" y="572"/>
                  </a:lnTo>
                  <a:lnTo>
                    <a:pt x="734" y="584"/>
                  </a:lnTo>
                  <a:lnTo>
                    <a:pt x="722" y="583"/>
                  </a:lnTo>
                  <a:lnTo>
                    <a:pt x="718" y="578"/>
                  </a:lnTo>
                  <a:lnTo>
                    <a:pt x="715" y="573"/>
                  </a:lnTo>
                  <a:lnTo>
                    <a:pt x="712" y="569"/>
                  </a:lnTo>
                  <a:lnTo>
                    <a:pt x="706" y="566"/>
                  </a:lnTo>
                  <a:lnTo>
                    <a:pt x="697" y="566"/>
                  </a:lnTo>
                  <a:lnTo>
                    <a:pt x="694" y="566"/>
                  </a:lnTo>
                  <a:lnTo>
                    <a:pt x="691" y="567"/>
                  </a:lnTo>
                  <a:lnTo>
                    <a:pt x="689" y="570"/>
                  </a:lnTo>
                  <a:lnTo>
                    <a:pt x="688" y="572"/>
                  </a:lnTo>
                  <a:lnTo>
                    <a:pt x="684" y="573"/>
                  </a:lnTo>
                  <a:lnTo>
                    <a:pt x="680" y="575"/>
                  </a:lnTo>
                  <a:lnTo>
                    <a:pt x="671" y="573"/>
                  </a:lnTo>
                  <a:lnTo>
                    <a:pt x="666" y="575"/>
                  </a:lnTo>
                  <a:lnTo>
                    <a:pt x="661" y="578"/>
                  </a:lnTo>
                  <a:lnTo>
                    <a:pt x="641" y="573"/>
                  </a:lnTo>
                  <a:lnTo>
                    <a:pt x="632" y="578"/>
                  </a:lnTo>
                  <a:lnTo>
                    <a:pt x="612" y="590"/>
                  </a:lnTo>
                  <a:lnTo>
                    <a:pt x="601" y="596"/>
                  </a:lnTo>
                  <a:lnTo>
                    <a:pt x="579" y="601"/>
                  </a:lnTo>
                  <a:lnTo>
                    <a:pt x="570" y="604"/>
                  </a:lnTo>
                  <a:lnTo>
                    <a:pt x="562" y="612"/>
                  </a:lnTo>
                  <a:lnTo>
                    <a:pt x="562" y="610"/>
                  </a:lnTo>
                  <a:lnTo>
                    <a:pt x="562" y="610"/>
                  </a:lnTo>
                  <a:lnTo>
                    <a:pt x="562" y="609"/>
                  </a:lnTo>
                  <a:lnTo>
                    <a:pt x="561" y="610"/>
                  </a:lnTo>
                  <a:lnTo>
                    <a:pt x="550" y="626"/>
                  </a:lnTo>
                  <a:lnTo>
                    <a:pt x="548" y="629"/>
                  </a:lnTo>
                  <a:lnTo>
                    <a:pt x="545" y="632"/>
                  </a:lnTo>
                  <a:lnTo>
                    <a:pt x="536" y="649"/>
                  </a:lnTo>
                  <a:lnTo>
                    <a:pt x="525" y="677"/>
                  </a:lnTo>
                  <a:lnTo>
                    <a:pt x="522" y="683"/>
                  </a:lnTo>
                  <a:lnTo>
                    <a:pt x="519" y="683"/>
                  </a:lnTo>
                  <a:lnTo>
                    <a:pt x="513" y="683"/>
                  </a:lnTo>
                  <a:lnTo>
                    <a:pt x="508" y="683"/>
                  </a:lnTo>
                  <a:lnTo>
                    <a:pt x="505" y="683"/>
                  </a:lnTo>
                  <a:lnTo>
                    <a:pt x="505" y="683"/>
                  </a:lnTo>
                  <a:lnTo>
                    <a:pt x="504" y="685"/>
                  </a:lnTo>
                  <a:lnTo>
                    <a:pt x="504" y="685"/>
                  </a:lnTo>
                  <a:lnTo>
                    <a:pt x="504" y="686"/>
                  </a:lnTo>
                  <a:lnTo>
                    <a:pt x="502" y="688"/>
                  </a:lnTo>
                  <a:lnTo>
                    <a:pt x="497" y="697"/>
                  </a:lnTo>
                  <a:lnTo>
                    <a:pt x="493" y="700"/>
                  </a:lnTo>
                  <a:lnTo>
                    <a:pt x="480" y="703"/>
                  </a:lnTo>
                  <a:lnTo>
                    <a:pt x="476" y="708"/>
                  </a:lnTo>
                  <a:lnTo>
                    <a:pt x="474" y="714"/>
                  </a:lnTo>
                  <a:lnTo>
                    <a:pt x="470" y="720"/>
                  </a:lnTo>
                  <a:lnTo>
                    <a:pt x="467" y="723"/>
                  </a:lnTo>
                  <a:lnTo>
                    <a:pt x="457" y="729"/>
                  </a:lnTo>
                  <a:lnTo>
                    <a:pt x="453" y="731"/>
                  </a:lnTo>
                  <a:lnTo>
                    <a:pt x="446" y="733"/>
                  </a:lnTo>
                  <a:lnTo>
                    <a:pt x="416" y="746"/>
                  </a:lnTo>
                  <a:lnTo>
                    <a:pt x="411" y="748"/>
                  </a:lnTo>
                  <a:lnTo>
                    <a:pt x="411" y="748"/>
                  </a:lnTo>
                  <a:lnTo>
                    <a:pt x="405" y="746"/>
                  </a:lnTo>
                  <a:lnTo>
                    <a:pt x="386" y="740"/>
                  </a:lnTo>
                  <a:lnTo>
                    <a:pt x="383" y="740"/>
                  </a:lnTo>
                  <a:lnTo>
                    <a:pt x="377" y="742"/>
                  </a:lnTo>
                  <a:lnTo>
                    <a:pt x="374" y="742"/>
                  </a:lnTo>
                  <a:lnTo>
                    <a:pt x="355" y="742"/>
                  </a:lnTo>
                  <a:lnTo>
                    <a:pt x="349" y="740"/>
                  </a:lnTo>
                  <a:lnTo>
                    <a:pt x="327" y="729"/>
                  </a:lnTo>
                  <a:lnTo>
                    <a:pt x="324" y="726"/>
                  </a:lnTo>
                  <a:lnTo>
                    <a:pt x="323" y="719"/>
                  </a:lnTo>
                  <a:lnTo>
                    <a:pt x="321" y="716"/>
                  </a:lnTo>
                  <a:lnTo>
                    <a:pt x="312" y="705"/>
                  </a:lnTo>
                  <a:lnTo>
                    <a:pt x="309" y="702"/>
                  </a:lnTo>
                  <a:lnTo>
                    <a:pt x="304" y="702"/>
                  </a:lnTo>
                  <a:lnTo>
                    <a:pt x="298" y="705"/>
                  </a:lnTo>
                  <a:lnTo>
                    <a:pt x="292" y="705"/>
                  </a:lnTo>
                  <a:lnTo>
                    <a:pt x="287" y="700"/>
                  </a:lnTo>
                  <a:lnTo>
                    <a:pt x="283" y="697"/>
                  </a:lnTo>
                  <a:lnTo>
                    <a:pt x="253" y="675"/>
                  </a:lnTo>
                  <a:lnTo>
                    <a:pt x="250" y="671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2" y="668"/>
                  </a:lnTo>
                  <a:lnTo>
                    <a:pt x="261" y="665"/>
                  </a:lnTo>
                  <a:lnTo>
                    <a:pt x="263" y="665"/>
                  </a:lnTo>
                  <a:lnTo>
                    <a:pt x="269" y="658"/>
                  </a:lnTo>
                  <a:lnTo>
                    <a:pt x="272" y="658"/>
                  </a:lnTo>
                  <a:lnTo>
                    <a:pt x="278" y="658"/>
                  </a:lnTo>
                  <a:lnTo>
                    <a:pt x="281" y="658"/>
                  </a:lnTo>
                  <a:lnTo>
                    <a:pt x="283" y="657"/>
                  </a:lnTo>
                  <a:lnTo>
                    <a:pt x="287" y="655"/>
                  </a:lnTo>
                  <a:lnTo>
                    <a:pt x="301" y="655"/>
                  </a:lnTo>
                  <a:lnTo>
                    <a:pt x="307" y="654"/>
                  </a:lnTo>
                  <a:lnTo>
                    <a:pt x="303" y="652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2" y="641"/>
                  </a:lnTo>
                  <a:lnTo>
                    <a:pt x="293" y="637"/>
                  </a:lnTo>
                  <a:lnTo>
                    <a:pt x="297" y="632"/>
                  </a:lnTo>
                  <a:lnTo>
                    <a:pt x="300" y="629"/>
                  </a:lnTo>
                  <a:lnTo>
                    <a:pt x="301" y="623"/>
                  </a:lnTo>
                  <a:lnTo>
                    <a:pt x="300" y="618"/>
                  </a:lnTo>
                  <a:lnTo>
                    <a:pt x="298" y="610"/>
                  </a:lnTo>
                  <a:lnTo>
                    <a:pt x="295" y="600"/>
                  </a:lnTo>
                  <a:lnTo>
                    <a:pt x="293" y="593"/>
                  </a:lnTo>
                  <a:lnTo>
                    <a:pt x="292" y="587"/>
                  </a:lnTo>
                  <a:lnTo>
                    <a:pt x="293" y="586"/>
                  </a:lnTo>
                  <a:lnTo>
                    <a:pt x="295" y="584"/>
                  </a:lnTo>
                  <a:lnTo>
                    <a:pt x="295" y="583"/>
                  </a:lnTo>
                  <a:lnTo>
                    <a:pt x="298" y="575"/>
                  </a:lnTo>
                  <a:lnTo>
                    <a:pt x="300" y="567"/>
                  </a:lnTo>
                  <a:lnTo>
                    <a:pt x="304" y="562"/>
                  </a:lnTo>
                  <a:lnTo>
                    <a:pt x="309" y="561"/>
                  </a:lnTo>
                  <a:lnTo>
                    <a:pt x="315" y="558"/>
                  </a:lnTo>
                  <a:lnTo>
                    <a:pt x="318" y="553"/>
                  </a:lnTo>
                  <a:lnTo>
                    <a:pt x="320" y="547"/>
                  </a:lnTo>
                  <a:lnTo>
                    <a:pt x="321" y="539"/>
                  </a:lnTo>
                  <a:lnTo>
                    <a:pt x="321" y="530"/>
                  </a:lnTo>
                  <a:lnTo>
                    <a:pt x="318" y="515"/>
                  </a:lnTo>
                  <a:lnTo>
                    <a:pt x="317" y="507"/>
                  </a:lnTo>
                  <a:lnTo>
                    <a:pt x="317" y="505"/>
                  </a:lnTo>
                  <a:lnTo>
                    <a:pt x="310" y="494"/>
                  </a:lnTo>
                  <a:lnTo>
                    <a:pt x="310" y="491"/>
                  </a:lnTo>
                  <a:lnTo>
                    <a:pt x="309" y="481"/>
                  </a:lnTo>
                  <a:lnTo>
                    <a:pt x="304" y="465"/>
                  </a:lnTo>
                  <a:lnTo>
                    <a:pt x="298" y="456"/>
                  </a:lnTo>
                  <a:lnTo>
                    <a:pt x="278" y="443"/>
                  </a:lnTo>
                  <a:lnTo>
                    <a:pt x="263" y="429"/>
                  </a:lnTo>
                  <a:lnTo>
                    <a:pt x="258" y="426"/>
                  </a:lnTo>
                  <a:lnTo>
                    <a:pt x="246" y="428"/>
                  </a:lnTo>
                  <a:lnTo>
                    <a:pt x="236" y="433"/>
                  </a:lnTo>
                  <a:lnTo>
                    <a:pt x="225" y="439"/>
                  </a:lnTo>
                  <a:lnTo>
                    <a:pt x="219" y="440"/>
                  </a:lnTo>
                  <a:lnTo>
                    <a:pt x="216" y="436"/>
                  </a:lnTo>
                  <a:lnTo>
                    <a:pt x="213" y="431"/>
                  </a:lnTo>
                  <a:lnTo>
                    <a:pt x="207" y="428"/>
                  </a:lnTo>
                  <a:lnTo>
                    <a:pt x="195" y="423"/>
                  </a:lnTo>
                  <a:lnTo>
                    <a:pt x="190" y="420"/>
                  </a:lnTo>
                  <a:lnTo>
                    <a:pt x="181" y="408"/>
                  </a:lnTo>
                  <a:lnTo>
                    <a:pt x="173" y="403"/>
                  </a:lnTo>
                  <a:lnTo>
                    <a:pt x="171" y="400"/>
                  </a:lnTo>
                  <a:lnTo>
                    <a:pt x="168" y="394"/>
                  </a:lnTo>
                  <a:lnTo>
                    <a:pt x="165" y="392"/>
                  </a:lnTo>
                  <a:lnTo>
                    <a:pt x="161" y="389"/>
                  </a:lnTo>
                  <a:lnTo>
                    <a:pt x="157" y="389"/>
                  </a:lnTo>
                  <a:lnTo>
                    <a:pt x="139" y="372"/>
                  </a:lnTo>
                  <a:lnTo>
                    <a:pt x="130" y="366"/>
                  </a:lnTo>
                  <a:lnTo>
                    <a:pt x="117" y="361"/>
                  </a:lnTo>
                  <a:lnTo>
                    <a:pt x="76" y="357"/>
                  </a:lnTo>
                  <a:lnTo>
                    <a:pt x="69" y="358"/>
                  </a:lnTo>
                  <a:lnTo>
                    <a:pt x="65" y="361"/>
                  </a:lnTo>
                  <a:lnTo>
                    <a:pt x="55" y="372"/>
                  </a:lnTo>
                  <a:lnTo>
                    <a:pt x="51" y="375"/>
                  </a:lnTo>
                  <a:lnTo>
                    <a:pt x="31" y="375"/>
                  </a:lnTo>
                  <a:lnTo>
                    <a:pt x="24" y="372"/>
                  </a:lnTo>
                  <a:lnTo>
                    <a:pt x="15" y="368"/>
                  </a:lnTo>
                  <a:lnTo>
                    <a:pt x="7" y="366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3" y="329"/>
                  </a:lnTo>
                  <a:lnTo>
                    <a:pt x="12" y="320"/>
                  </a:lnTo>
                  <a:lnTo>
                    <a:pt x="45" y="293"/>
                  </a:lnTo>
                  <a:lnTo>
                    <a:pt x="51" y="292"/>
                  </a:lnTo>
                  <a:lnTo>
                    <a:pt x="57" y="292"/>
                  </a:lnTo>
                  <a:lnTo>
                    <a:pt x="63" y="290"/>
                  </a:lnTo>
                  <a:lnTo>
                    <a:pt x="66" y="287"/>
                  </a:lnTo>
                  <a:lnTo>
                    <a:pt x="71" y="284"/>
                  </a:lnTo>
                  <a:lnTo>
                    <a:pt x="74" y="281"/>
                  </a:lnTo>
                  <a:lnTo>
                    <a:pt x="76" y="278"/>
                  </a:lnTo>
                  <a:lnTo>
                    <a:pt x="77" y="276"/>
                  </a:lnTo>
                  <a:lnTo>
                    <a:pt x="82" y="276"/>
                  </a:lnTo>
                  <a:lnTo>
                    <a:pt x="85" y="276"/>
                  </a:lnTo>
                  <a:lnTo>
                    <a:pt x="89" y="278"/>
                  </a:lnTo>
                  <a:lnTo>
                    <a:pt x="93" y="280"/>
                  </a:lnTo>
                  <a:lnTo>
                    <a:pt x="97" y="278"/>
                  </a:lnTo>
                  <a:lnTo>
                    <a:pt x="97" y="275"/>
                  </a:lnTo>
                  <a:lnTo>
                    <a:pt x="97" y="270"/>
                  </a:lnTo>
                  <a:lnTo>
                    <a:pt x="96" y="267"/>
                  </a:lnTo>
                  <a:lnTo>
                    <a:pt x="97" y="264"/>
                  </a:lnTo>
                  <a:lnTo>
                    <a:pt x="99" y="262"/>
                  </a:lnTo>
                  <a:lnTo>
                    <a:pt x="100" y="259"/>
                  </a:lnTo>
                  <a:lnTo>
                    <a:pt x="108" y="250"/>
                  </a:lnTo>
                  <a:lnTo>
                    <a:pt x="128" y="238"/>
                  </a:lnTo>
                  <a:lnTo>
                    <a:pt x="191" y="207"/>
                  </a:lnTo>
                  <a:lnTo>
                    <a:pt x="196" y="205"/>
                  </a:lnTo>
                  <a:lnTo>
                    <a:pt x="198" y="199"/>
                  </a:lnTo>
                  <a:lnTo>
                    <a:pt x="196" y="198"/>
                  </a:lnTo>
                  <a:lnTo>
                    <a:pt x="193" y="196"/>
                  </a:lnTo>
                  <a:lnTo>
                    <a:pt x="191" y="194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6" y="190"/>
                  </a:lnTo>
                  <a:lnTo>
                    <a:pt x="201" y="196"/>
                  </a:lnTo>
                  <a:lnTo>
                    <a:pt x="212" y="202"/>
                  </a:lnTo>
                  <a:lnTo>
                    <a:pt x="221" y="201"/>
                  </a:lnTo>
                  <a:lnTo>
                    <a:pt x="241" y="187"/>
                  </a:lnTo>
                  <a:lnTo>
                    <a:pt x="252" y="184"/>
                  </a:lnTo>
                  <a:lnTo>
                    <a:pt x="253" y="181"/>
                  </a:lnTo>
                  <a:lnTo>
                    <a:pt x="261" y="171"/>
                  </a:lnTo>
                  <a:lnTo>
                    <a:pt x="266" y="170"/>
                  </a:lnTo>
                  <a:lnTo>
                    <a:pt x="278" y="162"/>
                  </a:lnTo>
                  <a:lnTo>
                    <a:pt x="283" y="159"/>
                  </a:lnTo>
                  <a:lnTo>
                    <a:pt x="284" y="160"/>
                  </a:lnTo>
                  <a:lnTo>
                    <a:pt x="289" y="164"/>
                  </a:lnTo>
                  <a:lnTo>
                    <a:pt x="292" y="165"/>
                  </a:lnTo>
                  <a:lnTo>
                    <a:pt x="295" y="165"/>
                  </a:lnTo>
                  <a:lnTo>
                    <a:pt x="303" y="162"/>
                  </a:lnTo>
                  <a:lnTo>
                    <a:pt x="309" y="154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21" y="148"/>
                  </a:lnTo>
                  <a:lnTo>
                    <a:pt x="324" y="150"/>
                  </a:lnTo>
                  <a:lnTo>
                    <a:pt x="327" y="151"/>
                  </a:lnTo>
                  <a:lnTo>
                    <a:pt x="329" y="153"/>
                  </a:lnTo>
                  <a:lnTo>
                    <a:pt x="331" y="156"/>
                  </a:lnTo>
                  <a:lnTo>
                    <a:pt x="332" y="157"/>
                  </a:lnTo>
                  <a:lnTo>
                    <a:pt x="335" y="157"/>
                  </a:lnTo>
                  <a:lnTo>
                    <a:pt x="341" y="157"/>
                  </a:lnTo>
                  <a:lnTo>
                    <a:pt x="341" y="153"/>
                  </a:lnTo>
                  <a:lnTo>
                    <a:pt x="341" y="143"/>
                  </a:lnTo>
                  <a:lnTo>
                    <a:pt x="341" y="136"/>
                  </a:lnTo>
                  <a:lnTo>
                    <a:pt x="346" y="137"/>
                  </a:lnTo>
                  <a:lnTo>
                    <a:pt x="351" y="134"/>
                  </a:lnTo>
                  <a:lnTo>
                    <a:pt x="360" y="133"/>
                  </a:lnTo>
                  <a:lnTo>
                    <a:pt x="365" y="130"/>
                  </a:lnTo>
                  <a:lnTo>
                    <a:pt x="360" y="125"/>
                  </a:lnTo>
                  <a:lnTo>
                    <a:pt x="355" y="122"/>
                  </a:lnTo>
                  <a:lnTo>
                    <a:pt x="338" y="117"/>
                  </a:lnTo>
                  <a:lnTo>
                    <a:pt x="332" y="119"/>
                  </a:lnTo>
                  <a:lnTo>
                    <a:pt x="327" y="120"/>
                  </a:lnTo>
                  <a:lnTo>
                    <a:pt x="326" y="122"/>
                  </a:lnTo>
                  <a:lnTo>
                    <a:pt x="324" y="123"/>
                  </a:lnTo>
                  <a:lnTo>
                    <a:pt x="321" y="120"/>
                  </a:lnTo>
                  <a:lnTo>
                    <a:pt x="326" y="114"/>
                  </a:lnTo>
                  <a:lnTo>
                    <a:pt x="329" y="109"/>
                  </a:lnTo>
                  <a:lnTo>
                    <a:pt x="327" y="106"/>
                  </a:lnTo>
                  <a:lnTo>
                    <a:pt x="324" y="105"/>
                  </a:lnTo>
                  <a:lnTo>
                    <a:pt x="324" y="102"/>
                  </a:lnTo>
                  <a:lnTo>
                    <a:pt x="326" y="99"/>
                  </a:lnTo>
                  <a:lnTo>
                    <a:pt x="327" y="94"/>
                  </a:lnTo>
                  <a:lnTo>
                    <a:pt x="327" y="92"/>
                  </a:lnTo>
                  <a:lnTo>
                    <a:pt x="323" y="78"/>
                  </a:lnTo>
                  <a:lnTo>
                    <a:pt x="323" y="74"/>
                  </a:lnTo>
                  <a:lnTo>
                    <a:pt x="326" y="69"/>
                  </a:lnTo>
                  <a:lnTo>
                    <a:pt x="329" y="65"/>
                  </a:lnTo>
                  <a:lnTo>
                    <a:pt x="327" y="58"/>
                  </a:lnTo>
                  <a:lnTo>
                    <a:pt x="320" y="41"/>
                  </a:lnTo>
                  <a:lnTo>
                    <a:pt x="318" y="41"/>
                  </a:lnTo>
                  <a:lnTo>
                    <a:pt x="321" y="38"/>
                  </a:lnTo>
                  <a:lnTo>
                    <a:pt x="323" y="34"/>
                  </a:lnTo>
                  <a:lnTo>
                    <a:pt x="323" y="29"/>
                  </a:lnTo>
                  <a:lnTo>
                    <a:pt x="321" y="20"/>
                  </a:lnTo>
                  <a:lnTo>
                    <a:pt x="320" y="12"/>
                  </a:lnTo>
                  <a:lnTo>
                    <a:pt x="318" y="4"/>
                  </a:lnTo>
                  <a:lnTo>
                    <a:pt x="318" y="3"/>
                  </a:lnTo>
                  <a:lnTo>
                    <a:pt x="321" y="1"/>
                  </a:lnTo>
                  <a:lnTo>
                    <a:pt x="323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9970193" y="3551647"/>
            <a:ext cx="2106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>
                <a:solidFill>
                  <a:schemeClr val="accent1">
                    <a:lumMod val="7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с 2020</a:t>
            </a:r>
            <a:endParaRPr lang="en-US" sz="5000" dirty="0">
              <a:solidFill>
                <a:schemeClr val="accent1">
                  <a:lumMod val="75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992733" y="4739395"/>
            <a:ext cx="2106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>
                <a:solidFill>
                  <a:srgbClr val="F0708E"/>
                </a:solidFill>
                <a:latin typeface="Lato Light" charset="0"/>
                <a:ea typeface="Lato Light" charset="0"/>
                <a:cs typeface="Lato Light" charset="0"/>
              </a:rPr>
              <a:t>с 2022</a:t>
            </a:r>
            <a:endParaRPr lang="en-US" sz="5000" dirty="0">
              <a:solidFill>
                <a:srgbClr val="F0708E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998982" y="4147282"/>
            <a:ext cx="2106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>
                <a:solidFill>
                  <a:srgbClr val="1CE8B3"/>
                </a:solidFill>
                <a:latin typeface="Lato Light" charset="0"/>
                <a:ea typeface="Lato Light" charset="0"/>
                <a:cs typeface="Lato Light" charset="0"/>
              </a:rPr>
              <a:t>с 2021</a:t>
            </a:r>
            <a:endParaRPr lang="en-US" sz="5000" dirty="0">
              <a:solidFill>
                <a:srgbClr val="1CE8B3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A3375BF-6281-4B33-86CE-A392ED9AD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4402" y="297454"/>
            <a:ext cx="10512701" cy="133676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Субъекты РФ, участвующие 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в апробации</a:t>
            </a:r>
          </a:p>
        </p:txBody>
      </p:sp>
      <p:sp>
        <p:nvSpPr>
          <p:cNvPr id="101" name="Freeform 34"/>
          <p:cNvSpPr>
            <a:spLocks/>
          </p:cNvSpPr>
          <p:nvPr/>
        </p:nvSpPr>
        <p:spPr bwMode="auto">
          <a:xfrm>
            <a:off x="686739" y="2595211"/>
            <a:ext cx="238397" cy="309460"/>
          </a:xfrm>
          <a:custGeom>
            <a:avLst/>
            <a:gdLst>
              <a:gd name="T0" fmla="*/ 102 w 109"/>
              <a:gd name="T1" fmla="*/ 120 h 139"/>
              <a:gd name="T2" fmla="*/ 98 w 109"/>
              <a:gd name="T3" fmla="*/ 122 h 139"/>
              <a:gd name="T4" fmla="*/ 84 w 109"/>
              <a:gd name="T5" fmla="*/ 125 h 139"/>
              <a:gd name="T6" fmla="*/ 75 w 109"/>
              <a:gd name="T7" fmla="*/ 133 h 139"/>
              <a:gd name="T8" fmla="*/ 67 w 109"/>
              <a:gd name="T9" fmla="*/ 133 h 139"/>
              <a:gd name="T10" fmla="*/ 59 w 109"/>
              <a:gd name="T11" fmla="*/ 139 h 139"/>
              <a:gd name="T12" fmla="*/ 50 w 109"/>
              <a:gd name="T13" fmla="*/ 135 h 139"/>
              <a:gd name="T14" fmla="*/ 38 w 109"/>
              <a:gd name="T15" fmla="*/ 125 h 139"/>
              <a:gd name="T16" fmla="*/ 36 w 109"/>
              <a:gd name="T17" fmla="*/ 116 h 139"/>
              <a:gd name="T18" fmla="*/ 27 w 109"/>
              <a:gd name="T19" fmla="*/ 110 h 139"/>
              <a:gd name="T20" fmla="*/ 21 w 109"/>
              <a:gd name="T21" fmla="*/ 100 h 139"/>
              <a:gd name="T22" fmla="*/ 19 w 109"/>
              <a:gd name="T23" fmla="*/ 100 h 139"/>
              <a:gd name="T24" fmla="*/ 21 w 109"/>
              <a:gd name="T25" fmla="*/ 87 h 139"/>
              <a:gd name="T26" fmla="*/ 27 w 109"/>
              <a:gd name="T27" fmla="*/ 75 h 139"/>
              <a:gd name="T28" fmla="*/ 27 w 109"/>
              <a:gd name="T29" fmla="*/ 64 h 139"/>
              <a:gd name="T30" fmla="*/ 13 w 109"/>
              <a:gd name="T31" fmla="*/ 58 h 139"/>
              <a:gd name="T32" fmla="*/ 13 w 109"/>
              <a:gd name="T33" fmla="*/ 41 h 139"/>
              <a:gd name="T34" fmla="*/ 4 w 109"/>
              <a:gd name="T35" fmla="*/ 43 h 139"/>
              <a:gd name="T36" fmla="*/ 0 w 109"/>
              <a:gd name="T37" fmla="*/ 33 h 139"/>
              <a:gd name="T38" fmla="*/ 9 w 109"/>
              <a:gd name="T39" fmla="*/ 27 h 139"/>
              <a:gd name="T40" fmla="*/ 11 w 109"/>
              <a:gd name="T41" fmla="*/ 18 h 139"/>
              <a:gd name="T42" fmla="*/ 15 w 109"/>
              <a:gd name="T43" fmla="*/ 10 h 139"/>
              <a:gd name="T44" fmla="*/ 21 w 109"/>
              <a:gd name="T45" fmla="*/ 0 h 139"/>
              <a:gd name="T46" fmla="*/ 44 w 109"/>
              <a:gd name="T47" fmla="*/ 16 h 139"/>
              <a:gd name="T48" fmla="*/ 61 w 109"/>
              <a:gd name="T49" fmla="*/ 12 h 139"/>
              <a:gd name="T50" fmla="*/ 69 w 109"/>
              <a:gd name="T51" fmla="*/ 20 h 139"/>
              <a:gd name="T52" fmla="*/ 65 w 109"/>
              <a:gd name="T53" fmla="*/ 35 h 139"/>
              <a:gd name="T54" fmla="*/ 65 w 109"/>
              <a:gd name="T55" fmla="*/ 45 h 139"/>
              <a:gd name="T56" fmla="*/ 82 w 109"/>
              <a:gd name="T57" fmla="*/ 50 h 139"/>
              <a:gd name="T58" fmla="*/ 109 w 109"/>
              <a:gd name="T59" fmla="*/ 79 h 139"/>
              <a:gd name="T60" fmla="*/ 102 w 109"/>
              <a:gd name="T61" fmla="*/ 12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9" h="139">
                <a:moveTo>
                  <a:pt x="102" y="120"/>
                </a:moveTo>
                <a:lnTo>
                  <a:pt x="98" y="122"/>
                </a:lnTo>
                <a:lnTo>
                  <a:pt x="84" y="125"/>
                </a:lnTo>
                <a:lnTo>
                  <a:pt x="75" y="133"/>
                </a:lnTo>
                <a:lnTo>
                  <a:pt x="67" y="133"/>
                </a:lnTo>
                <a:lnTo>
                  <a:pt x="59" y="139"/>
                </a:lnTo>
                <a:lnTo>
                  <a:pt x="50" y="135"/>
                </a:lnTo>
                <a:lnTo>
                  <a:pt x="38" y="125"/>
                </a:lnTo>
                <a:lnTo>
                  <a:pt x="36" y="116"/>
                </a:lnTo>
                <a:lnTo>
                  <a:pt x="27" y="110"/>
                </a:lnTo>
                <a:lnTo>
                  <a:pt x="21" y="100"/>
                </a:lnTo>
                <a:lnTo>
                  <a:pt x="19" y="100"/>
                </a:lnTo>
                <a:lnTo>
                  <a:pt x="21" y="87"/>
                </a:lnTo>
                <a:lnTo>
                  <a:pt x="27" y="75"/>
                </a:lnTo>
                <a:lnTo>
                  <a:pt x="27" y="64"/>
                </a:lnTo>
                <a:lnTo>
                  <a:pt x="13" y="58"/>
                </a:lnTo>
                <a:lnTo>
                  <a:pt x="13" y="41"/>
                </a:lnTo>
                <a:lnTo>
                  <a:pt x="4" y="43"/>
                </a:lnTo>
                <a:lnTo>
                  <a:pt x="0" y="33"/>
                </a:lnTo>
                <a:lnTo>
                  <a:pt x="9" y="27"/>
                </a:lnTo>
                <a:lnTo>
                  <a:pt x="11" y="18"/>
                </a:lnTo>
                <a:lnTo>
                  <a:pt x="15" y="10"/>
                </a:lnTo>
                <a:lnTo>
                  <a:pt x="21" y="0"/>
                </a:lnTo>
                <a:lnTo>
                  <a:pt x="44" y="16"/>
                </a:lnTo>
                <a:lnTo>
                  <a:pt x="61" y="12"/>
                </a:lnTo>
                <a:lnTo>
                  <a:pt x="69" y="20"/>
                </a:lnTo>
                <a:lnTo>
                  <a:pt x="65" y="35"/>
                </a:lnTo>
                <a:lnTo>
                  <a:pt x="65" y="45"/>
                </a:lnTo>
                <a:lnTo>
                  <a:pt x="82" y="50"/>
                </a:lnTo>
                <a:lnTo>
                  <a:pt x="109" y="79"/>
                </a:lnTo>
                <a:lnTo>
                  <a:pt x="102" y="120"/>
                </a:lnTo>
                <a:close/>
              </a:path>
            </a:pathLst>
          </a:custGeom>
          <a:solidFill>
            <a:srgbClr val="7ECDE6"/>
          </a:solidFill>
          <a:ln w="19050" cap="rnd">
            <a:solidFill>
              <a:schemeClr val="bg1">
                <a:lumMod val="65000"/>
              </a:schemeClr>
            </a:solidFill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6678" y="3598594"/>
            <a:ext cx="1120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Красноярский край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627694" y="3210189"/>
            <a:ext cx="1120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Республика Саха (Якутия)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187020" y="2512235"/>
            <a:ext cx="87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Камчатский край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500968" y="4314927"/>
            <a:ext cx="95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Хабаровский край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195582" y="3906958"/>
            <a:ext cx="95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Сахалинская обл.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938588" y="5058965"/>
            <a:ext cx="95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Приморский край.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132777" y="5356980"/>
            <a:ext cx="101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Алтайский край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947435" y="4939709"/>
            <a:ext cx="101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Новосибирская обл.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30547" y="4455943"/>
            <a:ext cx="101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Тюменская обл.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403253" y="3852988"/>
            <a:ext cx="1016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Ханты-Мансийский АО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986456" y="3476625"/>
            <a:ext cx="1016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Ямало-Ненецкий</a:t>
            </a:r>
            <a:br>
              <a:rPr lang="ru-RU" sz="1000" dirty="0"/>
            </a:br>
            <a:r>
              <a:rPr lang="ru-RU" sz="1000" dirty="0"/>
              <a:t>АО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536389" y="5226904"/>
            <a:ext cx="101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Челябинская обл.</a:t>
            </a:r>
          </a:p>
        </p:txBody>
      </p:sp>
      <p:cxnSp>
        <p:nvCxnSpPr>
          <p:cNvPr id="141" name="Прямая соединительная линия 140"/>
          <p:cNvCxnSpPr>
            <a:endCxn id="140" idx="0"/>
          </p:cNvCxnSpPr>
          <p:nvPr/>
        </p:nvCxnSpPr>
        <p:spPr>
          <a:xfrm>
            <a:off x="3010602" y="4878558"/>
            <a:ext cx="34079" cy="348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1862537" y="4822974"/>
            <a:ext cx="101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Оренбургская обл.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4696" y="2223365"/>
            <a:ext cx="140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Калининградская </a:t>
            </a:r>
            <a:br>
              <a:rPr lang="ru-RU" sz="1000" dirty="0"/>
            </a:br>
            <a:r>
              <a:rPr lang="ru-RU" sz="1000" dirty="0"/>
              <a:t>обл.</a:t>
            </a:r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>
            <a:off x="775402" y="2555877"/>
            <a:ext cx="1009" cy="1645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864081" y="2335361"/>
            <a:ext cx="1403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Ленинградская обл.</a:t>
            </a:r>
          </a:p>
        </p:txBody>
      </p:sp>
      <p:cxnSp>
        <p:nvCxnSpPr>
          <p:cNvPr id="169" name="Прямая соединительная линия 168"/>
          <p:cNvCxnSpPr/>
          <p:nvPr/>
        </p:nvCxnSpPr>
        <p:spPr>
          <a:xfrm>
            <a:off x="1749490" y="2548276"/>
            <a:ext cx="1009" cy="268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188299" y="2836434"/>
            <a:ext cx="1403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Санкт-Петербург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482033" y="2533696"/>
            <a:ext cx="140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Республика </a:t>
            </a:r>
            <a:br>
              <a:rPr lang="ru-RU" sz="1000" dirty="0"/>
            </a:br>
            <a:r>
              <a:rPr lang="ru-RU" sz="1000" dirty="0"/>
              <a:t>Карелия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462766" y="3048122"/>
            <a:ext cx="327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776482" y="3435917"/>
            <a:ext cx="327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6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2032376" y="3559787"/>
            <a:ext cx="327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181" name="TextBox 180"/>
          <p:cNvSpPr txBox="1"/>
          <p:nvPr/>
        </p:nvSpPr>
        <p:spPr>
          <a:xfrm>
            <a:off x="1513725" y="3697871"/>
            <a:ext cx="327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5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034662" y="4055519"/>
            <a:ext cx="327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1219846" y="4193510"/>
            <a:ext cx="327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1964672" y="4239812"/>
            <a:ext cx="327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195" name="TextBox 194"/>
          <p:cNvSpPr txBox="1"/>
          <p:nvPr/>
        </p:nvSpPr>
        <p:spPr>
          <a:xfrm>
            <a:off x="2075176" y="4473126"/>
            <a:ext cx="327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197" name="TextBox 196"/>
          <p:cNvSpPr txBox="1"/>
          <p:nvPr/>
        </p:nvSpPr>
        <p:spPr>
          <a:xfrm>
            <a:off x="2036417" y="4055480"/>
            <a:ext cx="327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198" name="TextBox 197"/>
          <p:cNvSpPr txBox="1"/>
          <p:nvPr/>
        </p:nvSpPr>
        <p:spPr>
          <a:xfrm>
            <a:off x="1994923" y="3290720"/>
            <a:ext cx="327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1713583" y="4483405"/>
            <a:ext cx="401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200" name="TextBox 199"/>
          <p:cNvSpPr txBox="1"/>
          <p:nvPr/>
        </p:nvSpPr>
        <p:spPr>
          <a:xfrm>
            <a:off x="2529954" y="4521094"/>
            <a:ext cx="327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2462555" y="3914471"/>
            <a:ext cx="114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Пермский край</a:t>
            </a:r>
          </a:p>
          <a:p>
            <a:pPr algn="ctr"/>
            <a:endParaRPr lang="ru-RU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71708" y="4835864"/>
            <a:ext cx="327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9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842025" y="5014201"/>
            <a:ext cx="115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Ставропольский край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596" y="5884249"/>
            <a:ext cx="352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Цифрами на карте обозначены: 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4123" y="6016616"/>
            <a:ext cx="3529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 – Белгородская область </a:t>
            </a:r>
          </a:p>
          <a:p>
            <a:r>
              <a:rPr lang="ru-RU" sz="1100" dirty="0" smtClean="0"/>
              <a:t>2 – Воронежская область</a:t>
            </a:r>
          </a:p>
          <a:p>
            <a:r>
              <a:rPr lang="ru-RU" sz="1100" dirty="0"/>
              <a:t>3</a:t>
            </a:r>
            <a:r>
              <a:rPr lang="ru-RU" sz="1100" dirty="0" smtClean="0"/>
              <a:t> – Костромская область</a:t>
            </a:r>
          </a:p>
          <a:p>
            <a:r>
              <a:rPr lang="ru-RU" sz="1100" dirty="0"/>
              <a:t>4</a:t>
            </a:r>
            <a:r>
              <a:rPr lang="ru-RU" sz="1100" dirty="0" smtClean="0"/>
              <a:t> – Курская область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1879649" y="6010823"/>
            <a:ext cx="3529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5</a:t>
            </a:r>
            <a:r>
              <a:rPr lang="ru-RU" sz="1100" dirty="0" smtClean="0"/>
              <a:t> – Московская область </a:t>
            </a:r>
          </a:p>
          <a:p>
            <a:r>
              <a:rPr lang="ru-RU" sz="1100" dirty="0"/>
              <a:t>6</a:t>
            </a:r>
            <a:r>
              <a:rPr lang="ru-RU" sz="1100" dirty="0" smtClean="0"/>
              <a:t> – Ярославская область</a:t>
            </a:r>
          </a:p>
          <a:p>
            <a:r>
              <a:rPr lang="ru-RU" sz="1100" dirty="0"/>
              <a:t>7</a:t>
            </a:r>
            <a:r>
              <a:rPr lang="ru-RU" sz="1100" dirty="0" smtClean="0"/>
              <a:t> – Вологодская область</a:t>
            </a:r>
          </a:p>
          <a:p>
            <a:r>
              <a:rPr lang="ru-RU" sz="1100" dirty="0"/>
              <a:t>8</a:t>
            </a:r>
            <a:r>
              <a:rPr lang="ru-RU" sz="1100" dirty="0" smtClean="0"/>
              <a:t> – Новгородская область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3770678" y="6015974"/>
            <a:ext cx="3529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9</a:t>
            </a:r>
            <a:r>
              <a:rPr lang="ru-RU" sz="1100" dirty="0" smtClean="0"/>
              <a:t> – Республика Адыгея</a:t>
            </a:r>
          </a:p>
          <a:p>
            <a:r>
              <a:rPr lang="ru-RU" sz="1100" dirty="0" smtClean="0"/>
              <a:t>10 – Республика Башкортостан</a:t>
            </a:r>
          </a:p>
          <a:p>
            <a:r>
              <a:rPr lang="ru-RU" sz="1100" dirty="0" smtClean="0"/>
              <a:t>11 – Чувашская Республика</a:t>
            </a:r>
          </a:p>
          <a:p>
            <a:r>
              <a:rPr lang="ru-RU" sz="1100" dirty="0" smtClean="0"/>
              <a:t>12 </a:t>
            </a:r>
            <a:r>
              <a:rPr lang="ru-RU" sz="1100" dirty="0"/>
              <a:t>– Самарская </a:t>
            </a:r>
            <a:r>
              <a:rPr lang="ru-RU" sz="1100" dirty="0" smtClean="0"/>
              <a:t>область</a:t>
            </a:r>
            <a:endParaRPr lang="ru-RU" sz="1100" dirty="0"/>
          </a:p>
        </p:txBody>
      </p:sp>
      <p:sp>
        <p:nvSpPr>
          <p:cNvPr id="218" name="TextBox 217"/>
          <p:cNvSpPr txBox="1"/>
          <p:nvPr/>
        </p:nvSpPr>
        <p:spPr>
          <a:xfrm>
            <a:off x="5701926" y="5903386"/>
            <a:ext cx="3529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13 – Саратовская область</a:t>
            </a:r>
          </a:p>
          <a:p>
            <a:r>
              <a:rPr lang="ru-RU" sz="1100" dirty="0" smtClean="0"/>
              <a:t>14 – Ульяновская область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020013" y="3883112"/>
            <a:ext cx="327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275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>
            <a:off x="4364871" y="5565546"/>
            <a:ext cx="2857625" cy="66348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р</a:t>
            </a:r>
            <a:r>
              <a:rPr lang="ru-RU" b="1" i="1" dirty="0" smtClean="0">
                <a:solidFill>
                  <a:schemeClr val="tx1"/>
                </a:solidFill>
              </a:rPr>
              <a:t>ост в 2 раза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364872" y="4288377"/>
            <a:ext cx="2857625" cy="66348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рост более, чем в 4,7 раза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364871" y="3012265"/>
            <a:ext cx="2857626" cy="66348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рост </a:t>
            </a:r>
            <a:r>
              <a:rPr lang="ru-RU" b="1" i="1" dirty="0" smtClean="0">
                <a:solidFill>
                  <a:schemeClr val="tx1"/>
                </a:solidFill>
              </a:rPr>
              <a:t>на 30%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64871" y="1576978"/>
            <a:ext cx="2857626" cy="66348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рост в 1,3 раза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7069" y="225419"/>
            <a:ext cx="946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Количественные показатели социального заказа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0624" y="4063213"/>
            <a:ext cx="456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Количество апробируемых услуг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854" y="1358005"/>
            <a:ext cx="34142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664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961</a:t>
            </a: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08895" y="1296857"/>
            <a:ext cx="3414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027 541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6179" y="951859"/>
            <a:ext cx="3414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г.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93652" y="951858"/>
            <a:ext cx="3414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г.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55004" y="3899358"/>
            <a:ext cx="3414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114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533" y="3853957"/>
            <a:ext cx="3414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4399" y="5355876"/>
            <a:ext cx="6685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Количество направлений деятельности в отборе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0629" y="5171209"/>
            <a:ext cx="3414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2665" y="5186843"/>
            <a:ext cx="3414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3076" y="1358400"/>
            <a:ext cx="44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Количество потребителей услуг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2365" y="2781433"/>
            <a:ext cx="4722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Объем финансового обеспечения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7533" y="2686346"/>
            <a:ext cx="316490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57 029 663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88963" y="2745360"/>
            <a:ext cx="3075723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74 830 759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062" y="404725"/>
            <a:ext cx="11813374" cy="50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Направления деятельности для отборов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44317"/>
              </p:ext>
            </p:extLst>
          </p:nvPr>
        </p:nvGraphicFramePr>
        <p:xfrm>
          <a:off x="481335" y="1096012"/>
          <a:ext cx="11198829" cy="478642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691855">
                  <a:extLst>
                    <a:ext uri="{9D8B030D-6E8A-4147-A177-3AD203B41FA5}">
                      <a16:colId xmlns:a16="http://schemas.microsoft.com/office/drawing/2014/main" val="1651750265"/>
                    </a:ext>
                  </a:extLst>
                </a:gridCol>
                <a:gridCol w="2976113">
                  <a:extLst>
                    <a:ext uri="{9D8B030D-6E8A-4147-A177-3AD203B41FA5}">
                      <a16:colId xmlns:a16="http://schemas.microsoft.com/office/drawing/2014/main" val="222721028"/>
                    </a:ext>
                  </a:extLst>
                </a:gridCol>
                <a:gridCol w="3761117">
                  <a:extLst>
                    <a:ext uri="{9D8B030D-6E8A-4147-A177-3AD203B41FA5}">
                      <a16:colId xmlns:a16="http://schemas.microsoft.com/office/drawing/2014/main" val="248045794"/>
                    </a:ext>
                  </a:extLst>
                </a:gridCol>
                <a:gridCol w="1884872">
                  <a:extLst>
                    <a:ext uri="{9D8B030D-6E8A-4147-A177-3AD203B41FA5}">
                      <a16:colId xmlns:a16="http://schemas.microsoft.com/office/drawing/2014/main" val="1217366964"/>
                    </a:ext>
                  </a:extLst>
                </a:gridCol>
                <a:gridCol w="1884872">
                  <a:extLst>
                    <a:ext uri="{9D8B030D-6E8A-4147-A177-3AD203B41FA5}">
                      <a16:colId xmlns:a16="http://schemas.microsoft.com/office/drawing/2014/main" val="2214923372"/>
                    </a:ext>
                  </a:extLst>
                </a:gridCol>
              </a:tblGrid>
              <a:tr h="4393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деятельности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Субъекты Российской Федерации, в которых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состоялся (ожидается проведение) отбора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 проведения отбора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получателей услуг в 2022 г.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211590"/>
                  </a:ext>
                </a:extLst>
              </a:tr>
              <a:tr h="21966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отборов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определены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03814"/>
                  </a:ext>
                </a:extLst>
              </a:tr>
              <a:tr h="2196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Содействие</a:t>
                      </a:r>
                      <a:r>
                        <a:rPr lang="ru-RU" sz="1400" baseline="0" dirty="0" smtClean="0"/>
                        <a:t> занятости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Тюменская область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2 561 761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8777369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Социальное обслуживание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Московская</a:t>
                      </a:r>
                      <a:r>
                        <a:rPr lang="ru-RU" sz="1400" baseline="0" dirty="0" smtClean="0"/>
                        <a:t> область, Калининградская область, Красноярский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1 523 582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435029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Спортивная подготовка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Челябинская область, Оренбургская область,</a:t>
                      </a:r>
                      <a:r>
                        <a:rPr lang="ru-RU" sz="1400" baseline="0" dirty="0" smtClean="0"/>
                        <a:t> ХМАО-Югра, г. Ярославль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151 714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844673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благоприятных условий для развития туристской индустрии в субъектах Российской Федерации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Московская</a:t>
                      </a:r>
                      <a:r>
                        <a:rPr lang="ru-RU" sz="1400" baseline="0" dirty="0" smtClean="0"/>
                        <a:t> область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100 000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706933"/>
                  </a:ext>
                </a:extLst>
              </a:tr>
              <a:tr h="43933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Ожидается определение условий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74164"/>
                  </a:ext>
                </a:extLst>
              </a:tr>
              <a:tr h="7199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Санаторно-курортное лечение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Алтайский</a:t>
                      </a:r>
                      <a:r>
                        <a:rPr lang="ru-RU" sz="1400" baseline="0" dirty="0" smtClean="0"/>
                        <a:t> край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Ставропольский край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165 359*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9887084"/>
                  </a:ext>
                </a:extLst>
              </a:tr>
              <a:tr h="433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Оказание паллиативной медицинской</a:t>
                      </a:r>
                      <a:r>
                        <a:rPr lang="ru-RU" sz="1400" baseline="0" dirty="0" smtClean="0"/>
                        <a:t> помощи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Воронежская область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525 125**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49412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1336" y="6071481"/>
            <a:ext cx="11198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*единица измерения объема услуги - койко-дни, пересчитан исходя из 17,5 койко-дней на </a:t>
            </a:r>
            <a:r>
              <a:rPr lang="ru-RU" sz="1000" dirty="0" smtClean="0"/>
              <a:t>человека;</a:t>
            </a:r>
          </a:p>
          <a:p>
            <a:r>
              <a:rPr lang="ru-RU" sz="1000" dirty="0"/>
              <a:t>** единицы измерения объема услуги:</a:t>
            </a:r>
          </a:p>
          <a:p>
            <a:r>
              <a:rPr lang="ru-RU" sz="1000" dirty="0"/>
              <a:t>Койко-дни - пересчитан исходя из 21 койко-дней на человека;</a:t>
            </a:r>
          </a:p>
          <a:p>
            <a:r>
              <a:rPr lang="ru-RU" sz="1000" dirty="0"/>
              <a:t>Посещения, выезды – пересчитан исходя из 3 посещений, выездов на человека</a:t>
            </a:r>
          </a:p>
          <a:p>
            <a:endParaRPr lang="ru-RU" sz="9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0981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50" y="339635"/>
            <a:ext cx="1203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Результаты отбора исполнителей услуг в 2021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88417"/>
              </p:ext>
            </p:extLst>
          </p:nvPr>
        </p:nvGraphicFramePr>
        <p:xfrm>
          <a:off x="301753" y="1109076"/>
          <a:ext cx="11460320" cy="5517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756">
                  <a:extLst>
                    <a:ext uri="{9D8B030D-6E8A-4147-A177-3AD203B41FA5}">
                      <a16:colId xmlns:a16="http://schemas.microsoft.com/office/drawing/2014/main" val="3017246853"/>
                    </a:ext>
                  </a:extLst>
                </a:gridCol>
                <a:gridCol w="3185648">
                  <a:extLst>
                    <a:ext uri="{9D8B030D-6E8A-4147-A177-3AD203B41FA5}">
                      <a16:colId xmlns:a16="http://schemas.microsoft.com/office/drawing/2014/main" val="3072126782"/>
                    </a:ext>
                  </a:extLst>
                </a:gridCol>
                <a:gridCol w="3337730">
                  <a:extLst>
                    <a:ext uri="{9D8B030D-6E8A-4147-A177-3AD203B41FA5}">
                      <a16:colId xmlns:a16="http://schemas.microsoft.com/office/drawing/2014/main" val="126167190"/>
                    </a:ext>
                  </a:extLst>
                </a:gridCol>
                <a:gridCol w="2627186">
                  <a:extLst>
                    <a:ext uri="{9D8B030D-6E8A-4147-A177-3AD203B41FA5}">
                      <a16:colId xmlns:a16="http://schemas.microsoft.com/office/drawing/2014/main" val="1955610353"/>
                    </a:ext>
                  </a:extLst>
                </a:gridCol>
              </a:tblGrid>
              <a:tr h="43998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конкурс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сертификат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277266"/>
                  </a:ext>
                </a:extLst>
              </a:tr>
              <a:tr h="816890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Оренбургская область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Спортивная подготовка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Социальное обслуживание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Калининградская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область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950799"/>
                  </a:ext>
                </a:extLst>
              </a:tr>
              <a:tr h="903280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Челябинская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область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Спортивная подготовка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Содействие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занятости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населения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Тюменская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область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05918"/>
                  </a:ext>
                </a:extLst>
              </a:tr>
              <a:tr h="794975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ХМАО-Югра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Спортивная подготовка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Социальное обслуживание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Московская область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621320"/>
                  </a:ext>
                </a:extLst>
              </a:tr>
              <a:tr h="903280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г.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Ярославль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Спортивная подготовка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Содействие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занятости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населения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baseline="0" dirty="0" smtClean="0">
                          <a:solidFill>
                            <a:schemeClr val="tx1"/>
                          </a:solidFill>
                        </a:rPr>
                        <a:t>(не состоялся)</a:t>
                      </a:r>
                      <a:endParaRPr lang="ru-RU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866385"/>
                  </a:ext>
                </a:extLst>
              </a:tr>
              <a:tr h="722126">
                <a:tc rowSpan="2"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г.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Санкт-Петербург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Содействие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занятости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населения</a:t>
                      </a:r>
                    </a:p>
                    <a:p>
                      <a:pPr algn="ctr"/>
                      <a:r>
                        <a:rPr lang="ru-RU" i="1" baseline="0" dirty="0" smtClean="0">
                          <a:solidFill>
                            <a:schemeClr val="tx1"/>
                          </a:solidFill>
                        </a:rPr>
                        <a:t>(не состоялся)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Социальное обслуживание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Красноярский край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1605"/>
                  </a:ext>
                </a:extLst>
              </a:tr>
              <a:tr h="912354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Содействие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занятости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населения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baseline="0" dirty="0" smtClean="0">
                          <a:solidFill>
                            <a:schemeClr val="tx1"/>
                          </a:solidFill>
                        </a:rPr>
                        <a:t>(не состоялся)</a:t>
                      </a:r>
                      <a:endParaRPr lang="ru-RU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47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6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477" y="310876"/>
            <a:ext cx="9791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Конкурентный отбор в сфере содействия  занятости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населения в 2022 году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01354"/>
              </p:ext>
            </p:extLst>
          </p:nvPr>
        </p:nvGraphicFramePr>
        <p:xfrm>
          <a:off x="0" y="891791"/>
          <a:ext cx="5283200" cy="569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1151" y="5007811"/>
            <a:ext cx="5045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Апробируемые услуги: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Дополнительное профессиональное образование и профессиональная переподготовка отдельных категорий граждан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Организация сопровождения при содействии занятости населения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1" y="1048515"/>
            <a:ext cx="6648449" cy="39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478" y="310876"/>
            <a:ext cx="9290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Конкурентный отбор в сфере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спортивной подготовки в 2022 году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756449"/>
              </p:ext>
            </p:extLst>
          </p:nvPr>
        </p:nvGraphicFramePr>
        <p:xfrm>
          <a:off x="279133" y="899411"/>
          <a:ext cx="4254767" cy="569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11646" y="5237083"/>
            <a:ext cx="42503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Апробируемые услуги: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Спортивная подготовка по олимпийским видам спорта;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Спортивная подготовка по неолимпийским видам спорта;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646" y="919099"/>
            <a:ext cx="7109839" cy="41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478" y="310876"/>
            <a:ext cx="9290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Конкурентный отбор в сфере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социального обслуживания в 2022 году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018285"/>
              </p:ext>
            </p:extLst>
          </p:nvPr>
        </p:nvGraphicFramePr>
        <p:xfrm>
          <a:off x="104776" y="891791"/>
          <a:ext cx="5362574" cy="569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67350" y="5008245"/>
            <a:ext cx="42503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Апробируемые услуги: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Социальное обслуживание в форме на дому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Социальное обслуживание в полустационарной форме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50" y="1054100"/>
            <a:ext cx="6709549" cy="395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89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6692</TotalTime>
  <Words>1620</Words>
  <Application>Microsoft Office PowerPoint</Application>
  <PresentationFormat>Широкоэкранный</PresentationFormat>
  <Paragraphs>304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Golos Text</vt:lpstr>
      <vt:lpstr>Lato Light</vt:lpstr>
      <vt:lpstr>Montserrat</vt:lpstr>
      <vt:lpstr>Myriad Pro</vt:lpstr>
      <vt:lpstr>Spectral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Субъекты РФ, участвующие  в апробации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Совместная работа Минфина России и Аналитического центра при Правительстве Российской Федерации по внедрению принципов клиентоцентричности в государственном управлении</vt:lpstr>
      <vt:lpstr>Мероприятия, реализуемые Аналитическим центром при Правительстве Российской Федерации в рамках проекта по клиентоцентричности в государственном управлении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Гюрова Анастасия Сергеевна</dc:creator>
  <cp:lastModifiedBy>Сумкин Максим Денисович</cp:lastModifiedBy>
  <cp:revision>95</cp:revision>
  <cp:lastPrinted>2022-06-09T10:11:02Z</cp:lastPrinted>
  <dcterms:created xsi:type="dcterms:W3CDTF">2022-04-06T06:57:17Z</dcterms:created>
  <dcterms:modified xsi:type="dcterms:W3CDTF">2022-06-09T10:11:03Z</dcterms:modified>
</cp:coreProperties>
</file>