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407" r:id="rId3"/>
    <p:sldId id="401" r:id="rId4"/>
    <p:sldId id="406" r:id="rId5"/>
    <p:sldId id="408" r:id="rId6"/>
    <p:sldId id="413" r:id="rId7"/>
    <p:sldId id="409" r:id="rId8"/>
    <p:sldId id="415" r:id="rId9"/>
    <p:sldId id="410" r:id="rId10"/>
    <p:sldId id="414" r:id="rId11"/>
    <p:sldId id="411" r:id="rId12"/>
    <p:sldId id="416" r:id="rId13"/>
    <p:sldId id="412" r:id="rId14"/>
    <p:sldId id="419" r:id="rId15"/>
    <p:sldId id="417" r:id="rId16"/>
    <p:sldId id="41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63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42B4A-F899-417E-BB07-A60A79BEFBAC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6BAE3-3766-4AE1-A026-FDA93FFE5E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6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1620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8590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17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07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8506884" y="615951"/>
            <a:ext cx="1352549" cy="1895475"/>
          </a:xfrm>
          <a:custGeom>
            <a:avLst/>
            <a:gdLst>
              <a:gd name="T0" fmla="*/ 0 w 638"/>
              <a:gd name="T1" fmla="*/ 0 h 1194"/>
              <a:gd name="T2" fmla="*/ 96067042 w 638"/>
              <a:gd name="T3" fmla="*/ 277217188 h 1194"/>
              <a:gd name="T4" fmla="*/ 197188655 w 638"/>
              <a:gd name="T5" fmla="*/ 544353750 h 1194"/>
              <a:gd name="T6" fmla="*/ 267974897 w 638"/>
              <a:gd name="T7" fmla="*/ 766127500 h 1194"/>
              <a:gd name="T8" fmla="*/ 343815709 w 638"/>
              <a:gd name="T9" fmla="*/ 1003022188 h 1194"/>
              <a:gd name="T10" fmla="*/ 414601950 w 638"/>
              <a:gd name="T11" fmla="*/ 1275199063 h 1194"/>
              <a:gd name="T12" fmla="*/ 520779723 w 638"/>
              <a:gd name="T13" fmla="*/ 1693545000 h 1194"/>
              <a:gd name="T14" fmla="*/ 596622125 w 638"/>
              <a:gd name="T15" fmla="*/ 1985883125 h 1194"/>
              <a:gd name="T16" fmla="*/ 687633007 w 638"/>
              <a:gd name="T17" fmla="*/ 2147483647 h 1194"/>
              <a:gd name="T18" fmla="*/ 723024538 w 638"/>
              <a:gd name="T19" fmla="*/ 2147483647 h 1194"/>
              <a:gd name="T20" fmla="*/ 763473819 w 638"/>
              <a:gd name="T21" fmla="*/ 2147483647 h 1194"/>
              <a:gd name="T22" fmla="*/ 1612902360 w 638"/>
              <a:gd name="T23" fmla="*/ 2147483647 h 1194"/>
              <a:gd name="T24" fmla="*/ 1577509239 w 638"/>
              <a:gd name="T25" fmla="*/ 2147483647 h 1194"/>
              <a:gd name="T26" fmla="*/ 1511780748 w 638"/>
              <a:gd name="T27" fmla="*/ 2147483647 h 1194"/>
              <a:gd name="T28" fmla="*/ 1446050666 w 638"/>
              <a:gd name="T29" fmla="*/ 2147483647 h 1194"/>
              <a:gd name="T30" fmla="*/ 1385376744 w 638"/>
              <a:gd name="T31" fmla="*/ 2147483647 h 1194"/>
              <a:gd name="T32" fmla="*/ 1248862011 w 638"/>
              <a:gd name="T33" fmla="*/ 1975802500 h 1194"/>
              <a:gd name="T34" fmla="*/ 1152794969 w 638"/>
              <a:gd name="T35" fmla="*/ 1759069063 h 1194"/>
              <a:gd name="T36" fmla="*/ 1071897997 w 638"/>
              <a:gd name="T37" fmla="*/ 1577617813 h 1194"/>
              <a:gd name="T38" fmla="*/ 955606314 w 638"/>
              <a:gd name="T39" fmla="*/ 1340723125 h 1194"/>
              <a:gd name="T40" fmla="*/ 859540861 w 638"/>
              <a:gd name="T41" fmla="*/ 1184473438 h 1194"/>
              <a:gd name="T42" fmla="*/ 773586139 w 638"/>
              <a:gd name="T43" fmla="*/ 1043344688 h 1194"/>
              <a:gd name="T44" fmla="*/ 677520687 w 638"/>
              <a:gd name="T45" fmla="*/ 861893438 h 1194"/>
              <a:gd name="T46" fmla="*/ 576397484 w 638"/>
              <a:gd name="T47" fmla="*/ 720764688 h 1194"/>
              <a:gd name="T48" fmla="*/ 439882751 w 638"/>
              <a:gd name="T49" fmla="*/ 529232813 h 1194"/>
              <a:gd name="T50" fmla="*/ 308422588 w 638"/>
              <a:gd name="T51" fmla="*/ 352821875 h 1194"/>
              <a:gd name="T52" fmla="*/ 146627054 w 638"/>
              <a:gd name="T53" fmla="*/ 131048125 h 1194"/>
              <a:gd name="T54" fmla="*/ 75842402 w 638"/>
              <a:gd name="T55" fmla="*/ 50403125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9880600" y="3175"/>
            <a:ext cx="950384" cy="584200"/>
          </a:xfrm>
          <a:custGeom>
            <a:avLst/>
            <a:gdLst>
              <a:gd name="T0" fmla="*/ 1134077529 w 448"/>
              <a:gd name="T1" fmla="*/ 917445269 h 372"/>
              <a:gd name="T2" fmla="*/ 982191634 w 448"/>
              <a:gd name="T3" fmla="*/ 744807887 h 372"/>
              <a:gd name="T4" fmla="*/ 708799251 w 448"/>
              <a:gd name="T5" fmla="*/ 512979424 h 372"/>
              <a:gd name="T6" fmla="*/ 531598245 w 448"/>
              <a:gd name="T7" fmla="*/ 350207484 h 372"/>
              <a:gd name="T8" fmla="*/ 354398830 w 448"/>
              <a:gd name="T9" fmla="*/ 231826892 h 372"/>
              <a:gd name="T10" fmla="*/ 162011303 w 448"/>
              <a:gd name="T11" fmla="*/ 108515150 h 372"/>
              <a:gd name="T12" fmla="*/ 0 w 448"/>
              <a:gd name="T13" fmla="*/ 0 h 372"/>
              <a:gd name="T14" fmla="*/ 708799251 w 448"/>
              <a:gd name="T15" fmla="*/ 0 h 372"/>
              <a:gd name="T16" fmla="*/ 759426292 w 448"/>
              <a:gd name="T17" fmla="*/ 88784266 h 372"/>
              <a:gd name="T18" fmla="*/ 820180331 w 448"/>
              <a:gd name="T19" fmla="*/ 202232137 h 372"/>
              <a:gd name="T20" fmla="*/ 875871667 w 448"/>
              <a:gd name="T21" fmla="*/ 330478171 h 372"/>
              <a:gd name="T22" fmla="*/ 956878114 w 448"/>
              <a:gd name="T23" fmla="*/ 508048274 h 372"/>
              <a:gd name="T24" fmla="*/ 1032820266 w 448"/>
              <a:gd name="T25" fmla="*/ 651090900 h 372"/>
              <a:gd name="T26" fmla="*/ 1098637009 w 448"/>
              <a:gd name="T27" fmla="*/ 823728282 h 372"/>
              <a:gd name="T28" fmla="*/ 1134077529 w 448"/>
              <a:gd name="T29" fmla="*/ 917445269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645585" y="617539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645585" y="617539"/>
            <a:ext cx="2116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649818" y="617539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611718" y="473075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5040313 w 2"/>
              <a:gd name="T15" fmla="*/ 5040313 h 2"/>
              <a:gd name="T16" fmla="*/ 5040313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5040313 w 2"/>
              <a:gd name="T29" fmla="*/ 5040313 h 2"/>
              <a:gd name="T30" fmla="*/ 5040313 w 2"/>
              <a:gd name="T31" fmla="*/ 5040313 h 2"/>
              <a:gd name="T32" fmla="*/ 5040313 w 2"/>
              <a:gd name="T33" fmla="*/ 5040313 h 2"/>
              <a:gd name="T34" fmla="*/ 5040313 w 2"/>
              <a:gd name="T35" fmla="*/ 5040313 h 2"/>
              <a:gd name="T36" fmla="*/ 5040313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5040313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5040313 w 2"/>
              <a:gd name="T63" fmla="*/ 5040313 h 2"/>
              <a:gd name="T64" fmla="*/ 0 w 2"/>
              <a:gd name="T65" fmla="*/ 5040313 h 2"/>
              <a:gd name="T66" fmla="*/ 0 w 2"/>
              <a:gd name="T67" fmla="*/ 5040313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611718" y="463551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0 w 2"/>
              <a:gd name="T5" fmla="*/ 5040313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5040313 w 2"/>
              <a:gd name="T13" fmla="*/ 0 h 2"/>
              <a:gd name="T14" fmla="*/ 5040313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0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5040313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5040313 w 2"/>
              <a:gd name="T53" fmla="*/ 5040313 h 2"/>
              <a:gd name="T54" fmla="*/ 5040313 w 2"/>
              <a:gd name="T55" fmla="*/ 5040313 h 2"/>
              <a:gd name="T56" fmla="*/ 5040313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937685" y="514350"/>
            <a:ext cx="4233" cy="6350"/>
          </a:xfrm>
          <a:custGeom>
            <a:avLst/>
            <a:gdLst>
              <a:gd name="T0" fmla="*/ 5040313 w 2"/>
              <a:gd name="T1" fmla="*/ 10080625 h 4"/>
              <a:gd name="T2" fmla="*/ 5040313 w 2"/>
              <a:gd name="T3" fmla="*/ 10080625 h 4"/>
              <a:gd name="T4" fmla="*/ 5040313 w 2"/>
              <a:gd name="T5" fmla="*/ 10080625 h 4"/>
              <a:gd name="T6" fmla="*/ 5040313 w 2"/>
              <a:gd name="T7" fmla="*/ 5040313 h 4"/>
              <a:gd name="T8" fmla="*/ 5040313 w 2"/>
              <a:gd name="T9" fmla="*/ 0 h 4"/>
              <a:gd name="T10" fmla="*/ 5040313 w 2"/>
              <a:gd name="T11" fmla="*/ 0 h 4"/>
              <a:gd name="T12" fmla="*/ 5040313 w 2"/>
              <a:gd name="T13" fmla="*/ 0 h 4"/>
              <a:gd name="T14" fmla="*/ 0 w 2"/>
              <a:gd name="T15" fmla="*/ 5040313 h 4"/>
              <a:gd name="T16" fmla="*/ 5040313 w 2"/>
              <a:gd name="T17" fmla="*/ 10080625 h 4"/>
              <a:gd name="T18" fmla="*/ 5040313 w 2"/>
              <a:gd name="T19" fmla="*/ 5040313 h 4"/>
              <a:gd name="T20" fmla="*/ 5040313 w 2"/>
              <a:gd name="T21" fmla="*/ 5040313 h 4"/>
              <a:gd name="T22" fmla="*/ 5040313 w 2"/>
              <a:gd name="T23" fmla="*/ 0 h 4"/>
              <a:gd name="T24" fmla="*/ 5040313 w 2"/>
              <a:gd name="T25" fmla="*/ 5040313 h 4"/>
              <a:gd name="T26" fmla="*/ 5040313 w 2"/>
              <a:gd name="T27" fmla="*/ 5040313 h 4"/>
              <a:gd name="T28" fmla="*/ 5040313 w 2"/>
              <a:gd name="T29" fmla="*/ 5040313 h 4"/>
              <a:gd name="T30" fmla="*/ 5040313 w 2"/>
              <a:gd name="T31" fmla="*/ 5040313 h 4"/>
              <a:gd name="T32" fmla="*/ 5040313 w 2"/>
              <a:gd name="T33" fmla="*/ 5040313 h 4"/>
              <a:gd name="T34" fmla="*/ 5040313 w 2"/>
              <a:gd name="T35" fmla="*/ 5040313 h 4"/>
              <a:gd name="T36" fmla="*/ 5040313 w 2"/>
              <a:gd name="T37" fmla="*/ 5040313 h 4"/>
              <a:gd name="T38" fmla="*/ 5040313 w 2"/>
              <a:gd name="T39" fmla="*/ 5040313 h 4"/>
              <a:gd name="T40" fmla="*/ 5040313 w 2"/>
              <a:gd name="T41" fmla="*/ 5040313 h 4"/>
              <a:gd name="T42" fmla="*/ 5040313 w 2"/>
              <a:gd name="T43" fmla="*/ 5040313 h 4"/>
              <a:gd name="T44" fmla="*/ 5040313 w 2"/>
              <a:gd name="T45" fmla="*/ 5040313 h 4"/>
              <a:gd name="T46" fmla="*/ 5040313 w 2"/>
              <a:gd name="T47" fmla="*/ 5040313 h 4"/>
              <a:gd name="T48" fmla="*/ 5040313 w 2"/>
              <a:gd name="T49" fmla="*/ 5040313 h 4"/>
              <a:gd name="T50" fmla="*/ 5040313 w 2"/>
              <a:gd name="T51" fmla="*/ 5040313 h 4"/>
              <a:gd name="T52" fmla="*/ 0 w 2"/>
              <a:gd name="T53" fmla="*/ 5040313 h 4"/>
              <a:gd name="T54" fmla="*/ 5040313 w 2"/>
              <a:gd name="T55" fmla="*/ 10080625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941918" y="479425"/>
            <a:ext cx="2116" cy="6350"/>
          </a:xfrm>
          <a:custGeom>
            <a:avLst/>
            <a:gdLst>
              <a:gd name="T0" fmla="*/ 0 w 1587"/>
              <a:gd name="T1" fmla="*/ 10080625 h 4"/>
              <a:gd name="T2" fmla="*/ 0 w 1587"/>
              <a:gd name="T3" fmla="*/ 5040313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5040313 h 4"/>
              <a:gd name="T10" fmla="*/ 0 w 1587"/>
              <a:gd name="T11" fmla="*/ 5040313 h 4"/>
              <a:gd name="T12" fmla="*/ 0 w 1587"/>
              <a:gd name="T13" fmla="*/ 10080625 h 4"/>
              <a:gd name="T14" fmla="*/ 0 w 1587"/>
              <a:gd name="T15" fmla="*/ 5040313 h 4"/>
              <a:gd name="T16" fmla="*/ 0 w 1587"/>
              <a:gd name="T17" fmla="*/ 5040313 h 4"/>
              <a:gd name="T18" fmla="*/ 0 w 1587"/>
              <a:gd name="T19" fmla="*/ 5040313 h 4"/>
              <a:gd name="T20" fmla="*/ 0 w 1587"/>
              <a:gd name="T21" fmla="*/ 5040313 h 4"/>
              <a:gd name="T22" fmla="*/ 0 w 1587"/>
              <a:gd name="T23" fmla="*/ 5040313 h 4"/>
              <a:gd name="T24" fmla="*/ 0 w 1587"/>
              <a:gd name="T25" fmla="*/ 5040313 h 4"/>
              <a:gd name="T26" fmla="*/ 0 w 1587"/>
              <a:gd name="T27" fmla="*/ 5040313 h 4"/>
              <a:gd name="T28" fmla="*/ 0 w 1587"/>
              <a:gd name="T29" fmla="*/ 10080625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924985" y="460376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0 h 2"/>
              <a:gd name="T4" fmla="*/ 5040313 w 2"/>
              <a:gd name="T5" fmla="*/ 0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5040313 w 2"/>
              <a:gd name="T27" fmla="*/ 0 h 2"/>
              <a:gd name="T28" fmla="*/ 5040313 w 2"/>
              <a:gd name="T29" fmla="*/ 0 h 2"/>
              <a:gd name="T30" fmla="*/ 0 w 2"/>
              <a:gd name="T31" fmla="*/ 5040313 h 2"/>
              <a:gd name="T32" fmla="*/ 5040313 w 2"/>
              <a:gd name="T33" fmla="*/ 5040313 h 2"/>
              <a:gd name="T34" fmla="*/ 5040313 w 2"/>
              <a:gd name="T35" fmla="*/ 0 h 2"/>
              <a:gd name="T36" fmla="*/ 0 w 2"/>
              <a:gd name="T37" fmla="*/ 5040313 h 2"/>
              <a:gd name="T38" fmla="*/ 5040313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5040313 w 2"/>
              <a:gd name="T59" fmla="*/ 5040313 h 2"/>
              <a:gd name="T60" fmla="*/ 5040313 w 2"/>
              <a:gd name="T61" fmla="*/ 5040313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912285" y="4476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0 h 2"/>
              <a:gd name="T4" fmla="*/ 0 w 1587"/>
              <a:gd name="T5" fmla="*/ 5040313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912285" y="447676"/>
            <a:ext cx="4233" cy="3175"/>
          </a:xfrm>
          <a:custGeom>
            <a:avLst/>
            <a:gdLst>
              <a:gd name="T0" fmla="*/ 5040313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5040313 h 2"/>
              <a:gd name="T10" fmla="*/ 5040313 w 2"/>
              <a:gd name="T11" fmla="*/ 5040313 h 2"/>
              <a:gd name="T12" fmla="*/ 5040313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5040313 h 2"/>
              <a:gd name="T22" fmla="*/ 5040313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886885" y="43497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886885" y="431801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5040313 h 2"/>
              <a:gd name="T8" fmla="*/ 5040313 w 2"/>
              <a:gd name="T9" fmla="*/ 5040313 h 2"/>
              <a:gd name="T10" fmla="*/ 5040313 w 2"/>
              <a:gd name="T11" fmla="*/ 5040313 h 2"/>
              <a:gd name="T12" fmla="*/ 5040313 w 2"/>
              <a:gd name="T13" fmla="*/ 5040313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5040313 h 2"/>
              <a:gd name="T24" fmla="*/ 5040313 w 2"/>
              <a:gd name="T25" fmla="*/ 5040313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814917" y="415926"/>
            <a:ext cx="8467" cy="3175"/>
          </a:xfrm>
          <a:custGeom>
            <a:avLst/>
            <a:gdLst>
              <a:gd name="T0" fmla="*/ 5040313 w 4"/>
              <a:gd name="T1" fmla="*/ 5040313 h 2"/>
              <a:gd name="T2" fmla="*/ 5040313 w 4"/>
              <a:gd name="T3" fmla="*/ 5040313 h 2"/>
              <a:gd name="T4" fmla="*/ 10080625 w 4"/>
              <a:gd name="T5" fmla="*/ 5040313 h 2"/>
              <a:gd name="T6" fmla="*/ 10080625 w 4"/>
              <a:gd name="T7" fmla="*/ 0 h 2"/>
              <a:gd name="T8" fmla="*/ 10080625 w 4"/>
              <a:gd name="T9" fmla="*/ 0 h 2"/>
              <a:gd name="T10" fmla="*/ 5040313 w 4"/>
              <a:gd name="T11" fmla="*/ 0 h 2"/>
              <a:gd name="T12" fmla="*/ 5040313 w 4"/>
              <a:gd name="T13" fmla="*/ 0 h 2"/>
              <a:gd name="T14" fmla="*/ 0 w 4"/>
              <a:gd name="T15" fmla="*/ 5040313 h 2"/>
              <a:gd name="T16" fmla="*/ 5040313 w 4"/>
              <a:gd name="T17" fmla="*/ 5040313 h 2"/>
              <a:gd name="T18" fmla="*/ 5040313 w 4"/>
              <a:gd name="T19" fmla="*/ 0 h 2"/>
              <a:gd name="T20" fmla="*/ 10080625 w 4"/>
              <a:gd name="T21" fmla="*/ 5040313 h 2"/>
              <a:gd name="T22" fmla="*/ 10080625 w 4"/>
              <a:gd name="T23" fmla="*/ 0 h 2"/>
              <a:gd name="T24" fmla="*/ 10080625 w 4"/>
              <a:gd name="T25" fmla="*/ 0 h 2"/>
              <a:gd name="T26" fmla="*/ 5040313 w 4"/>
              <a:gd name="T27" fmla="*/ 0 h 2"/>
              <a:gd name="T28" fmla="*/ 5040313 w 4"/>
              <a:gd name="T29" fmla="*/ 0 h 2"/>
              <a:gd name="T30" fmla="*/ 0 w 4"/>
              <a:gd name="T31" fmla="*/ 0 h 2"/>
              <a:gd name="T32" fmla="*/ 5040313 w 4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776818" y="476251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0 w 2"/>
              <a:gd name="T39" fmla="*/ 5040313 h 2"/>
              <a:gd name="T40" fmla="*/ 0 w 2"/>
              <a:gd name="T41" fmla="*/ 5040313 h 2"/>
              <a:gd name="T42" fmla="*/ 0 w 2"/>
              <a:gd name="T43" fmla="*/ 5040313 h 2"/>
              <a:gd name="T44" fmla="*/ 0 w 2"/>
              <a:gd name="T45" fmla="*/ 5040313 h 2"/>
              <a:gd name="T46" fmla="*/ 0 w 2"/>
              <a:gd name="T47" fmla="*/ 5040313 h 2"/>
              <a:gd name="T48" fmla="*/ 0 w 2"/>
              <a:gd name="T49" fmla="*/ 5040313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0 w 2"/>
              <a:gd name="T57" fmla="*/ 5040313 h 2"/>
              <a:gd name="T58" fmla="*/ 0 w 2"/>
              <a:gd name="T59" fmla="*/ 5040313 h 2"/>
              <a:gd name="T60" fmla="*/ 0 w 2"/>
              <a:gd name="T61" fmla="*/ 5040313 h 2"/>
              <a:gd name="T62" fmla="*/ 0 w 2"/>
              <a:gd name="T63" fmla="*/ 5040313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742952" y="534989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5040313 h 2"/>
              <a:gd name="T40" fmla="*/ 0 w 2"/>
              <a:gd name="T41" fmla="*/ 5040313 h 2"/>
              <a:gd name="T42" fmla="*/ 5040313 w 2"/>
              <a:gd name="T43" fmla="*/ 5040313 h 2"/>
              <a:gd name="T44" fmla="*/ 5040313 w 2"/>
              <a:gd name="T45" fmla="*/ 0 h 2"/>
              <a:gd name="T46" fmla="*/ 5040313 w 2"/>
              <a:gd name="T47" fmla="*/ 0 h 2"/>
              <a:gd name="T48" fmla="*/ 5040313 w 2"/>
              <a:gd name="T49" fmla="*/ 0 h 2"/>
              <a:gd name="T50" fmla="*/ 5040313 w 2"/>
              <a:gd name="T51" fmla="*/ 0 h 2"/>
              <a:gd name="T52" fmla="*/ 5040313 w 2"/>
              <a:gd name="T53" fmla="*/ 0 h 2"/>
              <a:gd name="T54" fmla="*/ 5040313 w 2"/>
              <a:gd name="T55" fmla="*/ 0 h 2"/>
              <a:gd name="T56" fmla="*/ 5040313 w 2"/>
              <a:gd name="T57" fmla="*/ 0 h 2"/>
              <a:gd name="T58" fmla="*/ 5040313 w 2"/>
              <a:gd name="T59" fmla="*/ 0 h 2"/>
              <a:gd name="T60" fmla="*/ 5040313 w 2"/>
              <a:gd name="T61" fmla="*/ 0 h 2"/>
              <a:gd name="T62" fmla="*/ 5040313 w 2"/>
              <a:gd name="T63" fmla="*/ 0 h 2"/>
              <a:gd name="T64" fmla="*/ 5040313 w 2"/>
              <a:gd name="T65" fmla="*/ 0 h 2"/>
              <a:gd name="T66" fmla="*/ 5040313 w 2"/>
              <a:gd name="T67" fmla="*/ 5040313 h 2"/>
              <a:gd name="T68" fmla="*/ 5040313 w 2"/>
              <a:gd name="T69" fmla="*/ 0 h 2"/>
              <a:gd name="T70" fmla="*/ 5040313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5040313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747185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0 w 2"/>
              <a:gd name="T3" fmla="*/ 7562056 h 3"/>
              <a:gd name="T4" fmla="*/ 5040313 w 2"/>
              <a:gd name="T5" fmla="*/ 7562056 h 3"/>
              <a:gd name="T6" fmla="*/ 5040313 w 2"/>
              <a:gd name="T7" fmla="*/ 7562056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0 w 2"/>
              <a:gd name="T19" fmla="*/ 7562056 h 3"/>
              <a:gd name="T20" fmla="*/ 0 w 2"/>
              <a:gd name="T21" fmla="*/ 7562056 h 3"/>
              <a:gd name="T22" fmla="*/ 0 w 2"/>
              <a:gd name="T23" fmla="*/ 0 h 3"/>
              <a:gd name="T24" fmla="*/ 0 w 2"/>
              <a:gd name="T25" fmla="*/ 7562056 h 3"/>
              <a:gd name="T26" fmla="*/ 0 w 2"/>
              <a:gd name="T27" fmla="*/ 7562056 h 3"/>
              <a:gd name="T28" fmla="*/ 0 w 2"/>
              <a:gd name="T29" fmla="*/ 7562056 h 3"/>
              <a:gd name="T30" fmla="*/ 0 w 2"/>
              <a:gd name="T31" fmla="*/ 7562056 h 3"/>
              <a:gd name="T32" fmla="*/ 0 w 2"/>
              <a:gd name="T33" fmla="*/ 7562056 h 3"/>
              <a:gd name="T34" fmla="*/ 0 w 2"/>
              <a:gd name="T35" fmla="*/ 7562056 h 3"/>
              <a:gd name="T36" fmla="*/ 0 w 2"/>
              <a:gd name="T37" fmla="*/ 7562056 h 3"/>
              <a:gd name="T38" fmla="*/ 0 w 2"/>
              <a:gd name="T39" fmla="*/ 7562056 h 3"/>
              <a:gd name="T40" fmla="*/ 0 w 2"/>
              <a:gd name="T41" fmla="*/ 7562056 h 3"/>
              <a:gd name="T42" fmla="*/ 0 w 2"/>
              <a:gd name="T43" fmla="*/ 7562056 h 3"/>
              <a:gd name="T44" fmla="*/ 0 w 2"/>
              <a:gd name="T45" fmla="*/ 7562056 h 3"/>
              <a:gd name="T46" fmla="*/ 0 w 2"/>
              <a:gd name="T47" fmla="*/ 7562056 h 3"/>
              <a:gd name="T48" fmla="*/ 0 w 2"/>
              <a:gd name="T49" fmla="*/ 7562056 h 3"/>
              <a:gd name="T50" fmla="*/ 0 w 2"/>
              <a:gd name="T51" fmla="*/ 7562056 h 3"/>
              <a:gd name="T52" fmla="*/ 0 w 2"/>
              <a:gd name="T53" fmla="*/ 7562056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759885" y="52070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793751" y="55721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0 h 2"/>
              <a:gd name="T8" fmla="*/ 5040313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5040313 w 2"/>
              <a:gd name="T21" fmla="*/ 5040313 h 2"/>
              <a:gd name="T22" fmla="*/ 5040313 w 2"/>
              <a:gd name="T23" fmla="*/ 0 h 2"/>
              <a:gd name="T24" fmla="*/ 5040313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5040313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793752" y="557214"/>
            <a:ext cx="4233" cy="3175"/>
          </a:xfrm>
          <a:custGeom>
            <a:avLst/>
            <a:gdLst>
              <a:gd name="T0" fmla="*/ 0 w 2"/>
              <a:gd name="T1" fmla="*/ 5040313 h 2"/>
              <a:gd name="T2" fmla="*/ 5040313 w 2"/>
              <a:gd name="T3" fmla="*/ 5040313 h 2"/>
              <a:gd name="T4" fmla="*/ 0 w 2"/>
              <a:gd name="T5" fmla="*/ 0 h 2"/>
              <a:gd name="T6" fmla="*/ 0 w 2"/>
              <a:gd name="T7" fmla="*/ 5040313 h 2"/>
              <a:gd name="T8" fmla="*/ 0 w 2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793751" y="627064"/>
            <a:ext cx="2116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793751" y="6270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975785" y="54133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975785" y="541339"/>
            <a:ext cx="4233" cy="3175"/>
          </a:xfrm>
          <a:custGeom>
            <a:avLst/>
            <a:gdLst>
              <a:gd name="T0" fmla="*/ 5040313 w 2"/>
              <a:gd name="T1" fmla="*/ 0 h 2"/>
              <a:gd name="T2" fmla="*/ 5040313 w 2"/>
              <a:gd name="T3" fmla="*/ 0 h 2"/>
              <a:gd name="T4" fmla="*/ 5040313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5040313 h 2"/>
              <a:gd name="T12" fmla="*/ 5040313 w 2"/>
              <a:gd name="T13" fmla="*/ 0 h 2"/>
              <a:gd name="T14" fmla="*/ 5040313 w 2"/>
              <a:gd name="T15" fmla="*/ 0 h 2"/>
              <a:gd name="T16" fmla="*/ 5040313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5040313 h 2"/>
              <a:gd name="T24" fmla="*/ 5040313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9630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5040313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5040313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971551" y="544514"/>
            <a:ext cx="2116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971551" y="541339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971552" y="538164"/>
            <a:ext cx="4233" cy="3175"/>
          </a:xfrm>
          <a:custGeom>
            <a:avLst/>
            <a:gdLst>
              <a:gd name="T0" fmla="*/ 5040313 w 2"/>
              <a:gd name="T1" fmla="*/ 5040313 h 2"/>
              <a:gd name="T2" fmla="*/ 5040313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0 w 2"/>
              <a:gd name="T9" fmla="*/ 5040313 h 2"/>
              <a:gd name="T10" fmla="*/ 0 w 2"/>
              <a:gd name="T11" fmla="*/ 5040313 h 2"/>
              <a:gd name="T12" fmla="*/ 5040313 w 2"/>
              <a:gd name="T13" fmla="*/ 5040313 h 2"/>
              <a:gd name="T14" fmla="*/ 0 w 2"/>
              <a:gd name="T15" fmla="*/ 5040313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0 w 2"/>
              <a:gd name="T25" fmla="*/ 5040313 h 2"/>
              <a:gd name="T26" fmla="*/ 0 w 2"/>
              <a:gd name="T27" fmla="*/ 5040313 h 2"/>
              <a:gd name="T28" fmla="*/ 0 w 2"/>
              <a:gd name="T29" fmla="*/ 5040313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5040313 h 2"/>
              <a:gd name="T38" fmla="*/ 5040313 w 2"/>
              <a:gd name="T39" fmla="*/ 5040313 h 2"/>
              <a:gd name="T40" fmla="*/ 5040313 w 2"/>
              <a:gd name="T41" fmla="*/ 5040313 h 2"/>
              <a:gd name="T42" fmla="*/ 5040313 w 2"/>
              <a:gd name="T43" fmla="*/ 5040313 h 2"/>
              <a:gd name="T44" fmla="*/ 5040313 w 2"/>
              <a:gd name="T45" fmla="*/ 5040313 h 2"/>
              <a:gd name="T46" fmla="*/ 5040313 w 2"/>
              <a:gd name="T47" fmla="*/ 5040313 h 2"/>
              <a:gd name="T48" fmla="*/ 0 w 2"/>
              <a:gd name="T49" fmla="*/ 0 h 2"/>
              <a:gd name="T50" fmla="*/ 0 w 2"/>
              <a:gd name="T51" fmla="*/ 5040313 h 2"/>
              <a:gd name="T52" fmla="*/ 0 w 2"/>
              <a:gd name="T53" fmla="*/ 5040313 h 2"/>
              <a:gd name="T54" fmla="*/ 0 w 2"/>
              <a:gd name="T55" fmla="*/ 5040313 h 2"/>
              <a:gd name="T56" fmla="*/ 5040313 w 2"/>
              <a:gd name="T57" fmla="*/ 5040313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967318" y="547689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0 h 2"/>
              <a:gd name="T6" fmla="*/ 5040313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5040313 h 2"/>
              <a:gd name="T14" fmla="*/ 0 w 2"/>
              <a:gd name="T15" fmla="*/ 5040313 h 2"/>
              <a:gd name="T16" fmla="*/ 5040313 w 2"/>
              <a:gd name="T17" fmla="*/ 0 h 2"/>
              <a:gd name="T18" fmla="*/ 5040313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5040313 h 2"/>
              <a:gd name="T48" fmla="*/ 0 w 2"/>
              <a:gd name="T49" fmla="*/ 5040313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975785" y="530225"/>
            <a:ext cx="4233" cy="1588"/>
          </a:xfrm>
          <a:custGeom>
            <a:avLst/>
            <a:gdLst>
              <a:gd name="T0" fmla="*/ 5040313 w 2"/>
              <a:gd name="T1" fmla="*/ 0 h 1588"/>
              <a:gd name="T2" fmla="*/ 0 w 2"/>
              <a:gd name="T3" fmla="*/ 0 h 1588"/>
              <a:gd name="T4" fmla="*/ 5040313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975785" y="527050"/>
            <a:ext cx="4233" cy="7938"/>
          </a:xfrm>
          <a:custGeom>
            <a:avLst/>
            <a:gdLst>
              <a:gd name="T0" fmla="*/ 5040313 w 2"/>
              <a:gd name="T1" fmla="*/ 5040630 h 5"/>
              <a:gd name="T2" fmla="*/ 5040313 w 2"/>
              <a:gd name="T3" fmla="*/ 5040630 h 5"/>
              <a:gd name="T4" fmla="*/ 0 w 2"/>
              <a:gd name="T5" fmla="*/ 0 h 5"/>
              <a:gd name="T6" fmla="*/ 0 w 2"/>
              <a:gd name="T7" fmla="*/ 5040630 h 5"/>
              <a:gd name="T8" fmla="*/ 0 w 2"/>
              <a:gd name="T9" fmla="*/ 5040630 h 5"/>
              <a:gd name="T10" fmla="*/ 5040313 w 2"/>
              <a:gd name="T11" fmla="*/ 12602369 h 5"/>
              <a:gd name="T12" fmla="*/ 5040313 w 2"/>
              <a:gd name="T13" fmla="*/ 5040630 h 5"/>
              <a:gd name="T14" fmla="*/ 5040313 w 2"/>
              <a:gd name="T15" fmla="*/ 5040630 h 5"/>
              <a:gd name="T16" fmla="*/ 0 w 2"/>
              <a:gd name="T17" fmla="*/ 0 h 5"/>
              <a:gd name="T18" fmla="*/ 0 w 2"/>
              <a:gd name="T19" fmla="*/ 5040630 h 5"/>
              <a:gd name="T20" fmla="*/ 0 w 2"/>
              <a:gd name="T21" fmla="*/ 5040630 h 5"/>
              <a:gd name="T22" fmla="*/ 5040313 w 2"/>
              <a:gd name="T23" fmla="*/ 12602369 h 5"/>
              <a:gd name="T24" fmla="*/ 5040313 w 2"/>
              <a:gd name="T25" fmla="*/ 5040630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950385" y="550864"/>
            <a:ext cx="4233" cy="1587"/>
          </a:xfrm>
          <a:custGeom>
            <a:avLst/>
            <a:gdLst>
              <a:gd name="T0" fmla="*/ 0 w 2"/>
              <a:gd name="T1" fmla="*/ 0 h 1587"/>
              <a:gd name="T2" fmla="*/ 5040313 w 2"/>
              <a:gd name="T3" fmla="*/ 0 h 1587"/>
              <a:gd name="T4" fmla="*/ 5040313 w 2"/>
              <a:gd name="T5" fmla="*/ 0 h 1587"/>
              <a:gd name="T6" fmla="*/ 5040313 w 2"/>
              <a:gd name="T7" fmla="*/ 0 h 1587"/>
              <a:gd name="T8" fmla="*/ 5040313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5040313 w 2"/>
              <a:gd name="T19" fmla="*/ 0 h 1587"/>
              <a:gd name="T20" fmla="*/ 5040313 w 2"/>
              <a:gd name="T21" fmla="*/ 0 h 1587"/>
              <a:gd name="T22" fmla="*/ 5040313 w 2"/>
              <a:gd name="T23" fmla="*/ 0 h 1587"/>
              <a:gd name="T24" fmla="*/ 5040313 w 2"/>
              <a:gd name="T25" fmla="*/ 0 h 1587"/>
              <a:gd name="T26" fmla="*/ 5040313 w 2"/>
              <a:gd name="T27" fmla="*/ 0 h 1587"/>
              <a:gd name="T28" fmla="*/ 5040313 w 2"/>
              <a:gd name="T29" fmla="*/ 0 h 1587"/>
              <a:gd name="T30" fmla="*/ 5040313 w 2"/>
              <a:gd name="T31" fmla="*/ 0 h 1587"/>
              <a:gd name="T32" fmla="*/ 5040313 w 2"/>
              <a:gd name="T33" fmla="*/ 0 h 1587"/>
              <a:gd name="T34" fmla="*/ 5040313 w 2"/>
              <a:gd name="T35" fmla="*/ 0 h 1587"/>
              <a:gd name="T36" fmla="*/ 5040313 w 2"/>
              <a:gd name="T37" fmla="*/ 0 h 1587"/>
              <a:gd name="T38" fmla="*/ 5040313 w 2"/>
              <a:gd name="T39" fmla="*/ 0 h 1587"/>
              <a:gd name="T40" fmla="*/ 5040313 w 2"/>
              <a:gd name="T41" fmla="*/ 0 h 1587"/>
              <a:gd name="T42" fmla="*/ 5040313 w 2"/>
              <a:gd name="T43" fmla="*/ 0 h 1587"/>
              <a:gd name="T44" fmla="*/ 5040313 w 2"/>
              <a:gd name="T45" fmla="*/ 0 h 1587"/>
              <a:gd name="T46" fmla="*/ 5040313 w 2"/>
              <a:gd name="T47" fmla="*/ 0 h 1587"/>
              <a:gd name="T48" fmla="*/ 5040313 w 2"/>
              <a:gd name="T49" fmla="*/ 0 h 1587"/>
              <a:gd name="T50" fmla="*/ 5040313 w 2"/>
              <a:gd name="T51" fmla="*/ 0 h 1587"/>
              <a:gd name="T52" fmla="*/ 5040313 w 2"/>
              <a:gd name="T53" fmla="*/ 0 h 1587"/>
              <a:gd name="T54" fmla="*/ 5040313 w 2"/>
              <a:gd name="T55" fmla="*/ 0 h 1587"/>
              <a:gd name="T56" fmla="*/ 5040313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963085" y="550864"/>
            <a:ext cx="2116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963085" y="550864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971551" y="534989"/>
            <a:ext cx="2116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971552" y="530226"/>
            <a:ext cx="4233" cy="4763"/>
          </a:xfrm>
          <a:custGeom>
            <a:avLst/>
            <a:gdLst>
              <a:gd name="T0" fmla="*/ 0 w 2"/>
              <a:gd name="T1" fmla="*/ 7562056 h 3"/>
              <a:gd name="T2" fmla="*/ 5040313 w 2"/>
              <a:gd name="T3" fmla="*/ 0 h 3"/>
              <a:gd name="T4" fmla="*/ 5040313 w 2"/>
              <a:gd name="T5" fmla="*/ 0 h 3"/>
              <a:gd name="T6" fmla="*/ 5040313 w 2"/>
              <a:gd name="T7" fmla="*/ 0 h 3"/>
              <a:gd name="T8" fmla="*/ 5040313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7562056 h 3"/>
              <a:gd name="T16" fmla="*/ 0 w 2"/>
              <a:gd name="T17" fmla="*/ 7562056 h 3"/>
              <a:gd name="T18" fmla="*/ 5040313 w 2"/>
              <a:gd name="T19" fmla="*/ 0 h 3"/>
              <a:gd name="T20" fmla="*/ 5040313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7562056 h 3"/>
              <a:gd name="T40" fmla="*/ 0 w 2"/>
              <a:gd name="T41" fmla="*/ 7562056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971551" y="530225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971551" y="530225"/>
            <a:ext cx="2116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971551" y="527050"/>
            <a:ext cx="2116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971551" y="523876"/>
            <a:ext cx="2116" cy="3175"/>
          </a:xfrm>
          <a:custGeom>
            <a:avLst/>
            <a:gdLst>
              <a:gd name="T0" fmla="*/ 0 w 1587"/>
              <a:gd name="T1" fmla="*/ 5040313 h 2"/>
              <a:gd name="T2" fmla="*/ 0 w 1587"/>
              <a:gd name="T3" fmla="*/ 5040313 h 2"/>
              <a:gd name="T4" fmla="*/ 0 w 1587"/>
              <a:gd name="T5" fmla="*/ 0 h 2"/>
              <a:gd name="T6" fmla="*/ 0 w 1587"/>
              <a:gd name="T7" fmla="*/ 5040313 h 2"/>
              <a:gd name="T8" fmla="*/ 0 w 1587"/>
              <a:gd name="T9" fmla="*/ 5040313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958852" y="514350"/>
            <a:ext cx="4233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5040313 h 2"/>
              <a:gd name="T18" fmla="*/ 0 w 2"/>
              <a:gd name="T19" fmla="*/ 5040313 h 2"/>
              <a:gd name="T20" fmla="*/ 0 w 2"/>
              <a:gd name="T21" fmla="*/ 5040313 h 2"/>
              <a:gd name="T22" fmla="*/ 0 w 2"/>
              <a:gd name="T23" fmla="*/ 5040313 h 2"/>
              <a:gd name="T24" fmla="*/ 5040313 w 2"/>
              <a:gd name="T25" fmla="*/ 5040313 h 2"/>
              <a:gd name="T26" fmla="*/ 5040313 w 2"/>
              <a:gd name="T27" fmla="*/ 5040313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958852" y="517526"/>
            <a:ext cx="4233" cy="3175"/>
          </a:xfrm>
          <a:custGeom>
            <a:avLst/>
            <a:gdLst>
              <a:gd name="T0" fmla="*/ 0 w 2"/>
              <a:gd name="T1" fmla="*/ 5040313 h 2"/>
              <a:gd name="T2" fmla="*/ 0 w 2"/>
              <a:gd name="T3" fmla="*/ 5040313 h 2"/>
              <a:gd name="T4" fmla="*/ 5040313 w 2"/>
              <a:gd name="T5" fmla="*/ 5040313 h 2"/>
              <a:gd name="T6" fmla="*/ 5040313 w 2"/>
              <a:gd name="T7" fmla="*/ 5040313 h 2"/>
              <a:gd name="T8" fmla="*/ 5040313 w 2"/>
              <a:gd name="T9" fmla="*/ 5040313 h 2"/>
              <a:gd name="T10" fmla="*/ 5040313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5040313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5040313 h 2"/>
              <a:gd name="T32" fmla="*/ 0 w 2"/>
              <a:gd name="T33" fmla="*/ 5040313 h 2"/>
              <a:gd name="T34" fmla="*/ 0 w 2"/>
              <a:gd name="T35" fmla="*/ 5040313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5040313 h 2"/>
              <a:gd name="T50" fmla="*/ 5040313 w 2"/>
              <a:gd name="T51" fmla="*/ 5040313 h 2"/>
              <a:gd name="T52" fmla="*/ 5040313 w 2"/>
              <a:gd name="T53" fmla="*/ 0 h 2"/>
              <a:gd name="T54" fmla="*/ 5040313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5040313 h 2"/>
              <a:gd name="T62" fmla="*/ 0 w 2"/>
              <a:gd name="T63" fmla="*/ 5040313 h 2"/>
              <a:gd name="T64" fmla="*/ 5040313 w 2"/>
              <a:gd name="T65" fmla="*/ 5040313 h 2"/>
              <a:gd name="T66" fmla="*/ 5040313 w 2"/>
              <a:gd name="T67" fmla="*/ 5040313 h 2"/>
              <a:gd name="T68" fmla="*/ 0 w 2"/>
              <a:gd name="T69" fmla="*/ 5040313 h 2"/>
              <a:gd name="T70" fmla="*/ 0 w 2"/>
              <a:gd name="T71" fmla="*/ 5040313 h 2"/>
              <a:gd name="T72" fmla="*/ 0 w 2"/>
              <a:gd name="T73" fmla="*/ 5040313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632885" y="4953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624418" y="508000"/>
            <a:ext cx="2116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620185" y="485776"/>
            <a:ext cx="2116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anose="020B0603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sz="1300" b="0"/>
          </a:p>
        </p:txBody>
      </p:sp>
      <p:sp>
        <p:nvSpPr>
          <p:cNvPr id="324" name="Title 323"/>
          <p:cNvSpPr>
            <a:spLocks noGrp="1"/>
          </p:cNvSpPr>
          <p:nvPr>
            <p:ph type="title"/>
          </p:nvPr>
        </p:nvSpPr>
        <p:spPr>
          <a:xfrm>
            <a:off x="457868" y="301626"/>
            <a:ext cx="11252869" cy="1031875"/>
          </a:xfrm>
        </p:spPr>
        <p:txBody>
          <a:bodyPr/>
          <a:lstStyle>
            <a:lvl1pPr>
              <a:defRPr b="0" i="0" cap="none" baseline="0">
                <a:solidFill>
                  <a:schemeClr val="tx1"/>
                </a:solidFill>
                <a:latin typeface="+mn-lt"/>
                <a:cs typeface="Andes ExtraLigh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12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12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557784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3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2EA43-D8D0-4031-9A25-2FE7D1DFA3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73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1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8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3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2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3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A485-A2EA-4E0D-B588-E15D9F7489F0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C6727AC-B2FA-4856-8B64-7271519DD4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426" y="605643"/>
            <a:ext cx="10292626" cy="2754590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Практические действия органов государственной и муниципальной власти при внедрении проектов инициативного бюджетирования</a:t>
            </a:r>
            <a:endParaRPr lang="en-US" sz="4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664883" y="4373466"/>
            <a:ext cx="4793825" cy="109689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>
                <a:latin typeface="Cambria" panose="02040503050406030204" pitchFamily="18" charset="0"/>
              </a:rPr>
              <a:t> Гридин Сергей Алексеевич,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Cambria" panose="02040503050406030204" pitchFamily="18" charset="0"/>
              </a:rPr>
              <a:t>ведущий эксперт Всемирного 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Cambria" panose="02040503050406030204" pitchFamily="18" charset="0"/>
              </a:rPr>
              <a:t>банка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9126747" y="5702061"/>
            <a:ext cx="2838091" cy="10955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i="1" dirty="0">
                <a:solidFill>
                  <a:schemeClr val="bg1"/>
                </a:solidFill>
                <a:latin typeface="Cambria" panose="02040503050406030204" pitchFamily="18" charset="0"/>
              </a:rPr>
              <a:t>г. </a:t>
            </a:r>
            <a:r>
              <a:rPr lang="ru-RU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Брянск</a:t>
            </a:r>
            <a:endParaRPr lang="en-US" i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9 июля 2019г.</a:t>
            </a:r>
          </a:p>
          <a:p>
            <a:pPr>
              <a:spcBef>
                <a:spcPts val="0"/>
              </a:spcBef>
            </a:pPr>
            <a:endParaRPr lang="en-US" i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836" y="4373466"/>
            <a:ext cx="3240360" cy="175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0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Региональные, муниципальные модели ИБ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578635"/>
            <a:ext cx="8596668" cy="44627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/>
              <a:t>Регионы: ППМИ, ПОРТ, школьный бюджет, народный бюджет, </a:t>
            </a:r>
            <a:r>
              <a:rPr lang="ru-RU" sz="3000" dirty="0" err="1" smtClean="0"/>
              <a:t>партисипаторная</a:t>
            </a:r>
            <a:r>
              <a:rPr lang="ru-RU" sz="3000" dirty="0" smtClean="0"/>
              <a:t> практика, муниципальная практика;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3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/>
              <a:t>Муниципалитеты: практики в городских округах, муниципальных районах, городских и сельских поселениях;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362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2044460"/>
            <a:ext cx="10528379" cy="200133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5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Разработка параметров проекта, дорожной карты внедрения проекта и карты информационного 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73825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61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Что лежит в основе?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570009"/>
            <a:ext cx="8596668" cy="43735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>
                <a:solidFill>
                  <a:srgbClr val="002060"/>
                </a:solidFill>
              </a:rPr>
              <a:t>Стоимость проекта (субсидия) - </a:t>
            </a:r>
            <a:r>
              <a:rPr lang="en-US" sz="3000" dirty="0" smtClean="0">
                <a:solidFill>
                  <a:srgbClr val="002060"/>
                </a:solidFill>
              </a:rPr>
              <a:t>min</a:t>
            </a:r>
            <a:r>
              <a:rPr lang="ru-RU" sz="3000" dirty="0" smtClean="0">
                <a:solidFill>
                  <a:srgbClr val="002060"/>
                </a:solidFill>
              </a:rPr>
              <a:t>/</a:t>
            </a:r>
            <a:r>
              <a:rPr lang="en-US" sz="3000" dirty="0" smtClean="0">
                <a:solidFill>
                  <a:srgbClr val="002060"/>
                </a:solidFill>
              </a:rPr>
              <a:t>max</a:t>
            </a:r>
            <a:r>
              <a:rPr lang="ru-RU" sz="3000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>
                <a:solidFill>
                  <a:srgbClr val="002060"/>
                </a:solidFill>
              </a:rPr>
              <a:t>Территория реализация – часть или целое;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>
                <a:solidFill>
                  <a:srgbClr val="002060"/>
                </a:solidFill>
              </a:rPr>
              <a:t>Типология – полная или частичная;</a:t>
            </a:r>
            <a:r>
              <a:rPr lang="en-US" sz="3000" dirty="0" smtClean="0">
                <a:solidFill>
                  <a:srgbClr val="002060"/>
                </a:solidFill>
              </a:rPr>
              <a:t> </a:t>
            </a:r>
            <a:endParaRPr lang="ru-RU" sz="30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>
                <a:solidFill>
                  <a:srgbClr val="002060"/>
                </a:solidFill>
              </a:rPr>
              <a:t>Практика вовлечения населения;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>
                <a:solidFill>
                  <a:srgbClr val="002060"/>
                </a:solidFill>
              </a:rPr>
              <a:t>Практика участия населения;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>
                <a:solidFill>
                  <a:srgbClr val="002060"/>
                </a:solidFill>
              </a:rPr>
              <a:t>График выполнения этапов реализации;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>
                <a:solidFill>
                  <a:srgbClr val="002060"/>
                </a:solidFill>
              </a:rPr>
              <a:t>Распространение информации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68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2044460"/>
            <a:ext cx="10528379" cy="20013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6. </a:t>
            </a:r>
            <a:r>
              <a:rPr lang="ru-RU" dirty="0">
                <a:solidFill>
                  <a:srgbClr val="002060"/>
                </a:solidFill>
              </a:rPr>
              <a:t>Согласование </a:t>
            </a:r>
            <a:r>
              <a:rPr lang="ru-RU" dirty="0" smtClean="0">
                <a:solidFill>
                  <a:srgbClr val="002060"/>
                </a:solidFill>
              </a:rPr>
              <a:t>параметров (дизайна) </a:t>
            </a:r>
            <a:r>
              <a:rPr lang="ru-RU" dirty="0">
                <a:solidFill>
                  <a:srgbClr val="002060"/>
                </a:solidFill>
              </a:rPr>
              <a:t>Проекта и подготовка нормативно-правовых актов, регламентирующих проведение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8088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354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Проблемы при запуске проектов ИБ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97811"/>
            <a:ext cx="8596668" cy="41435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Совместить желание и возможности;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Принятие согласованных решений;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Разработка собственных документов (законодательных и нормативных);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Оперативность и своевременность принятия нормативных документов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dirty="0" smtClean="0"/>
              <a:t>Организация практического исполнения практических документов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870431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2044460"/>
            <a:ext cx="10528379" cy="200133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7</a:t>
            </a:r>
            <a:r>
              <a:rPr lang="ru-RU" dirty="0" smtClean="0">
                <a:solidFill>
                  <a:srgbClr val="002060"/>
                </a:solidFill>
              </a:rPr>
              <a:t>. Реализация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9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38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Выполнение. Сходство и отличия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77043"/>
            <a:ext cx="8596668" cy="42643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Информирование, обучение участников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Обсуждение, выдвижение, выбор предложений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Участие в процедурах, связанных с финансированием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Принятие решений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Выбор подрядчиков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Проведение работ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Контроль за выполнением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Прием в эксплуатацию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400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2510287"/>
            <a:ext cx="10528379" cy="20013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1. Почему нужно внедрять и реализовывать инициативное бюджетирование?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Зачем?</a:t>
            </a:r>
            <a:r>
              <a:rPr lang="ru-RU" smtClean="0">
                <a:solidFill>
                  <a:srgbClr val="002060"/>
                </a:solidFill>
              </a:rPr>
              <a:t/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54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68" y="301626"/>
            <a:ext cx="11252869" cy="897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Мотивация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869" y="1460501"/>
            <a:ext cx="11253740" cy="5245099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</a:rPr>
              <a:t>Вовлечение население в принятие решений по развитию инфраструктуры основная задача региональных и муниципальных органов власти (Послание Президента России </a:t>
            </a:r>
            <a:r>
              <a:rPr lang="ru-RU" sz="2600" dirty="0" err="1">
                <a:solidFill>
                  <a:srgbClr val="002060"/>
                </a:solidFill>
              </a:rPr>
              <a:t>В.В.Путина</a:t>
            </a:r>
            <a:r>
              <a:rPr lang="ru-RU" sz="2600" dirty="0">
                <a:solidFill>
                  <a:srgbClr val="002060"/>
                </a:solidFill>
              </a:rPr>
              <a:t> Федеральному Собранию и Прямая линия с Президентом России)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</a:rPr>
              <a:t>В течение одного года Совет Федерации трижды рассматривал опыт регионов по внедрению программы поддержки местных инициатив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</a:rPr>
              <a:t>21 сентября </a:t>
            </a:r>
            <a:r>
              <a:rPr lang="ru-RU" sz="2600" dirty="0" smtClean="0">
                <a:solidFill>
                  <a:srgbClr val="002060"/>
                </a:solidFill>
              </a:rPr>
              <a:t>2017г. совещание </a:t>
            </a:r>
            <a:r>
              <a:rPr lang="ru-RU" sz="2600" dirty="0">
                <a:solidFill>
                  <a:srgbClr val="002060"/>
                </a:solidFill>
              </a:rPr>
              <a:t>БРИКС в Уфе по инициативному </a:t>
            </a:r>
            <a:r>
              <a:rPr lang="ru-RU" sz="2600" dirty="0" smtClean="0">
                <a:solidFill>
                  <a:srgbClr val="002060"/>
                </a:solidFill>
              </a:rPr>
              <a:t>бюджетированию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«Губернаторские программы» в различных регионах России (Ставропольский край, Ярославская область, Сахалинская область)</a:t>
            </a:r>
            <a:endParaRPr lang="ru-RU" sz="2600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002060"/>
                </a:solidFill>
              </a:rPr>
              <a:t>Международный финансовый форум в Москве 6-7.09.18г. Секция по инициативному бюджетированию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2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Основные направления деятельности Правительства РФ на период до 2024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3525"/>
            <a:ext cx="8596668" cy="508095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Правительство Российской Федерации будет осуществлять комплекс взаимоувязанных мер по:</a:t>
            </a:r>
          </a:p>
          <a:p>
            <a:pPr marL="0" indent="0">
              <a:buNone/>
            </a:pPr>
            <a:r>
              <a:rPr lang="ru-RU" sz="2400" dirty="0" smtClean="0"/>
              <a:t>    Внедрению </a:t>
            </a:r>
            <a:r>
              <a:rPr lang="ru-RU" sz="2400" dirty="0"/>
              <a:t>и </a:t>
            </a:r>
            <a:r>
              <a:rPr lang="ru-RU" sz="2400" dirty="0" smtClean="0"/>
              <a:t>обучению </a:t>
            </a:r>
            <a:r>
              <a:rPr lang="ru-RU" sz="2400" dirty="0"/>
              <a:t>механизмам участия граждан Российской Федерации в решении вопросов социально-экономического развития соответствующих территорий на основе широко распространенной в мире концепции </a:t>
            </a:r>
            <a:r>
              <a:rPr lang="ru-RU" sz="2400" dirty="0" err="1">
                <a:solidFill>
                  <a:srgbClr val="FF0000"/>
                </a:solidFill>
              </a:rPr>
              <a:t>партисипаторного</a:t>
            </a:r>
            <a:r>
              <a:rPr lang="ru-RU" sz="2400" dirty="0">
                <a:solidFill>
                  <a:srgbClr val="FF0000"/>
                </a:solidFill>
              </a:rPr>
              <a:t> (инициативного) бюджетирования</a:t>
            </a:r>
            <a:r>
              <a:rPr lang="ru-RU" sz="2400" dirty="0"/>
              <a:t>, обеспечив рост доли субъектов Российской Федерации, утвердивших программу (мероприятия) по развитию </a:t>
            </a:r>
            <a:r>
              <a:rPr lang="ru-RU" sz="2400" dirty="0">
                <a:solidFill>
                  <a:srgbClr val="FF0000"/>
                </a:solidFill>
              </a:rPr>
              <a:t>инициативного бюджетирования в составе </a:t>
            </a:r>
            <a:r>
              <a:rPr lang="ru-RU" sz="2400" dirty="0"/>
              <a:t>государственных программ субъекта Российской Федерации, в общем количестве субъектов Российской Федерации до 50 процентов.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24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2510288"/>
            <a:ext cx="10528379" cy="15355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2</a:t>
            </a:r>
            <a:r>
              <a:rPr lang="ru-RU" dirty="0" smtClean="0">
                <a:solidFill>
                  <a:srgbClr val="002060"/>
                </a:solidFill>
              </a:rPr>
              <a:t>. Где взять деньги на инициативное бюджетирование?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Денег всегда и у всех не хватает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3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2913"/>
            <a:ext cx="8596668" cy="905774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>
                <a:solidFill>
                  <a:srgbClr val="002060"/>
                </a:solidFill>
              </a:rPr>
              <a:t>Проблемы выбора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0392"/>
            <a:ext cx="8596668" cy="50033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«Бедные» и «богатые» территории, где лучше;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Средства в действующих программах;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Переформатирование имеющихся затрат;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smtClean="0"/>
              <a:t>Выбор оптимально подходящей модели реализации ИБ;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92696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2096219"/>
            <a:ext cx="10528379" cy="288122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. Какие цели определяются внедрении ИБ? Выбор </a:t>
            </a:r>
            <a:r>
              <a:rPr lang="ru-RU" dirty="0">
                <a:solidFill>
                  <a:srgbClr val="002060"/>
                </a:solidFill>
              </a:rPr>
              <a:t>органов государственной власти, ответственных за реализацию </a:t>
            </a:r>
            <a:r>
              <a:rPr lang="ru-RU" dirty="0" smtClean="0">
                <a:solidFill>
                  <a:srgbClr val="002060"/>
                </a:solidFill>
              </a:rPr>
              <a:t>Проекта.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Для чего и кто будет работать?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75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61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Цели и исполнители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1630393"/>
            <a:ext cx="8596668" cy="441097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/>
              <a:t>Привлечение дополнительных средств в экономику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/>
              <a:t>Реализация инфраструктурных проектов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/>
              <a:t>Вовлечение населения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/>
              <a:t>Региональные и муниципальные органы власти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000" dirty="0" smtClean="0"/>
              <a:t>Финансовые и «политические» структуры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14527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2044460"/>
            <a:ext cx="10528379" cy="20013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4. </a:t>
            </a:r>
            <a:r>
              <a:rPr lang="ru-RU" dirty="0">
                <a:solidFill>
                  <a:srgbClr val="002060"/>
                </a:solidFill>
              </a:rPr>
              <a:t>Подбор и согласование модели ИБ, предполагаемой к реализации на территории региона. Адаптация данной модели </a:t>
            </a:r>
            <a:r>
              <a:rPr lang="ru-RU" dirty="0" smtClean="0">
                <a:solidFill>
                  <a:srgbClr val="002060"/>
                </a:solidFill>
              </a:rPr>
              <a:t>к условиям </a:t>
            </a:r>
            <a:r>
              <a:rPr lang="ru-RU" dirty="0">
                <a:solidFill>
                  <a:srgbClr val="002060"/>
                </a:solidFill>
              </a:rPr>
              <a:t>региона</a:t>
            </a:r>
          </a:p>
        </p:txBody>
      </p:sp>
    </p:spTree>
    <p:extLst>
      <p:ext uri="{BB962C8B-B14F-4D97-AF65-F5344CB8AC3E}">
        <p14:creationId xmlns:p14="http://schemas.microsoft.com/office/powerpoint/2010/main" val="8938861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3350</TotalTime>
  <Words>492</Words>
  <Application>Microsoft Office PowerPoint</Application>
  <PresentationFormat>Широкоэкранный</PresentationFormat>
  <Paragraphs>65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MS PGothic</vt:lpstr>
      <vt:lpstr>Andes ExtraLight</vt:lpstr>
      <vt:lpstr>Arial</vt:lpstr>
      <vt:lpstr>Calibri</vt:lpstr>
      <vt:lpstr>Cambria</vt:lpstr>
      <vt:lpstr>Times New Roman</vt:lpstr>
      <vt:lpstr>Trebuchet MS</vt:lpstr>
      <vt:lpstr>Wingdings</vt:lpstr>
      <vt:lpstr>Wingdings 3</vt:lpstr>
      <vt:lpstr>Facet</vt:lpstr>
      <vt:lpstr>Практические действия органов государственной и муниципальной власти при внедрении проектов инициативного бюджетирования</vt:lpstr>
      <vt:lpstr>1. Почему нужно внедрять и реализовывать инициативное бюджетирование? Зачем?  </vt:lpstr>
      <vt:lpstr>Мотивация</vt:lpstr>
      <vt:lpstr>Основные направления деятельности Правительства РФ на период до 2024 года</vt:lpstr>
      <vt:lpstr>2. Где взять деньги на инициативное бюджетирование?  Денег всегда и у всех не хватает</vt:lpstr>
      <vt:lpstr>Проблемы выбора</vt:lpstr>
      <vt:lpstr>3. Какие цели определяются внедрении ИБ? Выбор органов государственной власти, ответственных за реализацию Проекта.  Для чего и кто будет работать? </vt:lpstr>
      <vt:lpstr>Цели и исполнители</vt:lpstr>
      <vt:lpstr>4. Подбор и согласование модели ИБ, предполагаемой к реализации на территории региона. Адаптация данной модели к условиям региона</vt:lpstr>
      <vt:lpstr>Региональные, муниципальные модели ИБ</vt:lpstr>
      <vt:lpstr>5. Разработка параметров проекта, дорожной карты внедрения проекта и карты информационного сопровождения</vt:lpstr>
      <vt:lpstr>Что лежит в основе?</vt:lpstr>
      <vt:lpstr>6. Согласование параметров (дизайна) Проекта и подготовка нормативно-правовых актов, регламентирующих проведение Проекта</vt:lpstr>
      <vt:lpstr>Проблемы при запуске проектов ИБ</vt:lpstr>
      <vt:lpstr>7. Реализация</vt:lpstr>
      <vt:lpstr>Выполнение. Сходство и отличия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поддержки местных инициатив (ППМИ)  в Тверской области в 2015 году: оценка Всемирного банка</dc:title>
  <dc:creator>Игорь</dc:creator>
  <cp:lastModifiedBy>Шаповалова Наталья Арнольдовна</cp:lastModifiedBy>
  <cp:revision>180</cp:revision>
  <dcterms:created xsi:type="dcterms:W3CDTF">2015-04-01T18:42:44Z</dcterms:created>
  <dcterms:modified xsi:type="dcterms:W3CDTF">2019-07-04T11:39:02Z</dcterms:modified>
</cp:coreProperties>
</file>