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7" r:id="rId2"/>
    <p:sldId id="264" r:id="rId3"/>
    <p:sldId id="258" r:id="rId4"/>
    <p:sldId id="261" r:id="rId5"/>
    <p:sldId id="259" r:id="rId6"/>
    <p:sldId id="262" r:id="rId7"/>
    <p:sldId id="260" r:id="rId8"/>
    <p:sldId id="263" r:id="rId9"/>
    <p:sldId id="265" r:id="rId10"/>
    <p:sldId id="268" r:id="rId11"/>
    <p:sldId id="269" r:id="rId12"/>
    <p:sldId id="267" r:id="rId13"/>
    <p:sldId id="26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0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2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113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564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43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46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724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7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40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2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779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0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41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04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49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8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31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D5270E-9CCF-461C-A1DB-DC0EF4B7EC31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80A91-4693-4CB9-95C9-9BBDBC3403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436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rketwatch.com/story/this-is-how-america-will-beat-covid-19-2020-03-05" TargetMode="External"/><Relationship Id="rId3" Type="http://schemas.openxmlformats.org/officeDocument/2006/relationships/hyperlink" Target="https://www.nytimes.com/2020/05/15/business/china-economy-coronavirus.html" TargetMode="External"/><Relationship Id="rId7" Type="http://schemas.openxmlformats.org/officeDocument/2006/relationships/hyperlink" Target="https://www.wri.org/blog/2020/03/coronavirus-US-economic-stimulus" TargetMode="External"/><Relationship Id="rId2" Type="http://schemas.openxmlformats.org/officeDocument/2006/relationships/hyperlink" Target="https://www.aljazeera.com/ajimpact/china-economy-dragged-historic-slump-due-coronavirus-200417020916277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tate.gov/release-of-u-s-government-action-plan-to-support-the-international-response-to-covid-19/" TargetMode="External"/><Relationship Id="rId5" Type="http://schemas.openxmlformats.org/officeDocument/2006/relationships/hyperlink" Target="https://www.ft.com/content/396def8e-5d82-11ea-8033-fa40a0d65a98" TargetMode="External"/><Relationship Id="rId4" Type="http://schemas.openxmlformats.org/officeDocument/2006/relationships/hyperlink" Target="https://news.cgtn.com/news/2020-05-08/Data-shows-Chinese-economy-is-recovering-QjQuj95W2k/index.html" TargetMode="External"/><Relationship Id="rId9" Type="http://schemas.openxmlformats.org/officeDocument/2006/relationships/hyperlink" Target="https://www.bbc.com/news/business-52466864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orbes.com/sites/peterpham/2017/12/25/who-has-most-to-lose-from-a-u-s-china-trade-war/#746727c270e6" TargetMode="External"/><Relationship Id="rId13" Type="http://schemas.openxmlformats.org/officeDocument/2006/relationships/hyperlink" Target="file:///C:/Users/User/Downloads/rol-finansovogo-r-nka-v-pov-shenii-konkurentosposobnosti-natsionalnoy-ekonomiki.pdf" TargetMode="External"/><Relationship Id="rId3" Type="http://schemas.openxmlformats.org/officeDocument/2006/relationships/hyperlink" Target="https://neftegaz.ru/news/dobycha/537268-slantsevyy-krizis-v-ssha-narastaet-dobycha-nefti-v-sht-tekhas-mozhet-snizitsya-vpervye-za-polveka/" TargetMode="External"/><Relationship Id="rId7" Type="http://schemas.openxmlformats.org/officeDocument/2006/relationships/hyperlink" Target="https://www.worldcoal.org/coal/coal-mining" TargetMode="External"/><Relationship Id="rId12" Type="http://schemas.openxmlformats.org/officeDocument/2006/relationships/hyperlink" Target="file:///C:/Users/User/Downloads/mejdunarodnaya-konkurentnosposobnost-amerikanskoy-ekonomiki%20(1).pdf" TargetMode="External"/><Relationship Id="rId2" Type="http://schemas.openxmlformats.org/officeDocument/2006/relationships/hyperlink" Target="https://www.weforum.org/reports/how-to-end-a-decade-of-lost-productivity-growt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homsonreuters.com/en/products-services/energy/top-100.html" TargetMode="External"/><Relationship Id="rId11" Type="http://schemas.openxmlformats.org/officeDocument/2006/relationships/hyperlink" Target="https://www.globalinnovationindex.org/gii-2019-report" TargetMode="External"/><Relationship Id="rId5" Type="http://schemas.openxmlformats.org/officeDocument/2006/relationships/hyperlink" Target="https://www.themoscowtimes.com/2019/08/07/russian-oil-and-gas-output-continues-rising-despite-setbacks-a66739" TargetMode="External"/><Relationship Id="rId15" Type="http://schemas.openxmlformats.org/officeDocument/2006/relationships/hyperlink" Target="https://www.eia.gov/tools/faqs/faq.php?id=709&amp;t=6" TargetMode="External"/><Relationship Id="rId10" Type="http://schemas.openxmlformats.org/officeDocument/2006/relationships/hyperlink" Target="file:///C:/Users/User/Downloads/natsionalnaya-innovatsionnaya-sistema-ssha-harakteristiki-osobennosti-puti-razvitiya.pdf" TargetMode="External"/><Relationship Id="rId4" Type="http://schemas.openxmlformats.org/officeDocument/2006/relationships/hyperlink" Target="http://www.profinance.ru/news/2020/05/13/bxp5-dannye-po-zapasam-nefti-v-ssha-i-reaktsiya-rynka.html" TargetMode="External"/><Relationship Id="rId9" Type="http://schemas.openxmlformats.org/officeDocument/2006/relationships/hyperlink" Target="file:///C:/Users/User/Downloads/gosudarstvennaya-podderjka-nauchn-h-issledovaniy-v-ssha-sovremenn-y-etap-evolyutsii-v-kontekste-politicheskoy-borb.pdf" TargetMode="External"/><Relationship Id="rId14" Type="http://schemas.openxmlformats.org/officeDocument/2006/relationships/hyperlink" Target="https://www.gfmag.com/global-data/economic-data/largest-compani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85631" y="1454873"/>
            <a:ext cx="10958223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Специфика конкурентоспособности США и Китая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526228" y="3812212"/>
            <a:ext cx="5984754" cy="861420"/>
          </a:xfrm>
        </p:spPr>
        <p:txBody>
          <a:bodyPr>
            <a:normAutofit/>
          </a:bodyPr>
          <a:lstStyle/>
          <a:p>
            <a:r>
              <a:rPr lang="ru-RU" sz="1600" dirty="0"/>
              <a:t>Егорова Мария, э511миркэк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2066" y="4351513"/>
            <a:ext cx="4298916" cy="250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048" y="4351513"/>
            <a:ext cx="4401018" cy="2512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5505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Китай. Последствия </a:t>
            </a:r>
            <a:r>
              <a:rPr lang="ru-RU" dirty="0" err="1"/>
              <a:t>коронавируса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80 000 заболевших;</a:t>
            </a:r>
          </a:p>
          <a:p>
            <a:r>
              <a:rPr lang="ru-RU" dirty="0"/>
              <a:t>До 30 млн безработных;</a:t>
            </a:r>
          </a:p>
          <a:p>
            <a:r>
              <a:rPr lang="ru-RU" dirty="0"/>
              <a:t>Падение ВВП (-6,8%);</a:t>
            </a:r>
          </a:p>
          <a:p>
            <a:r>
              <a:rPr lang="ru-RU" dirty="0"/>
              <a:t>Сокращение инвестиций и продаж (недвижимость: -26%).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Пакеты стимулов – инновации;</a:t>
            </a:r>
          </a:p>
          <a:p>
            <a:r>
              <a:rPr lang="ru-RU" dirty="0"/>
              <a:t>Послабления к.-д. политики;</a:t>
            </a:r>
          </a:p>
          <a:p>
            <a:r>
              <a:rPr lang="ru-RU" dirty="0"/>
              <a:t>Ослабления карантинных мер;</a:t>
            </a:r>
          </a:p>
          <a:p>
            <a:r>
              <a:rPr lang="ru-RU" dirty="0"/>
              <a:t>Развитие сельских регионов;</a:t>
            </a:r>
          </a:p>
          <a:p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Разработка вакцины.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84073"/>
            <a:ext cx="3406277" cy="2673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6278" y="4184073"/>
            <a:ext cx="3990792" cy="266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3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США. Последствия </a:t>
            </a:r>
            <a:r>
              <a:rPr lang="ru-RU" dirty="0" err="1"/>
              <a:t>коронавируса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3312" y="2596284"/>
            <a:ext cx="4396339" cy="3573607"/>
          </a:xfrm>
        </p:spPr>
        <p:txBody>
          <a:bodyPr/>
          <a:lstStyle/>
          <a:p>
            <a:r>
              <a:rPr lang="ru-RU" dirty="0"/>
              <a:t>1,7 заболевших;</a:t>
            </a:r>
          </a:p>
          <a:p>
            <a:r>
              <a:rPr lang="ru-RU" dirty="0"/>
              <a:t>Падение ВВП (-4,8%);</a:t>
            </a:r>
          </a:p>
          <a:p>
            <a:r>
              <a:rPr lang="ru-RU" dirty="0"/>
              <a:t>Пострадали розничные продажи, сфера услуг (питание), туризм;</a:t>
            </a:r>
          </a:p>
          <a:p>
            <a:r>
              <a:rPr lang="ru-RU" dirty="0"/>
              <a:t>Медленное восстановление;</a:t>
            </a:r>
          </a:p>
          <a:p>
            <a:r>
              <a:rPr lang="ru-RU"/>
              <a:t>Увеличение безработицы (14,7%);</a:t>
            </a:r>
            <a:endParaRPr lang="ru-RU" dirty="0"/>
          </a:p>
          <a:p>
            <a:r>
              <a:rPr lang="ru-RU" dirty="0"/>
              <a:t>Падение потребительских расходов.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4493" y="2596284"/>
            <a:ext cx="4396341" cy="3790526"/>
          </a:xfrm>
        </p:spPr>
        <p:txBody>
          <a:bodyPr/>
          <a:lstStyle/>
          <a:p>
            <a:r>
              <a:rPr lang="ru-RU" dirty="0"/>
              <a:t>Пакет финансирования в 2,3 млрд;</a:t>
            </a:r>
          </a:p>
          <a:p>
            <a:r>
              <a:rPr lang="ru-RU" dirty="0"/>
              <a:t>Снятие карантинных ограничений;</a:t>
            </a:r>
          </a:p>
          <a:p>
            <a:r>
              <a:rPr lang="ru-RU" dirty="0"/>
              <a:t>Улучшение справочной доступности;</a:t>
            </a:r>
          </a:p>
          <a:p>
            <a:r>
              <a:rPr lang="ru-RU" dirty="0"/>
              <a:t>Финансирование институтов здравоохранения;</a:t>
            </a:r>
          </a:p>
          <a:p>
            <a:r>
              <a:rPr lang="ru-RU" dirty="0"/>
              <a:t>Налоговые льготы – </a:t>
            </a:r>
            <a:r>
              <a:rPr lang="en-US" dirty="0"/>
              <a:t>green energy;</a:t>
            </a:r>
          </a:p>
          <a:p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Разработка вакцины.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428" y="0"/>
            <a:ext cx="3783572" cy="252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20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Источники.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>
                <a:hlinkClick r:id="rId2"/>
              </a:rPr>
              <a:t>https://www.aljazeera.com/ajimpact/china-economy-dragged-historic-slump-due-coronavirus-200417020916277.html</a:t>
            </a:r>
            <a:endParaRPr lang="en-US" dirty="0"/>
          </a:p>
          <a:p>
            <a:r>
              <a:rPr lang="en-US" u="sng" dirty="0">
                <a:hlinkClick r:id="rId3"/>
              </a:rPr>
              <a:t>https://www.nytimes.com/2020/05/15/business/china-economy-coronavirus.html</a:t>
            </a:r>
            <a:endParaRPr lang="en-US" dirty="0"/>
          </a:p>
          <a:p>
            <a:r>
              <a:rPr lang="en-US" u="sng" dirty="0">
                <a:hlinkClick r:id="rId4"/>
              </a:rPr>
              <a:t>https://news.cgtn.com/news/2020-05-08/Data-shows-Chinese-economy-is-recovering-QjQuj95W2k/index.html</a:t>
            </a:r>
            <a:endParaRPr lang="en-US" dirty="0"/>
          </a:p>
          <a:p>
            <a:r>
              <a:rPr lang="en-US" u="sng" dirty="0">
                <a:hlinkClick r:id="rId5"/>
              </a:rPr>
              <a:t>https://www.ft.com/content/396def8e-5d82-11ea-8033-fa40a0d65a98</a:t>
            </a:r>
            <a:endParaRPr lang="en-US" dirty="0"/>
          </a:p>
          <a:p>
            <a:r>
              <a:rPr lang="en-US" u="sng" dirty="0">
                <a:hlinkClick r:id="rId6"/>
              </a:rPr>
              <a:t>https://www.state.gov/release-of-u-s-government-action-plan-to-support-the-international-response-to-covid-19/</a:t>
            </a:r>
            <a:endParaRPr lang="en-US" dirty="0"/>
          </a:p>
          <a:p>
            <a:r>
              <a:rPr lang="en-US" u="sng" dirty="0">
                <a:hlinkClick r:id="rId7"/>
              </a:rPr>
              <a:t>https://www.wri.org/blog/2020/03/coronavirus-US-economic-stimulus</a:t>
            </a:r>
            <a:endParaRPr lang="en-US" dirty="0"/>
          </a:p>
          <a:p>
            <a:r>
              <a:rPr lang="en-US" u="sng" dirty="0">
                <a:hlinkClick r:id="rId8"/>
              </a:rPr>
              <a:t>https://www.marketwatch.com/story/this-is-how-america-will-beat-covid-19-2020-03-05</a:t>
            </a:r>
            <a:endParaRPr lang="en-US" dirty="0"/>
          </a:p>
          <a:p>
            <a:r>
              <a:rPr lang="en-US" u="sng" dirty="0">
                <a:hlinkClick r:id="rId9"/>
              </a:rPr>
              <a:t>https://www.bbc.com/news/business-52466864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2264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103312" y="120074"/>
            <a:ext cx="8946541" cy="6737926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dirty="0"/>
              <a:t>The Global Competitiveness Report 2019. World Economic Forum / URL: </a:t>
            </a:r>
            <a:r>
              <a:rPr lang="en-US" u="sng" dirty="0">
                <a:hlinkClick r:id="rId2"/>
              </a:rPr>
              <a:t>https://www.weforum.org/reports/how-to-end-a-decade-of-lost-productivity-growth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What countries are the top producers and consumers of oil? U.S. Energy Information Administration / URL: https://www.eia.gov/tools/faqs/faq.php?id=709&amp;t=6.</a:t>
            </a:r>
            <a:endParaRPr lang="ru-RU" dirty="0"/>
          </a:p>
          <a:p>
            <a:pPr lvl="0"/>
            <a:r>
              <a:rPr lang="ru-RU" b="1" dirty="0"/>
              <a:t>Сланцевый кризис в США нарастает? Добыча нефти в шт. Техас может снизиться впервые за полвека. </a:t>
            </a:r>
            <a:r>
              <a:rPr lang="en-US" b="1" dirty="0"/>
              <a:t>Neftegaz.ru / URL:</a:t>
            </a:r>
            <a:endParaRPr lang="ru-RU" b="1" dirty="0"/>
          </a:p>
          <a:p>
            <a:r>
              <a:rPr lang="en-US" u="sng" dirty="0">
                <a:hlinkClick r:id="rId3"/>
              </a:rPr>
              <a:t>https://neftegaz.ru/news/dobycha/537268-slantsevyy-krizis-v-ssha-narastaet-dobycha-nefti-v-sht-tekhas-mozhet-snizitsya-vpervye-za-polveka/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ru-RU" dirty="0"/>
              <a:t>Данные по запасам нефти в США и реакция рынка. </a:t>
            </a:r>
            <a:r>
              <a:rPr lang="en-US" dirty="0" err="1"/>
              <a:t>ProFinance</a:t>
            </a:r>
            <a:r>
              <a:rPr lang="en-US" dirty="0"/>
              <a:t> Services / URL: </a:t>
            </a:r>
            <a:r>
              <a:rPr lang="en-US" u="sng" dirty="0">
                <a:hlinkClick r:id="rId4"/>
              </a:rPr>
              <a:t>http://www.profinance.ru/news/2020/05/13/bxp5-dannye-po-zapasam-nefti-v-ssha-i-reaktsiya-rynka.html</a:t>
            </a:r>
            <a:r>
              <a:rPr lang="en-US" dirty="0"/>
              <a:t>.</a:t>
            </a:r>
            <a:endParaRPr lang="ru-RU" dirty="0"/>
          </a:p>
          <a:p>
            <a:pPr lvl="0" fontAlgn="base"/>
            <a:r>
              <a:rPr lang="en-US" b="1" cap="all" dirty="0"/>
              <a:t>Natural gas production. </a:t>
            </a:r>
            <a:r>
              <a:rPr lang="en-US" b="1" dirty="0"/>
              <a:t>Global Energy Statistical Yearbook 2019 / URL:</a:t>
            </a:r>
            <a:endParaRPr lang="ru-RU" b="1" dirty="0"/>
          </a:p>
          <a:p>
            <a:r>
              <a:rPr lang="en-US" dirty="0"/>
              <a:t>https://yearbook.enerdata.net/natural-gas/world-natural-gas-production-statistics.html.</a:t>
            </a:r>
            <a:endParaRPr lang="ru-RU" dirty="0"/>
          </a:p>
          <a:p>
            <a:pPr lvl="0"/>
            <a:r>
              <a:rPr lang="en-US" dirty="0"/>
              <a:t>Russian Oil and Gas Output Continues Rising Despite Setbacks. The Moscow Times / URL: </a:t>
            </a:r>
            <a:r>
              <a:rPr lang="en-US" u="sng" dirty="0">
                <a:hlinkClick r:id="rId5"/>
              </a:rPr>
              <a:t>https://www.themoscowtimes.com/2019/08/07/russian-oil-and-gas-output-continues-rising-despite-setbacks-a66739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Top 100 Global Energy Leaders. Thomson Reuters / URL: </a:t>
            </a:r>
            <a:r>
              <a:rPr lang="en-US" u="sng" dirty="0">
                <a:hlinkClick r:id="rId6"/>
              </a:rPr>
              <a:t>https://www.thomsonreuters.com/en/products-services/energy/top-100.html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Coal Mining. World Coal Association / URL: </a:t>
            </a:r>
            <a:r>
              <a:rPr lang="en-US" u="sng" dirty="0">
                <a:hlinkClick r:id="rId7"/>
              </a:rPr>
              <a:t>https://www.worldcoal.org/coal/coal-mining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Who Has Most To Lose From A U.S.-China Trade War? Forbes / URL: </a:t>
            </a:r>
            <a:r>
              <a:rPr lang="en-US" u="sng" dirty="0">
                <a:hlinkClick r:id="rId8"/>
              </a:rPr>
              <a:t>https://www.forbes.com/sites/peterpham/2017/12/25/who-has-most-to-lose-from-a-u-s-china-trade-war/#746727c270e6</a:t>
            </a:r>
            <a:endParaRPr lang="ru-RU" dirty="0"/>
          </a:p>
          <a:p>
            <a:pPr lvl="0"/>
            <a:r>
              <a:rPr lang="ru-RU" dirty="0" err="1"/>
              <a:t>И.А.Истомин</a:t>
            </a:r>
            <a:r>
              <a:rPr lang="ru-RU" dirty="0"/>
              <a:t>. Государственная поддержка научных исследований в США: современный этап эволюции в контексте политической борьбы. </a:t>
            </a:r>
            <a:r>
              <a:rPr lang="ru-RU" dirty="0" err="1"/>
              <a:t>Киберленинка</a:t>
            </a:r>
            <a:r>
              <a:rPr lang="ru-RU" dirty="0"/>
              <a:t> / </a:t>
            </a:r>
            <a:r>
              <a:rPr lang="en-US" dirty="0"/>
              <a:t>URL</a:t>
            </a:r>
            <a:r>
              <a:rPr lang="ru-RU" dirty="0"/>
              <a:t>: </a:t>
            </a:r>
            <a:r>
              <a:rPr lang="en-US" u="sng" dirty="0">
                <a:hlinkClick r:id="rId9"/>
              </a:rPr>
              <a:t>file</a:t>
            </a:r>
            <a:r>
              <a:rPr lang="ru-RU" u="sng" dirty="0">
                <a:hlinkClick r:id="rId9"/>
              </a:rPr>
              <a:t>:///</a:t>
            </a:r>
            <a:r>
              <a:rPr lang="en-US" u="sng" dirty="0">
                <a:hlinkClick r:id="rId9"/>
              </a:rPr>
              <a:t>C</a:t>
            </a:r>
            <a:r>
              <a:rPr lang="ru-RU" u="sng" dirty="0">
                <a:hlinkClick r:id="rId9"/>
              </a:rPr>
              <a:t>:/</a:t>
            </a:r>
            <a:r>
              <a:rPr lang="en-US" u="sng" dirty="0">
                <a:hlinkClick r:id="rId9"/>
              </a:rPr>
              <a:t>Users</a:t>
            </a:r>
            <a:r>
              <a:rPr lang="ru-RU" u="sng" dirty="0">
                <a:hlinkClick r:id="rId9"/>
              </a:rPr>
              <a:t>/</a:t>
            </a:r>
            <a:r>
              <a:rPr lang="en-US" u="sng" dirty="0">
                <a:hlinkClick r:id="rId9"/>
              </a:rPr>
              <a:t>User</a:t>
            </a:r>
            <a:r>
              <a:rPr lang="ru-RU" u="sng" dirty="0">
                <a:hlinkClick r:id="rId9"/>
              </a:rPr>
              <a:t>/</a:t>
            </a:r>
            <a:r>
              <a:rPr lang="en-US" u="sng" dirty="0">
                <a:hlinkClick r:id="rId9"/>
              </a:rPr>
              <a:t>Downloads</a:t>
            </a:r>
            <a:r>
              <a:rPr lang="ru-RU" u="sng" dirty="0">
                <a:hlinkClick r:id="rId9"/>
              </a:rPr>
              <a:t>/</a:t>
            </a:r>
            <a:r>
              <a:rPr lang="en-US" u="sng" dirty="0" err="1">
                <a:hlinkClick r:id="rId9"/>
              </a:rPr>
              <a:t>gosudarstvennaya</a:t>
            </a:r>
            <a:r>
              <a:rPr lang="ru-RU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podderjka</a:t>
            </a:r>
            <a:r>
              <a:rPr lang="ru-RU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nauchn</a:t>
            </a:r>
            <a:r>
              <a:rPr lang="ru-RU" u="sng" dirty="0">
                <a:hlinkClick r:id="rId9"/>
              </a:rPr>
              <a:t>-</a:t>
            </a:r>
            <a:r>
              <a:rPr lang="en-US" u="sng" dirty="0">
                <a:hlinkClick r:id="rId9"/>
              </a:rPr>
              <a:t>h</a:t>
            </a:r>
            <a:r>
              <a:rPr lang="ru-RU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issledovaniy</a:t>
            </a:r>
            <a:r>
              <a:rPr lang="ru-RU" u="sng" dirty="0">
                <a:hlinkClick r:id="rId9"/>
              </a:rPr>
              <a:t>-</a:t>
            </a:r>
            <a:r>
              <a:rPr lang="en-US" u="sng" dirty="0">
                <a:hlinkClick r:id="rId9"/>
              </a:rPr>
              <a:t>v</a:t>
            </a:r>
            <a:r>
              <a:rPr lang="ru-RU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ssha</a:t>
            </a:r>
            <a:r>
              <a:rPr lang="ru-RU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sovremenn</a:t>
            </a:r>
            <a:r>
              <a:rPr lang="ru-RU" u="sng" dirty="0">
                <a:hlinkClick r:id="rId9"/>
              </a:rPr>
              <a:t>-</a:t>
            </a:r>
            <a:r>
              <a:rPr lang="en-US" u="sng" dirty="0">
                <a:hlinkClick r:id="rId9"/>
              </a:rPr>
              <a:t>y</a:t>
            </a:r>
            <a:r>
              <a:rPr lang="ru-RU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etap</a:t>
            </a:r>
            <a:r>
              <a:rPr lang="ru-RU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evolyutsii</a:t>
            </a:r>
            <a:r>
              <a:rPr lang="ru-RU" u="sng" dirty="0">
                <a:hlinkClick r:id="rId9"/>
              </a:rPr>
              <a:t>-</a:t>
            </a:r>
            <a:r>
              <a:rPr lang="en-US" u="sng" dirty="0">
                <a:hlinkClick r:id="rId9"/>
              </a:rPr>
              <a:t>v</a:t>
            </a:r>
            <a:r>
              <a:rPr lang="ru-RU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kontekste</a:t>
            </a:r>
            <a:r>
              <a:rPr lang="ru-RU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politicheskoy</a:t>
            </a:r>
            <a:r>
              <a:rPr lang="ru-RU" u="sng" dirty="0">
                <a:hlinkClick r:id="rId9"/>
              </a:rPr>
              <a:t>-</a:t>
            </a:r>
            <a:r>
              <a:rPr lang="en-US" u="sng" dirty="0" err="1">
                <a:hlinkClick r:id="rId9"/>
              </a:rPr>
              <a:t>borb</a:t>
            </a:r>
            <a:r>
              <a:rPr lang="ru-RU" u="sng" dirty="0">
                <a:hlinkClick r:id="rId9"/>
              </a:rPr>
              <a:t>.</a:t>
            </a:r>
            <a:r>
              <a:rPr lang="en-US" u="sng" dirty="0">
                <a:hlinkClick r:id="rId9"/>
              </a:rPr>
              <a:t>pdf</a:t>
            </a:r>
            <a:endParaRPr lang="ru-RU" dirty="0"/>
          </a:p>
          <a:p>
            <a:pPr lvl="0"/>
            <a:r>
              <a:rPr lang="ru-RU" dirty="0"/>
              <a:t>НАЦИОНАЛЬНАЯ ИННОВАЦИОННАЯ СИСТЕМА США</a:t>
            </a:r>
            <a:r>
              <a:rPr lang="en-US" dirty="0"/>
              <a:t>: </a:t>
            </a:r>
            <a:r>
              <a:rPr lang="ru-RU" dirty="0"/>
              <a:t>ХАРАКТЕРИСТИКИ</a:t>
            </a:r>
            <a:r>
              <a:rPr lang="en-US" dirty="0"/>
              <a:t>, </a:t>
            </a:r>
            <a:r>
              <a:rPr lang="ru-RU" dirty="0"/>
              <a:t>ОСОБЕННОСТИ</a:t>
            </a:r>
            <a:r>
              <a:rPr lang="en-US" dirty="0"/>
              <a:t>, </a:t>
            </a:r>
            <a:r>
              <a:rPr lang="ru-RU" dirty="0"/>
              <a:t>ПУТИ РАЗВИТИЯ </a:t>
            </a:r>
            <a:r>
              <a:rPr lang="ru-RU" dirty="0" err="1"/>
              <a:t>Киберленинка</a:t>
            </a:r>
            <a:r>
              <a:rPr lang="en-US" dirty="0"/>
              <a:t> / URL: </a:t>
            </a:r>
            <a:r>
              <a:rPr lang="en-US" u="sng" dirty="0">
                <a:hlinkClick r:id="rId10"/>
              </a:rPr>
              <a:t>file:///C:/Users/User/Downloads/natsionalnaya-innovatsionnaya-sistema-ssha-harakteristiki-osobennosti-puti-razvitiya.pdf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2019 Report. Global Innovation Index / URL: </a:t>
            </a:r>
            <a:r>
              <a:rPr lang="en-US" u="sng" dirty="0">
                <a:hlinkClick r:id="rId11"/>
              </a:rPr>
              <a:t>https://www.globalinnovationindex.org/gii-2019-report#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ru-RU" dirty="0"/>
              <a:t>МЕЖДУНАРОДНАЯ КОНКУРЕНТОСПОСОБНОСТЬ АМЕРИКАНСКОЙ ЭКОНОМИКИ</a:t>
            </a:r>
            <a:r>
              <a:rPr lang="en-US" dirty="0"/>
              <a:t>. </a:t>
            </a:r>
            <a:r>
              <a:rPr lang="ru-RU" dirty="0" err="1"/>
              <a:t>Киберленинка</a:t>
            </a:r>
            <a:r>
              <a:rPr lang="en-US" dirty="0"/>
              <a:t> / URL: </a:t>
            </a:r>
            <a:r>
              <a:rPr lang="en-US" u="sng" dirty="0">
                <a:hlinkClick r:id="rId12"/>
              </a:rPr>
              <a:t>file:///C:/Users/User/Downloads/mejdunarodnaya-konkurentnosposobnost-amerikanskoy-ekonomiki%20(1).pdf</a:t>
            </a:r>
            <a:endParaRPr lang="ru-RU" dirty="0"/>
          </a:p>
          <a:p>
            <a:pPr lvl="0"/>
            <a:r>
              <a:rPr lang="ru-RU" dirty="0" err="1"/>
              <a:t>М.Ю.Маковецкий</a:t>
            </a:r>
            <a:r>
              <a:rPr lang="ru-RU" dirty="0"/>
              <a:t>. РОЛЬ ФИНАНСОВОГО РЫНКА</a:t>
            </a:r>
          </a:p>
          <a:p>
            <a:r>
              <a:rPr lang="ru-RU" dirty="0"/>
              <a:t>В ПОВЫШЕНИИ КОНКУРЕНТОСПОСОБНОСТИ НАЦИОНАЛЬНОЙ ЭКОНОМИКИ. </a:t>
            </a:r>
            <a:r>
              <a:rPr lang="ru-RU" dirty="0" err="1"/>
              <a:t>Киберленинка</a:t>
            </a:r>
            <a:r>
              <a:rPr lang="en-US" dirty="0"/>
              <a:t> / </a:t>
            </a:r>
            <a:r>
              <a:rPr lang="en-US" u="sng" dirty="0">
                <a:hlinkClick r:id="rId13"/>
              </a:rPr>
              <a:t>file:///C:/Users/User/Downloads/rol-finansovogo-r-nka-v-pov-shenii-konkurentosposobnosti-natsionalnoy-ekonomiki.pdf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dirty="0"/>
              <a:t>World’s Largest Companies 2019. Global Finance / URL: </a:t>
            </a:r>
            <a:r>
              <a:rPr lang="en-US" u="sng" dirty="0">
                <a:hlinkClick r:id="rId14"/>
              </a:rPr>
              <a:t>https://www.gfmag.com/global-data/economic-data/largest-companies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en-US" b="1" dirty="0"/>
              <a:t>What countries are the top producers and consumers of oil? U.S. Energy Information Administration /</a:t>
            </a:r>
            <a:endParaRPr lang="ru-RU" b="1" dirty="0"/>
          </a:p>
          <a:p>
            <a:r>
              <a:rPr lang="en-US" dirty="0"/>
              <a:t>URL: </a:t>
            </a:r>
            <a:r>
              <a:rPr lang="en-US" u="sng" dirty="0">
                <a:hlinkClick r:id="rId15"/>
              </a:rPr>
              <a:t>https://www.eia.gov/tools/faqs/faq.php?id=709&amp;t=6</a:t>
            </a:r>
            <a:r>
              <a:rPr lang="en-US" dirty="0"/>
              <a:t>.</a:t>
            </a:r>
            <a:endParaRPr lang="ru-RU" dirty="0"/>
          </a:p>
          <a:p>
            <a:pPr lvl="0"/>
            <a:r>
              <a:rPr lang="ru-RU" dirty="0"/>
              <a:t>Конкурентоспособность национальной экономики Китая</a:t>
            </a:r>
            <a:r>
              <a:rPr lang="en-US" dirty="0"/>
              <a:t>. </a:t>
            </a:r>
            <a:r>
              <a:rPr lang="ru-RU" dirty="0" err="1"/>
              <a:t>Киберленинка</a:t>
            </a:r>
            <a:r>
              <a:rPr lang="en-US" dirty="0"/>
              <a:t> / URL: file:///C:/Users/User/Downloads/konkurentosposobnost-natsionalnoy-ekonomiki-kitaya.pdf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60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10738" y="2076643"/>
            <a:ext cx="8825657" cy="1915647"/>
          </a:xfrm>
        </p:spPr>
        <p:txBody>
          <a:bodyPr/>
          <a:lstStyle/>
          <a:p>
            <a:r>
              <a:rPr lang="ru-RU" sz="6000" b="1" dirty="0"/>
              <a:t>Часть 1. Специфика. </a:t>
            </a:r>
          </a:p>
        </p:txBody>
      </p:sp>
    </p:spTree>
    <p:extLst>
      <p:ext uri="{BB962C8B-B14F-4D97-AF65-F5344CB8AC3E}">
        <p14:creationId xmlns:p14="http://schemas.microsoft.com/office/powerpoint/2010/main" val="395839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6586" y="1905000"/>
            <a:ext cx="4396338" cy="576262"/>
          </a:xfrm>
        </p:spPr>
        <p:txBody>
          <a:bodyPr/>
          <a:lstStyle/>
          <a:p>
            <a:r>
              <a:rPr lang="ru-RU" b="1" dirty="0"/>
              <a:t>США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Промышленная революция – с 20-40-х гг. </a:t>
            </a:r>
            <a:r>
              <a:rPr lang="en-US" dirty="0"/>
              <a:t>XIX </a:t>
            </a:r>
            <a:r>
              <a:rPr lang="ru-RU" dirty="0"/>
              <a:t>в. (ж</a:t>
            </a:r>
            <a:r>
              <a:rPr lang="en-US" dirty="0"/>
              <a:t>/</a:t>
            </a:r>
            <a:r>
              <a:rPr lang="ru-RU" dirty="0"/>
              <a:t>д, порты).</a:t>
            </a:r>
          </a:p>
          <a:p>
            <a:r>
              <a:rPr lang="ru-RU" dirty="0"/>
              <a:t>Эволюционное развитие;</a:t>
            </a:r>
          </a:p>
          <a:p>
            <a:r>
              <a:rPr lang="ru-RU" dirty="0"/>
              <a:t>Гражданская война (1861-1865) – до 600 тыс. погибших;</a:t>
            </a:r>
          </a:p>
          <a:p>
            <a:r>
              <a:rPr lang="ru-RU" dirty="0"/>
              <a:t>Одна из держав-победителей во </a:t>
            </a:r>
            <a:r>
              <a:rPr lang="en-US" dirty="0"/>
              <a:t>WWII</a:t>
            </a:r>
            <a:r>
              <a:rPr lang="ru-RU" dirty="0"/>
              <a:t>, план Маршалла;</a:t>
            </a:r>
          </a:p>
          <a:p>
            <a:r>
              <a:rPr lang="ru-RU" dirty="0"/>
              <a:t>Экономический подъем.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987004" y="1905000"/>
            <a:ext cx="4396339" cy="576262"/>
          </a:xfrm>
        </p:spPr>
        <p:txBody>
          <a:bodyPr/>
          <a:lstStyle/>
          <a:p>
            <a:r>
              <a:rPr lang="ru-RU" b="1" dirty="0"/>
              <a:t>Китай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Опиумные войны (1840-1860) и невыгодные сделки;</a:t>
            </a:r>
          </a:p>
          <a:p>
            <a:r>
              <a:rPr lang="ru-RU" dirty="0"/>
              <a:t>Насильственное развитие;</a:t>
            </a:r>
          </a:p>
          <a:p>
            <a:r>
              <a:rPr lang="ru-RU" dirty="0"/>
              <a:t>1915-1919 гг. – от ремесла к фабрикам;</a:t>
            </a:r>
          </a:p>
          <a:p>
            <a:r>
              <a:rPr lang="ru-RU" dirty="0"/>
              <a:t>Японская оккупация (1937-1945) – более 30 млн погибших;</a:t>
            </a:r>
          </a:p>
          <a:p>
            <a:r>
              <a:rPr lang="ru-RU" dirty="0"/>
              <a:t>Масштабные преобразования – с 1949 г. и экономический кризис;</a:t>
            </a:r>
          </a:p>
          <a:p>
            <a:r>
              <a:rPr lang="ru-RU" dirty="0"/>
              <a:t>1979 г. – политика открытости.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891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28625"/>
            <a:ext cx="11430000" cy="6000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5838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71132"/>
            <a:ext cx="9404723" cy="1400530"/>
          </a:xfrm>
        </p:spPr>
        <p:txBody>
          <a:bodyPr/>
          <a:lstStyle/>
          <a:p>
            <a:r>
              <a:rPr lang="ru-RU" dirty="0"/>
              <a:t>Общая специфика.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США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724833" cy="3741738"/>
          </a:xfrm>
        </p:spPr>
        <p:txBody>
          <a:bodyPr/>
          <a:lstStyle/>
          <a:p>
            <a:r>
              <a:rPr lang="ru-RU" dirty="0"/>
              <a:t>Природные ресурсы;</a:t>
            </a:r>
          </a:p>
          <a:p>
            <a:r>
              <a:rPr lang="ru-RU" dirty="0"/>
              <a:t>Емкий внутренний рынок;</a:t>
            </a:r>
          </a:p>
          <a:p>
            <a:r>
              <a:rPr lang="ru-RU" dirty="0"/>
              <a:t>Инновационный потенциал;</a:t>
            </a:r>
          </a:p>
          <a:p>
            <a:r>
              <a:rPr lang="ru-RU" dirty="0"/>
              <a:t>Конкурентоспособность компаний;</a:t>
            </a:r>
          </a:p>
          <a:p>
            <a:r>
              <a:rPr lang="ru-RU" dirty="0"/>
              <a:t>Экспортная ориентированность;</a:t>
            </a:r>
          </a:p>
          <a:p>
            <a:r>
              <a:rPr lang="ru-RU" dirty="0"/>
              <a:t>М</a:t>
            </a:r>
            <a:r>
              <a:rPr lang="en-US" dirty="0"/>
              <a:t>/</a:t>
            </a:r>
            <a:r>
              <a:rPr lang="ru-RU" dirty="0"/>
              <a:t>н признание университетов;</a:t>
            </a:r>
          </a:p>
          <a:p>
            <a:r>
              <a:rPr lang="ru-RU" dirty="0"/>
              <a:t>Высокий уровень конкуренции и продуктивности;</a:t>
            </a:r>
          </a:p>
          <a:p>
            <a:r>
              <a:rPr lang="ru-RU" dirty="0"/>
              <a:t>Высокий приток ПИИ.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28145" y="1905000"/>
            <a:ext cx="4396339" cy="576262"/>
          </a:xfrm>
        </p:spPr>
        <p:txBody>
          <a:bodyPr/>
          <a:lstStyle/>
          <a:p>
            <a:r>
              <a:rPr lang="ru-RU" b="1" dirty="0"/>
              <a:t>Китай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28145" y="2514599"/>
            <a:ext cx="6537505" cy="4343401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/>
              <a:t>Природные ресурсы;</a:t>
            </a:r>
          </a:p>
          <a:p>
            <a:r>
              <a:rPr lang="ru-RU" sz="1900" dirty="0"/>
              <a:t>Самый емкий внутренний рынок;</a:t>
            </a:r>
          </a:p>
          <a:p>
            <a:r>
              <a:rPr lang="ru-RU" sz="1900" dirty="0"/>
              <a:t>Инновации – заимствование и разработка нового;</a:t>
            </a:r>
          </a:p>
          <a:p>
            <a:r>
              <a:rPr lang="ru-RU" sz="1900" dirty="0"/>
              <a:t>Конкурентоспособность компаний;</a:t>
            </a:r>
          </a:p>
          <a:p>
            <a:r>
              <a:rPr lang="ru-RU" sz="1900" dirty="0"/>
              <a:t>Экспортная ориентированность;</a:t>
            </a:r>
          </a:p>
          <a:p>
            <a:r>
              <a:rPr lang="ru-RU" sz="1900" dirty="0"/>
              <a:t>М</a:t>
            </a:r>
            <a:r>
              <a:rPr lang="en-US" sz="1900" dirty="0"/>
              <a:t>/</a:t>
            </a:r>
            <a:r>
              <a:rPr lang="ru-RU" sz="1900" dirty="0"/>
              <a:t>н признание университетов;</a:t>
            </a:r>
          </a:p>
          <a:p>
            <a:r>
              <a:rPr lang="ru-RU" sz="1900" dirty="0"/>
              <a:t>Высокий уровень конкуренции</a:t>
            </a:r>
            <a:br>
              <a:rPr lang="ru-RU" sz="1900" dirty="0"/>
            </a:br>
            <a:r>
              <a:rPr lang="ru-RU" sz="1900" dirty="0"/>
              <a:t> и продуктивности;</a:t>
            </a:r>
          </a:p>
          <a:p>
            <a:r>
              <a:rPr lang="ru-RU" sz="1900" dirty="0"/>
              <a:t>Высокий приток ПИИ.</a:t>
            </a:r>
          </a:p>
          <a:p>
            <a:endParaRPr lang="ru-RU" sz="1900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44027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0" y="1905000"/>
            <a:ext cx="4941455" cy="35531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" b="5573"/>
          <a:stretch/>
        </p:blipFill>
        <p:spPr>
          <a:xfrm>
            <a:off x="6698117" y="0"/>
            <a:ext cx="4602573" cy="33712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98" b="5795"/>
          <a:stretch/>
        </p:blipFill>
        <p:spPr>
          <a:xfrm>
            <a:off x="6698117" y="3423025"/>
            <a:ext cx="4648755" cy="3392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42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Различия.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3094" y="1973093"/>
            <a:ext cx="4396338" cy="576262"/>
          </a:xfrm>
        </p:spPr>
        <p:txBody>
          <a:bodyPr/>
          <a:lstStyle/>
          <a:p>
            <a:r>
              <a:rPr lang="ru-RU" b="1" dirty="0"/>
              <a:t>США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3836" y="2877128"/>
            <a:ext cx="5570564" cy="3741738"/>
          </a:xfrm>
        </p:spPr>
        <p:txBody>
          <a:bodyPr/>
          <a:lstStyle/>
          <a:p>
            <a:r>
              <a:rPr lang="ru-RU" dirty="0"/>
              <a:t>Высококвалифицированная рабочая сила;</a:t>
            </a:r>
          </a:p>
          <a:p>
            <a:r>
              <a:rPr lang="ru-RU" dirty="0"/>
              <a:t>ТНК: высокие технологии и клиентские услуги;</a:t>
            </a:r>
          </a:p>
          <a:p>
            <a:r>
              <a:rPr lang="ru-RU" dirty="0"/>
              <a:t>Минимизация контроля государства;</a:t>
            </a:r>
          </a:p>
          <a:p>
            <a:r>
              <a:rPr lang="ru-RU" dirty="0"/>
              <a:t>Индивидуальный успех.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723236" y="1973093"/>
            <a:ext cx="4396339" cy="576262"/>
          </a:xfrm>
        </p:spPr>
        <p:txBody>
          <a:bodyPr/>
          <a:lstStyle/>
          <a:p>
            <a:r>
              <a:rPr lang="ru-RU" b="1" dirty="0"/>
              <a:t>Китай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10036" y="2877128"/>
            <a:ext cx="5022741" cy="3741738"/>
          </a:xfrm>
        </p:spPr>
        <p:txBody>
          <a:bodyPr/>
          <a:lstStyle/>
          <a:p>
            <a:r>
              <a:rPr lang="ru-RU" dirty="0"/>
              <a:t>Дешевая рабочая сила;</a:t>
            </a:r>
          </a:p>
          <a:p>
            <a:r>
              <a:rPr lang="ru-RU" dirty="0"/>
              <a:t>ТНК: добыча природных ресурсов, банки;</a:t>
            </a:r>
          </a:p>
          <a:p>
            <a:r>
              <a:rPr lang="ru-RU" dirty="0"/>
              <a:t>Мощный государственный контроль;</a:t>
            </a:r>
          </a:p>
          <a:p>
            <a:r>
              <a:rPr lang="ru-RU" dirty="0"/>
              <a:t>Общая идея «Идти вовне».</a:t>
            </a:r>
          </a:p>
        </p:txBody>
      </p:sp>
    </p:spTree>
    <p:extLst>
      <p:ext uri="{BB962C8B-B14F-4D97-AF65-F5344CB8AC3E}">
        <p14:creationId xmlns:p14="http://schemas.microsoft.com/office/powerpoint/2010/main" val="2048612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056" y="3195782"/>
            <a:ext cx="6018238" cy="336706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6156" y="986751"/>
            <a:ext cx="8825657" cy="1915647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Часть 2. Преодоление кризиса.</a:t>
            </a:r>
          </a:p>
        </p:txBody>
      </p:sp>
    </p:spTree>
    <p:extLst>
      <p:ext uri="{BB962C8B-B14F-4D97-AF65-F5344CB8AC3E}">
        <p14:creationId xmlns:p14="http://schemas.microsoft.com/office/powerpoint/2010/main" val="843456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4" y="1616363"/>
            <a:ext cx="5950791" cy="457381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8189" y="1534735"/>
            <a:ext cx="5830577" cy="4737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9927" y="1071418"/>
            <a:ext cx="272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Китай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15389" y="979055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США</a:t>
            </a:r>
          </a:p>
        </p:txBody>
      </p:sp>
    </p:spTree>
    <p:extLst>
      <p:ext uri="{BB962C8B-B14F-4D97-AF65-F5344CB8AC3E}">
        <p14:creationId xmlns:p14="http://schemas.microsoft.com/office/powerpoint/2010/main" val="35531064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TM02836342[[fn=Ион]]</Template>
  <TotalTime>377</TotalTime>
  <Words>525</Words>
  <Application>Microsoft Macintosh PowerPoint</Application>
  <PresentationFormat>Широкоэкранный</PresentationFormat>
  <Paragraphs>107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Ион</vt:lpstr>
      <vt:lpstr>Специфика конкурентоспособности США и Китая</vt:lpstr>
      <vt:lpstr>Часть 1. Специфика. </vt:lpstr>
      <vt:lpstr>История.</vt:lpstr>
      <vt:lpstr>Презентация PowerPoint</vt:lpstr>
      <vt:lpstr>Общая специфика. </vt:lpstr>
      <vt:lpstr>Презентация PowerPoint</vt:lpstr>
      <vt:lpstr>Различия.</vt:lpstr>
      <vt:lpstr>Часть 2. Преодоление кризиса.</vt:lpstr>
      <vt:lpstr>Презентация PowerPoint</vt:lpstr>
      <vt:lpstr>Китай. Последствия коронавируса.</vt:lpstr>
      <vt:lpstr>США. Последствия коронавируса.</vt:lpstr>
      <vt:lpstr>Источники.</vt:lpstr>
      <vt:lpstr>Презентация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Кристина Швандар</cp:lastModifiedBy>
  <cp:revision>67</cp:revision>
  <dcterms:created xsi:type="dcterms:W3CDTF">2020-05-17T10:19:20Z</dcterms:created>
  <dcterms:modified xsi:type="dcterms:W3CDTF">2020-05-29T18:35:16Z</dcterms:modified>
</cp:coreProperties>
</file>