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8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61" r:id="rId11"/>
    <p:sldId id="263" r:id="rId12"/>
    <p:sldId id="282" r:id="rId13"/>
    <p:sldId id="278" r:id="rId14"/>
    <p:sldId id="281" r:id="rId15"/>
    <p:sldId id="266" r:id="rId16"/>
    <p:sldId id="260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80"/>
    <a:srgbClr val="CC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80;&#1085;&#1090;&#1088;&#1091;&#1076;\AppData\Roaming\Microsoft\Excel\&#1051;&#1080;&#1089;&#1090;%20Microsoft%20Office%20Excel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80;&#1085;&#1090;&#1088;&#1091;&#1076;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86;&#1095;&#1090;&#1072;\&#1054;&#1058;&#1063;&#1045;&#1058;%20%20%20&#1041;&#1056;(&#1089;&#1088;&#1077;&#1076;&#1072;)\&#1052;&#1054;&#1053;&#1048;&#1058;&#1054;&#1056;&#1048;&#1053;&#1043;%20&#1091;&#1088;&#1086;&#1074;&#1085;&#1103;%20&#1073;&#1077;&#1079;&#1088;&#1072;&#1073;.(2020%20&#1075;&#1086;&#1076;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86;&#1095;&#1090;&#1072;\&#1054;&#1058;&#1063;&#1045;&#1058;%20%20%20&#1041;&#1056;(&#1089;&#1088;&#1077;&#1076;&#1072;)\&#1052;&#1054;&#1053;&#1048;&#1058;&#1054;&#1056;&#1048;&#1053;&#1043;%20&#1091;&#1088;&#1086;&#1074;&#1085;&#1103;%20&#1073;&#1077;&#1079;&#1088;&#1072;&#1073;.(2020%20&#1075;&#1086;&#1076;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в общей численности инвалидов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4571834699638035E-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explosion val="31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6CEF-422B-91F1-D271E5A0EC00}"/>
              </c:ext>
            </c:extLst>
          </c:dPt>
          <c:dPt>
            <c:idx val="1"/>
            <c:bubble3D val="0"/>
            <c:explosion val="20"/>
            <c:extLst>
              <c:ext xmlns:c16="http://schemas.microsoft.com/office/drawing/2014/chart" uri="{C3380CC4-5D6E-409C-BE32-E72D297353CC}">
                <c16:uniqueId val="{00000001-6CEF-422B-91F1-D271E5A0EC00}"/>
              </c:ext>
            </c:extLst>
          </c:dPt>
          <c:dLbls>
            <c:dLbl>
              <c:idx val="0"/>
              <c:layout>
                <c:manualLayout>
                  <c:x val="7.5900467396530544E-2"/>
                  <c:y val="0.1296296296296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EF-422B-91F1-D271E5A0EC00}"/>
                </c:ext>
              </c:extLst>
            </c:dLbl>
            <c:dLbl>
              <c:idx val="1"/>
              <c:layout>
                <c:manualLayout>
                  <c:x val="8.6361321951873488E-2"/>
                  <c:y val="-0.226851851851851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EF-422B-91F1-D271E5A0E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Лист1!$L$5:$L$6</c:f>
              <c:strCache>
                <c:ptCount val="2"/>
                <c:pt idx="0">
                  <c:v>Дети-инвалиды</c:v>
                </c:pt>
                <c:pt idx="1">
                  <c:v>Инвалиды</c:v>
                </c:pt>
              </c:strCache>
            </c:strRef>
          </c:cat>
          <c:val>
            <c:numRef>
              <c:f>Лист1!$M$5:$M$6</c:f>
              <c:numCache>
                <c:formatCode>0.0%</c:formatCode>
                <c:ptCount val="2"/>
                <c:pt idx="0">
                  <c:v>5.500000000000009E-2</c:v>
                </c:pt>
                <c:pt idx="1">
                  <c:v>0.94499999999999995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EF-422B-91F1-D271E5A0EC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Общее</a:t>
            </a: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 число льготников 130,8 тыс. чел., из них: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069809451819068"/>
          <c:y val="2.0728244263914031E-3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Лист1!$B$2:$F$2</c:f>
              <c:strCache>
                <c:ptCount val="5"/>
                <c:pt idx="0">
                  <c:v>Инвалиды</c:v>
                </c:pt>
                <c:pt idx="1">
                  <c:v>Ветераны труда</c:v>
                </c:pt>
                <c:pt idx="2">
                  <c:v>Многодетные семьи</c:v>
                </c:pt>
                <c:pt idx="3">
                  <c:v>Дети войны</c:v>
                </c:pt>
                <c:pt idx="4">
                  <c:v>Труженики тыла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23154</c:v>
                </c:pt>
                <c:pt idx="1">
                  <c:v>14809</c:v>
                </c:pt>
                <c:pt idx="2">
                  <c:v>8030</c:v>
                </c:pt>
                <c:pt idx="3">
                  <c:v>5891</c:v>
                </c:pt>
                <c:pt idx="4">
                  <c:v>1124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1-47C5-9E06-8CE865E7E2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408530183727034E-2"/>
          <c:y val="0.83213281002413464"/>
          <c:w val="0.9690516185476844"/>
          <c:h val="0.14309938811828163"/>
        </c:manualLayout>
      </c:layout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Лист1!$B$5:$B$14</c:f>
              <c:strCache>
                <c:ptCount val="10"/>
                <c:pt idx="0">
                  <c:v>Республика Тыва</c:v>
                </c:pt>
                <c:pt idx="1">
                  <c:v>Республика Алтай</c:v>
                </c:pt>
                <c:pt idx="2">
                  <c:v>Омская область</c:v>
                </c:pt>
                <c:pt idx="3">
                  <c:v>Республика Хакасия</c:v>
                </c:pt>
                <c:pt idx="4">
                  <c:v>Иркутская область</c:v>
                </c:pt>
                <c:pt idx="5">
                  <c:v>Томская область</c:v>
                </c:pt>
                <c:pt idx="6">
                  <c:v>Новосибирская область</c:v>
                </c:pt>
                <c:pt idx="7">
                  <c:v>Кемеровская область</c:v>
                </c:pt>
                <c:pt idx="8">
                  <c:v>Алтайский край</c:v>
                </c:pt>
                <c:pt idx="9">
                  <c:v>Красноярский край</c:v>
                </c:pt>
              </c:strCache>
            </c:strRef>
          </c:cat>
          <c:val>
            <c:numRef>
              <c:f>Лист1!$C$5:$C$14</c:f>
              <c:numCache>
                <c:formatCode>0.0</c:formatCode>
                <c:ptCount val="10"/>
                <c:pt idx="0">
                  <c:v>11.9</c:v>
                </c:pt>
                <c:pt idx="1">
                  <c:v>11.9</c:v>
                </c:pt>
                <c:pt idx="2">
                  <c:v>7.3</c:v>
                </c:pt>
                <c:pt idx="3">
                  <c:v>7.2</c:v>
                </c:pt>
                <c:pt idx="4">
                  <c:v>6.9</c:v>
                </c:pt>
                <c:pt idx="5">
                  <c:v>6</c:v>
                </c:pt>
                <c:pt idx="6">
                  <c:v>5.6</c:v>
                </c:pt>
                <c:pt idx="7">
                  <c:v>5.4</c:v>
                </c:pt>
                <c:pt idx="8">
                  <c:v>5.2</c:v>
                </c:pt>
                <c:pt idx="9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9-453D-B16A-F0AC05DBF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88096"/>
        <c:axId val="65989632"/>
      </c:barChart>
      <c:catAx>
        <c:axId val="65988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5989632"/>
        <c:crosses val="autoZero"/>
        <c:auto val="1"/>
        <c:lblAlgn val="ctr"/>
        <c:lblOffset val="100"/>
        <c:noMultiLvlLbl val="0"/>
      </c:catAx>
      <c:valAx>
        <c:axId val="65989632"/>
        <c:scaling>
          <c:orientation val="minMax"/>
          <c:max val="13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crossAx val="6598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Лист1!$B$24:$B$33</c:f>
              <c:strCache>
                <c:ptCount val="10"/>
                <c:pt idx="0">
                  <c:v>Республика Тыва</c:v>
                </c:pt>
                <c:pt idx="1">
                  <c:v>Республика Алтай</c:v>
                </c:pt>
                <c:pt idx="2">
                  <c:v>Республика Хакасия</c:v>
                </c:pt>
                <c:pt idx="3">
                  <c:v>Кемеровская область</c:v>
                </c:pt>
                <c:pt idx="4">
                  <c:v>Красноярский край</c:v>
                </c:pt>
                <c:pt idx="5">
                  <c:v>Омская область</c:v>
                </c:pt>
                <c:pt idx="6">
                  <c:v>Томская область</c:v>
                </c:pt>
                <c:pt idx="7">
                  <c:v>Иркутская область</c:v>
                </c:pt>
                <c:pt idx="8">
                  <c:v>Алтайский край</c:v>
                </c:pt>
                <c:pt idx="9">
                  <c:v>Новосибирская область</c:v>
                </c:pt>
              </c:strCache>
            </c:strRef>
          </c:cat>
          <c:val>
            <c:numRef>
              <c:f>Лист1!$C$24:$C$33</c:f>
              <c:numCache>
                <c:formatCode>0.0</c:formatCode>
                <c:ptCount val="10"/>
                <c:pt idx="0">
                  <c:v>9.1</c:v>
                </c:pt>
                <c:pt idx="1">
                  <c:v>4.4000000000000004</c:v>
                </c:pt>
                <c:pt idx="2">
                  <c:v>2.9</c:v>
                </c:pt>
                <c:pt idx="3">
                  <c:v>2.2999999999999998</c:v>
                </c:pt>
                <c:pt idx="4">
                  <c:v>1.9000000000000001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A-4F6E-AE66-354B4E42C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101824"/>
        <c:axId val="69107712"/>
      </c:barChart>
      <c:catAx>
        <c:axId val="6910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69107712"/>
        <c:crosses val="autoZero"/>
        <c:auto val="1"/>
        <c:lblAlgn val="ctr"/>
        <c:lblOffset val="100"/>
        <c:noMultiLvlLbl val="0"/>
      </c:catAx>
      <c:valAx>
        <c:axId val="69107712"/>
        <c:scaling>
          <c:orientation val="minMax"/>
          <c:max val="13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crossAx val="69101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813345841535449E-2"/>
          <c:y val="1.9134324922146485E-2"/>
          <c:w val="0.93649920969012601"/>
          <c:h val="0.81034922673375298"/>
        </c:manualLayout>
      </c:layout>
      <c:lineChart>
        <c:grouping val="standard"/>
        <c:varyColors val="0"/>
        <c:ser>
          <c:idx val="0"/>
          <c:order val="0"/>
          <c:tx>
            <c:strRef>
              <c:f>'май '!$S$29:$S$31</c:f>
              <c:strCache>
                <c:ptCount val="1"/>
                <c:pt idx="0">
                  <c:v>2018г</c:v>
                </c:pt>
              </c:strCache>
            </c:strRef>
          </c:tx>
          <c:spPr>
            <a:ln w="44450">
              <a:solidFill>
                <a:srgbClr val="0000FF"/>
              </a:solidFill>
            </a:ln>
          </c:spPr>
          <c:marker>
            <c:symbol val="diamond"/>
            <c:size val="11"/>
            <c:spPr>
              <a:solidFill>
                <a:srgbClr val="0000FF"/>
              </a:solidFill>
            </c:spPr>
          </c:marker>
          <c:dLbls>
            <c:dLbl>
              <c:idx val="0"/>
              <c:layout>
                <c:manualLayout>
                  <c:x val="-7.1284483210915559E-2"/>
                  <c:y val="2.3730414134775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DB-43D2-8DD6-7BB74DB7A219}"/>
                </c:ext>
              </c:extLst>
            </c:dLbl>
            <c:dLbl>
              <c:idx val="1"/>
              <c:layout>
                <c:manualLayout>
                  <c:x val="-1.9696804256889754E-2"/>
                  <c:y val="-2.693180934366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DB-43D2-8DD6-7BB74DB7A219}"/>
                </c:ext>
              </c:extLst>
            </c:dLbl>
            <c:dLbl>
              <c:idx val="2"/>
              <c:layout>
                <c:manualLayout>
                  <c:x val="-6.1335206722180222E-2"/>
                  <c:y val="-3.4336815683379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DB-43D2-8DD6-7BB74DB7A219}"/>
                </c:ext>
              </c:extLst>
            </c:dLbl>
            <c:dLbl>
              <c:idx val="3"/>
              <c:layout>
                <c:manualLayout>
                  <c:x val="-4.0385377933406123E-2"/>
                  <c:y val="-3.3764609958592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DB-43D2-8DD6-7BB74DB7A219}"/>
                </c:ext>
              </c:extLst>
            </c:dLbl>
            <c:dLbl>
              <c:idx val="4"/>
              <c:layout>
                <c:manualLayout>
                  <c:x val="-5.1339713865227822E-2"/>
                  <c:y val="3.1263710811793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DB-43D2-8DD6-7BB74DB7A219}"/>
                </c:ext>
              </c:extLst>
            </c:dLbl>
            <c:dLbl>
              <c:idx val="5"/>
              <c:layout>
                <c:manualLayout>
                  <c:x val="-4.6593451396397229E-2"/>
                  <c:y val="2.9843906232640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DB-43D2-8DD6-7BB74DB7A219}"/>
                </c:ext>
              </c:extLst>
            </c:dLbl>
            <c:dLbl>
              <c:idx val="6"/>
              <c:layout>
                <c:manualLayout>
                  <c:x val="-5.6885048069024655E-2"/>
                  <c:y val="3.3356227839091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DB-43D2-8DD6-7BB74DB7A219}"/>
                </c:ext>
              </c:extLst>
            </c:dLbl>
            <c:dLbl>
              <c:idx val="7"/>
              <c:layout>
                <c:manualLayout>
                  <c:x val="-1.1718750000000003E-2"/>
                  <c:y val="-2.2368800107019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DB-43D2-8DD6-7BB74DB7A219}"/>
                </c:ext>
              </c:extLst>
            </c:dLbl>
            <c:dLbl>
              <c:idx val="8"/>
              <c:layout>
                <c:manualLayout>
                  <c:x val="-4.4913164384280405E-2"/>
                  <c:y val="-4.522355331516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DB-43D2-8DD6-7BB74DB7A219}"/>
                </c:ext>
              </c:extLst>
            </c:dLbl>
            <c:dLbl>
              <c:idx val="9"/>
              <c:layout>
                <c:manualLayout>
                  <c:x val="-3.9221606073977372E-2"/>
                  <c:y val="-4.6419983466997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DB-43D2-8DD6-7BB74DB7A219}"/>
                </c:ext>
              </c:extLst>
            </c:dLbl>
            <c:dLbl>
              <c:idx val="10"/>
              <c:layout>
                <c:manualLayout>
                  <c:x val="-3.4588022181336713E-2"/>
                  <c:y val="-4.770679905622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DB-43D2-8DD6-7BB74DB7A219}"/>
                </c:ext>
              </c:extLst>
            </c:dLbl>
            <c:dLbl>
              <c:idx val="11"/>
              <c:layout>
                <c:manualLayout>
                  <c:x val="-2.9851285679133872E-2"/>
                  <c:y val="-2.7571437015651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DB-43D2-8DD6-7BB74DB7A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'май '!$R$32:$R$44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'май '!$S$32:$S$44</c:f>
              <c:numCache>
                <c:formatCode>0.00;[Red]0.00</c:formatCode>
                <c:ptCount val="13"/>
                <c:pt idx="0">
                  <c:v>2.4699999999999998</c:v>
                </c:pt>
                <c:pt idx="1">
                  <c:v>2.7</c:v>
                </c:pt>
                <c:pt idx="2">
                  <c:v>2.8</c:v>
                </c:pt>
                <c:pt idx="3">
                  <c:v>2.7</c:v>
                </c:pt>
                <c:pt idx="4">
                  <c:v>2.7</c:v>
                </c:pt>
                <c:pt idx="5">
                  <c:v>2.7</c:v>
                </c:pt>
                <c:pt idx="6">
                  <c:v>2.5</c:v>
                </c:pt>
                <c:pt idx="7">
                  <c:v>2.4</c:v>
                </c:pt>
                <c:pt idx="8">
                  <c:v>2</c:v>
                </c:pt>
                <c:pt idx="9">
                  <c:v>2</c:v>
                </c:pt>
                <c:pt idx="10">
                  <c:v>2.1</c:v>
                </c:pt>
                <c:pt idx="11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DDB-43D2-8DD6-7BB74DB7A219}"/>
            </c:ext>
          </c:extLst>
        </c:ser>
        <c:ser>
          <c:idx val="1"/>
          <c:order val="1"/>
          <c:tx>
            <c:strRef>
              <c:f>'май '!$T$29:$T$31</c:f>
              <c:strCache>
                <c:ptCount val="1"/>
                <c:pt idx="0">
                  <c:v>2019г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23050473492406E-2"/>
                  <c:y val="-5.436095612728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DB-43D2-8DD6-7BB74DB7A219}"/>
                </c:ext>
              </c:extLst>
            </c:dLbl>
            <c:dLbl>
              <c:idx val="1"/>
              <c:layout>
                <c:manualLayout>
                  <c:x val="-5.6757576592113064E-2"/>
                  <c:y val="-4.680576922714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DDB-43D2-8DD6-7BB74DB7A219}"/>
                </c:ext>
              </c:extLst>
            </c:dLbl>
            <c:dLbl>
              <c:idx val="2"/>
              <c:layout>
                <c:manualLayout>
                  <c:x val="-5.5129315119051017E-2"/>
                  <c:y val="-4.5650059597897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DB-43D2-8DD6-7BB74DB7A219}"/>
                </c:ext>
              </c:extLst>
            </c:dLbl>
            <c:dLbl>
              <c:idx val="3"/>
              <c:layout>
                <c:manualLayout>
                  <c:x val="-4.1207679524370752E-2"/>
                  <c:y val="-4.7301947617872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DDB-43D2-8DD6-7BB74DB7A219}"/>
                </c:ext>
              </c:extLst>
            </c:dLbl>
            <c:dLbl>
              <c:idx val="4"/>
              <c:layout>
                <c:manualLayout>
                  <c:x val="-4.1293917076462558E-2"/>
                  <c:y val="-4.5305935875298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DDB-43D2-8DD6-7BB74DB7A219}"/>
                </c:ext>
              </c:extLst>
            </c:dLbl>
            <c:dLbl>
              <c:idx val="5"/>
              <c:layout>
                <c:manualLayout>
                  <c:x val="-3.9765361491133716E-2"/>
                  <c:y val="-4.8729048938065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DDB-43D2-8DD6-7BB74DB7A219}"/>
                </c:ext>
              </c:extLst>
            </c:dLbl>
            <c:dLbl>
              <c:idx val="6"/>
              <c:layout>
                <c:manualLayout>
                  <c:x val="-8.7742987204724367E-3"/>
                  <c:y val="-3.477894579653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DDB-43D2-8DD6-7BB74DB7A219}"/>
                </c:ext>
              </c:extLst>
            </c:dLbl>
            <c:dLbl>
              <c:idx val="7"/>
              <c:layout>
                <c:manualLayout>
                  <c:x val="-3.5159633366141731E-2"/>
                  <c:y val="3.8695234213858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DDB-43D2-8DD6-7BB74DB7A219}"/>
                </c:ext>
              </c:extLst>
            </c:dLbl>
            <c:dLbl>
              <c:idx val="8"/>
              <c:layout>
                <c:manualLayout>
                  <c:x val="-5.9790822114933903E-2"/>
                  <c:y val="3.4399661807821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DDB-43D2-8DD6-7BB74DB7A219}"/>
                </c:ext>
              </c:extLst>
            </c:dLbl>
            <c:dLbl>
              <c:idx val="9"/>
              <c:layout>
                <c:manualLayout>
                  <c:x val="-2.8123385211614182E-2"/>
                  <c:y val="2.4754710876470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DDB-43D2-8DD6-7BB74DB7A219}"/>
                </c:ext>
              </c:extLst>
            </c:dLbl>
            <c:dLbl>
              <c:idx val="10"/>
              <c:layout>
                <c:manualLayout>
                  <c:x val="-1.336260457677165E-2"/>
                  <c:y val="2.4964892031720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DDB-43D2-8DD6-7BB74DB7A219}"/>
                </c:ext>
              </c:extLst>
            </c:dLbl>
            <c:dLbl>
              <c:idx val="11"/>
              <c:layout>
                <c:manualLayout>
                  <c:x val="-1.9914800688976386E-2"/>
                  <c:y val="3.2805930866701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DDB-43D2-8DD6-7BB74DB7A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'май '!$R$32:$R$44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'май '!$T$32:$T$44</c:f>
              <c:numCache>
                <c:formatCode>0.00</c:formatCode>
                <c:ptCount val="13"/>
                <c:pt idx="0">
                  <c:v>2.64</c:v>
                </c:pt>
                <c:pt idx="1">
                  <c:v>2.9499999999999997</c:v>
                </c:pt>
                <c:pt idx="2">
                  <c:v>3.32</c:v>
                </c:pt>
                <c:pt idx="3">
                  <c:v>3.18</c:v>
                </c:pt>
                <c:pt idx="4">
                  <c:v>2.9499999999999997</c:v>
                </c:pt>
                <c:pt idx="5">
                  <c:v>2.8</c:v>
                </c:pt>
                <c:pt idx="6">
                  <c:v>2.59</c:v>
                </c:pt>
                <c:pt idx="7">
                  <c:v>2.3499999999999992</c:v>
                </c:pt>
                <c:pt idx="8">
                  <c:v>1.9900000000000004</c:v>
                </c:pt>
                <c:pt idx="9">
                  <c:v>1.73</c:v>
                </c:pt>
                <c:pt idx="10">
                  <c:v>1.8</c:v>
                </c:pt>
                <c:pt idx="11">
                  <c:v>1.9400000000000004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DDB-43D2-8DD6-7BB74DB7A219}"/>
            </c:ext>
          </c:extLst>
        </c:ser>
        <c:ser>
          <c:idx val="2"/>
          <c:order val="2"/>
          <c:tx>
            <c:strRef>
              <c:f>'май '!$U$29:$U$31</c:f>
              <c:strCache>
                <c:ptCount val="1"/>
                <c:pt idx="0">
                  <c:v>2020г</c:v>
                </c:pt>
              </c:strCache>
            </c:strRef>
          </c:tx>
          <c:spPr>
            <a:ln w="50800">
              <a:solidFill>
                <a:srgbClr val="006600"/>
              </a:solidFill>
            </a:ln>
          </c:spPr>
          <c:marker>
            <c:symbol val="triangle"/>
            <c:size val="13"/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2.426081139271654E-2"/>
                  <c:y val="3.9860501435740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DDB-43D2-8DD6-7BB74DB7A219}"/>
                </c:ext>
              </c:extLst>
            </c:dLbl>
            <c:dLbl>
              <c:idx val="1"/>
              <c:layout>
                <c:manualLayout>
                  <c:x val="-2.2432025098425207E-2"/>
                  <c:y val="4.6377983866200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DDB-43D2-8DD6-7BB74DB7A219}"/>
                </c:ext>
              </c:extLst>
            </c:dLbl>
            <c:dLbl>
              <c:idx val="2"/>
              <c:layout>
                <c:manualLayout>
                  <c:x val="-2.7868094857283466E-2"/>
                  <c:y val="3.7239645715956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DDB-43D2-8DD6-7BB74DB7A219}"/>
                </c:ext>
              </c:extLst>
            </c:dLbl>
            <c:dLbl>
              <c:idx val="3"/>
              <c:layout>
                <c:manualLayout>
                  <c:x val="-5.4214213213582697E-2"/>
                  <c:y val="-8.050100019599492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DDB-43D2-8DD6-7BB74DB7A219}"/>
                </c:ext>
              </c:extLst>
            </c:dLbl>
            <c:dLbl>
              <c:idx val="4"/>
              <c:layout>
                <c:manualLayout>
                  <c:x val="-9.9534787155511808E-3"/>
                  <c:y val="-2.9116872046466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DDB-43D2-8DD6-7BB74DB7A219}"/>
                </c:ext>
              </c:extLst>
            </c:dLbl>
            <c:dLbl>
              <c:idx val="5"/>
              <c:layout>
                <c:manualLayout>
                  <c:x val="-6.9569697342519729E-3"/>
                  <c:y val="-2.6806870397620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DDB-43D2-8DD6-7BB74DB7A219}"/>
                </c:ext>
              </c:extLst>
            </c:dLbl>
            <c:dLbl>
              <c:idx val="6"/>
              <c:layout>
                <c:manualLayout>
                  <c:x val="-2.4126476377952749E-3"/>
                  <c:y val="9.0560825293914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DDB-43D2-8DD6-7BB74DB7A219}"/>
                </c:ext>
              </c:extLst>
            </c:dLbl>
            <c:dLbl>
              <c:idx val="7"/>
              <c:layout>
                <c:manualLayout>
                  <c:x val="-6.2857560285433101E-3"/>
                  <c:y val="-2.0059793987624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DDB-43D2-8DD6-7BB74DB7A219}"/>
                </c:ext>
              </c:extLst>
            </c:dLbl>
            <c:dLbl>
              <c:idx val="8"/>
              <c:layout>
                <c:manualLayout>
                  <c:x val="-3.7172211107527359E-2"/>
                  <c:y val="3.6834714111941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DDB-43D2-8DD6-7BB74DB7A219}"/>
                </c:ext>
              </c:extLst>
            </c:dLbl>
            <c:dLbl>
              <c:idx val="9"/>
              <c:layout>
                <c:manualLayout>
                  <c:x val="-2.4795828515839148E-2"/>
                  <c:y val="4.4979921954522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DDB-43D2-8DD6-7BB74DB7A219}"/>
                </c:ext>
              </c:extLst>
            </c:dLbl>
            <c:dLbl>
              <c:idx val="10"/>
              <c:layout>
                <c:manualLayout>
                  <c:x val="-3.2926181625066386E-2"/>
                  <c:y val="4.1090478071908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DDB-43D2-8DD6-7BB74DB7A219}"/>
                </c:ext>
              </c:extLst>
            </c:dLbl>
            <c:dLbl>
              <c:idx val="11"/>
              <c:layout>
                <c:manualLayout>
                  <c:x val="-1.7817371937639197E-2"/>
                  <c:y val="4.1090478071908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DDB-43D2-8DD6-7BB74DB7A219}"/>
                </c:ext>
              </c:extLst>
            </c:dLbl>
            <c:spPr>
              <a:solidFill>
                <a:srgbClr val="99FF99"/>
              </a:solidFill>
              <a:ln w="19050">
                <a:solidFill>
                  <a:srgbClr val="92D050"/>
                </a:solidFill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'май '!$R$32:$R$44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'май '!$U$32:$U$44</c:f>
              <c:numCache>
                <c:formatCode>0.00</c:formatCode>
                <c:ptCount val="13"/>
                <c:pt idx="0">
                  <c:v>2.1234958571012208</c:v>
                </c:pt>
                <c:pt idx="1">
                  <c:v>2.4243244368572259</c:v>
                </c:pt>
                <c:pt idx="2">
                  <c:v>2.4763709039430393</c:v>
                </c:pt>
                <c:pt idx="3">
                  <c:v>4.3642105263157838</c:v>
                </c:pt>
                <c:pt idx="4">
                  <c:v>6.226315789473686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FDDB-43D2-8DD6-7BB74DB7A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96032"/>
        <c:axId val="79478784"/>
      </c:lineChart>
      <c:catAx>
        <c:axId val="6919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478784"/>
        <c:crosses val="autoZero"/>
        <c:auto val="1"/>
        <c:lblAlgn val="ctr"/>
        <c:lblOffset val="100"/>
        <c:noMultiLvlLbl val="0"/>
      </c:catAx>
      <c:valAx>
        <c:axId val="79478784"/>
        <c:scaling>
          <c:orientation val="minMax"/>
          <c:max val="6.5"/>
          <c:min val="1.5"/>
        </c:scaling>
        <c:delete val="0"/>
        <c:axPos val="l"/>
        <c:numFmt formatCode="0.00;[Red]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9196032"/>
        <c:crosses val="autoZero"/>
        <c:crossBetween val="between"/>
        <c:majorUnit val="3.5"/>
        <c:minorUnit val="3.5"/>
      </c:valAx>
    </c:plotArea>
    <c:legend>
      <c:legendPos val="b"/>
      <c:layout>
        <c:manualLayout>
          <c:xMode val="edge"/>
          <c:yMode val="edge"/>
          <c:x val="0.2760522338239762"/>
          <c:y val="0.94286675303497369"/>
          <c:w val="0.458107345047301"/>
          <c:h val="5.7133246965026509E-2"/>
        </c:manualLayout>
      </c:layout>
      <c:overlay val="0"/>
      <c:txPr>
        <a:bodyPr/>
        <a:lstStyle/>
        <a:p>
          <a:pPr>
            <a:defRPr sz="108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066894844795227E-2"/>
          <c:y val="4.4628597643059674E-2"/>
          <c:w val="0.9439641688799093"/>
          <c:h val="0.79002638879182041"/>
        </c:manualLayout>
      </c:layout>
      <c:lineChart>
        <c:grouping val="standard"/>
        <c:varyColors val="0"/>
        <c:ser>
          <c:idx val="0"/>
          <c:order val="0"/>
          <c:tx>
            <c:strRef>
              <c:f>'май '!$K$29:$K$31</c:f>
              <c:strCache>
                <c:ptCount val="1"/>
                <c:pt idx="0">
                  <c:v>2018г</c:v>
                </c:pt>
              </c:strCache>
            </c:strRef>
          </c:tx>
          <c:spPr>
            <a:ln w="44450">
              <a:solidFill>
                <a:srgbClr val="0000FF"/>
              </a:solidFill>
            </a:ln>
          </c:spPr>
          <c:marker>
            <c:symbol val="diamond"/>
            <c:size val="11"/>
            <c:spPr>
              <a:solidFill>
                <a:srgbClr val="0000FF"/>
              </a:solidFill>
            </c:spPr>
          </c:marker>
          <c:dLbls>
            <c:dLbl>
              <c:idx val="0"/>
              <c:layout>
                <c:manualLayout>
                  <c:x val="-6.4918213486319334E-2"/>
                  <c:y val="3.1343142454253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6E-44E2-BF73-2A2A706886F5}"/>
                </c:ext>
              </c:extLst>
            </c:dLbl>
            <c:dLbl>
              <c:idx val="1"/>
              <c:layout>
                <c:manualLayout>
                  <c:x val="-5.2474642240596593E-2"/>
                  <c:y val="3.5183837652973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6E-44E2-BF73-2A2A706886F5}"/>
                </c:ext>
              </c:extLst>
            </c:dLbl>
            <c:dLbl>
              <c:idx val="2"/>
              <c:layout>
                <c:manualLayout>
                  <c:x val="-6.0328046663269762E-2"/>
                  <c:y val="2.8114318237775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6E-44E2-BF73-2A2A706886F5}"/>
                </c:ext>
              </c:extLst>
            </c:dLbl>
            <c:dLbl>
              <c:idx val="3"/>
              <c:layout>
                <c:manualLayout>
                  <c:x val="-3.3294616955032705E-2"/>
                  <c:y val="-1.0469868494559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6E-44E2-BF73-2A2A706886F5}"/>
                </c:ext>
              </c:extLst>
            </c:dLbl>
            <c:dLbl>
              <c:idx val="4"/>
              <c:layout>
                <c:manualLayout>
                  <c:x val="-3.767847589624005E-2"/>
                  <c:y val="-3.1318247367630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6E-44E2-BF73-2A2A706886F5}"/>
                </c:ext>
              </c:extLst>
            </c:dLbl>
            <c:dLbl>
              <c:idx val="5"/>
              <c:layout>
                <c:manualLayout>
                  <c:x val="-2.7077236482673354E-2"/>
                  <c:y val="-3.3084428146156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6E-44E2-BF73-2A2A706886F5}"/>
                </c:ext>
              </c:extLst>
            </c:dLbl>
            <c:dLbl>
              <c:idx val="6"/>
              <c:layout>
                <c:manualLayout>
                  <c:x val="-5.1648187060310879E-2"/>
                  <c:y val="-3.2914502050304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6E-44E2-BF73-2A2A706886F5}"/>
                </c:ext>
              </c:extLst>
            </c:dLbl>
            <c:dLbl>
              <c:idx val="7"/>
              <c:layout>
                <c:manualLayout>
                  <c:x val="-7.6408803840116557E-2"/>
                  <c:y val="-2.105758895882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6E-44E2-BF73-2A2A706886F5}"/>
                </c:ext>
              </c:extLst>
            </c:dLbl>
            <c:dLbl>
              <c:idx val="8"/>
              <c:layout>
                <c:manualLayout>
                  <c:x val="-0.11747239316653475"/>
                  <c:y val="7.31047644627891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6E-44E2-BF73-2A2A706886F5}"/>
                </c:ext>
              </c:extLst>
            </c:dLbl>
            <c:dLbl>
              <c:idx val="9"/>
              <c:layout>
                <c:manualLayout>
                  <c:x val="-7.306431568678988E-2"/>
                  <c:y val="-3.9399786313366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6E-44E2-BF73-2A2A706886F5}"/>
                </c:ext>
              </c:extLst>
            </c:dLbl>
            <c:dLbl>
              <c:idx val="10"/>
              <c:layout>
                <c:manualLayout>
                  <c:x val="-5.3381124321668014E-2"/>
                  <c:y val="5.1646570165088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6E-44E2-BF73-2A2A706886F5}"/>
                </c:ext>
              </c:extLst>
            </c:dLbl>
            <c:dLbl>
              <c:idx val="11"/>
              <c:layout>
                <c:manualLayout>
                  <c:x val="0"/>
                  <c:y val="-4.0011200505027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6E-44E2-BF73-2A2A70688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'май '!$J$32:$J$43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'май '!$K$32:$K$43</c:f>
              <c:numCache>
                <c:formatCode>0.0;[Red]0.0</c:formatCode>
                <c:ptCount val="12"/>
                <c:pt idx="0">
                  <c:v>10.9</c:v>
                </c:pt>
                <c:pt idx="1">
                  <c:v>11.3</c:v>
                </c:pt>
                <c:pt idx="2">
                  <c:v>11.6</c:v>
                </c:pt>
                <c:pt idx="3">
                  <c:v>11.7</c:v>
                </c:pt>
                <c:pt idx="4">
                  <c:v>10.6</c:v>
                </c:pt>
                <c:pt idx="5">
                  <c:v>10.4</c:v>
                </c:pt>
                <c:pt idx="6">
                  <c:v>9.9</c:v>
                </c:pt>
                <c:pt idx="7">
                  <c:v>10.200000000000001</c:v>
                </c:pt>
                <c:pt idx="8">
                  <c:v>11.2</c:v>
                </c:pt>
                <c:pt idx="9">
                  <c:v>11.2</c:v>
                </c:pt>
                <c:pt idx="10">
                  <c:v>12</c:v>
                </c:pt>
                <c:pt idx="11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F6E-44E2-BF73-2A2A706886F5}"/>
            </c:ext>
          </c:extLst>
        </c:ser>
        <c:ser>
          <c:idx val="1"/>
          <c:order val="1"/>
          <c:tx>
            <c:strRef>
              <c:f>'май '!$L$29:$L$31</c:f>
              <c:strCache>
                <c:ptCount val="1"/>
                <c:pt idx="0">
                  <c:v>2019г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8.273435523035759E-2"/>
                  <c:y val="3.9139415682625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6E-44E2-BF73-2A2A706886F5}"/>
                </c:ext>
              </c:extLst>
            </c:dLbl>
            <c:dLbl>
              <c:idx val="1"/>
              <c:layout>
                <c:manualLayout>
                  <c:x val="-0.10773652109602108"/>
                  <c:y val="2.9198053889411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F6E-44E2-BF73-2A2A706886F5}"/>
                </c:ext>
              </c:extLst>
            </c:dLbl>
            <c:dLbl>
              <c:idx val="2"/>
              <c:layout>
                <c:manualLayout>
                  <c:x val="-7.7819186192496323E-2"/>
                  <c:y val="5.0180957588364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6E-44E2-BF73-2A2A706886F5}"/>
                </c:ext>
              </c:extLst>
            </c:dLbl>
            <c:dLbl>
              <c:idx val="3"/>
              <c:layout>
                <c:manualLayout>
                  <c:x val="-6.5796796280878325E-2"/>
                  <c:y val="4.4991131410884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F6E-44E2-BF73-2A2A706886F5}"/>
                </c:ext>
              </c:extLst>
            </c:dLbl>
            <c:dLbl>
              <c:idx val="4"/>
              <c:layout>
                <c:manualLayout>
                  <c:x val="-7.3127700907901522E-2"/>
                  <c:y val="4.9796111524506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F6E-44E2-BF73-2A2A706886F5}"/>
                </c:ext>
              </c:extLst>
            </c:dLbl>
            <c:dLbl>
              <c:idx val="5"/>
              <c:layout>
                <c:manualLayout>
                  <c:x val="-6.5720195608260729E-2"/>
                  <c:y val="4.7630467383553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F6E-44E2-BF73-2A2A706886F5}"/>
                </c:ext>
              </c:extLst>
            </c:dLbl>
            <c:dLbl>
              <c:idx val="6"/>
              <c:layout>
                <c:manualLayout>
                  <c:x val="-5.0360659460819385E-2"/>
                  <c:y val="4.812128886202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6E-44E2-BF73-2A2A706886F5}"/>
                </c:ext>
              </c:extLst>
            </c:dLbl>
            <c:dLbl>
              <c:idx val="7"/>
              <c:layout>
                <c:manualLayout>
                  <c:x val="-5.6810778718032695E-2"/>
                  <c:y val="4.5059649997921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F6E-44E2-BF73-2A2A706886F5}"/>
                </c:ext>
              </c:extLst>
            </c:dLbl>
            <c:dLbl>
              <c:idx val="8"/>
              <c:layout>
                <c:manualLayout>
                  <c:x val="-6.3087873452752075E-2"/>
                  <c:y val="4.6059336182792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F6E-44E2-BF73-2A2A706886F5}"/>
                </c:ext>
              </c:extLst>
            </c:dLbl>
            <c:dLbl>
              <c:idx val="9"/>
              <c:layout>
                <c:manualLayout>
                  <c:x val="-8.1735364988744882E-2"/>
                  <c:y val="5.3257442146331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F6E-44E2-BF73-2A2A706886F5}"/>
                </c:ext>
              </c:extLst>
            </c:dLbl>
            <c:dLbl>
              <c:idx val="10"/>
              <c:layout>
                <c:manualLayout>
                  <c:x val="-7.8556804170992284E-2"/>
                  <c:y val="-4.7539566058084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F6E-44E2-BF73-2A2A706886F5}"/>
                </c:ext>
              </c:extLst>
            </c:dLbl>
            <c:dLbl>
              <c:idx val="11"/>
              <c:layout>
                <c:manualLayout>
                  <c:x val="-1.308378645200858E-2"/>
                  <c:y val="5.3538825143763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F6E-44E2-BF73-2A2A70688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'май '!$J$32:$J$43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'май '!$L$32:$L$43</c:f>
              <c:numCache>
                <c:formatCode>0.0;[Red]0.0</c:formatCode>
                <c:ptCount val="12"/>
                <c:pt idx="0">
                  <c:v>12.6</c:v>
                </c:pt>
                <c:pt idx="1">
                  <c:v>11.8</c:v>
                </c:pt>
                <c:pt idx="2">
                  <c:v>10.6</c:v>
                </c:pt>
                <c:pt idx="3">
                  <c:v>10.7</c:v>
                </c:pt>
                <c:pt idx="4">
                  <c:v>10.6</c:v>
                </c:pt>
                <c:pt idx="5">
                  <c:v>10.200000000000001</c:v>
                </c:pt>
                <c:pt idx="6">
                  <c:v>9.7000000000000011</c:v>
                </c:pt>
                <c:pt idx="7">
                  <c:v>10</c:v>
                </c:pt>
                <c:pt idx="8">
                  <c:v>10.4</c:v>
                </c:pt>
                <c:pt idx="9">
                  <c:v>10.3</c:v>
                </c:pt>
                <c:pt idx="10">
                  <c:v>12.7</c:v>
                </c:pt>
                <c:pt idx="11" formatCode="0.00;[Red]0.00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8F6E-44E2-BF73-2A2A706886F5}"/>
            </c:ext>
          </c:extLst>
        </c:ser>
        <c:ser>
          <c:idx val="2"/>
          <c:order val="2"/>
          <c:tx>
            <c:strRef>
              <c:f>'май '!$M$29:$M$31</c:f>
              <c:strCache>
                <c:ptCount val="1"/>
                <c:pt idx="0">
                  <c:v>2020г</c:v>
                </c:pt>
              </c:strCache>
            </c:strRef>
          </c:tx>
          <c:spPr>
            <a:ln w="63500">
              <a:solidFill>
                <a:srgbClr val="006600"/>
              </a:solidFill>
            </a:ln>
          </c:spPr>
          <c:marker>
            <c:symbol val="triangle"/>
            <c:size val="13"/>
            <c:spPr>
              <a:solidFill>
                <a:srgbClr val="006600"/>
              </a:solidFill>
              <a:ln>
                <a:solidFill>
                  <a:srgbClr val="006600">
                    <a:alpha val="99000"/>
                  </a:srgbClr>
                </a:solidFill>
              </a:ln>
            </c:spPr>
          </c:marker>
          <c:dPt>
            <c:idx val="0"/>
            <c:marker>
              <c:symbol val="triangle"/>
              <c:size val="15"/>
              <c:spPr>
                <a:solidFill>
                  <a:srgbClr val="92D050"/>
                </a:solidFill>
                <a:ln>
                  <a:solidFill>
                    <a:srgbClr val="006600">
                      <a:alpha val="99000"/>
                    </a:srgbClr>
                  </a:solidFill>
                </a:ln>
              </c:spPr>
            </c:marker>
            <c:bubble3D val="0"/>
            <c:spPr>
              <a:ln w="76200">
                <a:solidFill>
                  <a:srgbClr val="0066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8F6E-44E2-BF73-2A2A706886F5}"/>
              </c:ext>
            </c:extLst>
          </c:dPt>
          <c:dLbls>
            <c:dLbl>
              <c:idx val="0"/>
              <c:layout>
                <c:manualLayout>
                  <c:x val="-3.0490220980441969E-2"/>
                  <c:y val="-3.4913852100865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F6E-44E2-BF73-2A2A706886F5}"/>
                </c:ext>
              </c:extLst>
            </c:dLbl>
            <c:dLbl>
              <c:idx val="1"/>
              <c:layout>
                <c:manualLayout>
                  <c:x val="-6.019417903412673E-2"/>
                  <c:y val="-5.9677862146997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F6E-44E2-BF73-2A2A706886F5}"/>
                </c:ext>
              </c:extLst>
            </c:dLbl>
            <c:dLbl>
              <c:idx val="2"/>
              <c:layout>
                <c:manualLayout>
                  <c:x val="-2.7365359246847531E-2"/>
                  <c:y val="-5.3535636125713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F6E-44E2-BF73-2A2A706886F5}"/>
                </c:ext>
              </c:extLst>
            </c:dLbl>
            <c:dLbl>
              <c:idx val="3"/>
              <c:layout>
                <c:manualLayout>
                  <c:x val="-3.6636119425203645E-2"/>
                  <c:y val="4.1865871072714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F6E-44E2-BF73-2A2A706886F5}"/>
                </c:ext>
              </c:extLst>
            </c:dLbl>
            <c:dLbl>
              <c:idx val="4"/>
              <c:layout>
                <c:manualLayout>
                  <c:x val="-3.5344068098620299E-2"/>
                  <c:y val="4.0420860075224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F6E-44E2-BF73-2A2A706886F5}"/>
                </c:ext>
              </c:extLst>
            </c:dLbl>
            <c:dLbl>
              <c:idx val="5"/>
              <c:layout>
                <c:manualLayout>
                  <c:x val="-3.6253854117562156E-2"/>
                  <c:y val="4.1150583162485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F6E-44E2-BF73-2A2A706886F5}"/>
                </c:ext>
              </c:extLst>
            </c:dLbl>
            <c:dLbl>
              <c:idx val="6"/>
              <c:layout>
                <c:manualLayout>
                  <c:x val="-3.8545461106963462E-2"/>
                  <c:y val="4.224454558747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F6E-44E2-BF73-2A2A706886F5}"/>
                </c:ext>
              </c:extLst>
            </c:dLbl>
            <c:dLbl>
              <c:idx val="7"/>
              <c:layout>
                <c:manualLayout>
                  <c:x val="-5.0231032779453046E-2"/>
                  <c:y val="3.051310210087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F6E-44E2-BF73-2A2A706886F5}"/>
                </c:ext>
              </c:extLst>
            </c:dLbl>
            <c:dLbl>
              <c:idx val="8"/>
              <c:layout>
                <c:manualLayout>
                  <c:x val="-3.7172211107527359E-2"/>
                  <c:y val="3.6834714111941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F6E-44E2-BF73-2A2A706886F5}"/>
                </c:ext>
              </c:extLst>
            </c:dLbl>
            <c:dLbl>
              <c:idx val="9"/>
              <c:layout>
                <c:manualLayout>
                  <c:x val="-2.4795828515839148E-2"/>
                  <c:y val="4.4979921954522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F6E-44E2-BF73-2A2A706886F5}"/>
                </c:ext>
              </c:extLst>
            </c:dLbl>
            <c:dLbl>
              <c:idx val="10"/>
              <c:layout>
                <c:manualLayout>
                  <c:x val="-3.2926181625066386E-2"/>
                  <c:y val="4.1090478071908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F6E-44E2-BF73-2A2A706886F5}"/>
                </c:ext>
              </c:extLst>
            </c:dLbl>
            <c:dLbl>
              <c:idx val="11"/>
              <c:layout>
                <c:manualLayout>
                  <c:x val="-1.7817371937639197E-2"/>
                  <c:y val="4.1090478071908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F6E-44E2-BF73-2A2A706886F5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rgbClr val="006600"/>
                </a:solidFill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'май '!$J$32:$J$43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'май '!$M$32:$M$43</c:f>
              <c:numCache>
                <c:formatCode>0.0;[Red]0.0</c:formatCode>
                <c:ptCount val="12"/>
                <c:pt idx="0">
                  <c:v>12.9</c:v>
                </c:pt>
                <c:pt idx="1">
                  <c:v>11.7</c:v>
                </c:pt>
                <c:pt idx="2">
                  <c:v>11.9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8F6E-44E2-BF73-2A2A70688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50528"/>
        <c:axId val="80609664"/>
      </c:lineChart>
      <c:catAx>
        <c:axId val="8055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0609664"/>
        <c:crosses val="autoZero"/>
        <c:auto val="1"/>
        <c:lblAlgn val="ctr"/>
        <c:lblOffset val="100"/>
        <c:noMultiLvlLbl val="0"/>
      </c:catAx>
      <c:valAx>
        <c:axId val="80609664"/>
        <c:scaling>
          <c:orientation val="minMax"/>
          <c:max val="16.5"/>
          <c:min val="9"/>
        </c:scaling>
        <c:delete val="0"/>
        <c:axPos val="l"/>
        <c:numFmt formatCode="0.0;[Red]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0550528"/>
        <c:crosses val="autoZero"/>
        <c:crossBetween val="between"/>
        <c:majorUnit val="9"/>
        <c:minorUnit val="9"/>
      </c:valAx>
    </c:plotArea>
    <c:legend>
      <c:legendPos val="b"/>
      <c:layout>
        <c:manualLayout>
          <c:xMode val="edge"/>
          <c:yMode val="edge"/>
          <c:x val="0.3402500916893586"/>
          <c:y val="0.94657067445221033"/>
          <c:w val="0.48458564420186756"/>
          <c:h val="4.1973517355274423E-2"/>
        </c:manualLayout>
      </c:layout>
      <c:overlay val="0"/>
      <c:txPr>
        <a:bodyPr/>
        <a:lstStyle/>
        <a:p>
          <a:pPr>
            <a:defRPr sz="108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BF747-60DA-4198-8F6C-4495C87D4C56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04323-9C50-431F-BB9F-D8DDD9B5B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Алашева\Downloads\Фон Вед 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ашева\Downloads\Заставка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ашева\Downloads\Заставка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ашева\Downloads\Заставка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6714-E9F1-4038-88AE-02B03F6FD93C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28E9-37E5-4004-8324-677FB2C7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613A-AE19-4E9A-9B1E-607ADACFA80E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E61A-F06C-4CAE-B75C-C502C4504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57" r:id="rId5"/>
    <p:sldLayoutId id="2147483658" r:id="rId6"/>
    <p:sldLayoutId id="214748365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Минтру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0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8"/>
          <p:cNvSpPr txBox="1">
            <a:spLocks noGrp="1"/>
          </p:cNvSpPr>
          <p:nvPr>
            <p:ph type="title"/>
          </p:nvPr>
        </p:nvSpPr>
        <p:spPr>
          <a:xfrm>
            <a:off x="539552" y="1628800"/>
            <a:ext cx="822960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>
              <a:lnSpc>
                <a:spcPts val="1884"/>
              </a:lnSpc>
            </a:pPr>
            <a:r>
              <a:rPr lang="ru-RU" sz="1800" b="1" spc="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/>
              </a:rPr>
              <a:t>ДОХОДЫ, БЕДНОСТЬ И ЗАНЯТОСТЬ В ЭПОХУ </a:t>
            </a:r>
            <a:r>
              <a:rPr lang="en-US" sz="1800" b="1" spc="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/>
              </a:rPr>
              <a:t>COVID</a:t>
            </a:r>
            <a:r>
              <a:rPr lang="ru-RU" sz="1800" b="1" spc="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/>
              </a:rPr>
              <a:t>-19: </a:t>
            </a:r>
            <a:br>
              <a:rPr lang="ru-RU" sz="1800" b="1" spc="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/>
              </a:rPr>
            </a:br>
            <a:r>
              <a:rPr lang="ru-RU" sz="1800" b="1" spc="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/>
              </a:rPr>
              <a:t>АНТИ- И ПОСТКРИЗИСНЫАЯ ПОЛИТИКА СОЦИАЛЬНОЙ ЗАЩИТЫ</a:t>
            </a:r>
            <a:br>
              <a:rPr lang="ru-RU" sz="1800" b="1" spc="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/>
              </a:rPr>
            </a:b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395536" y="2492896"/>
            <a:ext cx="816890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453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spc="-17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ОБ</a:t>
            </a:r>
            <a:r>
              <a:rPr lang="ru-RU" b="1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 </a:t>
            </a:r>
            <a:r>
              <a:rPr lang="ru-RU" b="1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УРОВНЕ </a:t>
            </a:r>
            <a:r>
              <a:rPr lang="ru-RU" b="1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b="1" spc="-5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ЖИЗНИ</a:t>
            </a:r>
            <a:r>
              <a:rPr lang="ru-RU" b="1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 </a:t>
            </a:r>
            <a:r>
              <a:rPr lang="ru-RU" b="1" spc="-7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Н</a:t>
            </a:r>
            <a:r>
              <a:rPr lang="ru-RU" b="1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А</a:t>
            </a:r>
            <a:r>
              <a:rPr lang="ru-RU" b="1" spc="-14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</a:t>
            </a:r>
            <a:r>
              <a:rPr lang="ru-RU" b="1" spc="-1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Е</a:t>
            </a:r>
            <a:r>
              <a:rPr lang="ru-RU" b="1" spc="-1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ЛЕНИЯ</a:t>
            </a:r>
            <a:r>
              <a:rPr lang="ru-RU" b="1" spc="-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 </a:t>
            </a:r>
            <a:r>
              <a:rPr lang="ru-RU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РЕСПУБЛИКИ </a:t>
            </a:r>
            <a:r>
              <a:rPr lang="ru-RU" b="1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b="1" spc="-22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АЛТАЙ</a:t>
            </a:r>
            <a:r>
              <a:rPr lang="ru-RU" b="1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b="1" spc="-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И</a:t>
            </a:r>
            <a:r>
              <a:rPr lang="ru-RU" b="1" spc="4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b="1" spc="-7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ПРИНИМАЕМЫХ </a:t>
            </a:r>
            <a:r>
              <a:rPr lang="ru-RU" b="1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МЕ</a:t>
            </a:r>
            <a:r>
              <a:rPr lang="ru-RU" b="1" spc="-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Р</a:t>
            </a:r>
            <a:r>
              <a:rPr lang="ru-RU" b="1" spc="-5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АХ </a:t>
            </a:r>
            <a:r>
              <a:rPr lang="ru-RU" b="1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ПО</a:t>
            </a:r>
            <a:r>
              <a:rPr lang="ru-RU" b="1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 </a:t>
            </a:r>
            <a:r>
              <a:rPr lang="ru-RU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СНИЖЕНИЮ </a:t>
            </a:r>
            <a:r>
              <a:rPr lang="ru-RU" b="1" spc="-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b="1" spc="-12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БЕДНО</a:t>
            </a:r>
            <a:r>
              <a:rPr lang="ru-RU" b="1" spc="-2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</a:t>
            </a:r>
            <a:r>
              <a:rPr lang="ru-RU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ТИ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725144"/>
            <a:ext cx="62007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32" marR="4453">
              <a:lnSpc>
                <a:spcPct val="120000"/>
              </a:lnSpc>
              <a:spcBef>
                <a:spcPts val="0"/>
              </a:spcBef>
            </a:pPr>
            <a:r>
              <a:rPr lang="ru-RU" b="1" spc="-100" dirty="0">
                <a:latin typeface="Century Gothic" pitchFamily="34" charset="0"/>
                <a:cs typeface="Times New Roman" pitchFamily="18" charset="0"/>
              </a:rPr>
              <a:t>Сумин А.Г. –  министр труда, социального развития и занятости населения Республики Алтай</a:t>
            </a:r>
          </a:p>
          <a:p>
            <a:pPr marL="11132" marR="4453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9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Минтру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98" y="103791"/>
            <a:ext cx="800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929394" cy="599911"/>
          </a:xfrm>
        </p:spPr>
        <p:txBody>
          <a:bodyPr>
            <a:normAutofit/>
          </a:bodyPr>
          <a:lstStyle/>
          <a:p>
            <a:pPr algn="just"/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Динамика показателей безработицы в Республике  Алтай</a:t>
            </a:r>
            <a:endParaRPr lang="ru-RU" sz="2100" b="1" dirty="0">
              <a:latin typeface="Century Gothic" pitchFamily="34" charset="0"/>
            </a:endParaRPr>
          </a:p>
        </p:txBody>
      </p:sp>
      <p:sp>
        <p:nvSpPr>
          <p:cNvPr id="32" name="object 4"/>
          <p:cNvSpPr txBox="1"/>
          <p:nvPr/>
        </p:nvSpPr>
        <p:spPr>
          <a:xfrm>
            <a:off x="4739692" y="2674775"/>
            <a:ext cx="3587115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69600"/>
              </a:lnSpc>
            </a:pPr>
            <a:r>
              <a:rPr lang="ru-RU" b="1" u="sng" spc="65" dirty="0">
                <a:solidFill>
                  <a:srgbClr val="071740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</a:t>
            </a:r>
            <a:r>
              <a:rPr b="1" u="sng" spc="45" dirty="0">
                <a:solidFill>
                  <a:srgbClr val="07174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u="sng" spc="45" dirty="0">
                <a:solidFill>
                  <a:srgbClr val="07174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ject 12"/>
          <p:cNvSpPr/>
          <p:nvPr/>
        </p:nvSpPr>
        <p:spPr>
          <a:xfrm flipV="1">
            <a:off x="883025" y="3691076"/>
            <a:ext cx="2411550" cy="746036"/>
          </a:xfrm>
          <a:custGeom>
            <a:avLst/>
            <a:gdLst/>
            <a:ahLst/>
            <a:cxnLst/>
            <a:rect l="l" t="t" r="r" b="b"/>
            <a:pathLst>
              <a:path w="2523490" h="955675">
                <a:moveTo>
                  <a:pt x="0" y="955573"/>
                </a:moveTo>
                <a:lnTo>
                  <a:pt x="2523057" y="0"/>
                </a:lnTo>
              </a:path>
            </a:pathLst>
          </a:custGeom>
          <a:ln w="44450">
            <a:solidFill>
              <a:srgbClr val="0F73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6"/>
          <p:cNvSpPr txBox="1"/>
          <p:nvPr/>
        </p:nvSpPr>
        <p:spPr>
          <a:xfrm>
            <a:off x="3294574" y="4524172"/>
            <a:ext cx="8508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algn="ctr"/>
            <a:r>
              <a:rPr lang="ru-RU" sz="1400" b="1" dirty="0">
                <a:solidFill>
                  <a:srgbClr val="002060"/>
                </a:solidFill>
                <a:latin typeface="Arial Black"/>
                <a:cs typeface="Arial Black"/>
              </a:rPr>
              <a:t>11,0</a:t>
            </a:r>
            <a:r>
              <a:rPr lang="ru-RU" sz="1400" b="1" spc="48" dirty="0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lang="ru-RU" sz="1400" spc="48" dirty="0">
                <a:solidFill>
                  <a:srgbClr val="002060"/>
                </a:solidFill>
                <a:latin typeface="Arial Black"/>
                <a:cs typeface="Arial Black"/>
              </a:rPr>
              <a:t>(2019г.)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35" name="object 16"/>
          <p:cNvSpPr txBox="1"/>
          <p:nvPr/>
        </p:nvSpPr>
        <p:spPr>
          <a:xfrm>
            <a:off x="314262" y="3071947"/>
            <a:ext cx="8508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algn="ctr"/>
            <a:r>
              <a:rPr lang="ru-RU" sz="1400" b="1" dirty="0">
                <a:solidFill>
                  <a:srgbClr val="002060"/>
                </a:solidFill>
                <a:latin typeface="Arial Black"/>
                <a:cs typeface="Arial Black"/>
              </a:rPr>
              <a:t>11,2</a:t>
            </a:r>
            <a:r>
              <a:rPr lang="ru-RU" sz="1400" b="1" spc="48" dirty="0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lang="ru-RU" sz="1400" spc="48" dirty="0">
                <a:solidFill>
                  <a:srgbClr val="002060"/>
                </a:solidFill>
                <a:latin typeface="Arial Black"/>
                <a:cs typeface="Arial Black"/>
              </a:rPr>
              <a:t>(2018г.)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40" name="object 69"/>
          <p:cNvSpPr txBox="1"/>
          <p:nvPr/>
        </p:nvSpPr>
        <p:spPr>
          <a:xfrm>
            <a:off x="2484533" y="3860698"/>
            <a:ext cx="48923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400" b="1" spc="13" dirty="0">
                <a:solidFill>
                  <a:srgbClr val="0B5EBE"/>
                </a:solidFill>
                <a:latin typeface="Arial"/>
                <a:cs typeface="Arial"/>
              </a:rPr>
              <a:t>0,2</a:t>
            </a:r>
            <a:r>
              <a:rPr sz="1400" b="1" spc="9" dirty="0">
                <a:solidFill>
                  <a:srgbClr val="0B5EBE"/>
                </a:solidFill>
                <a:latin typeface="Arial"/>
                <a:cs typeface="Arial"/>
              </a:rPr>
              <a:t>%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41" name="object 16"/>
          <p:cNvSpPr txBox="1"/>
          <p:nvPr/>
        </p:nvSpPr>
        <p:spPr>
          <a:xfrm>
            <a:off x="4865707" y="3068960"/>
            <a:ext cx="8508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algn="ctr"/>
            <a:r>
              <a:rPr lang="ru-RU" sz="1400" b="1" dirty="0">
                <a:solidFill>
                  <a:srgbClr val="002060"/>
                </a:solidFill>
                <a:latin typeface="Arial Black"/>
                <a:cs typeface="Arial Black"/>
              </a:rPr>
              <a:t>2,2</a:t>
            </a:r>
            <a:r>
              <a:rPr lang="ru-RU" sz="1400" b="1" spc="48" dirty="0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lang="ru-RU" sz="1400" spc="48" dirty="0">
                <a:solidFill>
                  <a:srgbClr val="002060"/>
                </a:solidFill>
                <a:latin typeface="Arial Black"/>
                <a:cs typeface="Arial Black"/>
              </a:rPr>
              <a:t>(2018г.)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42" name="object 16"/>
          <p:cNvSpPr txBox="1"/>
          <p:nvPr/>
        </p:nvSpPr>
        <p:spPr>
          <a:xfrm>
            <a:off x="7956376" y="4523566"/>
            <a:ext cx="8508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algn="ctr"/>
            <a:r>
              <a:rPr lang="ru-RU" sz="1400" b="1" dirty="0">
                <a:solidFill>
                  <a:srgbClr val="002060"/>
                </a:solidFill>
                <a:latin typeface="Arial Black"/>
                <a:cs typeface="Arial Black"/>
              </a:rPr>
              <a:t>1,9</a:t>
            </a:r>
            <a:r>
              <a:rPr lang="ru-RU" sz="1400" b="1" spc="48" dirty="0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lang="ru-RU" sz="1400" spc="48" dirty="0">
                <a:solidFill>
                  <a:srgbClr val="002060"/>
                </a:solidFill>
                <a:latin typeface="Arial Black"/>
                <a:cs typeface="Arial Black"/>
              </a:rPr>
              <a:t>(2019г.)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43" name="object 12"/>
          <p:cNvSpPr/>
          <p:nvPr/>
        </p:nvSpPr>
        <p:spPr>
          <a:xfrm flipV="1">
            <a:off x="5222909" y="3556386"/>
            <a:ext cx="2733467" cy="967179"/>
          </a:xfrm>
          <a:custGeom>
            <a:avLst/>
            <a:gdLst/>
            <a:ahLst/>
            <a:cxnLst/>
            <a:rect l="l" t="t" r="r" b="b"/>
            <a:pathLst>
              <a:path w="2523490" h="955675">
                <a:moveTo>
                  <a:pt x="0" y="955573"/>
                </a:moveTo>
                <a:lnTo>
                  <a:pt x="2523057" y="0"/>
                </a:lnTo>
              </a:path>
            </a:pathLst>
          </a:custGeom>
          <a:ln w="44450">
            <a:solidFill>
              <a:srgbClr val="0F73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69"/>
          <p:cNvSpPr txBox="1"/>
          <p:nvPr/>
        </p:nvSpPr>
        <p:spPr>
          <a:xfrm>
            <a:off x="6732240" y="3730142"/>
            <a:ext cx="48923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400" b="1" spc="13" dirty="0">
                <a:solidFill>
                  <a:srgbClr val="0B5EBE"/>
                </a:solidFill>
                <a:latin typeface="Arial"/>
                <a:cs typeface="Arial"/>
              </a:rPr>
              <a:t>0</a:t>
            </a:r>
            <a:r>
              <a:rPr lang="ru-RU" sz="1400" b="1" spc="-26" dirty="0">
                <a:solidFill>
                  <a:srgbClr val="0B5EBE"/>
                </a:solidFill>
                <a:latin typeface="Arial"/>
                <a:cs typeface="Arial"/>
              </a:rPr>
              <a:t>,3</a:t>
            </a:r>
            <a:r>
              <a:rPr sz="1400" b="1" spc="9" dirty="0">
                <a:solidFill>
                  <a:srgbClr val="0B5EBE"/>
                </a:solidFill>
                <a:latin typeface="Arial"/>
                <a:cs typeface="Arial"/>
              </a:rPr>
              <a:t>%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170153" y="3811563"/>
            <a:ext cx="180020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6443240" y="3752696"/>
            <a:ext cx="180020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bject 4"/>
          <p:cNvSpPr txBox="1"/>
          <p:nvPr/>
        </p:nvSpPr>
        <p:spPr>
          <a:xfrm>
            <a:off x="314262" y="2674775"/>
            <a:ext cx="3831123" cy="199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69600"/>
              </a:lnSpc>
            </a:pPr>
            <a:r>
              <a:rPr lang="ru-RU" b="1" u="sng" spc="65" dirty="0">
                <a:solidFill>
                  <a:srgbClr val="071740"/>
                </a:solidFill>
                <a:latin typeface="Times New Roman" pitchFamily="18" charset="0"/>
                <a:cs typeface="Times New Roman" pitchFamily="18" charset="0"/>
              </a:rPr>
              <a:t>Уровень общей  безработицы</a:t>
            </a:r>
            <a:r>
              <a:rPr b="1" u="sng" spc="45" dirty="0">
                <a:solidFill>
                  <a:srgbClr val="07174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u="sng" spc="45" dirty="0">
                <a:solidFill>
                  <a:srgbClr val="07174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9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Минтру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0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619672" y="1330166"/>
            <a:ext cx="61206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Уровень общей безработицы в 2020 году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432917" y="1804174"/>
            <a:ext cx="28083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200" b="1" i="1" spc="-22" dirty="0" err="1">
                <a:solidFill>
                  <a:srgbClr val="233644"/>
                </a:solidFill>
                <a:latin typeface="Century Gothic" pitchFamily="34" charset="0"/>
                <a:cs typeface="Arial"/>
              </a:rPr>
              <a:t>У</a:t>
            </a:r>
            <a:r>
              <a:rPr sz="1200" b="1" i="1" spc="66" dirty="0" err="1">
                <a:solidFill>
                  <a:srgbClr val="233644"/>
                </a:solidFill>
                <a:latin typeface="Century Gothic" pitchFamily="34" charset="0"/>
                <a:cs typeface="Arial"/>
              </a:rPr>
              <a:t>ро</a:t>
            </a:r>
            <a:r>
              <a:rPr sz="1200" b="1" i="1" spc="53" dirty="0" err="1">
                <a:solidFill>
                  <a:srgbClr val="233644"/>
                </a:solidFill>
                <a:latin typeface="Century Gothic" pitchFamily="34" charset="0"/>
                <a:cs typeface="Arial"/>
              </a:rPr>
              <a:t>в</a:t>
            </a:r>
            <a:r>
              <a:rPr sz="1200" b="1" i="1" spc="44" dirty="0" err="1">
                <a:solidFill>
                  <a:srgbClr val="233644"/>
                </a:solidFill>
                <a:latin typeface="Century Gothic" pitchFamily="34" charset="0"/>
                <a:cs typeface="Arial"/>
              </a:rPr>
              <a:t>ень</a:t>
            </a:r>
            <a:r>
              <a:rPr sz="1200" b="1" i="1" spc="-9" dirty="0">
                <a:solidFill>
                  <a:srgbClr val="233644"/>
                </a:solidFill>
                <a:latin typeface="Century Gothic" pitchFamily="34" charset="0"/>
                <a:cs typeface="Arial"/>
              </a:rPr>
              <a:t> </a:t>
            </a:r>
            <a:r>
              <a:rPr lang="ru-RU" sz="1200" b="1" i="1" spc="-9" dirty="0">
                <a:solidFill>
                  <a:srgbClr val="233644"/>
                </a:solidFill>
                <a:latin typeface="Century Gothic" pitchFamily="34" charset="0"/>
                <a:cs typeface="Arial"/>
              </a:rPr>
              <a:t> общей </a:t>
            </a:r>
            <a:r>
              <a:rPr sz="1200" b="1" i="1" spc="57" dirty="0" err="1">
                <a:solidFill>
                  <a:srgbClr val="233644"/>
                </a:solidFill>
                <a:latin typeface="Century Gothic" pitchFamily="34" charset="0"/>
                <a:cs typeface="Arial"/>
              </a:rPr>
              <a:t>безраб</a:t>
            </a:r>
            <a:r>
              <a:rPr sz="1200" b="1" i="1" spc="18" dirty="0" err="1">
                <a:solidFill>
                  <a:srgbClr val="233644"/>
                </a:solidFill>
                <a:latin typeface="Century Gothic" pitchFamily="34" charset="0"/>
                <a:cs typeface="Arial"/>
              </a:rPr>
              <a:t>о</a:t>
            </a:r>
            <a:r>
              <a:rPr sz="1200" b="1" i="1" spc="61" dirty="0" err="1">
                <a:solidFill>
                  <a:srgbClr val="233644"/>
                </a:solidFill>
                <a:latin typeface="Century Gothic" pitchFamily="34" charset="0"/>
                <a:cs typeface="Arial"/>
              </a:rPr>
              <a:t>тицы</a:t>
            </a:r>
            <a:r>
              <a:rPr lang="ru-RU" sz="1200" b="1" i="1" spc="61" dirty="0">
                <a:solidFill>
                  <a:srgbClr val="233644"/>
                </a:solidFill>
                <a:latin typeface="Century Gothic" pitchFamily="34" charset="0"/>
                <a:cs typeface="Arial"/>
              </a:rPr>
              <a:t>:</a:t>
            </a:r>
            <a:endParaRPr sz="1200" b="1" i="1" dirty="0">
              <a:latin typeface="Century Gothic" pitchFamily="34" charset="0"/>
              <a:cs typeface="Arial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961137" y="2080530"/>
            <a:ext cx="821000" cy="274656"/>
          </a:xfrm>
          <a:custGeom>
            <a:avLst/>
            <a:gdLst/>
            <a:ahLst/>
            <a:cxnLst/>
            <a:rect l="l" t="t" r="r" b="b"/>
            <a:pathLst>
              <a:path w="1565910" h="495935">
                <a:moveTo>
                  <a:pt x="1565596" y="0"/>
                </a:moveTo>
                <a:lnTo>
                  <a:pt x="1565596" y="495590"/>
                </a:lnTo>
                <a:lnTo>
                  <a:pt x="0" y="495590"/>
                </a:lnTo>
                <a:lnTo>
                  <a:pt x="0" y="0"/>
                </a:lnTo>
                <a:lnTo>
                  <a:pt x="1565596" y="0"/>
                </a:lnTo>
                <a:close/>
              </a:path>
            </a:pathLst>
          </a:custGeom>
          <a:solidFill>
            <a:srgbClr val="0356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/>
          <p:nvPr/>
        </p:nvSpPr>
        <p:spPr>
          <a:xfrm>
            <a:off x="951064" y="2517660"/>
            <a:ext cx="1008112" cy="272860"/>
          </a:xfrm>
          <a:custGeom>
            <a:avLst/>
            <a:gdLst/>
            <a:ahLst/>
            <a:cxnLst/>
            <a:rect l="l" t="t" r="r" b="b"/>
            <a:pathLst>
              <a:path w="1836420" h="490855">
                <a:moveTo>
                  <a:pt x="1836103" y="0"/>
                </a:moveTo>
                <a:lnTo>
                  <a:pt x="1836103" y="490477"/>
                </a:lnTo>
                <a:lnTo>
                  <a:pt x="0" y="490477"/>
                </a:lnTo>
                <a:lnTo>
                  <a:pt x="0" y="0"/>
                </a:lnTo>
                <a:lnTo>
                  <a:pt x="1836103" y="0"/>
                </a:lnTo>
                <a:close/>
              </a:path>
            </a:pathLst>
          </a:custGeom>
          <a:solidFill>
            <a:srgbClr val="55A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951064" y="2894086"/>
            <a:ext cx="1457994" cy="311033"/>
          </a:xfrm>
          <a:custGeom>
            <a:avLst/>
            <a:gdLst/>
            <a:ahLst/>
            <a:cxnLst/>
            <a:rect l="l" t="t" r="r" b="b"/>
            <a:pathLst>
              <a:path w="2026920" h="495935">
                <a:moveTo>
                  <a:pt x="2026605" y="0"/>
                </a:moveTo>
                <a:lnTo>
                  <a:pt x="2026605" y="495587"/>
                </a:lnTo>
                <a:lnTo>
                  <a:pt x="0" y="495587"/>
                </a:lnTo>
                <a:lnTo>
                  <a:pt x="0" y="0"/>
                </a:lnTo>
                <a:lnTo>
                  <a:pt x="2026605" y="0"/>
                </a:lnTo>
                <a:close/>
              </a:path>
            </a:pathLst>
          </a:custGeom>
          <a:solidFill>
            <a:srgbClr val="F7C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 txBox="1"/>
          <p:nvPr/>
        </p:nvSpPr>
        <p:spPr>
          <a:xfrm>
            <a:off x="498845" y="2112541"/>
            <a:ext cx="33045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35" dirty="0">
                <a:solidFill>
                  <a:srgbClr val="233644"/>
                </a:solidFill>
                <a:latin typeface="Arial"/>
                <a:cs typeface="Arial"/>
              </a:rPr>
              <a:t>РФ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467544" y="2517660"/>
            <a:ext cx="46500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400" b="1" spc="35" dirty="0">
                <a:solidFill>
                  <a:srgbClr val="233644"/>
                </a:solidFill>
                <a:latin typeface="Arial"/>
                <a:cs typeface="Arial"/>
              </a:rPr>
              <a:t>СФО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534818" y="2941880"/>
            <a:ext cx="33045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35" dirty="0">
                <a:solidFill>
                  <a:srgbClr val="233644"/>
                </a:solidFill>
                <a:latin typeface="Arial"/>
                <a:cs typeface="Arial"/>
              </a:rPr>
              <a:t>Р</a:t>
            </a:r>
            <a:r>
              <a:rPr lang="ru-RU" sz="1400" b="1" spc="35" dirty="0">
                <a:solidFill>
                  <a:srgbClr val="233644"/>
                </a:solidFill>
                <a:latin typeface="Arial"/>
                <a:cs typeface="Arial"/>
              </a:rPr>
              <a:t>А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1" name="object 11"/>
          <p:cNvSpPr txBox="1"/>
          <p:nvPr/>
        </p:nvSpPr>
        <p:spPr>
          <a:xfrm>
            <a:off x="1959176" y="2120639"/>
            <a:ext cx="51303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61" dirty="0">
                <a:solidFill>
                  <a:srgbClr val="233644"/>
                </a:solidFill>
                <a:latin typeface="Arial"/>
                <a:cs typeface="Arial"/>
              </a:rPr>
              <a:t>4</a:t>
            </a:r>
            <a:r>
              <a:rPr sz="1400" b="1" spc="-4" dirty="0">
                <a:solidFill>
                  <a:srgbClr val="233644"/>
                </a:solidFill>
                <a:latin typeface="Arial"/>
                <a:cs typeface="Arial"/>
              </a:rPr>
              <a:t>,</a:t>
            </a:r>
            <a:r>
              <a:rPr lang="ru-RU" sz="1400" b="1" spc="4" dirty="0">
                <a:solidFill>
                  <a:srgbClr val="233644"/>
                </a:solidFill>
                <a:latin typeface="Arial"/>
                <a:cs typeface="Arial"/>
              </a:rPr>
              <a:t>6</a:t>
            </a:r>
            <a:r>
              <a:rPr sz="1400" b="1" spc="4" dirty="0">
                <a:solidFill>
                  <a:srgbClr val="233644"/>
                </a:solidFill>
                <a:latin typeface="Arial"/>
                <a:cs typeface="Arial"/>
              </a:rPr>
              <a:t>%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2062346" y="2559791"/>
            <a:ext cx="51303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400" b="1" spc="61" dirty="0">
                <a:solidFill>
                  <a:srgbClr val="233644"/>
                </a:solidFill>
                <a:latin typeface="Arial"/>
                <a:cs typeface="Arial"/>
              </a:rPr>
              <a:t>5,8</a:t>
            </a:r>
            <a:r>
              <a:rPr sz="1400" b="1" spc="4" dirty="0">
                <a:solidFill>
                  <a:srgbClr val="233644"/>
                </a:solidFill>
                <a:latin typeface="Arial"/>
                <a:cs typeface="Arial"/>
              </a:rPr>
              <a:t>%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2466904" y="2973069"/>
            <a:ext cx="62232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400" b="1" spc="61" dirty="0">
                <a:solidFill>
                  <a:srgbClr val="233644"/>
                </a:solidFill>
                <a:latin typeface="Arial"/>
                <a:cs typeface="Arial"/>
              </a:rPr>
              <a:t>11,9</a:t>
            </a:r>
            <a:r>
              <a:rPr sz="1400" b="1" spc="4" dirty="0">
                <a:solidFill>
                  <a:srgbClr val="233644"/>
                </a:solidFill>
                <a:latin typeface="Arial"/>
                <a:cs typeface="Arial"/>
              </a:rPr>
              <a:t>%</a:t>
            </a:r>
            <a:endParaRPr sz="1400" b="1" dirty="0">
              <a:latin typeface="Arial"/>
              <a:cs typeface="Arial"/>
            </a:endParaRPr>
          </a:p>
        </p:txBody>
      </p:sp>
      <p:graphicFrame>
        <p:nvGraphicFramePr>
          <p:cNvPr id="87" name="Диаграмма 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706076"/>
              </p:ext>
            </p:extLst>
          </p:nvPr>
        </p:nvGraphicFramePr>
        <p:xfrm>
          <a:off x="3419872" y="1801346"/>
          <a:ext cx="5220072" cy="232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Заголовок 6"/>
          <p:cNvSpPr txBox="1">
            <a:spLocks/>
          </p:cNvSpPr>
          <p:nvPr/>
        </p:nvSpPr>
        <p:spPr>
          <a:xfrm>
            <a:off x="395734" y="4093443"/>
            <a:ext cx="856855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Уровень регистрируемой безработицы  в СФО в 2020 году </a:t>
            </a: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482680"/>
              </p:ext>
            </p:extLst>
          </p:nvPr>
        </p:nvGraphicFramePr>
        <p:xfrm>
          <a:off x="3891930" y="4562124"/>
          <a:ext cx="5008562" cy="217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801215"/>
              </p:ext>
            </p:extLst>
          </p:nvPr>
        </p:nvGraphicFramePr>
        <p:xfrm>
          <a:off x="303091" y="4725144"/>
          <a:ext cx="3116782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</a:rPr>
                        <a:t>на  1 января 2020г.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</a:rPr>
                        <a:t>на 1 мая  2020г.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1,2%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СФО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1,9%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67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Минтру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0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Заголовок 6"/>
          <p:cNvSpPr txBox="1">
            <a:spLocks/>
          </p:cNvSpPr>
          <p:nvPr/>
        </p:nvSpPr>
        <p:spPr>
          <a:xfrm>
            <a:off x="179512" y="1628800"/>
            <a:ext cx="388843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Динамика уровня регистрируемой безработицы в Республике Алтай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820663"/>
              </p:ext>
            </p:extLst>
          </p:nvPr>
        </p:nvGraphicFramePr>
        <p:xfrm>
          <a:off x="179512" y="2204864"/>
          <a:ext cx="43924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596264"/>
              </p:ext>
            </p:extLst>
          </p:nvPr>
        </p:nvGraphicFramePr>
        <p:xfrm>
          <a:off x="4716016" y="2636912"/>
          <a:ext cx="408612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Заголовок 6"/>
          <p:cNvSpPr txBox="1">
            <a:spLocks/>
          </p:cNvSpPr>
          <p:nvPr/>
        </p:nvSpPr>
        <p:spPr>
          <a:xfrm>
            <a:off x="4974729" y="1628825"/>
            <a:ext cx="388843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Динамика уровня общей безработицы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Республике Алтай</a:t>
            </a:r>
          </a:p>
        </p:txBody>
      </p:sp>
    </p:spTree>
    <p:extLst>
      <p:ext uri="{BB962C8B-B14F-4D97-AF65-F5344CB8AC3E}">
        <p14:creationId xmlns:p14="http://schemas.microsoft.com/office/powerpoint/2010/main" val="41000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Минтру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0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179512" y="1533330"/>
            <a:ext cx="8928992" cy="671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Дополнительные меры поддержки безработных в период распространения новой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коронавирусной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инфекции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48880"/>
            <a:ext cx="8648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С 9 апреля 2020 действует упрощенный порядок регистрации в центрах занятости: теперь гражданину достаточно подать заявление только на портале «Работа в России», таким порядком воспользовались более  </a:t>
            </a:r>
            <a:r>
              <a:rPr lang="ru-RU" b="1" dirty="0">
                <a:solidFill>
                  <a:srgbClr val="C00000"/>
                </a:solidFill>
              </a:rPr>
              <a:t>5,0 тысяч человек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990" y="34290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1495 граждан</a:t>
            </a:r>
            <a:r>
              <a:rPr lang="ru-RU" dirty="0"/>
              <a:t>, потерявших работу после 1 марта, получат  максимальное пособие по безработице – 12130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641" y="4355812"/>
            <a:ext cx="864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более 900 безработных</a:t>
            </a:r>
            <a:r>
              <a:rPr lang="ru-RU" dirty="0"/>
              <a:t>, уволенных после 1 марта получают доплату на </a:t>
            </a:r>
            <a:r>
              <a:rPr lang="ru-RU" b="1" dirty="0">
                <a:solidFill>
                  <a:srgbClr val="C00000"/>
                </a:solidFill>
              </a:rPr>
              <a:t>1,5 тысячи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57226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Минтру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0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827584" y="1340768"/>
            <a:ext cx="789369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Социальный портрет бедной семьи в Республике Алтай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7505" y="1844824"/>
            <a:ext cx="9000999" cy="59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4315" tIns="52157" rIns="104315" bIns="52157">
            <a:spAutoFit/>
          </a:bodyPr>
          <a:lstStyle/>
          <a:p>
            <a:r>
              <a:rPr lang="ru-RU" sz="1600" b="1" i="1" dirty="0">
                <a:solidFill>
                  <a:srgbClr val="D7181F"/>
                </a:solidFill>
                <a:latin typeface="Century Gothic" pitchFamily="34" charset="0"/>
              </a:rPr>
              <a:t>(обновить) По оценке </a:t>
            </a:r>
            <a:r>
              <a:rPr lang="ru-RU" sz="1600" b="1" i="1" dirty="0" err="1">
                <a:solidFill>
                  <a:srgbClr val="D7181F"/>
                </a:solidFill>
                <a:latin typeface="Century Gothic" pitchFamily="34" charset="0"/>
              </a:rPr>
              <a:t>Алтайкрайстата</a:t>
            </a:r>
            <a:r>
              <a:rPr lang="ru-RU" sz="1600" b="1" i="1" dirty="0">
                <a:solidFill>
                  <a:srgbClr val="D7181F"/>
                </a:solidFill>
                <a:latin typeface="Century Gothic" pitchFamily="34" charset="0"/>
              </a:rPr>
              <a:t> в 2018 году   -  </a:t>
            </a:r>
            <a:r>
              <a:rPr lang="ru-RU" sz="1600" b="1" dirty="0">
                <a:latin typeface="Century Gothic" pitchFamily="34" charset="0"/>
              </a:rPr>
              <a:t>53 тысячи жителей </a:t>
            </a:r>
          </a:p>
          <a:p>
            <a:r>
              <a:rPr lang="ru-RU" sz="1600" b="1" dirty="0">
                <a:latin typeface="Century Gothic" pitchFamily="34" charset="0"/>
              </a:rPr>
              <a:t>                                                                     имели доход ниже   прожиточного минимума</a:t>
            </a:r>
            <a:endParaRPr lang="en-US" sz="1600" b="1" dirty="0">
              <a:latin typeface="Century Gothic" pitchFamily="34" charset="0"/>
            </a:endParaRPr>
          </a:p>
        </p:txBody>
      </p:sp>
      <p:pic>
        <p:nvPicPr>
          <p:cNvPr id="13" name="Picture 2" descr="C:\Users\VlasovaIV\Desktop\уровень бедности\ПОРТРЕТ бедности РА\mai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911320"/>
            <a:ext cx="2232249" cy="28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8166" y="2532274"/>
            <a:ext cx="1975562" cy="751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4315" tIns="52157" rIns="104315" bIns="52157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Трудоспособного </a:t>
            </a:r>
          </a:p>
          <a:p>
            <a:r>
              <a:rPr lang="ru-RU" sz="1400" b="1" dirty="0">
                <a:latin typeface="Century Gothic" pitchFamily="34" charset="0"/>
              </a:rPr>
              <a:t> возраста, </a:t>
            </a:r>
          </a:p>
          <a:p>
            <a:r>
              <a:rPr lang="ru-RU" sz="1400" b="1" dirty="0">
                <a:latin typeface="Century Gothic" pitchFamily="34" charset="0"/>
              </a:rPr>
              <a:t> из них: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17183" y="3679371"/>
            <a:ext cx="1644655" cy="523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Занятые </a:t>
            </a:r>
          </a:p>
          <a:p>
            <a:r>
              <a:rPr lang="ru-RU" sz="1400" b="1" dirty="0">
                <a:latin typeface="Century Gothic" pitchFamily="34" charset="0"/>
              </a:rPr>
              <a:t>в экономике</a:t>
            </a:r>
            <a:r>
              <a:rPr lang="en-US" sz="1400" b="1" dirty="0">
                <a:latin typeface="Century Gothic" pitchFamily="34" charset="0"/>
              </a:rPr>
              <a:t>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67965" y="4546447"/>
            <a:ext cx="2713038" cy="523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Признанные </a:t>
            </a:r>
          </a:p>
          <a:p>
            <a:r>
              <a:rPr lang="ru-RU" sz="1400" b="1" dirty="0">
                <a:latin typeface="Century Gothic" pitchFamily="34" charset="0"/>
              </a:rPr>
              <a:t>безработными</a:t>
            </a:r>
            <a:r>
              <a:rPr lang="en-US" sz="1400" b="1" dirty="0">
                <a:latin typeface="Century Gothic" pitchFamily="34" charset="0"/>
              </a:rPr>
              <a:t>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0426" y="5440162"/>
            <a:ext cx="2200458" cy="523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Не состоят </a:t>
            </a:r>
            <a:endParaRPr lang="en-US" sz="1400" b="1" dirty="0">
              <a:latin typeface="Century Gothic" pitchFamily="34" charset="0"/>
            </a:endParaRPr>
          </a:p>
          <a:p>
            <a:r>
              <a:rPr lang="ru-RU" sz="1400" b="1" dirty="0">
                <a:latin typeface="Century Gothic" pitchFamily="34" charset="0"/>
              </a:rPr>
              <a:t>в браке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61838" y="2689512"/>
            <a:ext cx="1558033" cy="681335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27507 чел.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(51,9%)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61838" y="3573016"/>
            <a:ext cx="1558033" cy="681335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14771 чел.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(53,7%)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61838" y="4546447"/>
            <a:ext cx="1486026" cy="681335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10500 чел.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(38,2%)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61838" y="5440162"/>
            <a:ext cx="1486026" cy="681335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1944 чел.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(57,1%)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2686472"/>
            <a:ext cx="1440160" cy="681335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23898 семей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56193" y="2686472"/>
            <a:ext cx="2391533" cy="73865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Малообеспеченные семьи с детьми, </a:t>
            </a:r>
          </a:p>
          <a:p>
            <a:r>
              <a:rPr lang="ru-RU" sz="1400" b="1" dirty="0">
                <a:latin typeface="Century Gothic" pitchFamily="34" charset="0"/>
              </a:rPr>
              <a:t> из них: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80112" y="3599717"/>
            <a:ext cx="1451798" cy="681335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8030 семей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(33,6%)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80112" y="4546446"/>
            <a:ext cx="1440160" cy="681335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5870 семей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(24,6%)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80112" y="5440161"/>
            <a:ext cx="1463927" cy="681335"/>
          </a:xfrm>
          <a:prstGeom prst="rect">
            <a:avLst/>
          </a:prstGeom>
          <a:solidFill>
            <a:schemeClr val="accent5">
              <a:lumMod val="75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1500 семей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(6,3%)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7084612" y="5519222"/>
            <a:ext cx="2713038" cy="523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семьи с детьми </a:t>
            </a:r>
          </a:p>
          <a:p>
            <a:r>
              <a:rPr lang="ru-RU" sz="1400" b="1" dirty="0">
                <a:latin typeface="Century Gothic" pitchFamily="34" charset="0"/>
              </a:rPr>
              <a:t>от 1,5 до 3-х лет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084612" y="4641088"/>
            <a:ext cx="2200458" cy="307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одинокие семьи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044039" y="3759799"/>
            <a:ext cx="2200458" cy="307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/>
          <a:p>
            <a:r>
              <a:rPr lang="ru-RU" sz="1400" b="1" dirty="0">
                <a:latin typeface="Century Gothic" pitchFamily="34" charset="0"/>
              </a:rPr>
              <a:t>многодетные семьи</a:t>
            </a:r>
            <a:endParaRPr lang="en-US" sz="1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0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Минтру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0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8"/>
          <p:cNvSpPr txBox="1"/>
          <p:nvPr/>
        </p:nvSpPr>
        <p:spPr>
          <a:xfrm>
            <a:off x="107504" y="1398330"/>
            <a:ext cx="8927616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 algn="ctr">
              <a:lnSpc>
                <a:spcPts val="2507"/>
              </a:lnSpc>
            </a:pPr>
            <a:r>
              <a:rPr lang="ru-RU" sz="2000" b="1" spc="-35" dirty="0">
                <a:solidFill>
                  <a:srgbClr val="233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 Black"/>
              </a:rPr>
              <a:t>Реализация вышеперечисленных мероприятий позволит к 2024 году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 Black"/>
            </a:endParaRPr>
          </a:p>
        </p:txBody>
      </p:sp>
      <p:sp>
        <p:nvSpPr>
          <p:cNvPr id="12" name="object 11"/>
          <p:cNvSpPr/>
          <p:nvPr/>
        </p:nvSpPr>
        <p:spPr>
          <a:xfrm flipV="1">
            <a:off x="586153" y="3831256"/>
            <a:ext cx="1169608" cy="138292"/>
          </a:xfrm>
          <a:custGeom>
            <a:avLst/>
            <a:gdLst/>
            <a:ahLst/>
            <a:cxnLst/>
            <a:rect l="l" t="t" r="r" b="b"/>
            <a:pathLst>
              <a:path w="835025" h="657225">
                <a:moveTo>
                  <a:pt x="0" y="657077"/>
                </a:moveTo>
                <a:lnTo>
                  <a:pt x="834860" y="0"/>
                </a:lnTo>
              </a:path>
            </a:pathLst>
          </a:custGeom>
          <a:ln w="3663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 rot="4202979">
            <a:off x="2639750" y="3783707"/>
            <a:ext cx="507820" cy="713504"/>
          </a:xfrm>
          <a:custGeom>
            <a:avLst/>
            <a:gdLst/>
            <a:ahLst/>
            <a:cxnLst/>
            <a:rect l="l" t="t" r="r" b="b"/>
            <a:pathLst>
              <a:path w="835025" h="657225">
                <a:moveTo>
                  <a:pt x="0" y="657077"/>
                </a:moveTo>
                <a:lnTo>
                  <a:pt x="834860" y="0"/>
                </a:lnTo>
              </a:path>
            </a:pathLst>
          </a:custGeom>
          <a:ln w="3663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 rot="4202979">
            <a:off x="3589510" y="3870465"/>
            <a:ext cx="595882" cy="1000334"/>
          </a:xfrm>
          <a:custGeom>
            <a:avLst/>
            <a:gdLst/>
            <a:ahLst/>
            <a:cxnLst/>
            <a:rect l="l" t="t" r="r" b="b"/>
            <a:pathLst>
              <a:path w="835025" h="657225">
                <a:moveTo>
                  <a:pt x="0" y="657077"/>
                </a:moveTo>
                <a:lnTo>
                  <a:pt x="834860" y="0"/>
                </a:lnTo>
              </a:path>
            </a:pathLst>
          </a:custGeom>
          <a:ln w="3663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 rot="4202979">
            <a:off x="4716647" y="4118268"/>
            <a:ext cx="534073" cy="921940"/>
          </a:xfrm>
          <a:custGeom>
            <a:avLst/>
            <a:gdLst/>
            <a:ahLst/>
            <a:cxnLst/>
            <a:rect l="l" t="t" r="r" b="b"/>
            <a:pathLst>
              <a:path w="835025" h="657225">
                <a:moveTo>
                  <a:pt x="0" y="657077"/>
                </a:moveTo>
                <a:lnTo>
                  <a:pt x="834860" y="0"/>
                </a:lnTo>
              </a:path>
            </a:pathLst>
          </a:custGeom>
          <a:ln w="3663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 rot="4202979">
            <a:off x="3252696" y="1738173"/>
            <a:ext cx="2837152" cy="7798336"/>
          </a:xfrm>
          <a:custGeom>
            <a:avLst/>
            <a:gdLst/>
            <a:ahLst/>
            <a:cxnLst/>
            <a:rect l="l" t="t" r="r" b="b"/>
            <a:pathLst>
              <a:path w="835025" h="657225">
                <a:moveTo>
                  <a:pt x="0" y="657077"/>
                </a:moveTo>
                <a:lnTo>
                  <a:pt x="834860" y="0"/>
                </a:lnTo>
              </a:path>
            </a:pathLst>
          </a:custGeom>
          <a:ln w="3663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3"/>
          <p:cNvSpPr txBox="1"/>
          <p:nvPr/>
        </p:nvSpPr>
        <p:spPr>
          <a:xfrm>
            <a:off x="586153" y="5721939"/>
            <a:ext cx="7119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35" dirty="0">
                <a:solidFill>
                  <a:srgbClr val="0D0D0D"/>
                </a:solidFill>
                <a:latin typeface="Arial"/>
                <a:cs typeface="Arial"/>
              </a:rPr>
              <a:t>2017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19" name="object 33"/>
          <p:cNvSpPr txBox="1"/>
          <p:nvPr/>
        </p:nvSpPr>
        <p:spPr>
          <a:xfrm>
            <a:off x="1503868" y="5734684"/>
            <a:ext cx="7119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35" dirty="0">
                <a:solidFill>
                  <a:srgbClr val="0D0D0D"/>
                </a:solidFill>
                <a:latin typeface="Arial"/>
                <a:cs typeface="Arial"/>
              </a:rPr>
              <a:t>201</a:t>
            </a:r>
            <a:r>
              <a:rPr lang="ru-RU" sz="1400" b="1" spc="35" dirty="0">
                <a:solidFill>
                  <a:srgbClr val="0D0D0D"/>
                </a:solidFill>
                <a:latin typeface="Arial"/>
                <a:cs typeface="Arial"/>
              </a:rPr>
              <a:t>8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0" name="object 33"/>
          <p:cNvSpPr txBox="1"/>
          <p:nvPr/>
        </p:nvSpPr>
        <p:spPr>
          <a:xfrm>
            <a:off x="2471682" y="5754257"/>
            <a:ext cx="7119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35" dirty="0">
                <a:solidFill>
                  <a:srgbClr val="0D0D0D"/>
                </a:solidFill>
                <a:latin typeface="Arial"/>
                <a:cs typeface="Arial"/>
              </a:rPr>
              <a:t>201</a:t>
            </a:r>
            <a:r>
              <a:rPr lang="ru-RU" sz="1400" b="1" spc="35" dirty="0">
                <a:solidFill>
                  <a:srgbClr val="0D0D0D"/>
                </a:solidFill>
                <a:latin typeface="Arial"/>
                <a:cs typeface="Arial"/>
              </a:rPr>
              <a:t>9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1" name="object 33"/>
          <p:cNvSpPr txBox="1"/>
          <p:nvPr/>
        </p:nvSpPr>
        <p:spPr>
          <a:xfrm>
            <a:off x="3370951" y="5742169"/>
            <a:ext cx="7119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35" dirty="0">
                <a:solidFill>
                  <a:srgbClr val="0D0D0D"/>
                </a:solidFill>
                <a:latin typeface="Arial"/>
                <a:cs typeface="Arial"/>
              </a:rPr>
              <a:t>20</a:t>
            </a:r>
            <a:r>
              <a:rPr lang="ru-RU" sz="1400" b="1" spc="35" dirty="0">
                <a:solidFill>
                  <a:srgbClr val="0D0D0D"/>
                </a:solidFill>
                <a:latin typeface="Arial"/>
                <a:cs typeface="Arial"/>
              </a:rPr>
              <a:t>20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2" name="object 33"/>
          <p:cNvSpPr txBox="1"/>
          <p:nvPr/>
        </p:nvSpPr>
        <p:spPr>
          <a:xfrm>
            <a:off x="4371447" y="5753650"/>
            <a:ext cx="7119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35" dirty="0">
                <a:solidFill>
                  <a:srgbClr val="0D0D0D"/>
                </a:solidFill>
                <a:latin typeface="Arial"/>
                <a:cs typeface="Arial"/>
              </a:rPr>
              <a:t>20</a:t>
            </a:r>
            <a:r>
              <a:rPr lang="ru-RU" sz="1400" b="1" spc="35" dirty="0">
                <a:solidFill>
                  <a:srgbClr val="0D0D0D"/>
                </a:solidFill>
                <a:latin typeface="Arial"/>
                <a:cs typeface="Arial"/>
              </a:rPr>
              <a:t>21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3" name="object 33"/>
          <p:cNvSpPr txBox="1"/>
          <p:nvPr/>
        </p:nvSpPr>
        <p:spPr>
          <a:xfrm>
            <a:off x="5508104" y="5748734"/>
            <a:ext cx="7119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35" dirty="0">
                <a:solidFill>
                  <a:srgbClr val="0D0D0D"/>
                </a:solidFill>
                <a:latin typeface="Arial"/>
                <a:cs typeface="Arial"/>
              </a:rPr>
              <a:t>20</a:t>
            </a:r>
            <a:r>
              <a:rPr lang="ru-RU" sz="1400" b="1" spc="35" dirty="0">
                <a:solidFill>
                  <a:srgbClr val="0D0D0D"/>
                </a:solidFill>
                <a:latin typeface="Arial"/>
                <a:cs typeface="Arial"/>
              </a:rPr>
              <a:t>22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4" name="object 35"/>
          <p:cNvSpPr txBox="1"/>
          <p:nvPr/>
        </p:nvSpPr>
        <p:spPr>
          <a:xfrm>
            <a:off x="290863" y="3500766"/>
            <a:ext cx="85119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600" b="1" spc="-118" dirty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25,8</a:t>
            </a:r>
            <a:endParaRPr sz="1600" dirty="0">
              <a:solidFill>
                <a:schemeClr val="accent6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5" name="object 35"/>
          <p:cNvSpPr txBox="1"/>
          <p:nvPr/>
        </p:nvSpPr>
        <p:spPr>
          <a:xfrm>
            <a:off x="1434241" y="3657100"/>
            <a:ext cx="85119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24,2</a:t>
            </a:r>
            <a:endParaRPr sz="1600" dirty="0">
              <a:solidFill>
                <a:schemeClr val="accent6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6" name="object 33"/>
          <p:cNvSpPr txBox="1"/>
          <p:nvPr/>
        </p:nvSpPr>
        <p:spPr>
          <a:xfrm>
            <a:off x="6656165" y="5748127"/>
            <a:ext cx="7119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35" dirty="0">
                <a:solidFill>
                  <a:srgbClr val="0D0D0D"/>
                </a:solidFill>
                <a:latin typeface="Arial"/>
                <a:cs typeface="Arial"/>
              </a:rPr>
              <a:t>20</a:t>
            </a:r>
            <a:r>
              <a:rPr lang="ru-RU" sz="1400" b="1" spc="35" dirty="0">
                <a:solidFill>
                  <a:srgbClr val="0D0D0D"/>
                </a:solidFill>
                <a:latin typeface="Arial"/>
                <a:cs typeface="Arial"/>
              </a:rPr>
              <a:t>23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7" name="object 33"/>
          <p:cNvSpPr txBox="1"/>
          <p:nvPr/>
        </p:nvSpPr>
        <p:spPr>
          <a:xfrm>
            <a:off x="7809378" y="5748127"/>
            <a:ext cx="7119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400" b="1" spc="35" dirty="0">
                <a:solidFill>
                  <a:srgbClr val="0D0D0D"/>
                </a:solidFill>
                <a:latin typeface="Arial"/>
                <a:cs typeface="Arial"/>
              </a:rPr>
              <a:t>20</a:t>
            </a:r>
            <a:r>
              <a:rPr lang="ru-RU" sz="1400" b="1" spc="35" dirty="0">
                <a:solidFill>
                  <a:srgbClr val="0D0D0D"/>
                </a:solidFill>
                <a:latin typeface="Arial"/>
                <a:cs typeface="Arial"/>
              </a:rPr>
              <a:t>24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2471682" y="3777291"/>
            <a:ext cx="99819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600" b="1" spc="-22" dirty="0">
                <a:solidFill>
                  <a:srgbClr val="151616"/>
                </a:solidFill>
                <a:latin typeface="Arial Black"/>
                <a:cs typeface="Arial Black"/>
              </a:rPr>
              <a:t>24,0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3326105" y="3970650"/>
            <a:ext cx="99819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600" b="1" spc="-22" dirty="0">
                <a:solidFill>
                  <a:srgbClr val="151616"/>
                </a:solidFill>
                <a:latin typeface="Arial Black"/>
                <a:cs typeface="Arial Black"/>
              </a:rPr>
              <a:t>21,7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4228321" y="4170941"/>
            <a:ext cx="99819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600" b="1" spc="-22" dirty="0">
                <a:solidFill>
                  <a:srgbClr val="151616"/>
                </a:solidFill>
                <a:latin typeface="Arial Black"/>
                <a:cs typeface="Arial Black"/>
              </a:rPr>
              <a:t>18,2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5364978" y="4400124"/>
            <a:ext cx="99819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600" b="1" spc="-22" dirty="0">
                <a:solidFill>
                  <a:srgbClr val="151616"/>
                </a:solidFill>
                <a:latin typeface="Arial Black"/>
                <a:cs typeface="Arial Black"/>
              </a:rPr>
              <a:t>15,3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6573927" y="4789746"/>
            <a:ext cx="99819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600" b="1" spc="-22" dirty="0">
                <a:solidFill>
                  <a:srgbClr val="151616"/>
                </a:solidFill>
                <a:latin typeface="Arial Black"/>
                <a:cs typeface="Arial Black"/>
              </a:rPr>
              <a:t>12,9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33" name="object 19"/>
          <p:cNvSpPr txBox="1"/>
          <p:nvPr/>
        </p:nvSpPr>
        <p:spPr>
          <a:xfrm>
            <a:off x="7775655" y="5048251"/>
            <a:ext cx="99819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lang="ru-RU" sz="1600" dirty="0">
                <a:latin typeface="Arial Black"/>
                <a:cs typeface="Arial Black"/>
              </a:rPr>
              <a:t>10,8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34" name="object 11"/>
          <p:cNvSpPr/>
          <p:nvPr/>
        </p:nvSpPr>
        <p:spPr>
          <a:xfrm rot="4202979">
            <a:off x="5719481" y="4415129"/>
            <a:ext cx="651818" cy="840194"/>
          </a:xfrm>
          <a:custGeom>
            <a:avLst/>
            <a:gdLst/>
            <a:ahLst/>
            <a:cxnLst/>
            <a:rect l="l" t="t" r="r" b="b"/>
            <a:pathLst>
              <a:path w="835025" h="657225">
                <a:moveTo>
                  <a:pt x="0" y="657077"/>
                </a:moveTo>
                <a:lnTo>
                  <a:pt x="834860" y="0"/>
                </a:lnTo>
              </a:path>
            </a:pathLst>
          </a:custGeom>
          <a:ln w="3663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/>
          <p:cNvSpPr/>
          <p:nvPr/>
        </p:nvSpPr>
        <p:spPr>
          <a:xfrm rot="4202979">
            <a:off x="6858965" y="4553695"/>
            <a:ext cx="904245" cy="1287977"/>
          </a:xfrm>
          <a:custGeom>
            <a:avLst/>
            <a:gdLst/>
            <a:ahLst/>
            <a:cxnLst/>
            <a:rect l="l" t="t" r="r" b="b"/>
            <a:pathLst>
              <a:path w="835025" h="657225">
                <a:moveTo>
                  <a:pt x="0" y="657077"/>
                </a:moveTo>
                <a:lnTo>
                  <a:pt x="834860" y="0"/>
                </a:lnTo>
              </a:path>
            </a:pathLst>
          </a:custGeom>
          <a:ln w="36635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27583" y="1742371"/>
            <a:ext cx="784887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- увеличить численность занятых на 6430 чел.</a:t>
            </a:r>
            <a:endParaRPr lang="ru-RU" dirty="0"/>
          </a:p>
          <a:p>
            <a:r>
              <a:rPr lang="ru-RU" b="1" dirty="0"/>
              <a:t>                 - снизить уровень общей безработицы в 2 раза (до 7,3%)</a:t>
            </a:r>
            <a:endParaRPr lang="ru-RU" dirty="0"/>
          </a:p>
          <a:p>
            <a:r>
              <a:rPr lang="ru-RU" b="1" dirty="0"/>
              <a:t>                 - увеличить уровень занятости на 7,2%</a:t>
            </a:r>
            <a:endParaRPr lang="ru-RU" dirty="0"/>
          </a:p>
          <a:p>
            <a:r>
              <a:rPr lang="ru-RU" b="1" dirty="0"/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добиться снижения  уровня бедности в Республике Алтай в 2 раза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70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Минтру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0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879395" y="3496776"/>
            <a:ext cx="75090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85920" algn="l"/>
                <a:tab pos="5177790" algn="l"/>
              </a:tabLst>
            </a:pPr>
            <a:r>
              <a:rPr sz="3600" b="1" spc="-120" dirty="0">
                <a:solidFill>
                  <a:srgbClr val="1A364A"/>
                </a:solidFill>
                <a:latin typeface="Century Gothic" pitchFamily="34" charset="0"/>
                <a:cs typeface="Arial"/>
              </a:rPr>
              <a:t>Б</a:t>
            </a:r>
            <a:r>
              <a:rPr sz="3600" b="1" dirty="0">
                <a:solidFill>
                  <a:srgbClr val="1A364A"/>
                </a:solidFill>
                <a:latin typeface="Century Gothic" pitchFamily="34" charset="0"/>
                <a:cs typeface="Arial"/>
              </a:rPr>
              <a:t>ЛА</a:t>
            </a:r>
            <a:r>
              <a:rPr sz="3600" b="1" spc="-65" dirty="0">
                <a:solidFill>
                  <a:srgbClr val="1A364A"/>
                </a:solidFill>
                <a:latin typeface="Century Gothic" pitchFamily="34" charset="0"/>
                <a:cs typeface="Arial"/>
              </a:rPr>
              <a:t>ГО</a:t>
            </a:r>
            <a:r>
              <a:rPr sz="3600" b="1" dirty="0">
                <a:solidFill>
                  <a:srgbClr val="1A364A"/>
                </a:solidFill>
                <a:latin typeface="Century Gothic" pitchFamily="34" charset="0"/>
                <a:cs typeface="Arial"/>
              </a:rPr>
              <a:t>ДАРЮ</a:t>
            </a:r>
            <a:r>
              <a:rPr lang="ru-RU" sz="3600" b="1" dirty="0">
                <a:solidFill>
                  <a:srgbClr val="1A364A"/>
                </a:solidFill>
                <a:latin typeface="Century Gothic" pitchFamily="34" charset="0"/>
                <a:cs typeface="Arial"/>
              </a:rPr>
              <a:t>  </a:t>
            </a:r>
            <a:r>
              <a:rPr sz="3600" b="1" dirty="0">
                <a:solidFill>
                  <a:srgbClr val="1A364A"/>
                </a:solidFill>
                <a:latin typeface="Century Gothic" pitchFamily="34" charset="0"/>
                <a:cs typeface="Arial"/>
              </a:rPr>
              <a:t>ЗА	ВНИМАНИЕ!</a:t>
            </a:r>
            <a:endParaRPr sz="3600" dirty="0">
              <a:latin typeface="Century Gothic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98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Минтру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00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859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/>
              <a:t>РЕСПУБЛИКА АЛТАЙ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024" y="980728"/>
            <a:ext cx="9211023" cy="587727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12" y="2170729"/>
            <a:ext cx="8856984" cy="3631763"/>
          </a:xfrm>
          <a:prstGeom prst="rect">
            <a:avLst/>
          </a:prstGeom>
          <a:solidFill>
            <a:srgbClr val="FFFFFF">
              <a:alpha val="38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0000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Площадь территории Республики Алтай - </a:t>
            </a: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92,9 тыс. кв. км,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Численность населения </a:t>
            </a:r>
            <a:r>
              <a:rPr lang="ru-RU" b="1" dirty="0">
                <a:solidFill>
                  <a:srgbClr val="0000CC"/>
                </a:solidFill>
              </a:rPr>
              <a:t>на 01.01.2020г</a:t>
            </a:r>
            <a:r>
              <a:rPr lang="ru-RU" sz="2200" b="1" dirty="0">
                <a:solidFill>
                  <a:srgbClr val="0000CC"/>
                </a:solidFill>
              </a:rPr>
              <a:t>.</a:t>
            </a:r>
            <a:r>
              <a:rPr lang="ru-RU" sz="2200" b="1" dirty="0">
                <a:solidFill>
                  <a:srgbClr val="0000CC"/>
                </a:solidFill>
                <a:latin typeface="+mn-lt"/>
              </a:rPr>
              <a:t>– </a:t>
            </a: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220 181чел.,</a:t>
            </a:r>
            <a:r>
              <a:rPr lang="ru-RU" sz="2200" b="1" dirty="0">
                <a:solidFill>
                  <a:srgbClr val="990000"/>
                </a:solidFill>
                <a:latin typeface="+mn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latin typeface="+mn-lt"/>
              </a:rPr>
              <a:t>на 01.01.2018г. – </a:t>
            </a:r>
            <a:r>
              <a:rPr lang="en-US" sz="2400" b="1" dirty="0">
                <a:solidFill>
                  <a:srgbClr val="990000"/>
                </a:solidFill>
                <a:latin typeface="+mn-lt"/>
              </a:rPr>
              <a:t>21</a:t>
            </a:r>
            <a:r>
              <a:rPr lang="ru-RU" sz="2400" b="1" dirty="0">
                <a:solidFill>
                  <a:srgbClr val="990000"/>
                </a:solidFill>
                <a:latin typeface="+mn-lt"/>
              </a:rPr>
              <a:t>8 063 чел.</a:t>
            </a:r>
            <a:endParaRPr lang="ru-RU" sz="2200" b="1" dirty="0">
              <a:solidFill>
                <a:srgbClr val="99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latin typeface="+mn-lt"/>
              </a:rPr>
              <a:t>на 01.01.2017г. – 217 007  чел.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latin typeface="+mn-lt"/>
              </a:rPr>
              <a:t>            в том числе: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Городское население – </a:t>
            </a:r>
            <a:r>
              <a:rPr lang="ru-RU" sz="2200" b="1" dirty="0">
                <a:solidFill>
                  <a:srgbClr val="990000"/>
                </a:solidFill>
                <a:latin typeface="+mn-lt"/>
              </a:rPr>
              <a:t>64 464 чел.,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Сельское население –  </a:t>
            </a:r>
            <a:r>
              <a:rPr lang="ru-RU" sz="2200" b="1" dirty="0">
                <a:solidFill>
                  <a:srgbClr val="990000"/>
                </a:solidFill>
                <a:latin typeface="+mn-lt"/>
              </a:rPr>
              <a:t>155 717 чел.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Плотность населения - </a:t>
            </a: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2,3 на 1 кв.км.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Сельские населенные пункты – </a:t>
            </a: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246</a:t>
            </a:r>
            <a:endParaRPr lang="ru-RU" sz="2200" b="1" dirty="0">
              <a:solidFill>
                <a:srgbClr val="0000CC"/>
              </a:solidFill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200" b="1" dirty="0">
                <a:solidFill>
                  <a:srgbClr val="0000CC"/>
                </a:solidFill>
                <a:latin typeface="+mn-lt"/>
              </a:rPr>
              <a:t>Труднодоступные и отдаленные населенные пункты - </a:t>
            </a: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39 </a:t>
            </a:r>
            <a:endParaRPr lang="ru-RU" sz="1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49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6314" y="1000107"/>
            <a:ext cx="414340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В Республике Алтай за чертой бедности находится 52,8  тыс.чел.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2786063"/>
            <a:ext cx="3500437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Численность инвалидов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23 154 чел.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28596" y="3500438"/>
          <a:ext cx="3500462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429124" y="2786058"/>
          <a:ext cx="450059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8625" y="1785938"/>
            <a:ext cx="8358188" cy="92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социальные выплаты отдельным категориям граждан ежегодно направляется из бюджета Республики Алтай (901,9 млн.руб.) и Федерального бюджета (642,1 млн.руб.) более 1,5 млрд.рублей.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928688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000099"/>
                </a:solidFill>
                <a:latin typeface="Century Gothic" pitchFamily="34" charset="0"/>
                <a:cs typeface="Times New Roman" pitchFamily="18" charset="0"/>
              </a:rPr>
              <a:t>       </a:t>
            </a:r>
            <a:br>
              <a:rPr lang="ru-RU" sz="2700" b="1" dirty="0">
                <a:solidFill>
                  <a:srgbClr val="000099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0099"/>
                </a:solidFill>
                <a:latin typeface="Century Gothic" pitchFamily="34" charset="0"/>
                <a:cs typeface="Times New Roman" pitchFamily="18" charset="0"/>
              </a:rPr>
              <a:t>     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Федеральные и региональные льготники </a:t>
            </a:r>
            <a:br>
              <a:rPr lang="ru-RU" sz="3100" b="1" dirty="0">
                <a:solidFill>
                  <a:srgbClr val="000099"/>
                </a:solidFill>
                <a:latin typeface="Century Gothic" pitchFamily="34" charset="0"/>
                <a:cs typeface="Times New Roman" pitchFamily="18" charset="0"/>
              </a:rPr>
            </a:br>
            <a:endParaRPr lang="ru-RU" sz="3100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0" y="1428736"/>
            <a:ext cx="5929313" cy="1643074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 fontScale="32500" lnSpcReduction="20000"/>
          </a:bodyPr>
          <a:lstStyle/>
          <a:p>
            <a:pPr marL="352425" indent="3175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Century Gothic" pitchFamily="34" charset="0"/>
              <a:cs typeface="Times New Roman" pitchFamily="18" charset="0"/>
            </a:endParaRPr>
          </a:p>
          <a:p>
            <a:pPr marL="0" indent="357188" algn="ctr">
              <a:buFont typeface="Arial" charset="0"/>
              <a:buNone/>
              <a:defRPr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Денежные компенсации на оплату жилого помещения и коммунальных услуг ежегодно получают более 27 тыс. льготников</a:t>
            </a:r>
            <a:endParaRPr lang="ru-RU" sz="8000" dirty="0">
              <a:latin typeface="Century Gothic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Century Gothic" pitchFamily="34" charset="0"/>
                <a:cs typeface="Times New Roman" pitchFamily="18" charset="0"/>
              </a:rPr>
              <a:t>	</a:t>
            </a:r>
          </a:p>
          <a:p>
            <a:pPr marL="5022850" indent="158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>
              <a:latin typeface="Century Gothic" pitchFamily="34" charset="0"/>
              <a:cs typeface="Times New Roman" pitchFamily="18" charset="0"/>
            </a:endParaRPr>
          </a:p>
          <a:p>
            <a:pPr marL="352425" indent="3175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pPr marL="352425" indent="3175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pPr marL="352425" indent="3175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pPr marL="352425" indent="3175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pPr marL="352425" indent="3175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pPr marL="352425" indent="3175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pPr marL="352425" indent="3175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Century Gothic" pitchFamily="34" charset="0"/>
              <a:cs typeface="Times New Roman" pitchFamily="18" charset="0"/>
            </a:endParaRPr>
          </a:p>
          <a:p>
            <a:pPr marL="352425" indent="3175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9220" name="Picture 7" descr="Минтру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101441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kolojr.rnarov.pnzreg.ru/files/bolshekoloyar_narovchat_pnzreg_ru/zhku-lgo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00188"/>
            <a:ext cx="2214562" cy="1657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42875" y="3500438"/>
            <a:ext cx="421481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450850" algn="l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Ежемесячное пособие на детей получают 20 тыс.семей на 38 тыс.детей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43438" y="3357562"/>
            <a:ext cx="414337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Ежемесячные и единовременные выплаты на оплату жилья, отопления и освещения получают 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11 тыс.сельских работников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57157" y="4857761"/>
            <a:ext cx="828680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Льготный проезд на городском и пригородном общественном транспорте предоставляется 5,4 тыс. федеральным (инвалиды, ветераны боевых действий, почетные доноры) и региональным льготникам (ветераны труда, труженики тыла, реабилитированные лица).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5"/>
          <p:cNvSpPr>
            <a:spLocks noChangeArrowheads="1"/>
          </p:cNvSpPr>
          <p:nvPr/>
        </p:nvSpPr>
        <p:spPr bwMode="auto">
          <a:xfrm>
            <a:off x="142875" y="1643063"/>
            <a:ext cx="8750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br>
              <a:rPr lang="ru-RU" sz="1400">
                <a:solidFill>
                  <a:schemeClr val="bg1"/>
                </a:solidFill>
                <a:latin typeface="Century Gothic" pitchFamily="34" charset="0"/>
              </a:rPr>
            </a:br>
            <a:endParaRPr lang="ru-RU" sz="1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15313" cy="8572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1400" dirty="0">
                <a:latin typeface="Century Gothic" pitchFamily="34" charset="0"/>
              </a:rPr>
            </a:br>
            <a:br>
              <a:rPr lang="ru-RU" sz="1400" dirty="0">
                <a:latin typeface="Century Gothic" pitchFamily="34" charset="0"/>
              </a:rPr>
            </a:br>
            <a:br>
              <a:rPr lang="ru-RU" sz="1400" dirty="0">
                <a:latin typeface="Century Gothic" pitchFamily="34" charset="0"/>
              </a:rPr>
            </a:br>
            <a:br>
              <a:rPr lang="ru-RU" sz="1400" dirty="0">
                <a:latin typeface="Century Gothic" pitchFamily="34" charset="0"/>
              </a:rPr>
            </a:br>
            <a:br>
              <a:rPr lang="ru-RU" sz="1400" dirty="0">
                <a:latin typeface="Century Gothic" pitchFamily="34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МЕРЫ СОЦИАЛЬНОЙ ПОДДЕРЖКИ МАЛООБЕСПЕЧЕННЫМ СЕМЬЯМ С ДЕТЬМИ</a:t>
            </a:r>
            <a:br>
              <a:rPr lang="ru-RU" sz="2000" b="1" dirty="0">
                <a:latin typeface="Century Gothic" pitchFamily="34" charset="0"/>
                <a:cs typeface="Times New Roman" pitchFamily="18" charset="0"/>
              </a:rPr>
            </a:br>
            <a:br>
              <a:rPr lang="ru-RU" sz="1400" dirty="0">
                <a:latin typeface="Century Gothic" pitchFamily="34" charset="0"/>
              </a:rPr>
            </a:br>
            <a:br>
              <a:rPr lang="ru-RU" sz="1400" b="1" dirty="0">
                <a:latin typeface="Century Gothic" pitchFamily="34" charset="0"/>
                <a:cs typeface="Times New Roman" pitchFamily="18" charset="0"/>
              </a:rPr>
            </a:br>
            <a:br>
              <a:rPr lang="ru-RU" sz="1400" dirty="0">
                <a:latin typeface="Century Gothic" pitchFamily="34" charset="0"/>
              </a:rPr>
            </a:br>
            <a:endParaRPr lang="ru-RU" sz="1400" dirty="0"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75" y="1143000"/>
            <a:ext cx="5072063" cy="3416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Субсидии на оплату жилого помещения и коммунальных услуг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предоставляемые гражданам с низким уровнем доходов и направленные на защиту домохозяйств, в том числе, бедных, от рисков бремени высоких расходов на оплату жилья и услуг ЖКХ.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Ежемесячные пособия на 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направленные на смягчение рисков бедности семей с детьми.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Государственная социальная помощь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направленная на поддержку малоимущих семей и одиноко проживающих граждан.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4857760"/>
            <a:ext cx="4143373" cy="1261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27,2 тысяч семей с детьми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 тыс.семей воспитывают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3-х и более детей.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0" name="Picture 10" descr="http://www.rnikolsk.pnzreg.ru/files/nikolsk_pnzreg_ru/news/2012/03/30/12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0"/>
            <a:ext cx="1285875" cy="1285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4643439" y="4714884"/>
            <a:ext cx="4286280" cy="2010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90% семей имеют доходы ниже прожиточного минимума,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17,2 % не имеют доходов.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от трудовой деятельности составляют - 28%,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64 % - социальные выплаты.</a:t>
            </a:r>
          </a:p>
        </p:txBody>
      </p:sp>
      <p:pic>
        <p:nvPicPr>
          <p:cNvPr id="10248" name="Picture 8" descr="http://agrednews.ru/wp-content/uploads/2016/04/dc49a0396f6b57e82c797c9aa1db1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2357438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http://kursktv.ru/sites/default/files/5288462d048e0d3f60f64bb84cff6df4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42875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071538" y="214290"/>
            <a:ext cx="7143800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Меры социальной поддержки многодетным семьям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1214438"/>
          <a:ext cx="5715029" cy="2125642"/>
        </p:xfrm>
        <a:graphic>
          <a:graphicData uri="http://schemas.openxmlformats.org/drawingml/2006/table">
            <a:tbl>
              <a:tblPr/>
              <a:tblGrid>
                <a:gridCol w="1808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категории/финансирование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2019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Численность получателей, чел.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158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300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340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320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Объем средств (млн. руб.)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7,9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17,0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16,0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14374" y="3643314"/>
            <a:ext cx="800102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Реализовали свое право на получение средств республиканского материнского капитала 1649 чел. на общую сумму 82,45 млн. рублей (в том числе в 2019 году 242 чел. на общую сумму 12,1 млн. рублей)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14349" y="5000636"/>
            <a:ext cx="800105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6234 многодетные семьи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1 января 2020 года по Закону РА № 70-РЗ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мерах социальной поддержки многодетных семей в Республике Алтай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получили государственную поддержку, расходы составили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79,9 млн. рублей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/>
          </a:p>
        </p:txBody>
      </p:sp>
      <p:pic>
        <p:nvPicPr>
          <p:cNvPr id="11304" name="Picture 2" descr="C:\Users\Минтруд\Desktop\spark\h3PYdG3d6g_d1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285875"/>
            <a:ext cx="2428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00063" y="285751"/>
            <a:ext cx="6357953" cy="92333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ГОСУДАРСТВЕННАЯ СОЦИАЛЬНАЯ ПОМОЩЬ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счет средств республиканского бюджета</a:t>
            </a:r>
            <a:endParaRPr lang="ru-RU" dirty="0"/>
          </a:p>
        </p:txBody>
      </p:sp>
      <p:pic>
        <p:nvPicPr>
          <p:cNvPr id="12344" name="Picture 4" descr="https://encrypted-tbn0.gstatic.com/images?q=tbn:ANd9GcQDCyZxBe2hLYHfzkh9frQFnmMwNDlu7NHqEZrGYDlv_YDF9S35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42852"/>
            <a:ext cx="1785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5" name="Picture 6" descr="https://encrypted-tbn1.gstatic.com/images?q=tbn:ANd9GcRKFzf93GL8eoIHv_aqYKdC2XVxrBdzM9POqKExgkjhA8vC1tTM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6" name="Picture 2" descr="https://encrypted-tbn3.gstatic.com/images?q=tbn:ANd9GcQfiiGjESHsZqnDLQAm9G9FVmph_11YalcvptNIoxbwR6dlqr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857628"/>
            <a:ext cx="21986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071670" y="3786190"/>
            <a:ext cx="442914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начала реализации государственной социальной помощи на основании социального контракта помощь оказана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116 семьям с детьми на общую сумму 3,3 млн. руб.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Средняя сумма социального контракта составила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30 тыс.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357299"/>
          <a:ext cx="6929485" cy="2071702"/>
        </p:xfrm>
        <a:graphic>
          <a:graphicData uri="http://schemas.openxmlformats.org/drawingml/2006/table">
            <a:tbl>
              <a:tblPr/>
              <a:tblGrid>
                <a:gridCol w="988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1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7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7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2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0223">
                <a:tc row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2016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2018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2019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ГСП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ГСП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ГСП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ГСП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ГСП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23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386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547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681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744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413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834,1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161,2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465,5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1234,4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917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428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1182,5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767,5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694, 5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1 584,0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620"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397 чел. на 995,4 тыс.руб.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267 чел. на 1700 тыс.руб.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563 чел. на 1345 тыс.руб.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710 чел. на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1950,0 тыс.руб.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769 чел. 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  <a:tab pos="401955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2 278, 5 тыс. руб.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54" marR="62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14313" y="214291"/>
            <a:ext cx="7643835" cy="10156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ГОСУДАРСТВЕННАЯ СОЦИАЛЬНАЯ ПОМОЩЬ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основании социального контракта за счет средств  федерального бюджета 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57188" y="3929066"/>
            <a:ext cx="6286500" cy="92333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Муниципальные комиссии рассматривают кандидатуры граждан и формируют предложения для рассмотрения Республиканской комиссией.</a:t>
            </a: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357188" y="1571612"/>
            <a:ext cx="6286500" cy="92333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27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1. Разработаны и утверждены Порядки предоставления государственной социальной помощи на основании социального контракта.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0" y="2714620"/>
            <a:ext cx="600075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Заключены соглашения между Правительством Республики Алтай и Главами муниципальных образований.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38" y="5214949"/>
            <a:ext cx="585787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Республиканская комиссия при Министерстве труда, социального развития и занятости населения Республики Алтай принимает решение.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7" descr="Минтру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42875"/>
            <a:ext cx="101441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14313" y="214291"/>
            <a:ext cx="7643835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ГОСУДАРСТВЕННАЯ СОЦИАЛЬНАЯ ПОМОЩЬ 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571472" y="1928802"/>
            <a:ext cx="7643866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Доля населения с доходами ниже величины прожиточного минимума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00108"/>
            <a:ext cx="72152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2020 году планируется охватить социальным контрактом 2294 человек на общую сумму 316 млн.рублей.</a:t>
            </a:r>
          </a:p>
        </p:txBody>
      </p:sp>
      <p:pic>
        <p:nvPicPr>
          <p:cNvPr id="14344" name="Picture 7" descr="Минтру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42875"/>
            <a:ext cx="101441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1" y="2428868"/>
          <a:ext cx="7643866" cy="3837372"/>
        </p:xfrm>
        <a:graphic>
          <a:graphicData uri="http://schemas.openxmlformats.org/drawingml/2006/table">
            <a:tbl>
              <a:tblPr/>
              <a:tblGrid>
                <a:gridCol w="2034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24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Республика Алтай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2018 г.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2019 г.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2020 г.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2021 г.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2022г.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2023 г.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2024г.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Доля населения с доходами ниже величины прожиточного минимума (%) (уровень бедности)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25,8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24,2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12,9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10,8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Изменение (по отношению к предыдущему году.), %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- 1,6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- 2,5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- 3,5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- 2,9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- 2,4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- 2,1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 количественном выражении (по отношению к 2019 г.), чел.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56 467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53 555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48 348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41 691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35 048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29 550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24 740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Изменение, чел.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- 2 912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- 5 207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- 6 657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- 6 643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- 5 498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- 4 810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1247</Words>
  <Application>Microsoft Office PowerPoint</Application>
  <PresentationFormat>Экран (4:3)</PresentationFormat>
  <Paragraphs>275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Times New Roman</vt:lpstr>
      <vt:lpstr>Wingdings</vt:lpstr>
      <vt:lpstr>Тема Office</vt:lpstr>
      <vt:lpstr>ДОХОДЫ, БЕДНОСТЬ И ЗАНЯТОСТЬ В ЭПОХУ COVID-19:  АНТИ- И ПОСТКРИЗИСНЫАЯ ПОЛИТИКА СОЦИАЛЬНОЙ ЗАЩИТЫ </vt:lpstr>
      <vt:lpstr>РЕСПУБЛИКА АЛТАЙ</vt:lpstr>
      <vt:lpstr>Презентация PowerPoint</vt:lpstr>
      <vt:lpstr>              Федеральные и региональные льготники  </vt:lpstr>
      <vt:lpstr>     МЕРЫ СОЦИАЛЬНОЙ ПОДДЕРЖКИ МАЛООБЕСПЕЧЕННЫМ СЕМЬЯМ С ДЕТЬМИ    </vt:lpstr>
      <vt:lpstr>Презентация PowerPoint</vt:lpstr>
      <vt:lpstr>Презентация PowerPoint</vt:lpstr>
      <vt:lpstr>Презентация PowerPoint</vt:lpstr>
      <vt:lpstr>Презентация PowerPoint</vt:lpstr>
      <vt:lpstr>  Динамика показателей безработицы в Республике  Алтай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Алашева</dc:creator>
  <cp:lastModifiedBy>Dmitry Bychkov Бычков Дмитрий</cp:lastModifiedBy>
  <cp:revision>93</cp:revision>
  <cp:lastPrinted>2020-06-02T08:26:44Z</cp:lastPrinted>
  <dcterms:created xsi:type="dcterms:W3CDTF">2019-07-29T13:04:52Z</dcterms:created>
  <dcterms:modified xsi:type="dcterms:W3CDTF">2020-06-04T18:50:54Z</dcterms:modified>
</cp:coreProperties>
</file>