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1" r:id="rId3"/>
    <p:sldId id="296" r:id="rId4"/>
    <p:sldId id="289" r:id="rId5"/>
    <p:sldId id="293" r:id="rId6"/>
    <p:sldId id="311" r:id="rId7"/>
    <p:sldId id="297" r:id="rId8"/>
    <p:sldId id="299" r:id="rId9"/>
    <p:sldId id="300" r:id="rId10"/>
    <p:sldId id="301" r:id="rId11"/>
    <p:sldId id="318" r:id="rId12"/>
    <p:sldId id="302" r:id="rId13"/>
    <p:sldId id="303" r:id="rId14"/>
    <p:sldId id="313" r:id="rId15"/>
    <p:sldId id="314" r:id="rId16"/>
    <p:sldId id="312" r:id="rId17"/>
    <p:sldId id="315" r:id="rId18"/>
    <p:sldId id="316" r:id="rId19"/>
    <p:sldId id="317" r:id="rId20"/>
    <p:sldId id="292" r:id="rId21"/>
  </p:sldIdLst>
  <p:sldSz cx="9144000" cy="5143500" type="screen16x9"/>
  <p:notesSz cx="5765800" cy="3244850"/>
  <p:defaultTextStyle>
    <a:defPPr>
      <a:defRPr lang="ru-RU"/>
    </a:defPPr>
    <a:lvl1pPr marL="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pos="5728">
          <p15:clr>
            <a:srgbClr val="A4A3A4"/>
          </p15:clr>
        </p15:guide>
        <p15:guide id="4" pos="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цокин Никита Владимирович" initials="МНВ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376"/>
    <a:srgbClr val="CAECDA"/>
    <a:srgbClr val="E8F8F2"/>
    <a:srgbClr val="F5F5F5"/>
    <a:srgbClr val="FEEADA"/>
    <a:srgbClr val="F79646"/>
    <a:srgbClr val="00467A"/>
    <a:srgbClr val="4FC185"/>
    <a:srgbClr val="6599D9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9" autoAdjust="0"/>
    <p:restoredTop sz="93792" autoAdjust="0"/>
  </p:normalViewPr>
  <p:slideViewPr>
    <p:cSldViewPr snapToGrid="0">
      <p:cViewPr varScale="1">
        <p:scale>
          <a:sx n="83" d="100"/>
          <a:sy n="83" d="100"/>
        </p:scale>
        <p:origin x="860" y="40"/>
      </p:cViewPr>
      <p:guideLst>
        <p:guide orient="horz" pos="4565"/>
        <p:guide pos="5760"/>
        <p:guide pos="5728"/>
        <p:guide pos="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EF66-CBD7-4FA5-874F-C15789B8559E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B98C-91AF-4E43-94DE-89EACF5A2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0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3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14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9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07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87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05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26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3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2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1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71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7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4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2365" y="1363884"/>
            <a:ext cx="6400801" cy="268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43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pPr/>
              <a:t>10/7/2021</a:t>
            </a:fld>
            <a:endParaRPr lang="en-US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83458"/>
            <a:ext cx="2103121" cy="439079"/>
          </a:xfrm>
        </p:spPr>
        <p:txBody>
          <a:bodyPr/>
          <a:lstStyle/>
          <a:p>
            <a:fld id="{DCF62467-51A0-4331-81DA-2BBFEC3C67EF}" type="datetime1">
              <a:rPr lang="en-US" smtClean="0"/>
              <a:pPr/>
              <a:t>10/7/2021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4783460"/>
            <a:ext cx="2926080" cy="43907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238" y="2425391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99" y="3684403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8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1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</p:sldLayoutIdLst>
  <p:hf hdr="0" ftr="0" dt="0"/>
  <p:txStyles>
    <p:titleStyle>
      <a:lvl1pPr>
        <a:defRPr sz="317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8"/>
          <p:cNvSpPr/>
          <p:nvPr/>
        </p:nvSpPr>
        <p:spPr>
          <a:xfrm>
            <a:off x="12777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chemeClr val="bg1">
                <a:lumMod val="50000"/>
                <a:alpha val="39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4" name="object 9"/>
          <p:cNvSpPr/>
          <p:nvPr/>
        </p:nvSpPr>
        <p:spPr>
          <a:xfrm>
            <a:off x="7167446" y="320733"/>
            <a:ext cx="1967349" cy="4365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7" name="TextBox 16"/>
          <p:cNvSpPr txBox="1"/>
          <p:nvPr/>
        </p:nvSpPr>
        <p:spPr>
          <a:xfrm>
            <a:off x="468000" y="1238372"/>
            <a:ext cx="5994713" cy="246221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ПОДСИСТЕМА ИНФОРМАЦИОННО-АНАЛИТИЧЕСКОГО ОБЕСПЕЧЕНИЯ</a:t>
            </a:r>
          </a:p>
          <a:p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ГИИС «ЭЛЕКТРОННЫЙ БЮДЖЕТ».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 ЕДИНОГО ПОРТАЛА БЮДЖЕТНОЙ СИСТЕМЫ «БЮДЖЕТ.РФ»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4828295"/>
            <a:ext cx="365759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8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8767" y="4828295"/>
            <a:ext cx="3596028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 г. Москва, октябрь 2021 год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-1" y="396526"/>
            <a:ext cx="7591483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30" y="78806"/>
            <a:ext cx="7078704" cy="830997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Субсидии МБТ. Граф прослеживаемости на всех уровнях бюджетной системы РФ, до конечных получателей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9A3AC1-98DF-49C5-90AE-657E9186C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4" y="722524"/>
            <a:ext cx="7772399" cy="437197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B5D9F4-AEE3-42C3-A0E5-CBDC1E292A8E}"/>
              </a:ext>
            </a:extLst>
          </p:cNvPr>
          <p:cNvSpPr/>
          <p:nvPr/>
        </p:nvSpPr>
        <p:spPr>
          <a:xfrm>
            <a:off x="5591851" y="4326030"/>
            <a:ext cx="3156410" cy="738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400" dirty="0"/>
              <a:t>Мониторинг выдачи субсидий МБТ,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регионами и муниципальными образованиями</a:t>
            </a:r>
          </a:p>
        </p:txBody>
      </p:sp>
    </p:spTree>
    <p:extLst>
      <p:ext uri="{BB962C8B-B14F-4D97-AF65-F5344CB8AC3E}">
        <p14:creationId xmlns:p14="http://schemas.microsoft.com/office/powerpoint/2010/main" val="7418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F42F25-7D64-4ADF-83E8-39EBA190D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44" y="694879"/>
            <a:ext cx="7768558" cy="4369814"/>
          </a:xfrm>
          <a:prstGeom prst="rect">
            <a:avLst/>
          </a:prstGeom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9" y="78806"/>
            <a:ext cx="7231105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Соглашения. Полная информация и аналитика по соглашениям, включая отчеты о достижении результатов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FCBA2E-AE55-45AF-947C-BB6A584D7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114" y="2159694"/>
            <a:ext cx="5164442" cy="2904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B5D9F4-AEE3-42C3-A0E5-CBDC1E292A8E}"/>
              </a:ext>
            </a:extLst>
          </p:cNvPr>
          <p:cNvSpPr/>
          <p:nvPr/>
        </p:nvSpPr>
        <p:spPr>
          <a:xfrm>
            <a:off x="307444" y="4326030"/>
            <a:ext cx="8440817" cy="738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400" dirty="0"/>
              <a:t>Дочерние соглашения по уровням бюджетной системы. Мониторинг своевременности сдачи отчетов. Анализ достижения результатов. С 2022 года – типизация результатов и контрольных точек по федеральному бюджету. С 2023 года – по бюджетам субъектов РФ и местным бюджетам</a:t>
            </a:r>
          </a:p>
        </p:txBody>
      </p:sp>
    </p:spTree>
    <p:extLst>
      <p:ext uri="{BB962C8B-B14F-4D97-AF65-F5344CB8AC3E}">
        <p14:creationId xmlns:p14="http://schemas.microsoft.com/office/powerpoint/2010/main" val="184136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180404"/>
            <a:ext cx="6534419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Казначейское сопровождение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E4F0CF-F642-4F38-8DA3-D53ECDA0B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671513"/>
            <a:ext cx="7950199" cy="447198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8A7C52-85C1-46AC-89A5-9500711DBC49}"/>
              </a:ext>
            </a:extLst>
          </p:cNvPr>
          <p:cNvSpPr/>
          <p:nvPr/>
        </p:nvSpPr>
        <p:spPr>
          <a:xfrm>
            <a:off x="5377544" y="2483237"/>
            <a:ext cx="3614057" cy="116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400" dirty="0"/>
              <a:t>Отслеживается цепочка субподрядчиков по контрактам\соглашениям, стоящим на казначейском сопровождении. Движение средств по лицевым счетам и все выплаты субподрядчикам</a:t>
            </a:r>
          </a:p>
        </p:txBody>
      </p:sp>
    </p:spTree>
    <p:extLst>
      <p:ext uri="{BB962C8B-B14F-4D97-AF65-F5344CB8AC3E}">
        <p14:creationId xmlns:p14="http://schemas.microsoft.com/office/powerpoint/2010/main" val="2565400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180404"/>
            <a:ext cx="6534419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Казначейское сопровождение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92C4A-BFDB-4BD6-B48B-C5FD00551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6" y="547007"/>
            <a:ext cx="8171543" cy="45964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8A7C52-85C1-46AC-89A5-9500711DBC49}"/>
              </a:ext>
            </a:extLst>
          </p:cNvPr>
          <p:cNvSpPr/>
          <p:nvPr/>
        </p:nvSpPr>
        <p:spPr>
          <a:xfrm>
            <a:off x="4492170" y="4134828"/>
            <a:ext cx="415834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200" dirty="0"/>
              <a:t>Наглядно отражается цепочка кооперации и движение средств между подрядчиками</a:t>
            </a:r>
          </a:p>
        </p:txBody>
      </p:sp>
    </p:spTree>
    <p:extLst>
      <p:ext uri="{BB962C8B-B14F-4D97-AF65-F5344CB8AC3E}">
        <p14:creationId xmlns:p14="http://schemas.microsoft.com/office/powerpoint/2010/main" val="81354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85342"/>
            <a:ext cx="6534419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Казначейское сопровождение. Средства бюджетов субъектов РФ/местных бюджетов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B34AA7-39F6-429E-9B13-0C3D15F5F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" y="655980"/>
            <a:ext cx="7837714" cy="440871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8A7C52-85C1-46AC-89A5-9500711DBC49}"/>
              </a:ext>
            </a:extLst>
          </p:cNvPr>
          <p:cNvSpPr/>
          <p:nvPr/>
        </p:nvSpPr>
        <p:spPr>
          <a:xfrm>
            <a:off x="4727388" y="3525228"/>
            <a:ext cx="4158345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200" dirty="0"/>
              <a:t>Начиная с 2021 года ведется работа по казначейскому сопровождению средств бюджетов субъектов РФ/местных бюджетов. Сейчас 5383 ГК/соглашения бюджетов субъектов РФ и местных бюджетов находятся на казначейском сопровождении. Созданы роли и предоставляется доступ в ПИАО</a:t>
            </a:r>
          </a:p>
        </p:txBody>
      </p:sp>
    </p:spTree>
    <p:extLst>
      <p:ext uri="{BB962C8B-B14F-4D97-AF65-F5344CB8AC3E}">
        <p14:creationId xmlns:p14="http://schemas.microsoft.com/office/powerpoint/2010/main" val="13156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72862" y="168583"/>
            <a:ext cx="637043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Разработка сервиса предоставления наборов данных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8A7C52-85C1-46AC-89A5-9500711DBC49}"/>
              </a:ext>
            </a:extLst>
          </p:cNvPr>
          <p:cNvSpPr/>
          <p:nvPr/>
        </p:nvSpPr>
        <p:spPr>
          <a:xfrm>
            <a:off x="100703" y="3589922"/>
            <a:ext cx="8562240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400" dirty="0"/>
              <a:t>Задача: предоставить универсальный сервис получения данных из наборов данных ПИАО внешним информационным системам и подсистемам ЭБ, посредством использования универсального</a:t>
            </a:r>
            <a:r>
              <a:rPr lang="en-US" sz="1400" dirty="0"/>
              <a:t> </a:t>
            </a:r>
            <a:r>
              <a:rPr lang="ru-RU" sz="1400" dirty="0"/>
              <a:t>запроса данных.</a:t>
            </a:r>
          </a:p>
          <a:p>
            <a:r>
              <a:rPr lang="ru-RU" sz="1400" dirty="0"/>
              <a:t>Разработчики ИС-получателей, для составления запроса к данным или автоматизированной генерации запроса,  будут иметь возможность с помощью ПИАО получить реестр доступных наборов данных, их мета-описание структуры, данные наборов. Состав сервисов будет расширяться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3660" y="794293"/>
            <a:ext cx="8562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Перечень наборов данных к реализации в 2021 году: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4" y="794294"/>
            <a:ext cx="914528" cy="77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3660" y="1102070"/>
            <a:ext cx="784936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Исполнение федерального бюджета Российской Федерации по расходам;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Расходы бюджетов субъектов и муниципальных образований по данным АСФК;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Мониторинг объектов капитального строительства в рамках реализации федеральной адресной инвестиционной программы;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Реестр соглашений.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Доступ подсистем системы «Электронный бюджет» и внешних информационных системы к сервису предоставления данных осуществляется с использованием ЕСМВ (для подсистем системы «Электронный бюджет» и информационных систем Федерального казначейства, находящихся в одном контуре с системой «Электронный бюджет») или через СМЭВ.</a:t>
            </a:r>
          </a:p>
        </p:txBody>
      </p:sp>
    </p:spTree>
    <p:extLst>
      <p:ext uri="{BB962C8B-B14F-4D97-AF65-F5344CB8AC3E}">
        <p14:creationId xmlns:p14="http://schemas.microsoft.com/office/powerpoint/2010/main" val="192267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02" y="186467"/>
            <a:ext cx="7174334" cy="276999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подключения к подсистеме ПИАО</a:t>
            </a:r>
          </a:p>
        </p:txBody>
      </p:sp>
      <p:sp>
        <p:nvSpPr>
          <p:cNvPr id="180" name="Номер слайда 1"/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99C80E-905E-40EB-A4B0-D29E0DE78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7" y="699862"/>
            <a:ext cx="6384873" cy="30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47A8671-D38C-46BB-BA15-D828524DE244}"/>
              </a:ext>
            </a:extLst>
          </p:cNvPr>
          <p:cNvSpPr/>
          <p:nvPr/>
        </p:nvSpPr>
        <p:spPr>
          <a:xfrm>
            <a:off x="1567317" y="3799931"/>
            <a:ext cx="7025143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200" dirty="0"/>
              <a:t>Зарегистрированные в ГИИС «Электронный бюджет» пользователи могут получить доступ к Подсистеме, направив заявку на подключение в межрегиональное операционное управление Казначейства России или территориальный орган ФК по месту обслуживания.  </a:t>
            </a:r>
          </a:p>
          <a:p>
            <a:r>
              <a:rPr lang="ru-RU" sz="1200" dirty="0"/>
              <a:t>Заявки принимаются как на бумажном носителе, так и в электронном виде с использованием модуля формирования заявок на регистрацию. Вся необходимая для подключения информация размещена на сайте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57502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Единый портал бюджетной системы </a:t>
            </a:r>
            <a:r>
              <a:rPr lang="en-GB" sz="1800" u="sng" dirty="0">
                <a:solidFill>
                  <a:srgbClr val="11437F"/>
                </a:solidFill>
                <a:cs typeface="Arial" panose="020B0604020202020204" pitchFamily="34" charset="0"/>
              </a:rPr>
              <a:t>budget.gov.ru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5293BA7-F646-4838-B537-18D4BF20A44E}"/>
              </a:ext>
            </a:extLst>
          </p:cNvPr>
          <p:cNvSpPr/>
          <p:nvPr/>
        </p:nvSpPr>
        <p:spPr>
          <a:xfrm>
            <a:off x="610853" y="813944"/>
            <a:ext cx="3721055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исполнения федерального, регионального и местных бюджетов (ежедневно обновляемая информация)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11">
            <a:extLst>
              <a:ext uri="{FF2B5EF4-FFF2-40B4-BE49-F238E27FC236}">
                <a16:creationId xmlns:a16="http://schemas.microsoft.com/office/drawing/2014/main" id="{109E5278-27D6-4651-98ED-5D6A49D7C9AB}"/>
              </a:ext>
            </a:extLst>
          </p:cNvPr>
          <p:cNvGrpSpPr/>
          <p:nvPr/>
        </p:nvGrpSpPr>
        <p:grpSpPr>
          <a:xfrm>
            <a:off x="247433" y="891774"/>
            <a:ext cx="230924" cy="232446"/>
            <a:chOff x="257076" y="816623"/>
            <a:chExt cx="403429" cy="40342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6F1D5AC5-92C9-4354-9506-FEF08DFBC119}"/>
                </a:ext>
              </a:extLst>
            </p:cNvPr>
            <p:cNvSpPr/>
            <p:nvPr/>
          </p:nvSpPr>
          <p:spPr>
            <a:xfrm>
              <a:off x="257076" y="816623"/>
              <a:ext cx="403429" cy="403429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53259" y="948075"/>
              <a:ext cx="211061" cy="140523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A8FB13F-39E4-4026-98E1-A2BC675F9484}"/>
              </a:ext>
            </a:extLst>
          </p:cNvPr>
          <p:cNvSpPr/>
          <p:nvPr/>
        </p:nvSpPr>
        <p:spPr>
          <a:xfrm>
            <a:off x="610853" y="1941479"/>
            <a:ext cx="3721055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Реестр участников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неучастников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бюджетного процесса (перечень всех получателей средств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 бюджета,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их полномочия и реквизиты)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025B1F4-4B6F-46D4-B803-3FCDF88844DD}"/>
              </a:ext>
            </a:extLst>
          </p:cNvPr>
          <p:cNvSpPr/>
          <p:nvPr/>
        </p:nvSpPr>
        <p:spPr>
          <a:xfrm>
            <a:off x="610853" y="2581938"/>
            <a:ext cx="372105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Реестр соглашений о предоставлении средств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 бюджетов (в части открытого набора показателей)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D5D3031-ED17-4FE8-850A-D3EE40F5F679}"/>
              </a:ext>
            </a:extLst>
          </p:cNvPr>
          <p:cNvSpPr/>
          <p:nvPr/>
        </p:nvSpPr>
        <p:spPr>
          <a:xfrm>
            <a:off x="610853" y="3125342"/>
            <a:ext cx="3721055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Реестр государственных заданий 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6F9E4EE-60AD-4549-9E76-100965438C0F}"/>
              </a:ext>
            </a:extLst>
          </p:cNvPr>
          <p:cNvSpPr/>
          <p:nvPr/>
        </p:nvSpPr>
        <p:spPr>
          <a:xfrm>
            <a:off x="603596" y="1440121"/>
            <a:ext cx="3400889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основных параметрах реализации национальных (федеральных, региональных) проектов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E680BDD-4110-4FF8-A31C-D930E343B42F}"/>
              </a:ext>
            </a:extLst>
          </p:cNvPr>
          <p:cNvSpPr/>
          <p:nvPr/>
        </p:nvSpPr>
        <p:spPr>
          <a:xfrm>
            <a:off x="610853" y="3484665"/>
            <a:ext cx="372105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Справочники и классификаторы, применяемые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бюджетном процессе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A3DD82D-D793-4941-B559-1084AF744EE9}"/>
              </a:ext>
            </a:extLst>
          </p:cNvPr>
          <p:cNvSpPr/>
          <p:nvPr/>
        </p:nvSpPr>
        <p:spPr>
          <a:xfrm>
            <a:off x="4141010" y="3398631"/>
            <a:ext cx="4700059" cy="668626"/>
          </a:xfrm>
          <a:prstGeom prst="rect">
            <a:avLst/>
          </a:prstGeom>
          <a:solidFill>
            <a:srgbClr val="BBE7D0"/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0" tIns="72000" rIns="72000" bIns="72000">
            <a:spAutoFit/>
          </a:bodyPr>
          <a:lstStyle/>
          <a:p>
            <a:pPr algn="just"/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НОВОЕ:</a:t>
            </a:r>
            <a:r>
              <a:rPr lang="ru-RU" sz="1400" b="1" dirty="0">
                <a:solidFill>
                  <a:srgbClr val="006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реестр субсидий; реестр СЗПК; ЛБО и БО субъектов РФ и муниципальных образований; бюджет для граждан федерального бюджета; отчетность по преданным полномочиям; бюджет 2022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8CF4E05-82E9-4DA2-B6F9-5BE9E74C8222}"/>
              </a:ext>
            </a:extLst>
          </p:cNvPr>
          <p:cNvSpPr/>
          <p:nvPr/>
        </p:nvSpPr>
        <p:spPr>
          <a:xfrm>
            <a:off x="610853" y="4002613"/>
            <a:ext cx="372105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Проект закона о ФБ и документы и материалы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 проекту закона о ФБ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8CF4E05-82E9-4DA2-B6F9-5BE9E74C8222}"/>
              </a:ext>
            </a:extLst>
          </p:cNvPr>
          <p:cNvSpPr/>
          <p:nvPr/>
        </p:nvSpPr>
        <p:spPr>
          <a:xfrm>
            <a:off x="596338" y="4503529"/>
            <a:ext cx="372105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Открытые данные, в том числе в формате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(236+ наборов)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11">
            <a:extLst>
              <a:ext uri="{FF2B5EF4-FFF2-40B4-BE49-F238E27FC236}">
                <a16:creationId xmlns:a16="http://schemas.microsoft.com/office/drawing/2014/main" id="{109E5278-27D6-4651-98ED-5D6A49D7C9AB}"/>
              </a:ext>
            </a:extLst>
          </p:cNvPr>
          <p:cNvGrpSpPr/>
          <p:nvPr/>
        </p:nvGrpSpPr>
        <p:grpSpPr>
          <a:xfrm>
            <a:off x="248368" y="1487349"/>
            <a:ext cx="230924" cy="232446"/>
            <a:chOff x="257076" y="816623"/>
            <a:chExt cx="403429" cy="403429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6F1D5AC5-92C9-4354-9506-FEF08DFBC119}"/>
                </a:ext>
              </a:extLst>
            </p:cNvPr>
            <p:cNvSpPr/>
            <p:nvPr/>
          </p:nvSpPr>
          <p:spPr>
            <a:xfrm>
              <a:off x="257076" y="816623"/>
              <a:ext cx="403429" cy="403429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53259" y="948075"/>
              <a:ext cx="211061" cy="140523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11">
            <a:extLst>
              <a:ext uri="{FF2B5EF4-FFF2-40B4-BE49-F238E27FC236}">
                <a16:creationId xmlns:a16="http://schemas.microsoft.com/office/drawing/2014/main" id="{109E5278-27D6-4651-98ED-5D6A49D7C9AB}"/>
              </a:ext>
            </a:extLst>
          </p:cNvPr>
          <p:cNvGrpSpPr/>
          <p:nvPr/>
        </p:nvGrpSpPr>
        <p:grpSpPr>
          <a:xfrm>
            <a:off x="248368" y="2007354"/>
            <a:ext cx="230924" cy="232446"/>
            <a:chOff x="257076" y="816623"/>
            <a:chExt cx="403429" cy="403429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6F1D5AC5-92C9-4354-9506-FEF08DFBC119}"/>
                </a:ext>
              </a:extLst>
            </p:cNvPr>
            <p:cNvSpPr/>
            <p:nvPr/>
          </p:nvSpPr>
          <p:spPr>
            <a:xfrm>
              <a:off x="257076" y="816623"/>
              <a:ext cx="403429" cy="403429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53259" y="948075"/>
              <a:ext cx="211061" cy="140523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11">
            <a:extLst>
              <a:ext uri="{FF2B5EF4-FFF2-40B4-BE49-F238E27FC236}">
                <a16:creationId xmlns:a16="http://schemas.microsoft.com/office/drawing/2014/main" id="{109E5278-27D6-4651-98ED-5D6A49D7C9AB}"/>
              </a:ext>
            </a:extLst>
          </p:cNvPr>
          <p:cNvGrpSpPr/>
          <p:nvPr/>
        </p:nvGrpSpPr>
        <p:grpSpPr>
          <a:xfrm>
            <a:off x="248368" y="2624928"/>
            <a:ext cx="230924" cy="232446"/>
            <a:chOff x="257076" y="816623"/>
            <a:chExt cx="403429" cy="403429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6F1D5AC5-92C9-4354-9506-FEF08DFBC119}"/>
                </a:ext>
              </a:extLst>
            </p:cNvPr>
            <p:cNvSpPr/>
            <p:nvPr/>
          </p:nvSpPr>
          <p:spPr>
            <a:xfrm>
              <a:off x="257076" y="816623"/>
              <a:ext cx="403429" cy="403429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53259" y="948075"/>
              <a:ext cx="211061" cy="140523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1">
            <a:extLst>
              <a:ext uri="{FF2B5EF4-FFF2-40B4-BE49-F238E27FC236}">
                <a16:creationId xmlns:a16="http://schemas.microsoft.com/office/drawing/2014/main" id="{109E5278-27D6-4651-98ED-5D6A49D7C9AB}"/>
              </a:ext>
            </a:extLst>
          </p:cNvPr>
          <p:cNvGrpSpPr/>
          <p:nvPr/>
        </p:nvGrpSpPr>
        <p:grpSpPr>
          <a:xfrm>
            <a:off x="248368" y="3130796"/>
            <a:ext cx="230924" cy="232446"/>
            <a:chOff x="257076" y="816623"/>
            <a:chExt cx="403429" cy="403429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6F1D5AC5-92C9-4354-9506-FEF08DFBC119}"/>
                </a:ext>
              </a:extLst>
            </p:cNvPr>
            <p:cNvSpPr/>
            <p:nvPr/>
          </p:nvSpPr>
          <p:spPr>
            <a:xfrm>
              <a:off x="257076" y="816623"/>
              <a:ext cx="403429" cy="403429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53259" y="948075"/>
              <a:ext cx="211061" cy="140523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Группа 11">
            <a:extLst>
              <a:ext uri="{FF2B5EF4-FFF2-40B4-BE49-F238E27FC236}">
                <a16:creationId xmlns:a16="http://schemas.microsoft.com/office/drawing/2014/main" id="{109E5278-27D6-4651-98ED-5D6A49D7C9AB}"/>
              </a:ext>
            </a:extLst>
          </p:cNvPr>
          <p:cNvGrpSpPr/>
          <p:nvPr/>
        </p:nvGrpSpPr>
        <p:grpSpPr>
          <a:xfrm>
            <a:off x="247433" y="3541312"/>
            <a:ext cx="230924" cy="232446"/>
            <a:chOff x="257076" y="816623"/>
            <a:chExt cx="403429" cy="403429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6F1D5AC5-92C9-4354-9506-FEF08DFBC119}"/>
                </a:ext>
              </a:extLst>
            </p:cNvPr>
            <p:cNvSpPr/>
            <p:nvPr/>
          </p:nvSpPr>
          <p:spPr>
            <a:xfrm>
              <a:off x="257076" y="816623"/>
              <a:ext cx="403429" cy="403429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53259" y="948075"/>
              <a:ext cx="211061" cy="140523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11">
            <a:extLst>
              <a:ext uri="{FF2B5EF4-FFF2-40B4-BE49-F238E27FC236}">
                <a16:creationId xmlns:a16="http://schemas.microsoft.com/office/drawing/2014/main" id="{109E5278-27D6-4651-98ED-5D6A49D7C9AB}"/>
              </a:ext>
            </a:extLst>
          </p:cNvPr>
          <p:cNvGrpSpPr/>
          <p:nvPr/>
        </p:nvGrpSpPr>
        <p:grpSpPr>
          <a:xfrm>
            <a:off x="241823" y="4024251"/>
            <a:ext cx="230924" cy="232446"/>
            <a:chOff x="257076" y="816623"/>
            <a:chExt cx="403429" cy="403429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6F1D5AC5-92C9-4354-9506-FEF08DFBC119}"/>
                </a:ext>
              </a:extLst>
            </p:cNvPr>
            <p:cNvSpPr/>
            <p:nvPr/>
          </p:nvSpPr>
          <p:spPr>
            <a:xfrm>
              <a:off x="257076" y="816623"/>
              <a:ext cx="403429" cy="403429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53259" y="948075"/>
              <a:ext cx="211061" cy="140523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1">
            <a:extLst>
              <a:ext uri="{FF2B5EF4-FFF2-40B4-BE49-F238E27FC236}">
                <a16:creationId xmlns:a16="http://schemas.microsoft.com/office/drawing/2014/main" id="{109E5278-27D6-4651-98ED-5D6A49D7C9AB}"/>
              </a:ext>
            </a:extLst>
          </p:cNvPr>
          <p:cNvGrpSpPr/>
          <p:nvPr/>
        </p:nvGrpSpPr>
        <p:grpSpPr>
          <a:xfrm>
            <a:off x="241237" y="4545964"/>
            <a:ext cx="230924" cy="232446"/>
            <a:chOff x="257076" y="816623"/>
            <a:chExt cx="403429" cy="403429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6F1D5AC5-92C9-4354-9506-FEF08DFBC119}"/>
                </a:ext>
              </a:extLst>
            </p:cNvPr>
            <p:cNvSpPr/>
            <p:nvPr/>
          </p:nvSpPr>
          <p:spPr>
            <a:xfrm>
              <a:off x="257076" y="816623"/>
              <a:ext cx="403429" cy="403429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Ромб 50">
              <a:extLst>
                <a:ext uri="{FF2B5EF4-FFF2-40B4-BE49-F238E27FC236}">
                  <a16:creationId xmlns:a16="http://schemas.microsoft.com/office/drawing/2014/main" id="{F0AA0882-6F37-41EE-9C50-28EEB3D3F667}"/>
                </a:ext>
              </a:extLst>
            </p:cNvPr>
            <p:cNvSpPr/>
            <p:nvPr/>
          </p:nvSpPr>
          <p:spPr>
            <a:xfrm>
              <a:off x="353259" y="948075"/>
              <a:ext cx="211061" cy="140523"/>
            </a:xfrm>
            <a:custGeom>
              <a:avLst/>
              <a:gdLst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0 w 397303"/>
                <a:gd name="connsiteY4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0 w 397303"/>
                <a:gd name="connsiteY5" fmla="*/ 198652 h 397303"/>
                <a:gd name="connsiteX0" fmla="*/ 0 w 397303"/>
                <a:gd name="connsiteY0" fmla="*/ 198652 h 397303"/>
                <a:gd name="connsiteX1" fmla="*/ 198652 w 397303"/>
                <a:gd name="connsiteY1" fmla="*/ 0 h 397303"/>
                <a:gd name="connsiteX2" fmla="*/ 397303 w 397303"/>
                <a:gd name="connsiteY2" fmla="*/ 198652 h 397303"/>
                <a:gd name="connsiteX3" fmla="*/ 198652 w 397303"/>
                <a:gd name="connsiteY3" fmla="*/ 397303 h 397303"/>
                <a:gd name="connsiteX4" fmla="*/ 73082 w 397303"/>
                <a:gd name="connsiteY4" fmla="*/ 278428 h 397303"/>
                <a:gd name="connsiteX5" fmla="*/ 91440 w 397303"/>
                <a:gd name="connsiteY5" fmla="*/ 290092 h 397303"/>
                <a:gd name="connsiteX0" fmla="*/ 133078 w 331729"/>
                <a:gd name="connsiteY0" fmla="*/ 0 h 397303"/>
                <a:gd name="connsiteX1" fmla="*/ 331729 w 331729"/>
                <a:gd name="connsiteY1" fmla="*/ 198652 h 397303"/>
                <a:gd name="connsiteX2" fmla="*/ 133078 w 331729"/>
                <a:gd name="connsiteY2" fmla="*/ 397303 h 397303"/>
                <a:gd name="connsiteX3" fmla="*/ 7508 w 331729"/>
                <a:gd name="connsiteY3" fmla="*/ 278428 h 397303"/>
                <a:gd name="connsiteX4" fmla="*/ 25866 w 331729"/>
                <a:gd name="connsiteY4" fmla="*/ 290092 h 397303"/>
                <a:gd name="connsiteX0" fmla="*/ 331729 w 331729"/>
                <a:gd name="connsiteY0" fmla="*/ 0 h 198651"/>
                <a:gd name="connsiteX1" fmla="*/ 133078 w 331729"/>
                <a:gd name="connsiteY1" fmla="*/ 198651 h 198651"/>
                <a:gd name="connsiteX2" fmla="*/ 7508 w 331729"/>
                <a:gd name="connsiteY2" fmla="*/ 79776 h 198651"/>
                <a:gd name="connsiteX3" fmla="*/ 25866 w 331729"/>
                <a:gd name="connsiteY3" fmla="*/ 91440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0 w 324221"/>
                <a:gd name="connsiteY2" fmla="*/ 79776 h 198651"/>
                <a:gd name="connsiteX0" fmla="*/ 324221 w 324221"/>
                <a:gd name="connsiteY0" fmla="*/ 0 h 198651"/>
                <a:gd name="connsiteX1" fmla="*/ 125570 w 324221"/>
                <a:gd name="connsiteY1" fmla="*/ 198651 h 198651"/>
                <a:gd name="connsiteX2" fmla="*/ 25854 w 324221"/>
                <a:gd name="connsiteY2" fmla="*/ 104199 h 198651"/>
                <a:gd name="connsiteX3" fmla="*/ 0 w 324221"/>
                <a:gd name="connsiteY3" fmla="*/ 79776 h 198651"/>
                <a:gd name="connsiteX0" fmla="*/ 298367 w 298367"/>
                <a:gd name="connsiteY0" fmla="*/ 0 h 198651"/>
                <a:gd name="connsiteX1" fmla="*/ 99716 w 298367"/>
                <a:gd name="connsiteY1" fmla="*/ 198651 h 198651"/>
                <a:gd name="connsiteX2" fmla="*/ 0 w 298367"/>
                <a:gd name="connsiteY2" fmla="*/ 104199 h 19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67" h="198651">
                  <a:moveTo>
                    <a:pt x="298367" y="0"/>
                  </a:moveTo>
                  <a:lnTo>
                    <a:pt x="99716" y="198651"/>
                  </a:lnTo>
                  <a:lnTo>
                    <a:pt x="0" y="104199"/>
                  </a:lnTo>
                </a:path>
              </a:pathLst>
            </a:custGeom>
            <a:solidFill>
              <a:schemeClr val="bg1">
                <a:alpha val="26000"/>
              </a:schemeClr>
            </a:solidFill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DE882D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654" y="713554"/>
            <a:ext cx="4695415" cy="264117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6" name="Picture 3" descr="C:\Users\zemlyakova\Desktop\край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3087" y="3303978"/>
            <a:ext cx="4720442" cy="149918"/>
          </a:xfrm>
          <a:prstGeom prst="rect">
            <a:avLst/>
          </a:prstGeom>
          <a:noFill/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0CBA833-13C0-4F6F-BD2F-D8C5226A88BA}"/>
              </a:ext>
            </a:extLst>
          </p:cNvPr>
          <p:cNvSpPr/>
          <p:nvPr/>
        </p:nvSpPr>
        <p:spPr>
          <a:xfrm>
            <a:off x="4123426" y="4064823"/>
            <a:ext cx="4735902" cy="929238"/>
          </a:xfrm>
          <a:prstGeom prst="rect">
            <a:avLst/>
          </a:prstGeom>
          <a:solidFill>
            <a:srgbClr val="DAE8FA"/>
          </a:solidFill>
          <a:ln w="127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8000" tIns="72000" rIns="72000" bIns="72000">
            <a:noAutofit/>
          </a:bodyPr>
          <a:lstStyle/>
          <a:p>
            <a:pPr algn="just"/>
            <a:r>
              <a:rPr lang="ru-RU" sz="1400" b="1" dirty="0">
                <a:solidFill>
                  <a:srgbClr val="134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реестр проектов социального воздействия;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госсоцзаказ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 реестр субсидий субъектов РФ и муниципалитетов; казначейская отчетность; реестр функций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план счетов казначейского учета; соглашения регион-муниципалитет; отчёт об исполнении ФБ, документы и материалы предоставляемые вместе с отчетом;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многое другое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6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99" r="718"/>
          <a:stretch/>
        </p:blipFill>
        <p:spPr bwMode="auto">
          <a:xfrm>
            <a:off x="400110" y="711198"/>
            <a:ext cx="8235890" cy="422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8A7C52-85C1-46AC-89A5-9500711DBC49}"/>
              </a:ext>
            </a:extLst>
          </p:cNvPr>
          <p:cNvSpPr/>
          <p:nvPr/>
        </p:nvSpPr>
        <p:spPr>
          <a:xfrm>
            <a:off x="1973944" y="3204660"/>
            <a:ext cx="6727372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400" dirty="0"/>
              <a:t>На ЕПБС в октябре будет размещен реестр соглашений о предоставлении субсидий, бюджетных инвестиций, межбюджетных трансфертов из федерального бюджета (бюджетов субъектов Российской Федерации, местных бюджетов) в соответствии с приказом Минфина России № 9н от 29 января 2021 г. «О внесении изменения в пункт 53 порядка ведения реестра соглашений (договоров) о предоставлении субсидий, бюджетных инвестиций, межбюджетных трансфертов, утвержденного приказом Минфина России от 30 июля 2020 г. N 153н»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Реестр соглашений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09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827016"/>
            <a:ext cx="3948112" cy="216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Новые наборы открытых данных на Едином портале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76225" y="2754836"/>
            <a:ext cx="469582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+mj-lt"/>
              </a:rPr>
              <a:t>Информация об утвержденных государственных (муниципальных) социальных заказах (7710168360-SOCIALORDER)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+mj-lt"/>
              </a:rPr>
              <a:t>Информация о субсидиях из соответствующего бюджета бюджетной системы Российской Федерации, в том числе грантах в форме субсидий, юридическим лицам, индивидуальным предпринимателям, а также физическим лицам - производителям товаров, работ, услуг (7710168360-SUBSULFLIPBSMO)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+mj-lt"/>
              </a:rPr>
              <a:t>Информация об основных параметрах реализации национальных проектов (7710168360-NATIONALPROJECT)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+mj-lt"/>
              </a:rPr>
              <a:t>Информация об основных параметрах реализации федеральных проектов (7710168360-FEDERALPROJECT)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+mj-lt"/>
              </a:rPr>
              <a:t>Информация об основных параметрах реализации региональных проектов (7710168360-REGIONALPROJECT)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6225" y="794294"/>
            <a:ext cx="85622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Особенности эмиссии государственных ценных бумаг Российской Федерации (7710568760-ISSUESECFBGENCON)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Особенности эмиссии муниципальных ценных бумаг (7710168360-ISSUESECURITIESMO)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Перечень и объем межбюджетных трансфертов Федерального бюджета (7710568760-PLANMBTFB)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Среднесрочный финансовый план муниципального образования:</a:t>
            </a:r>
          </a:p>
          <a:p>
            <a:pPr marL="896112" lvl="1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Программа внутренних заимствований (7710168360-MEDIUMFINPLANPROGINTERBOR)</a:t>
            </a:r>
          </a:p>
          <a:p>
            <a:pPr marL="896112" lvl="1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Объем бюджетных ассигнований по разделам, подразделам (7710168360-MEDIUMFINPLANRZPR)</a:t>
            </a:r>
          </a:p>
          <a:p>
            <a:pPr marL="896112" lvl="1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Нормативы отчислений доходов (7710168360-MEDIUMFINPLANNORMS)</a:t>
            </a:r>
          </a:p>
          <a:p>
            <a:pPr marL="896112" lvl="1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Объем бюджетных ассигнований по главным распорядителям бюджетных средств по разделам, подразделам, целевым статьям и видам расходов классификации расходов бюджетов (7710168360-MEDIUMFINPLANMOBA)</a:t>
            </a:r>
          </a:p>
          <a:p>
            <a:pPr marL="896112" lvl="1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Основные характеристики местного бюджета (7710168360-MEDIUMFINPLANMOMAINCHARMB)</a:t>
            </a:r>
          </a:p>
          <a:p>
            <a:pPr marL="896112" lvl="1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Распределение дотаций (7710168360-MEDIUMFINPLANDISTRSUBSID)</a:t>
            </a:r>
          </a:p>
          <a:p>
            <a:pPr marL="896112" lvl="1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Основные характеристики консолидированного бюджета (7710168360-MEDIUMFINPLANMOMAINCHARKB)</a:t>
            </a:r>
          </a:p>
          <a:p>
            <a:pPr marL="896112" lvl="1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Прогнозируемые поступления доходов в местный бюджет (7710168360-MEDIUMFINPLANPROJECTEDREVENUE)</a:t>
            </a:r>
          </a:p>
        </p:txBody>
      </p:sp>
    </p:spTree>
    <p:extLst>
      <p:ext uri="{BB962C8B-B14F-4D97-AF65-F5344CB8AC3E}">
        <p14:creationId xmlns:p14="http://schemas.microsoft.com/office/powerpoint/2010/main" val="290656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Скругленный прямоугольник 118"/>
          <p:cNvSpPr/>
          <p:nvPr/>
        </p:nvSpPr>
        <p:spPr>
          <a:xfrm>
            <a:off x="3214048" y="784746"/>
            <a:ext cx="2712021" cy="1385248"/>
          </a:xfrm>
          <a:prstGeom prst="roundRect">
            <a:avLst>
              <a:gd name="adj" fmla="val 0"/>
            </a:avLst>
          </a:prstGeom>
          <a:solidFill>
            <a:srgbClr val="F79646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>
            <a:extLst>
              <a:ext uri="{FF2B5EF4-FFF2-40B4-BE49-F238E27FC236}">
                <a16:creationId xmlns:a16="http://schemas.microsoft.com/office/drawing/2014/main" id="{6C1A1AA6-5001-4D40-9AAF-59610A29F3BC}"/>
              </a:ext>
            </a:extLst>
          </p:cNvPr>
          <p:cNvSpPr txBox="1">
            <a:spLocks/>
          </p:cNvSpPr>
          <p:nvPr/>
        </p:nvSpPr>
        <p:spPr>
          <a:xfrm>
            <a:off x="209550" y="2497540"/>
            <a:ext cx="5706219" cy="2340591"/>
          </a:xfrm>
          <a:prstGeom prst="rect">
            <a:avLst/>
          </a:prstGeom>
          <a:solidFill>
            <a:srgbClr val="3FB37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 hangingPunct="1"/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>
            <a:extLst>
              <a:ext uri="{FF2B5EF4-FFF2-40B4-BE49-F238E27FC236}">
                <a16:creationId xmlns:a16="http://schemas.microsoft.com/office/drawing/2014/main" id="{6C1A1AA6-5001-4D40-9AAF-59610A29F3BC}"/>
              </a:ext>
            </a:extLst>
          </p:cNvPr>
          <p:cNvSpPr txBox="1">
            <a:spLocks/>
          </p:cNvSpPr>
          <p:nvPr/>
        </p:nvSpPr>
        <p:spPr>
          <a:xfrm>
            <a:off x="3336878" y="1125449"/>
            <a:ext cx="2463421" cy="934871"/>
          </a:xfrm>
          <a:prstGeom prst="rect">
            <a:avLst/>
          </a:prstGeom>
          <a:solidFill>
            <a:srgbClr val="FEEAD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 hangingPunct="1"/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Номер слайда 1">
            <a:extLst>
              <a:ext uri="{FF2B5EF4-FFF2-40B4-BE49-F238E27FC236}">
                <a16:creationId xmlns:a16="http://schemas.microsoft.com/office/drawing/2014/main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1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02" y="186466"/>
            <a:ext cx="7174334" cy="276999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 данных</a:t>
            </a:r>
            <a:endParaRPr lang="ru-RU" dirty="0"/>
          </a:p>
        </p:txBody>
      </p:sp>
      <p:sp>
        <p:nvSpPr>
          <p:cNvPr id="63" name="Номер слайда 1"/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74073" y="3428484"/>
            <a:ext cx="866899" cy="1142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6420783" y="791571"/>
            <a:ext cx="2491564" cy="4053384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Номер слайда 1">
            <a:extLst>
              <a:ext uri="{FF2B5EF4-FFF2-40B4-BE49-F238E27FC236}">
                <a16:creationId xmlns:a16="http://schemas.microsoft.com/office/drawing/2014/main" id="{420C55A1-2B83-4FE2-987C-546E2D478764}"/>
              </a:ext>
            </a:extLst>
          </p:cNvPr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" name="Номер слайда 1"/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656091" y="1517171"/>
            <a:ext cx="72000" cy="72000"/>
          </a:xfrm>
          <a:prstGeom prst="rect">
            <a:avLst/>
          </a:prstGeom>
          <a:solidFill>
            <a:srgbClr val="008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baseline="-25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39734" y="813264"/>
            <a:ext cx="80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БЫЛО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28124" y="2511288"/>
            <a:ext cx="809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СТАЛО</a:t>
            </a: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6534717" y="1453076"/>
            <a:ext cx="2264002" cy="480951"/>
          </a:xfrm>
          <a:prstGeom prst="roundRect">
            <a:avLst>
              <a:gd name="adj" fmla="val 0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6534719" y="2001040"/>
            <a:ext cx="2261619" cy="480951"/>
          </a:xfrm>
          <a:prstGeom prst="roundRect">
            <a:avLst>
              <a:gd name="adj" fmla="val 0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6529442" y="2547900"/>
            <a:ext cx="2268187" cy="316675"/>
          </a:xfrm>
          <a:prstGeom prst="roundRect">
            <a:avLst>
              <a:gd name="adj" fmla="val 0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6529446" y="2932464"/>
            <a:ext cx="2268187" cy="480951"/>
          </a:xfrm>
          <a:prstGeom prst="roundRect">
            <a:avLst>
              <a:gd name="adj" fmla="val 0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6529445" y="3476254"/>
            <a:ext cx="2268187" cy="686789"/>
          </a:xfrm>
          <a:prstGeom prst="roundRect">
            <a:avLst>
              <a:gd name="adj" fmla="val 0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6533402" y="4228980"/>
            <a:ext cx="2268187" cy="499969"/>
          </a:xfrm>
          <a:prstGeom prst="roundRect">
            <a:avLst>
              <a:gd name="adj" fmla="val 0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>
            <a:extLst>
              <a:ext uri="{FF2B5EF4-FFF2-40B4-BE49-F238E27FC236}">
                <a16:creationId xmlns:a16="http://schemas.microsoft.com/office/drawing/2014/main" id="{6C1A1AA6-5001-4D40-9AAF-59610A29F3BC}"/>
              </a:ext>
            </a:extLst>
          </p:cNvPr>
          <p:cNvSpPr txBox="1">
            <a:spLocks/>
          </p:cNvSpPr>
          <p:nvPr/>
        </p:nvSpPr>
        <p:spPr>
          <a:xfrm>
            <a:off x="214685" y="784746"/>
            <a:ext cx="2540390" cy="1370057"/>
          </a:xfrm>
          <a:prstGeom prst="rect">
            <a:avLst/>
          </a:prstGeom>
          <a:solidFill>
            <a:srgbClr val="134C9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 hangingPunct="1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70A26CA3-0CE3-47C6-88E6-E1DA739FA45B}"/>
              </a:ext>
            </a:extLst>
          </p:cNvPr>
          <p:cNvSpPr/>
          <p:nvPr/>
        </p:nvSpPr>
        <p:spPr>
          <a:xfrm>
            <a:off x="199826" y="1083763"/>
            <a:ext cx="2602955" cy="7398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Информационные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системы Федерального казначейства</a:t>
            </a:r>
          </a:p>
        </p:txBody>
      </p:sp>
      <p:cxnSp>
        <p:nvCxnSpPr>
          <p:cNvPr id="147" name="Прямая со стрелкой 146"/>
          <p:cNvCxnSpPr/>
          <p:nvPr/>
        </p:nvCxnSpPr>
        <p:spPr>
          <a:xfrm>
            <a:off x="2835106" y="1473136"/>
            <a:ext cx="285923" cy="1588"/>
          </a:xfrm>
          <a:prstGeom prst="straightConnector1">
            <a:avLst/>
          </a:prstGeom>
          <a:ln w="2159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6"/>
          <p:cNvGrpSpPr/>
          <p:nvPr/>
        </p:nvGrpSpPr>
        <p:grpSpPr>
          <a:xfrm>
            <a:off x="3958150" y="1095301"/>
            <a:ext cx="2411571" cy="928433"/>
            <a:chOff x="4289110" y="1166484"/>
            <a:chExt cx="2411571" cy="928433"/>
          </a:xfrm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70A26CA3-0CE3-47C6-88E6-E1DA739FA45B}"/>
                </a:ext>
              </a:extLst>
            </p:cNvPr>
            <p:cNvSpPr/>
            <p:nvPr/>
          </p:nvSpPr>
          <p:spPr>
            <a:xfrm>
              <a:off x="4289110" y="1166484"/>
              <a:ext cx="1749232" cy="52546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216000" indent="-216000">
                <a:lnSpc>
                  <a:spcPct val="150000"/>
                </a:lnSpc>
              </a:pPr>
              <a:r>
                <a:rPr lang="ru-RU" sz="1000" dirty="0">
                  <a:latin typeface="+mj-lt"/>
                  <a:ea typeface="Open Sans Condensed" pitchFamily="34" charset="0"/>
                  <a:cs typeface="Open Sans Condensed" pitchFamily="34" charset="0"/>
                </a:rPr>
                <a:t>Письма</a:t>
              </a:r>
            </a:p>
            <a:p>
              <a:pPr marL="216000" indent="-216000">
                <a:lnSpc>
                  <a:spcPct val="150000"/>
                </a:lnSpc>
              </a:pPr>
              <a:r>
                <a:rPr lang="ru-RU" sz="1000" dirty="0">
                  <a:latin typeface="+mj-lt"/>
                  <a:ea typeface="Open Sans Condensed" pitchFamily="34" charset="0"/>
                  <a:cs typeface="Open Sans Condensed" pitchFamily="34" charset="0"/>
                </a:rPr>
                <a:t>Отчетность на бумаге</a:t>
              </a:r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70A26CA3-0CE3-47C6-88E6-E1DA739FA45B}"/>
                </a:ext>
              </a:extLst>
            </p:cNvPr>
            <p:cNvSpPr/>
            <p:nvPr/>
          </p:nvSpPr>
          <p:spPr>
            <a:xfrm>
              <a:off x="4303028" y="1681983"/>
              <a:ext cx="2397653" cy="41293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216000" indent="-216000">
                <a:spcBef>
                  <a:spcPts val="60"/>
                </a:spcBef>
              </a:pPr>
              <a:r>
                <a:rPr lang="ru-RU" sz="1000" dirty="0">
                  <a:latin typeface="+mj-lt"/>
                  <a:ea typeface="Open Sans Condensed" pitchFamily="34" charset="0"/>
                  <a:cs typeface="Open Sans Condensed" pitchFamily="34" charset="0"/>
                </a:rPr>
                <a:t>Информация на различных </a:t>
              </a:r>
            </a:p>
            <a:p>
              <a:pPr marL="216000" indent="-216000">
                <a:spcBef>
                  <a:spcPts val="60"/>
                </a:spcBef>
              </a:pPr>
              <a:r>
                <a:rPr lang="en-US" sz="1000" dirty="0">
                  <a:latin typeface="+mj-lt"/>
                  <a:ea typeface="Open Sans Condensed" pitchFamily="34" charset="0"/>
                  <a:cs typeface="Open Sans Condensed" pitchFamily="34" charset="0"/>
                </a:rPr>
                <a:t>Web</a:t>
              </a:r>
              <a:r>
                <a:rPr lang="ru-RU" sz="1000" dirty="0">
                  <a:latin typeface="+mj-lt"/>
                  <a:ea typeface="Open Sans Condensed" pitchFamily="34" charset="0"/>
                  <a:cs typeface="Open Sans Condensed" pitchFamily="34" charset="0"/>
                </a:rPr>
                <a:t>-сайтах</a:t>
              </a:r>
            </a:p>
          </p:txBody>
        </p:sp>
      </p:grpSp>
      <p:cxnSp>
        <p:nvCxnSpPr>
          <p:cNvPr id="149" name="Прямая со стрелкой 148"/>
          <p:cNvCxnSpPr/>
          <p:nvPr/>
        </p:nvCxnSpPr>
        <p:spPr>
          <a:xfrm>
            <a:off x="6019039" y="1544254"/>
            <a:ext cx="285923" cy="1588"/>
          </a:xfrm>
          <a:prstGeom prst="straightConnector1">
            <a:avLst/>
          </a:prstGeom>
          <a:ln w="2159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rot="16200000" flipH="1">
            <a:off x="4460392" y="2328264"/>
            <a:ext cx="247708" cy="536"/>
          </a:xfrm>
          <a:prstGeom prst="straightConnector1">
            <a:avLst/>
          </a:prstGeom>
          <a:ln w="21590">
            <a:solidFill>
              <a:srgbClr val="0087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6026181" y="3711518"/>
            <a:ext cx="285923" cy="1588"/>
          </a:xfrm>
          <a:prstGeom prst="straightConnector1">
            <a:avLst/>
          </a:prstGeom>
          <a:ln w="21590">
            <a:solidFill>
              <a:srgbClr val="0087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43778" y="2019340"/>
            <a:ext cx="2139636" cy="43864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420"/>
              </a:lnSpc>
            </a:pPr>
            <a:r>
              <a:rPr lang="ru-RU" sz="1000" dirty="0">
                <a:latin typeface="+mj-lt"/>
                <a:ea typeface="Open Sans Condensed" pitchFamily="34" charset="0"/>
                <a:cs typeface="Open Sans Condensed" pitchFamily="34" charset="0"/>
              </a:rPr>
              <a:t>Федеральные органы исполнительной власти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36954" y="3506946"/>
            <a:ext cx="2139636" cy="63094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420"/>
              </a:lnSpc>
            </a:pPr>
            <a:r>
              <a:rPr lang="ru-RU" sz="1000" dirty="0">
                <a:latin typeface="+mj-lt"/>
                <a:ea typeface="Open Sans Condensed" pitchFamily="34" charset="0"/>
                <a:cs typeface="Open Sans Condensed" pitchFamily="34" charset="0"/>
              </a:rPr>
              <a:t>Финансовые органы</a:t>
            </a:r>
            <a:r>
              <a:rPr lang="en-US" sz="1000" dirty="0">
                <a:latin typeface="+mj-lt"/>
                <a:ea typeface="Open Sans Condensed" pitchFamily="34" charset="0"/>
                <a:cs typeface="Open Sans Condensed" pitchFamily="34" charset="0"/>
              </a:rPr>
              <a:t> c</a:t>
            </a:r>
            <a:r>
              <a:rPr lang="ru-RU" sz="1000" dirty="0" err="1">
                <a:latin typeface="+mj-lt"/>
                <a:ea typeface="Open Sans Condensed" pitchFamily="34" charset="0"/>
                <a:cs typeface="Open Sans Condensed" pitchFamily="34" charset="0"/>
              </a:rPr>
              <a:t>убъектов</a:t>
            </a:r>
            <a:r>
              <a:rPr lang="ru-RU" sz="1000" dirty="0">
                <a:latin typeface="+mj-lt"/>
                <a:ea typeface="Open Sans Condensed" pitchFamily="34" charset="0"/>
                <a:cs typeface="Open Sans Condensed" pitchFamily="34" charset="0"/>
              </a:rPr>
              <a:t> Российской Федерации </a:t>
            </a:r>
            <a:endParaRPr lang="en-US" sz="1000" dirty="0">
              <a:latin typeface="+mj-lt"/>
              <a:ea typeface="Open Sans Condensed" pitchFamily="34" charset="0"/>
              <a:cs typeface="Open Sans Condensed" pitchFamily="34" charset="0"/>
            </a:endParaRPr>
          </a:p>
          <a:p>
            <a:pPr>
              <a:lnSpc>
                <a:spcPts val="1420"/>
              </a:lnSpc>
            </a:pPr>
            <a:r>
              <a:rPr lang="ru-RU" sz="1000" dirty="0">
                <a:latin typeface="+mj-lt"/>
                <a:ea typeface="Open Sans Condensed" pitchFamily="34" charset="0"/>
                <a:cs typeface="Open Sans Condensed" pitchFamily="34" charset="0"/>
              </a:rPr>
              <a:t>и муниципальных образований 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48327" y="1464331"/>
            <a:ext cx="2139636" cy="4514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420"/>
              </a:lnSpc>
            </a:pPr>
            <a:r>
              <a:rPr lang="ru-RU" sz="1000" dirty="0">
                <a:latin typeface="+mj-lt"/>
                <a:ea typeface="Open Sans Condensed" pitchFamily="34" charset="0"/>
                <a:cs typeface="Open Sans Condensed" pitchFamily="34" charset="0"/>
              </a:rPr>
              <a:t>Министерство финансов</a:t>
            </a:r>
          </a:p>
          <a:p>
            <a:pPr>
              <a:lnSpc>
                <a:spcPts val="1420"/>
              </a:lnSpc>
            </a:pPr>
            <a:r>
              <a:rPr lang="ru-RU" sz="1000" dirty="0">
                <a:latin typeface="+mj-lt"/>
                <a:ea typeface="Open Sans Condensed" pitchFamily="34" charset="0"/>
                <a:cs typeface="Open Sans Condensed" pitchFamily="34" charset="0"/>
              </a:rPr>
              <a:t>Российской Федерации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55153" y="2574912"/>
            <a:ext cx="2139636" cy="259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420"/>
              </a:lnSpc>
            </a:pPr>
            <a:r>
              <a:rPr lang="ru-RU" sz="1000" dirty="0">
                <a:latin typeface="+mj-lt"/>
                <a:ea typeface="Open Sans Condensed" pitchFamily="34" charset="0"/>
                <a:cs typeface="Open Sans Condensed" pitchFamily="34" charset="0"/>
              </a:rPr>
              <a:t>Граждане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46053" y="2949661"/>
            <a:ext cx="2139636" cy="43864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420"/>
              </a:lnSpc>
            </a:pPr>
            <a:r>
              <a:rPr lang="ru-RU" sz="1000" dirty="0">
                <a:latin typeface="+mj-lt"/>
                <a:ea typeface="Open Sans Condensed" pitchFamily="34" charset="0"/>
                <a:cs typeface="Open Sans Condensed" pitchFamily="34" charset="0"/>
              </a:rPr>
              <a:t>Проектные офисы субъектов Российской Федерации 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50601" y="4243925"/>
            <a:ext cx="2139636" cy="4514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420"/>
              </a:lnSpc>
            </a:pPr>
            <a:r>
              <a:rPr lang="ru-RU" sz="1000" dirty="0">
                <a:latin typeface="+mj-lt"/>
                <a:ea typeface="Open Sans Condensed" pitchFamily="34" charset="0"/>
                <a:cs typeface="Open Sans Condensed" pitchFamily="34" charset="0"/>
              </a:rPr>
              <a:t>Органы внешнего </a:t>
            </a:r>
          </a:p>
          <a:p>
            <a:pPr>
              <a:lnSpc>
                <a:spcPts val="1420"/>
              </a:lnSpc>
            </a:pPr>
            <a:r>
              <a:rPr lang="ru-RU" sz="1000" dirty="0">
                <a:latin typeface="+mj-lt"/>
                <a:ea typeface="Open Sans Condensed" pitchFamily="34" charset="0"/>
                <a:cs typeface="Open Sans Condensed" pitchFamily="34" charset="0"/>
              </a:rPr>
              <a:t>и внутреннего контроля</a:t>
            </a:r>
          </a:p>
        </p:txBody>
      </p:sp>
      <p:pic>
        <p:nvPicPr>
          <p:cNvPr id="51" name="Рисунок 50" descr="warning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7798" y="1370959"/>
            <a:ext cx="483006" cy="410073"/>
          </a:xfrm>
          <a:prstGeom prst="rect">
            <a:avLst/>
          </a:prstGeom>
        </p:spPr>
      </p:pic>
      <p:sp>
        <p:nvSpPr>
          <p:cNvPr id="55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>
            <a:extLst>
              <a:ext uri="{FF2B5EF4-FFF2-40B4-BE49-F238E27FC236}">
                <a16:creationId xmlns:a16="http://schemas.microsoft.com/office/drawing/2014/main" id="{6C1A1AA6-5001-4D40-9AAF-59610A29F3BC}"/>
              </a:ext>
            </a:extLst>
          </p:cNvPr>
          <p:cNvSpPr txBox="1">
            <a:spLocks/>
          </p:cNvSpPr>
          <p:nvPr/>
        </p:nvSpPr>
        <p:spPr>
          <a:xfrm>
            <a:off x="325370" y="2845559"/>
            <a:ext cx="5468106" cy="1890214"/>
          </a:xfrm>
          <a:prstGeom prst="rect">
            <a:avLst/>
          </a:prstGeom>
          <a:solidFill>
            <a:srgbClr val="CAECD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000000"/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4500" b="0" i="0" u="none" strike="noStrike" cap="none" spc="0" baseline="0"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 hangingPunct="1"/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498133" y="2935212"/>
            <a:ext cx="4443735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16000" indent="216000"/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Предоставление информации </a:t>
            </a:r>
            <a:r>
              <a:rPr lang="ru-RU" sz="1100" dirty="0" err="1">
                <a:latin typeface="+mj-lt"/>
                <a:ea typeface="Open Sans Condensed" pitchFamily="34" charset="0"/>
                <a:cs typeface="Open Sans Condensed" pitchFamily="34" charset="0"/>
              </a:rPr>
              <a:t>онлайн</a:t>
            </a:r>
            <a:r>
              <a:rPr lang="ru-RU" sz="1100" dirty="0">
                <a:latin typeface="+mj-lt"/>
                <a:ea typeface="Open Sans Condensed" pitchFamily="34" charset="0"/>
                <a:cs typeface="Open Sans Condensed" pitchFamily="34" charset="0"/>
              </a:rPr>
              <a:t> на едином ресурсе</a:t>
            </a:r>
          </a:p>
        </p:txBody>
      </p:sp>
      <p:cxnSp>
        <p:nvCxnSpPr>
          <p:cNvPr id="140" name="Прямая со стрелкой 139"/>
          <p:cNvCxnSpPr/>
          <p:nvPr/>
        </p:nvCxnSpPr>
        <p:spPr>
          <a:xfrm rot="16200000" flipH="1">
            <a:off x="2903099" y="3284369"/>
            <a:ext cx="247708" cy="536"/>
          </a:xfrm>
          <a:prstGeom prst="straightConnector1">
            <a:avLst/>
          </a:prstGeom>
          <a:ln w="21590">
            <a:solidFill>
              <a:srgbClr val="0087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441422" y="2931197"/>
            <a:ext cx="350148" cy="350148"/>
          </a:xfrm>
          <a:prstGeom prst="ellipse">
            <a:avLst/>
          </a:prstGeom>
          <a:noFill/>
          <a:ln w="22225">
            <a:solidFill>
              <a:srgbClr val="008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8755"/>
                </a:solidFill>
              </a:ln>
            </a:endParaRPr>
          </a:p>
        </p:txBody>
      </p:sp>
      <p:sp>
        <p:nvSpPr>
          <p:cNvPr id="54" name="Ромб 50"/>
          <p:cNvSpPr/>
          <p:nvPr/>
        </p:nvSpPr>
        <p:spPr>
          <a:xfrm>
            <a:off x="533111" y="3051821"/>
            <a:ext cx="183591" cy="122234"/>
          </a:xfrm>
          <a:custGeom>
            <a:avLst/>
            <a:gdLst>
              <a:gd name="connsiteX0" fmla="*/ 0 w 397303"/>
              <a:gd name="connsiteY0" fmla="*/ 198652 h 397303"/>
              <a:gd name="connsiteX1" fmla="*/ 198652 w 397303"/>
              <a:gd name="connsiteY1" fmla="*/ 0 h 397303"/>
              <a:gd name="connsiteX2" fmla="*/ 397303 w 397303"/>
              <a:gd name="connsiteY2" fmla="*/ 198652 h 397303"/>
              <a:gd name="connsiteX3" fmla="*/ 198652 w 397303"/>
              <a:gd name="connsiteY3" fmla="*/ 397303 h 397303"/>
              <a:gd name="connsiteX4" fmla="*/ 0 w 397303"/>
              <a:gd name="connsiteY4" fmla="*/ 198652 h 397303"/>
              <a:gd name="connsiteX0" fmla="*/ 0 w 397303"/>
              <a:gd name="connsiteY0" fmla="*/ 198652 h 397303"/>
              <a:gd name="connsiteX1" fmla="*/ 198652 w 397303"/>
              <a:gd name="connsiteY1" fmla="*/ 0 h 397303"/>
              <a:gd name="connsiteX2" fmla="*/ 397303 w 397303"/>
              <a:gd name="connsiteY2" fmla="*/ 198652 h 397303"/>
              <a:gd name="connsiteX3" fmla="*/ 198652 w 397303"/>
              <a:gd name="connsiteY3" fmla="*/ 397303 h 397303"/>
              <a:gd name="connsiteX4" fmla="*/ 73082 w 397303"/>
              <a:gd name="connsiteY4" fmla="*/ 278428 h 397303"/>
              <a:gd name="connsiteX5" fmla="*/ 0 w 397303"/>
              <a:gd name="connsiteY5" fmla="*/ 198652 h 397303"/>
              <a:gd name="connsiteX0" fmla="*/ 0 w 397303"/>
              <a:gd name="connsiteY0" fmla="*/ 198652 h 397303"/>
              <a:gd name="connsiteX1" fmla="*/ 198652 w 397303"/>
              <a:gd name="connsiteY1" fmla="*/ 0 h 397303"/>
              <a:gd name="connsiteX2" fmla="*/ 397303 w 397303"/>
              <a:gd name="connsiteY2" fmla="*/ 198652 h 397303"/>
              <a:gd name="connsiteX3" fmla="*/ 198652 w 397303"/>
              <a:gd name="connsiteY3" fmla="*/ 397303 h 397303"/>
              <a:gd name="connsiteX4" fmla="*/ 73082 w 397303"/>
              <a:gd name="connsiteY4" fmla="*/ 278428 h 397303"/>
              <a:gd name="connsiteX5" fmla="*/ 91440 w 397303"/>
              <a:gd name="connsiteY5" fmla="*/ 290092 h 397303"/>
              <a:gd name="connsiteX0" fmla="*/ 133078 w 331729"/>
              <a:gd name="connsiteY0" fmla="*/ 0 h 397303"/>
              <a:gd name="connsiteX1" fmla="*/ 331729 w 331729"/>
              <a:gd name="connsiteY1" fmla="*/ 198652 h 397303"/>
              <a:gd name="connsiteX2" fmla="*/ 133078 w 331729"/>
              <a:gd name="connsiteY2" fmla="*/ 397303 h 397303"/>
              <a:gd name="connsiteX3" fmla="*/ 7508 w 331729"/>
              <a:gd name="connsiteY3" fmla="*/ 278428 h 397303"/>
              <a:gd name="connsiteX4" fmla="*/ 25866 w 331729"/>
              <a:gd name="connsiteY4" fmla="*/ 290092 h 397303"/>
              <a:gd name="connsiteX0" fmla="*/ 331729 w 331729"/>
              <a:gd name="connsiteY0" fmla="*/ 0 h 198651"/>
              <a:gd name="connsiteX1" fmla="*/ 133078 w 331729"/>
              <a:gd name="connsiteY1" fmla="*/ 198651 h 198651"/>
              <a:gd name="connsiteX2" fmla="*/ 7508 w 331729"/>
              <a:gd name="connsiteY2" fmla="*/ 79776 h 198651"/>
              <a:gd name="connsiteX3" fmla="*/ 25866 w 331729"/>
              <a:gd name="connsiteY3" fmla="*/ 91440 h 198651"/>
              <a:gd name="connsiteX0" fmla="*/ 324221 w 324221"/>
              <a:gd name="connsiteY0" fmla="*/ 0 h 198651"/>
              <a:gd name="connsiteX1" fmla="*/ 125570 w 324221"/>
              <a:gd name="connsiteY1" fmla="*/ 198651 h 198651"/>
              <a:gd name="connsiteX2" fmla="*/ 0 w 324221"/>
              <a:gd name="connsiteY2" fmla="*/ 79776 h 198651"/>
              <a:gd name="connsiteX0" fmla="*/ 324221 w 324221"/>
              <a:gd name="connsiteY0" fmla="*/ 0 h 198651"/>
              <a:gd name="connsiteX1" fmla="*/ 125570 w 324221"/>
              <a:gd name="connsiteY1" fmla="*/ 198651 h 198651"/>
              <a:gd name="connsiteX2" fmla="*/ 25854 w 324221"/>
              <a:gd name="connsiteY2" fmla="*/ 104199 h 198651"/>
              <a:gd name="connsiteX3" fmla="*/ 0 w 324221"/>
              <a:gd name="connsiteY3" fmla="*/ 79776 h 198651"/>
              <a:gd name="connsiteX0" fmla="*/ 298367 w 298367"/>
              <a:gd name="connsiteY0" fmla="*/ 0 h 198651"/>
              <a:gd name="connsiteX1" fmla="*/ 99716 w 298367"/>
              <a:gd name="connsiteY1" fmla="*/ 198651 h 198651"/>
              <a:gd name="connsiteX2" fmla="*/ 0 w 298367"/>
              <a:gd name="connsiteY2" fmla="*/ 104199 h 19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367" h="198651">
                <a:moveTo>
                  <a:pt x="298367" y="0"/>
                </a:moveTo>
                <a:lnTo>
                  <a:pt x="99716" y="198651"/>
                </a:lnTo>
                <a:lnTo>
                  <a:pt x="0" y="104199"/>
                </a:lnTo>
              </a:path>
            </a:pathLst>
          </a:custGeom>
          <a:noFill/>
          <a:ln w="22225">
            <a:solidFill>
              <a:srgbClr val="008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33661" y="3429937"/>
            <a:ext cx="5237475" cy="11966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1143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1575441" y="3539697"/>
            <a:ext cx="4393586" cy="93871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>
                <a:cs typeface="Arial" panose="020B0604020202020204" pitchFamily="34" charset="0"/>
              </a:rPr>
              <a:t>Подсистема информационно-аналитического</a:t>
            </a:r>
            <a:r>
              <a:rPr lang="en-US" sz="1000" dirty="0">
                <a:cs typeface="Arial" panose="020B0604020202020204" pitchFamily="34" charset="0"/>
              </a:rPr>
              <a:t> </a:t>
            </a:r>
            <a:r>
              <a:rPr lang="ru-RU" sz="1000" dirty="0">
                <a:cs typeface="Arial" panose="020B0604020202020204" pitchFamily="34" charset="0"/>
              </a:rPr>
              <a:t>обеспечения</a:t>
            </a:r>
            <a:r>
              <a:rPr lang="en-US" sz="1000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100"/>
              </a:lnSpc>
            </a:pPr>
            <a:r>
              <a:rPr lang="ru-RU" sz="1000" dirty="0">
                <a:ea typeface="Times New Roman"/>
                <a:cs typeface="Times New Roman"/>
              </a:rPr>
              <a:t>(далее - ПИАО) </a:t>
            </a:r>
            <a:endParaRPr lang="ru-RU" sz="1000" dirty="0"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endParaRPr lang="ru-RU" sz="1000" dirty="0">
              <a:latin typeface="+mj-lt"/>
              <a:ea typeface="Open Sans Condensed" pitchFamily="34" charset="0"/>
              <a:cs typeface="Times New Roman"/>
            </a:endParaRPr>
          </a:p>
          <a:p>
            <a:pPr>
              <a:lnSpc>
                <a:spcPts val="1100"/>
              </a:lnSpc>
            </a:pPr>
            <a:r>
              <a:rPr lang="ru-RU" sz="1000" dirty="0">
                <a:cs typeface="Arial" panose="020B0604020202020204" pitchFamily="34" charset="0"/>
              </a:rPr>
              <a:t>Единый портал бюджетной системы (в том числе через </a:t>
            </a:r>
            <a:r>
              <a:rPr lang="en-US" sz="1000" dirty="0">
                <a:cs typeface="Arial" panose="020B0604020202020204" pitchFamily="34" charset="0"/>
              </a:rPr>
              <a:t>API</a:t>
            </a:r>
            <a:r>
              <a:rPr lang="ru-RU" sz="1000" dirty="0">
                <a:cs typeface="Arial" panose="020B0604020202020204" pitchFamily="34" charset="0"/>
              </a:rPr>
              <a:t>)</a:t>
            </a:r>
          </a:p>
          <a:p>
            <a:pPr>
              <a:lnSpc>
                <a:spcPts val="1100"/>
              </a:lnSpc>
            </a:pPr>
            <a:endParaRPr lang="ru-RU" sz="1000" dirty="0">
              <a:ea typeface="Open Sans Condensed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ru-RU" sz="1000" dirty="0">
                <a:cs typeface="Arial" panose="020B0604020202020204" pitchFamily="34" charset="0"/>
              </a:rPr>
              <a:t>Мобильное приложение «Бюджет.РФ»</a:t>
            </a:r>
            <a:endParaRPr lang="ru-RU" sz="1000" dirty="0">
              <a:ea typeface="Open Sans Condensed" pitchFamily="34" charset="0"/>
              <a:cs typeface="Open Sans Condensed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38523" y="3573662"/>
            <a:ext cx="926698" cy="926698"/>
            <a:chOff x="416966" y="3460088"/>
            <a:chExt cx="819303" cy="819303"/>
          </a:xfrm>
        </p:grpSpPr>
        <p:sp>
          <p:nvSpPr>
            <p:cNvPr id="118" name="Овал 117"/>
            <p:cNvSpPr/>
            <p:nvPr/>
          </p:nvSpPr>
          <p:spPr>
            <a:xfrm>
              <a:off x="416966" y="3460088"/>
              <a:ext cx="819303" cy="819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CA538F22-3F06-42F2-A1E6-8A2AF34C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21" y="3498957"/>
              <a:ext cx="714418" cy="714418"/>
            </a:xfrm>
            <a:prstGeom prst="rect">
              <a:avLst/>
            </a:prstGeom>
          </p:spPr>
        </p:pic>
      </p:grpSp>
      <p:sp>
        <p:nvSpPr>
          <p:cNvPr id="71" name="Скругленный прямоугольник 70"/>
          <p:cNvSpPr/>
          <p:nvPr/>
        </p:nvSpPr>
        <p:spPr>
          <a:xfrm>
            <a:off x="6528367" y="906976"/>
            <a:ext cx="2264002" cy="480951"/>
          </a:xfrm>
          <a:prstGeom prst="roundRect">
            <a:avLst>
              <a:gd name="adj" fmla="val 0"/>
            </a:avLst>
          </a:prstGeom>
          <a:solidFill>
            <a:srgbClr val="E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677C46F7-839B-42B0-9BB0-0EA5B7FA9CDF}"/>
              </a:ext>
            </a:extLst>
          </p:cNvPr>
          <p:cNvSpPr/>
          <p:nvPr/>
        </p:nvSpPr>
        <p:spPr>
          <a:xfrm>
            <a:off x="6645020" y="944383"/>
            <a:ext cx="2253040" cy="55399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ru-RU" sz="1000" dirty="0">
                <a:latin typeface="+mj-lt"/>
                <a:ea typeface="Open Sans Condensed" pitchFamily="34" charset="0"/>
                <a:cs typeface="Open Sans Condensed" pitchFamily="34" charset="0"/>
              </a:rPr>
              <a:t>Правительство </a:t>
            </a:r>
          </a:p>
          <a:p>
            <a:r>
              <a:rPr lang="ru-RU" sz="1000" dirty="0">
                <a:latin typeface="+mj-lt"/>
                <a:ea typeface="Open Sans Condensed" pitchFamily="34" charset="0"/>
                <a:cs typeface="Open Sans Condensed" pitchFamily="34" charset="0"/>
              </a:rPr>
              <a:t>Российской Федерации</a:t>
            </a:r>
          </a:p>
          <a:p>
            <a:endParaRPr lang="ru-RU" sz="1000" dirty="0">
              <a:solidFill>
                <a:schemeClr val="bg1"/>
              </a:solidFill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0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25" y="194400"/>
            <a:ext cx="6442351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Мобильное приложение «Бюджет.РФ»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626AE3-1E6C-45B9-A757-E83E7442A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82" y="478107"/>
            <a:ext cx="4371998" cy="499301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553996-E7FA-4100-8D6F-AA1F113433B0}"/>
              </a:ext>
            </a:extLst>
          </p:cNvPr>
          <p:cNvSpPr/>
          <p:nvPr/>
        </p:nvSpPr>
        <p:spPr>
          <a:xfrm>
            <a:off x="837784" y="771497"/>
            <a:ext cx="249006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анализа: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A144729-A4CE-4B87-8034-EDC712072BBE}"/>
              </a:ext>
            </a:extLst>
          </p:cNvPr>
          <p:cNvGrpSpPr/>
          <p:nvPr/>
        </p:nvGrpSpPr>
        <p:grpSpPr>
          <a:xfrm>
            <a:off x="282205" y="1171190"/>
            <a:ext cx="7108975" cy="1419610"/>
            <a:chOff x="215530" y="1363935"/>
            <a:chExt cx="7108975" cy="1419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9EA8B4D-291E-418E-9581-7BD8FF0CE7E6}"/>
                </a:ext>
              </a:extLst>
            </p:cNvPr>
            <p:cNvSpPr/>
            <p:nvPr/>
          </p:nvSpPr>
          <p:spPr>
            <a:xfrm>
              <a:off x="2752505" y="1923330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Реестр государственных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заданий</a:t>
              </a:r>
            </a:p>
          </p:txBody>
        </p:sp>
        <p:grpSp>
          <p:nvGrpSpPr>
            <p:cNvPr id="9" name="Группа 24">
              <a:extLst>
                <a:ext uri="{FF2B5EF4-FFF2-40B4-BE49-F238E27FC236}">
                  <a16:creationId xmlns:a16="http://schemas.microsoft.com/office/drawing/2014/main" id="{878045D3-FC48-4913-9451-AFE69179E0F1}"/>
                </a:ext>
              </a:extLst>
            </p:cNvPr>
            <p:cNvGrpSpPr/>
            <p:nvPr/>
          </p:nvGrpSpPr>
          <p:grpSpPr>
            <a:xfrm>
              <a:off x="215530" y="1363935"/>
              <a:ext cx="6416096" cy="1419610"/>
              <a:chOff x="215530" y="1233978"/>
              <a:chExt cx="6416096" cy="1419610"/>
            </a:xfrm>
          </p:grpSpPr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AEE92EE6-46D0-4741-A249-128E9017C8F9}"/>
                  </a:ext>
                </a:extLst>
              </p:cNvPr>
              <p:cNvCxnSpPr/>
              <p:nvPr/>
            </p:nvCxnSpPr>
            <p:spPr>
              <a:xfrm rot="16200000">
                <a:off x="-134192" y="2083542"/>
                <a:ext cx="792000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B0876AF-206D-4712-B10A-01F6035F325B}"/>
                  </a:ext>
                </a:extLst>
              </p:cNvPr>
              <p:cNvSpPr/>
              <p:nvPr/>
            </p:nvSpPr>
            <p:spPr>
              <a:xfrm>
                <a:off x="2752505" y="2222701"/>
                <a:ext cx="292504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Реестр участников и не участников бюджетного процесса</a:t>
                </a:r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8CAE21C9-5D16-4228-B6B4-594514816DB3}"/>
                  </a:ext>
                </a:extLst>
              </p:cNvPr>
              <p:cNvSpPr/>
              <p:nvPr/>
            </p:nvSpPr>
            <p:spPr>
              <a:xfrm>
                <a:off x="391037" y="1519692"/>
                <a:ext cx="69121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Доходы</a:t>
                </a: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FD1B722-C368-4512-B04F-63199EB50F47}"/>
                  </a:ext>
                </a:extLst>
              </p:cNvPr>
              <p:cNvSpPr/>
              <p:nvPr/>
            </p:nvSpPr>
            <p:spPr>
              <a:xfrm>
                <a:off x="391037" y="1805794"/>
                <a:ext cx="76014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Расходы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29373DE-FD68-40F3-8D5A-3C69E207CB17}"/>
                  </a:ext>
                </a:extLst>
              </p:cNvPr>
              <p:cNvSpPr/>
              <p:nvPr/>
            </p:nvSpPr>
            <p:spPr>
              <a:xfrm>
                <a:off x="391037" y="2091896"/>
                <a:ext cx="175240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Национальные проекты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BD1421C2-4248-4D10-9DE0-675E9ADFAA50}"/>
                  </a:ext>
                </a:extLst>
              </p:cNvPr>
              <p:cNvSpPr/>
              <p:nvPr/>
            </p:nvSpPr>
            <p:spPr>
              <a:xfrm>
                <a:off x="391037" y="2377997"/>
                <a:ext cx="58862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ФАИП</a:t>
                </a:r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51C7988C-284B-408E-8EE5-1BE9F925EB75}"/>
                  </a:ext>
                </a:extLst>
              </p:cNvPr>
              <p:cNvSpPr/>
              <p:nvPr/>
            </p:nvSpPr>
            <p:spPr>
              <a:xfrm>
                <a:off x="215530" y="1898923"/>
                <a:ext cx="90000" cy="90000"/>
              </a:xfrm>
              <a:prstGeom prst="ellipse">
                <a:avLst/>
              </a:prstGeom>
              <a:solidFill>
                <a:srgbClr val="F7964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2740A252-F8AC-4EC7-A90B-1778C228D3CF}"/>
                  </a:ext>
                </a:extLst>
              </p:cNvPr>
              <p:cNvSpPr/>
              <p:nvPr/>
            </p:nvSpPr>
            <p:spPr>
              <a:xfrm>
                <a:off x="215530" y="2183893"/>
                <a:ext cx="90000" cy="90000"/>
              </a:xfrm>
              <a:prstGeom prst="ellipse">
                <a:avLst/>
              </a:prstGeom>
              <a:solidFill>
                <a:srgbClr val="F7964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AA83042A-1C5C-4A82-BC9E-3C178E478C6C}"/>
                  </a:ext>
                </a:extLst>
              </p:cNvPr>
              <p:cNvSpPr/>
              <p:nvPr/>
            </p:nvSpPr>
            <p:spPr>
              <a:xfrm>
                <a:off x="215530" y="1613953"/>
                <a:ext cx="90000" cy="90000"/>
              </a:xfrm>
              <a:prstGeom prst="ellipse">
                <a:avLst/>
              </a:prstGeom>
              <a:solidFill>
                <a:srgbClr val="F7964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3B413C94-1BA0-4CE6-A033-A993CEE838BB}"/>
                  </a:ext>
                </a:extLst>
              </p:cNvPr>
              <p:cNvSpPr/>
              <p:nvPr/>
            </p:nvSpPr>
            <p:spPr>
              <a:xfrm>
                <a:off x="215530" y="2468864"/>
                <a:ext cx="90000" cy="90000"/>
              </a:xfrm>
              <a:prstGeom prst="ellipse">
                <a:avLst/>
              </a:prstGeom>
              <a:solidFill>
                <a:srgbClr val="F7964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53AFD8E4-0B87-4923-B79F-B2D7EE7A68FD}"/>
                  </a:ext>
                </a:extLst>
              </p:cNvPr>
              <p:cNvSpPr/>
              <p:nvPr/>
            </p:nvSpPr>
            <p:spPr>
              <a:xfrm>
                <a:off x="219150" y="1233978"/>
                <a:ext cx="2490060" cy="2616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Исполнение бюджета</a:t>
                </a: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2B10EBD7-630A-4583-8259-1D463E0EAD61}"/>
                  </a:ext>
                </a:extLst>
              </p:cNvPr>
              <p:cNvSpPr/>
              <p:nvPr/>
            </p:nvSpPr>
            <p:spPr>
              <a:xfrm>
                <a:off x="2611909" y="1233978"/>
                <a:ext cx="2490060" cy="2616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Реестры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91A28DCD-FB27-4BD3-88D6-828265E1395A}"/>
                  </a:ext>
                </a:extLst>
              </p:cNvPr>
              <p:cNvSpPr/>
              <p:nvPr/>
            </p:nvSpPr>
            <p:spPr>
              <a:xfrm>
                <a:off x="2752505" y="1521457"/>
                <a:ext cx="105830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Реестр СЗПК</a:t>
                </a: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6A9EE486-15B9-457B-AFA6-3224FBC13A08}"/>
                  </a:ext>
                </a:extLst>
              </p:cNvPr>
              <p:cNvSpPr/>
              <p:nvPr/>
            </p:nvSpPr>
            <p:spPr>
              <a:xfrm>
                <a:off x="4831577" y="1246484"/>
                <a:ext cx="1800049" cy="600164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Государственный </a:t>
                </a:r>
                <a:b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долг субъектов </a:t>
                </a:r>
                <a:b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Российской Федерации</a:t>
                </a:r>
              </a:p>
            </p:txBody>
          </p: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8B46C221-DDF1-4A24-BA73-6536D9780927}"/>
                  </a:ext>
                </a:extLst>
              </p:cNvPr>
              <p:cNvCxnSpPr/>
              <p:nvPr/>
            </p:nvCxnSpPr>
            <p:spPr>
              <a:xfrm rot="16200000">
                <a:off x="2293477" y="2021504"/>
                <a:ext cx="720000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116FC527-1639-4DCD-8ABD-B2577350A709}"/>
                  </a:ext>
                </a:extLst>
              </p:cNvPr>
              <p:cNvSpPr/>
              <p:nvPr/>
            </p:nvSpPr>
            <p:spPr>
              <a:xfrm>
                <a:off x="2611909" y="1905863"/>
                <a:ext cx="90000" cy="90000"/>
              </a:xfrm>
              <a:prstGeom prst="ellipse">
                <a:avLst/>
              </a:prstGeom>
              <a:solidFill>
                <a:srgbClr val="F7964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55D901E8-F209-48A7-B9B6-FAF3581636BC}"/>
                  </a:ext>
                </a:extLst>
              </p:cNvPr>
              <p:cNvSpPr/>
              <p:nvPr/>
            </p:nvSpPr>
            <p:spPr>
              <a:xfrm>
                <a:off x="2611909" y="2308506"/>
                <a:ext cx="90000" cy="90000"/>
              </a:xfrm>
              <a:prstGeom prst="ellipse">
                <a:avLst/>
              </a:prstGeom>
              <a:solidFill>
                <a:srgbClr val="F7964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3F082C15-1B7A-47C4-8D06-6C5D9C03D617}"/>
                  </a:ext>
                </a:extLst>
              </p:cNvPr>
              <p:cNvSpPr/>
              <p:nvPr/>
            </p:nvSpPr>
            <p:spPr>
              <a:xfrm>
                <a:off x="2611909" y="1614070"/>
                <a:ext cx="90000" cy="90000"/>
              </a:xfrm>
              <a:prstGeom prst="ellipse">
                <a:avLst/>
              </a:prstGeom>
              <a:solidFill>
                <a:srgbClr val="F7964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12B60C-A32D-4551-A7FC-CBE77AAE4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2" y="691499"/>
            <a:ext cx="468000" cy="4680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C373ACC-F600-41D8-BB5D-BC7BA4EFA12F}"/>
              </a:ext>
            </a:extLst>
          </p:cNvPr>
          <p:cNvGrpSpPr/>
          <p:nvPr/>
        </p:nvGrpSpPr>
        <p:grpSpPr>
          <a:xfrm>
            <a:off x="243002" y="2680069"/>
            <a:ext cx="3251594" cy="465215"/>
            <a:chOff x="176327" y="3017091"/>
            <a:chExt cx="3251594" cy="46521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BF83CAF-F594-4A3A-93B7-EA1FF4E62E4A}"/>
                </a:ext>
              </a:extLst>
            </p:cNvPr>
            <p:cNvSpPr/>
            <p:nvPr/>
          </p:nvSpPr>
          <p:spPr>
            <a:xfrm>
              <a:off x="771109" y="3080422"/>
              <a:ext cx="2656812" cy="33855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Объекты наблюдения: </a:t>
              </a: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F34BA58-935F-471A-A356-BE34DB6E5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27" y="3017091"/>
              <a:ext cx="468000" cy="465215"/>
            </a:xfrm>
            <a:prstGeom prst="rect">
              <a:avLst/>
            </a:prstGeom>
          </p:spPr>
        </p:pic>
      </p:grpSp>
      <p:sp>
        <p:nvSpPr>
          <p:cNvPr id="45" name="5-конечная звезда 44"/>
          <p:cNvSpPr/>
          <p:nvPr/>
        </p:nvSpPr>
        <p:spPr>
          <a:xfrm>
            <a:off x="314862" y="3236366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5-конечная звезда 46"/>
          <p:cNvSpPr/>
          <p:nvPr/>
        </p:nvSpPr>
        <p:spPr>
          <a:xfrm>
            <a:off x="306946" y="3546556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5-конечная звезда 47"/>
          <p:cNvSpPr/>
          <p:nvPr/>
        </p:nvSpPr>
        <p:spPr>
          <a:xfrm>
            <a:off x="306945" y="3844849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301008" y="4156725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5-конечная звезда 49"/>
          <p:cNvSpPr/>
          <p:nvPr/>
        </p:nvSpPr>
        <p:spPr>
          <a:xfrm>
            <a:off x="306945" y="4464073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526406" y="3068468"/>
            <a:ext cx="4393586" cy="193899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бюджет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органы исполнительной власти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Бюджеты государственных внебюджетных фондов</a:t>
            </a: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и муниципальные бюджеты</a:t>
            </a: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Бюджеты территориальных фондов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0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02" y="47967"/>
            <a:ext cx="7174334" cy="553998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Подсистема информационно-аналитического</a:t>
            </a:r>
            <a:b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</a:t>
            </a:r>
          </a:p>
        </p:txBody>
      </p:sp>
      <p:sp>
        <p:nvSpPr>
          <p:cNvPr id="376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 txBox="1">
            <a:spLocks/>
          </p:cNvSpPr>
          <p:nvPr/>
        </p:nvSpPr>
        <p:spPr>
          <a:xfrm>
            <a:off x="1705202" y="47967"/>
            <a:ext cx="717433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Подсистема информационно-аналитического</a:t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обеспечения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145874" y="3029897"/>
            <a:ext cx="8812404" cy="1863969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219138" y="3301484"/>
            <a:ext cx="2525836" cy="1553105"/>
            <a:chOff x="270343" y="3301484"/>
            <a:chExt cx="2525836" cy="1553105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270343" y="3301484"/>
              <a:ext cx="2220415" cy="1553105"/>
            </a:xfrm>
            <a:prstGeom prst="roundRect">
              <a:avLst>
                <a:gd name="adj" fmla="val 0"/>
              </a:avLst>
            </a:prstGeom>
            <a:solidFill>
              <a:srgbClr val="3FB3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327158" y="3380136"/>
              <a:ext cx="223428" cy="223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2" descr="C:\Users\zemlyakova\Desktop\Минфин-РФ-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75" y="3406886"/>
              <a:ext cx="168452" cy="168452"/>
            </a:xfrm>
            <a:prstGeom prst="rect">
              <a:avLst/>
            </a:prstGeom>
            <a:noFill/>
          </p:spPr>
        </p:pic>
        <p:sp>
          <p:nvSpPr>
            <p:cNvPr id="125" name="Прямоугольник 124"/>
            <p:cNvSpPr/>
            <p:nvPr/>
          </p:nvSpPr>
          <p:spPr>
            <a:xfrm>
              <a:off x="608635" y="3338146"/>
              <a:ext cx="2187544" cy="307777"/>
            </a:xfrm>
            <a:prstGeom prst="rect">
              <a:avLst/>
            </a:prstGeom>
          </p:spPr>
          <p:txBody>
            <a:bodyPr wrap="square" lIns="0" rIns="36000">
              <a:spAutoFit/>
            </a:bodyPr>
            <a:lstStyle/>
            <a:p>
              <a:r>
                <a:rPr lang="ru-RU" sz="700" b="1" dirty="0">
                  <a:solidFill>
                    <a:schemeClr val="bg1"/>
                  </a:solidFill>
                </a:rPr>
                <a:t>Подсистемы и модули, оператором</a:t>
              </a:r>
            </a:p>
            <a:p>
              <a:r>
                <a:rPr lang="ru-RU" sz="700" b="1" dirty="0">
                  <a:solidFill>
                    <a:schemeClr val="bg1"/>
                  </a:solidFill>
                </a:rPr>
                <a:t>которых является Минфин России</a:t>
              </a:r>
            </a:p>
          </p:txBody>
        </p:sp>
        <p:grpSp>
          <p:nvGrpSpPr>
            <p:cNvPr id="126" name="Группа 3"/>
            <p:cNvGrpSpPr/>
            <p:nvPr/>
          </p:nvGrpSpPr>
          <p:grpSpPr>
            <a:xfrm>
              <a:off x="321547" y="3683914"/>
              <a:ext cx="2117867" cy="1117670"/>
              <a:chOff x="321547" y="3974470"/>
              <a:chExt cx="2117867" cy="1053173"/>
            </a:xfrm>
          </p:grpSpPr>
          <p:sp>
            <p:nvSpPr>
              <p:cNvPr id="127" name="Скругленный прямоугольник 126"/>
              <p:cNvSpPr/>
              <p:nvPr/>
            </p:nvSpPr>
            <p:spPr>
              <a:xfrm>
                <a:off x="321547" y="3974705"/>
                <a:ext cx="753627" cy="1051600"/>
              </a:xfrm>
              <a:prstGeom prst="roundRect">
                <a:avLst>
                  <a:gd name="adj" fmla="val 0"/>
                </a:avLst>
              </a:prstGeom>
              <a:solidFill>
                <a:srgbClr val="E8F8F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bIns="36000" rtlCol="0" anchor="t" anchorCtr="0"/>
              <a:lstStyle/>
              <a:p>
                <a:r>
                  <a:rPr lang="ru-RU" sz="700" b="1" dirty="0">
                    <a:solidFill>
                      <a:srgbClr val="006C43"/>
                    </a:solidFill>
                    <a:latin typeface="Arial" pitchFamily="34" charset="0"/>
                  </a:rPr>
                  <a:t>Подсистема управления расходами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государственных заданий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Соглашения</a:t>
                </a:r>
              </a:p>
            </p:txBody>
          </p:sp>
          <p:sp>
            <p:nvSpPr>
              <p:cNvPr id="128" name="Скругленный прямоугольник 127"/>
              <p:cNvSpPr/>
              <p:nvPr/>
            </p:nvSpPr>
            <p:spPr>
              <a:xfrm>
                <a:off x="1125401" y="4707986"/>
                <a:ext cx="1314000" cy="319657"/>
              </a:xfrm>
              <a:prstGeom prst="roundRect">
                <a:avLst>
                  <a:gd name="adj" fmla="val 0"/>
                </a:avLst>
              </a:prstGeom>
              <a:solidFill>
                <a:srgbClr val="E8F8F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 err="1">
                    <a:solidFill>
                      <a:srgbClr val="006C43"/>
                    </a:solidFill>
                    <a:latin typeface="Arial" pitchFamily="34" charset="0"/>
                    <a:cs typeface="Arial" pitchFamily="34" charset="0"/>
                  </a:rPr>
                  <a:t>ПУиО</a:t>
                </a:r>
                <a:r>
                  <a:rPr lang="ru-RU" sz="700" b="1" dirty="0">
                    <a:solidFill>
                      <a:srgbClr val="006C43"/>
                    </a:solidFill>
                    <a:latin typeface="Arial" pitchFamily="34" charset="0"/>
                    <a:cs typeface="Arial" pitchFamily="34" charset="0"/>
                  </a:rPr>
                  <a:t> регионов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БА, ЛБО и БО субъектов РФ и МО</a:t>
                </a:r>
              </a:p>
              <a:p>
                <a:endParaRPr lang="ru-RU" sz="650" b="1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endParaRPr lang="ru-RU" sz="800" b="1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Скругленный прямоугольник 128"/>
              <p:cNvSpPr/>
              <p:nvPr/>
            </p:nvSpPr>
            <p:spPr>
              <a:xfrm>
                <a:off x="1125414" y="3974470"/>
                <a:ext cx="1314000" cy="685652"/>
              </a:xfrm>
              <a:prstGeom prst="roundRect">
                <a:avLst>
                  <a:gd name="adj" fmla="val 0"/>
                </a:avLst>
              </a:prstGeom>
              <a:solidFill>
                <a:srgbClr val="E8F8F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bIns="72000" rtlCol="0" anchor="t" anchorCtr="0"/>
              <a:lstStyle/>
              <a:p>
                <a:pPr>
                  <a:lnSpc>
                    <a:spcPts val="900"/>
                  </a:lnSpc>
                </a:pPr>
                <a:r>
                  <a:rPr lang="ru-RU" sz="700" b="1" dirty="0">
                    <a:solidFill>
                      <a:srgbClr val="006C43"/>
                    </a:solidFill>
                    <a:latin typeface="Arial" pitchFamily="34" charset="0"/>
                  </a:rPr>
                  <a:t>Подсистема бюджетного планирования</a:t>
                </a:r>
                <a:r>
                  <a:rPr lang="ru-RU" sz="700" dirty="0">
                    <a:solidFill>
                      <a:srgbClr val="006C43"/>
                    </a:solidFill>
                    <a:latin typeface="Arial Narrow" pitchFamily="34" charset="0"/>
                  </a:rPr>
                  <a:t> </a:t>
                </a:r>
              </a:p>
              <a:p>
                <a:pPr marL="72000" indent="-72000">
                  <a:lnSpc>
                    <a:spcPts val="900"/>
                  </a:lnSpc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Кассовый план</a:t>
                </a:r>
              </a:p>
              <a:p>
                <a:pPr marL="72000" indent="-72000">
                  <a:lnSpc>
                    <a:spcPts val="900"/>
                  </a:lnSpc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ПОФР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Мониторинг</a:t>
                </a: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исполнения ФБ</a:t>
                </a:r>
              </a:p>
              <a:p>
                <a:pPr marL="72000" indent="-72000"/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   в части БА</a:t>
                </a: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2495650" y="3301485"/>
            <a:ext cx="6395171" cy="1551006"/>
            <a:chOff x="2546855" y="3301485"/>
            <a:chExt cx="6395171" cy="1551006"/>
          </a:xfrm>
        </p:grpSpPr>
        <p:sp>
          <p:nvSpPr>
            <p:cNvPr id="131" name="Скругленный прямоугольник 78"/>
            <p:cNvSpPr/>
            <p:nvPr/>
          </p:nvSpPr>
          <p:spPr>
            <a:xfrm>
              <a:off x="2546855" y="3301485"/>
              <a:ext cx="6395171" cy="1551006"/>
            </a:xfrm>
            <a:prstGeom prst="roundRect">
              <a:avLst>
                <a:gd name="adj" fmla="val 0"/>
              </a:avLst>
            </a:prstGeom>
            <a:solidFill>
              <a:srgbClr val="134C9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79"/>
            <p:cNvSpPr/>
            <p:nvPr/>
          </p:nvSpPr>
          <p:spPr>
            <a:xfrm>
              <a:off x="2906756" y="3398777"/>
              <a:ext cx="3817728" cy="20005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700" b="1" dirty="0">
                  <a:solidFill>
                    <a:schemeClr val="bg1"/>
                  </a:solidFill>
                </a:rPr>
                <a:t>Подсистемы и модули, оператором которых является Федеральное казначейство</a:t>
              </a:r>
            </a:p>
          </p:txBody>
        </p:sp>
        <p:grpSp>
          <p:nvGrpSpPr>
            <p:cNvPr id="133" name="Группа 59"/>
            <p:cNvGrpSpPr/>
            <p:nvPr/>
          </p:nvGrpSpPr>
          <p:grpSpPr>
            <a:xfrm>
              <a:off x="2600592" y="3683914"/>
              <a:ext cx="6281451" cy="1109413"/>
              <a:chOff x="2600592" y="3683914"/>
              <a:chExt cx="6281451" cy="1109413"/>
            </a:xfrm>
          </p:grpSpPr>
          <p:sp>
            <p:nvSpPr>
              <p:cNvPr id="137" name="Скругленный прямоугольник 136"/>
              <p:cNvSpPr/>
              <p:nvPr/>
            </p:nvSpPr>
            <p:spPr>
              <a:xfrm>
                <a:off x="7840916" y="3683914"/>
                <a:ext cx="1040005" cy="529200"/>
              </a:xfrm>
              <a:prstGeom prst="roundRect">
                <a:avLst>
                  <a:gd name="adj" fmla="val 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</a:rPr>
                  <a:t>Подсистема </a:t>
                </a:r>
                <a:br>
                  <a:rPr lang="ru-RU" sz="700" b="1" dirty="0">
                    <a:solidFill>
                      <a:schemeClr val="tx2"/>
                    </a:solidFill>
                  </a:rPr>
                </a:br>
                <a:r>
                  <a:rPr lang="ru-RU" sz="700" b="1" dirty="0">
                    <a:solidFill>
                      <a:schemeClr val="tx2"/>
                    </a:solidFill>
                  </a:rPr>
                  <a:t>ведения НСИ</a:t>
                </a:r>
                <a:endParaRPr lang="ru-RU" sz="700" b="1" dirty="0">
                  <a:solidFill>
                    <a:schemeClr val="tx1"/>
                  </a:solidFill>
                  <a:latin typeface="+mj-lt"/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Сводный реестр</a:t>
                </a:r>
              </a:p>
              <a:p>
                <a:endParaRPr lang="ru-RU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8" name="Скругленный прямоугольник 137"/>
              <p:cNvSpPr/>
              <p:nvPr/>
            </p:nvSpPr>
            <p:spPr>
              <a:xfrm>
                <a:off x="7839794" y="4258436"/>
                <a:ext cx="1042249" cy="529200"/>
              </a:xfrm>
              <a:prstGeom prst="roundRect">
                <a:avLst>
                  <a:gd name="adj" fmla="val 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</a:rPr>
                  <a:t>ПУР КС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Казначейское сопровождение (71 </a:t>
                </a: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c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чета)</a:t>
                </a:r>
              </a:p>
              <a:p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9" name="Скругленный прямоугольник 138"/>
              <p:cNvSpPr/>
              <p:nvPr/>
            </p:nvSpPr>
            <p:spPr>
              <a:xfrm>
                <a:off x="6506307" y="3683914"/>
                <a:ext cx="1286190" cy="1104768"/>
              </a:xfrm>
              <a:prstGeom prst="roundRect">
                <a:avLst>
                  <a:gd name="adj" fmla="val 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36000" rtlCol="0" anchor="t" anchorCtr="0">
                <a:noAutofit/>
              </a:bodyPr>
              <a:lstStyle/>
              <a:p>
                <a:r>
                  <a:rPr lang="ru-RU" sz="700" b="1" dirty="0">
                    <a:solidFill>
                      <a:schemeClr val="tx2"/>
                    </a:solidFill>
                    <a:latin typeface="Arial" pitchFamily="34" charset="0"/>
                  </a:rPr>
                  <a:t>Подсистема учета</a:t>
                </a:r>
              </a:p>
              <a:p>
                <a:r>
                  <a:rPr lang="ru-RU" sz="700" b="1" dirty="0">
                    <a:solidFill>
                      <a:schemeClr val="tx2"/>
                    </a:solidFill>
                    <a:latin typeface="Arial" pitchFamily="34" charset="0"/>
                  </a:rPr>
                  <a:t>и отчетности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Бюджетная отчетность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Бухгалтерская отчетность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Отчетность по операциям системы  казначейских платежей</a:t>
                </a:r>
              </a:p>
            </p:txBody>
          </p:sp>
          <p:sp>
            <p:nvSpPr>
              <p:cNvPr id="140" name="Скругленный прямоугольник 139"/>
              <p:cNvSpPr/>
              <p:nvPr/>
            </p:nvSpPr>
            <p:spPr>
              <a:xfrm>
                <a:off x="5134841" y="3683914"/>
                <a:ext cx="1321157" cy="529058"/>
              </a:xfrm>
              <a:prstGeom prst="roundRect">
                <a:avLst>
                  <a:gd name="adj" fmla="val 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bIns="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</a:rPr>
                  <a:t>Подсистема управления расходами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соглашений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Бюджетные обязательства</a:t>
                </a:r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1" name="Скругленный прямоугольник 140"/>
              <p:cNvSpPr/>
              <p:nvPr/>
            </p:nvSpPr>
            <p:spPr>
              <a:xfrm>
                <a:off x="5135576" y="4258436"/>
                <a:ext cx="1319687" cy="530246"/>
              </a:xfrm>
              <a:prstGeom prst="roundRect">
                <a:avLst>
                  <a:gd name="adj" fmla="val 0"/>
                </a:avLst>
              </a:prstGeom>
              <a:solidFill>
                <a:srgbClr val="D0E2F8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  <a:latin typeface="Arial" pitchFamily="34" charset="0"/>
                  </a:rPr>
                  <a:t>ПУДС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соглашений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Бюджетные обязательства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Денежные обязательства</a:t>
                </a:r>
              </a:p>
              <a:p>
                <a:endParaRPr lang="ru-RU" sz="800" b="1" dirty="0">
                  <a:solidFill>
                    <a:schemeClr val="tx2"/>
                  </a:solidFill>
                  <a:latin typeface="Arial" pitchFamily="34" charset="0"/>
                </a:endParaRPr>
              </a:p>
              <a:p>
                <a:endParaRPr lang="ru-RU" sz="800" b="1" dirty="0">
                  <a:solidFill>
                    <a:schemeClr val="tx2"/>
                  </a:solidFill>
                  <a:latin typeface="Arial" pitchFamily="34" charset="0"/>
                </a:endParaRPr>
              </a:p>
              <a:p>
                <a:endParaRPr lang="ru-RU" sz="800" b="1" dirty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142" name="Скругленный прямоугольник 141"/>
              <p:cNvSpPr/>
              <p:nvPr/>
            </p:nvSpPr>
            <p:spPr>
              <a:xfrm>
                <a:off x="2600592" y="3683914"/>
                <a:ext cx="1369998" cy="1109413"/>
              </a:xfrm>
              <a:prstGeom prst="roundRect">
                <a:avLst>
                  <a:gd name="adj" fmla="val 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rgbClr val="1F497D"/>
                    </a:solidFill>
                    <a:latin typeface="Arial" pitchFamily="34" charset="0"/>
                  </a:rPr>
                  <a:t>Единый портал бюджетной </a:t>
                </a:r>
              </a:p>
              <a:p>
                <a:r>
                  <a:rPr lang="ru-RU" sz="700" b="1" dirty="0">
                    <a:solidFill>
                      <a:srgbClr val="1F497D"/>
                    </a:solidFill>
                    <a:latin typeface="Arial" pitchFamily="34" charset="0"/>
                  </a:rPr>
                  <a:t>системы РФ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соглашений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государственных заданий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Общероссийские перечни услуг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Федеральные перечни услуг и работ</a:t>
                </a:r>
              </a:p>
            </p:txBody>
          </p:sp>
        </p:grpSp>
        <p:grpSp>
          <p:nvGrpSpPr>
            <p:cNvPr id="134" name="Группа 1"/>
            <p:cNvGrpSpPr/>
            <p:nvPr/>
          </p:nvGrpSpPr>
          <p:grpSpPr>
            <a:xfrm>
              <a:off x="2607861" y="3386212"/>
              <a:ext cx="223428" cy="223428"/>
              <a:chOff x="2559503" y="3759912"/>
              <a:chExt cx="223428" cy="223428"/>
            </a:xfrm>
          </p:grpSpPr>
          <p:sp>
            <p:nvSpPr>
              <p:cNvPr id="135" name="Овал 134"/>
              <p:cNvSpPr/>
              <p:nvPr/>
            </p:nvSpPr>
            <p:spPr>
              <a:xfrm>
                <a:off x="2559503" y="3759912"/>
                <a:ext cx="223428" cy="2234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aseline="-25000"/>
              </a:p>
            </p:txBody>
          </p:sp>
          <p:pic>
            <p:nvPicPr>
              <p:cNvPr id="136" name="Picture 4" descr="C:\Users\maksimovakv\Desktop\5a62fa6a42d37fe6ad17bb3acfdac3ff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6796" y="3795037"/>
                <a:ext cx="144094" cy="16045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3" name="Скругленный прямоугольник 152"/>
          <p:cNvSpPr/>
          <p:nvPr/>
        </p:nvSpPr>
        <p:spPr>
          <a:xfrm>
            <a:off x="58322" y="725156"/>
            <a:ext cx="8984975" cy="4259146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9900">
                <a:alpha val="50196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228025" y="3053230"/>
            <a:ext cx="7946525" cy="230832"/>
          </a:xfrm>
          <a:prstGeom prst="rect">
            <a:avLst/>
          </a:prstGeom>
        </p:spPr>
        <p:txBody>
          <a:bodyPr wrap="square" lIns="0">
            <a:spAutoFit/>
          </a:bodyPr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tx2"/>
                </a:solidFill>
              </a:rPr>
              <a:t>Государственная интегрированная информационная система управления общественными финансами «Электронный бюджет»</a:t>
            </a: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3978814" y="3681384"/>
            <a:ext cx="1055191" cy="1108800"/>
          </a:xfrm>
          <a:prstGeom prst="roundRect">
            <a:avLst>
              <a:gd name="adj" fmla="val 0"/>
            </a:avLst>
          </a:prstGeom>
          <a:solidFill>
            <a:srgbClr val="D0E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 anchorCtr="0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tx2"/>
                </a:solidFill>
              </a:rPr>
              <a:t>МВУ </a:t>
            </a:r>
            <a:r>
              <a:rPr lang="ru-RU" sz="800" b="1" dirty="0" err="1">
                <a:solidFill>
                  <a:schemeClr val="tx2"/>
                </a:solidFill>
              </a:rPr>
              <a:t>ПУиО</a:t>
            </a:r>
            <a:r>
              <a:rPr lang="ru-RU" sz="800" b="1" dirty="0">
                <a:solidFill>
                  <a:schemeClr val="tx2"/>
                </a:solidFill>
              </a:rPr>
              <a:t> 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Регистр «Главная книга» (ф. 0504072)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Сведения о дебиторах  </a:t>
            </a:r>
            <a:br>
              <a:rPr lang="ru-RU" sz="65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и кредиторах в разрезе контрактов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Нефинансовые активы</a:t>
            </a:r>
          </a:p>
          <a:p>
            <a:endParaRPr lang="ru-RU" sz="650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ru-RU" sz="800" b="1" dirty="0">
              <a:solidFill>
                <a:schemeClr val="tx2"/>
              </a:solidFill>
            </a:endParaRPr>
          </a:p>
        </p:txBody>
      </p:sp>
      <p:sp>
        <p:nvSpPr>
          <p:cNvPr id="168" name="Стрелка вправо 192"/>
          <p:cNvSpPr/>
          <p:nvPr/>
        </p:nvSpPr>
        <p:spPr>
          <a:xfrm>
            <a:off x="3470464" y="1801599"/>
            <a:ext cx="45719" cy="154616"/>
          </a:xfrm>
          <a:custGeom>
            <a:avLst/>
            <a:gdLst>
              <a:gd name="connsiteX0" fmla="*/ 0 w 556864"/>
              <a:gd name="connsiteY0" fmla="*/ 68958 h 275830"/>
              <a:gd name="connsiteX1" fmla="*/ 418949 w 556864"/>
              <a:gd name="connsiteY1" fmla="*/ 68958 h 275830"/>
              <a:gd name="connsiteX2" fmla="*/ 418949 w 556864"/>
              <a:gd name="connsiteY2" fmla="*/ 0 h 275830"/>
              <a:gd name="connsiteX3" fmla="*/ 556864 w 556864"/>
              <a:gd name="connsiteY3" fmla="*/ 137915 h 275830"/>
              <a:gd name="connsiteX4" fmla="*/ 418949 w 556864"/>
              <a:gd name="connsiteY4" fmla="*/ 275830 h 275830"/>
              <a:gd name="connsiteX5" fmla="*/ 418949 w 556864"/>
              <a:gd name="connsiteY5" fmla="*/ 206873 h 275830"/>
              <a:gd name="connsiteX6" fmla="*/ 0 w 556864"/>
              <a:gd name="connsiteY6" fmla="*/ 206873 h 275830"/>
              <a:gd name="connsiteX7" fmla="*/ 0 w 556864"/>
              <a:gd name="connsiteY7" fmla="*/ 68958 h 275830"/>
              <a:gd name="connsiteX0" fmla="*/ 0 w 556864"/>
              <a:gd name="connsiteY0" fmla="*/ 68958 h 275830"/>
              <a:gd name="connsiteX1" fmla="*/ 418949 w 556864"/>
              <a:gd name="connsiteY1" fmla="*/ 68958 h 275830"/>
              <a:gd name="connsiteX2" fmla="*/ 418949 w 556864"/>
              <a:gd name="connsiteY2" fmla="*/ 0 h 275830"/>
              <a:gd name="connsiteX3" fmla="*/ 556864 w 556864"/>
              <a:gd name="connsiteY3" fmla="*/ 137915 h 275830"/>
              <a:gd name="connsiteX4" fmla="*/ 418949 w 556864"/>
              <a:gd name="connsiteY4" fmla="*/ 275830 h 275830"/>
              <a:gd name="connsiteX5" fmla="*/ 418949 w 556864"/>
              <a:gd name="connsiteY5" fmla="*/ 206873 h 275830"/>
              <a:gd name="connsiteX6" fmla="*/ 556864 w 556864"/>
              <a:gd name="connsiteY6" fmla="*/ 275830 h 275830"/>
              <a:gd name="connsiteX7" fmla="*/ 0 w 556864"/>
              <a:gd name="connsiteY7" fmla="*/ 68958 h 275830"/>
              <a:gd name="connsiteX0" fmla="*/ 556864 w 591092"/>
              <a:gd name="connsiteY0" fmla="*/ 275830 h 310058"/>
              <a:gd name="connsiteX1" fmla="*/ 0 w 591092"/>
              <a:gd name="connsiteY1" fmla="*/ 68958 h 310058"/>
              <a:gd name="connsiteX2" fmla="*/ 418949 w 591092"/>
              <a:gd name="connsiteY2" fmla="*/ 68958 h 310058"/>
              <a:gd name="connsiteX3" fmla="*/ 418949 w 591092"/>
              <a:gd name="connsiteY3" fmla="*/ 0 h 310058"/>
              <a:gd name="connsiteX4" fmla="*/ 556864 w 591092"/>
              <a:gd name="connsiteY4" fmla="*/ 137915 h 310058"/>
              <a:gd name="connsiteX5" fmla="*/ 418949 w 591092"/>
              <a:gd name="connsiteY5" fmla="*/ 275830 h 310058"/>
              <a:gd name="connsiteX6" fmla="*/ 418949 w 591092"/>
              <a:gd name="connsiteY6" fmla="*/ 206873 h 310058"/>
              <a:gd name="connsiteX7" fmla="*/ 591092 w 591092"/>
              <a:gd name="connsiteY7" fmla="*/ 310058 h 310058"/>
              <a:gd name="connsiteX0" fmla="*/ 0 w 591092"/>
              <a:gd name="connsiteY0" fmla="*/ 68958 h 310058"/>
              <a:gd name="connsiteX1" fmla="*/ 418949 w 591092"/>
              <a:gd name="connsiteY1" fmla="*/ 68958 h 310058"/>
              <a:gd name="connsiteX2" fmla="*/ 418949 w 591092"/>
              <a:gd name="connsiteY2" fmla="*/ 0 h 310058"/>
              <a:gd name="connsiteX3" fmla="*/ 556864 w 591092"/>
              <a:gd name="connsiteY3" fmla="*/ 137915 h 310058"/>
              <a:gd name="connsiteX4" fmla="*/ 418949 w 591092"/>
              <a:gd name="connsiteY4" fmla="*/ 275830 h 310058"/>
              <a:gd name="connsiteX5" fmla="*/ 418949 w 591092"/>
              <a:gd name="connsiteY5" fmla="*/ 206873 h 310058"/>
              <a:gd name="connsiteX6" fmla="*/ 591092 w 591092"/>
              <a:gd name="connsiteY6" fmla="*/ 310058 h 310058"/>
              <a:gd name="connsiteX0" fmla="*/ 0 w 556864"/>
              <a:gd name="connsiteY0" fmla="*/ 68958 h 275830"/>
              <a:gd name="connsiteX1" fmla="*/ 418949 w 556864"/>
              <a:gd name="connsiteY1" fmla="*/ 68958 h 275830"/>
              <a:gd name="connsiteX2" fmla="*/ 418949 w 556864"/>
              <a:gd name="connsiteY2" fmla="*/ 0 h 275830"/>
              <a:gd name="connsiteX3" fmla="*/ 556864 w 556864"/>
              <a:gd name="connsiteY3" fmla="*/ 137915 h 275830"/>
              <a:gd name="connsiteX4" fmla="*/ 418949 w 556864"/>
              <a:gd name="connsiteY4" fmla="*/ 275830 h 275830"/>
              <a:gd name="connsiteX5" fmla="*/ 418949 w 556864"/>
              <a:gd name="connsiteY5" fmla="*/ 206873 h 275830"/>
              <a:gd name="connsiteX0" fmla="*/ 0 w 137915"/>
              <a:gd name="connsiteY0" fmla="*/ 68958 h 275830"/>
              <a:gd name="connsiteX1" fmla="*/ 0 w 137915"/>
              <a:gd name="connsiteY1" fmla="*/ 0 h 275830"/>
              <a:gd name="connsiteX2" fmla="*/ 137915 w 137915"/>
              <a:gd name="connsiteY2" fmla="*/ 137915 h 275830"/>
              <a:gd name="connsiteX3" fmla="*/ 0 w 137915"/>
              <a:gd name="connsiteY3" fmla="*/ 275830 h 275830"/>
              <a:gd name="connsiteX4" fmla="*/ 0 w 137915"/>
              <a:gd name="connsiteY4" fmla="*/ 206873 h 275830"/>
              <a:gd name="connsiteX0" fmla="*/ 0 w 137915"/>
              <a:gd name="connsiteY0" fmla="*/ 0 h 275830"/>
              <a:gd name="connsiteX1" fmla="*/ 137915 w 137915"/>
              <a:gd name="connsiteY1" fmla="*/ 137915 h 275830"/>
              <a:gd name="connsiteX2" fmla="*/ 0 w 137915"/>
              <a:gd name="connsiteY2" fmla="*/ 275830 h 275830"/>
              <a:gd name="connsiteX3" fmla="*/ 0 w 137915"/>
              <a:gd name="connsiteY3" fmla="*/ 206873 h 275830"/>
              <a:gd name="connsiteX0" fmla="*/ 0 w 137915"/>
              <a:gd name="connsiteY0" fmla="*/ 0 h 275830"/>
              <a:gd name="connsiteX1" fmla="*/ 137915 w 137915"/>
              <a:gd name="connsiteY1" fmla="*/ 137915 h 275830"/>
              <a:gd name="connsiteX2" fmla="*/ 0 w 137915"/>
              <a:gd name="connsiteY2" fmla="*/ 275830 h 27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15" h="275830">
                <a:moveTo>
                  <a:pt x="0" y="0"/>
                </a:moveTo>
                <a:lnTo>
                  <a:pt x="137915" y="137915"/>
                </a:lnTo>
                <a:lnTo>
                  <a:pt x="0" y="27583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9" name="Стрелка вправо 192"/>
          <p:cNvSpPr/>
          <p:nvPr/>
        </p:nvSpPr>
        <p:spPr>
          <a:xfrm flipH="1">
            <a:off x="5584281" y="1810092"/>
            <a:ext cx="47404" cy="137631"/>
          </a:xfrm>
          <a:custGeom>
            <a:avLst/>
            <a:gdLst>
              <a:gd name="connsiteX0" fmla="*/ 0 w 556864"/>
              <a:gd name="connsiteY0" fmla="*/ 68958 h 275830"/>
              <a:gd name="connsiteX1" fmla="*/ 418949 w 556864"/>
              <a:gd name="connsiteY1" fmla="*/ 68958 h 275830"/>
              <a:gd name="connsiteX2" fmla="*/ 418949 w 556864"/>
              <a:gd name="connsiteY2" fmla="*/ 0 h 275830"/>
              <a:gd name="connsiteX3" fmla="*/ 556864 w 556864"/>
              <a:gd name="connsiteY3" fmla="*/ 137915 h 275830"/>
              <a:gd name="connsiteX4" fmla="*/ 418949 w 556864"/>
              <a:gd name="connsiteY4" fmla="*/ 275830 h 275830"/>
              <a:gd name="connsiteX5" fmla="*/ 418949 w 556864"/>
              <a:gd name="connsiteY5" fmla="*/ 206873 h 275830"/>
              <a:gd name="connsiteX6" fmla="*/ 0 w 556864"/>
              <a:gd name="connsiteY6" fmla="*/ 206873 h 275830"/>
              <a:gd name="connsiteX7" fmla="*/ 0 w 556864"/>
              <a:gd name="connsiteY7" fmla="*/ 68958 h 275830"/>
              <a:gd name="connsiteX0" fmla="*/ 0 w 556864"/>
              <a:gd name="connsiteY0" fmla="*/ 68958 h 275830"/>
              <a:gd name="connsiteX1" fmla="*/ 418949 w 556864"/>
              <a:gd name="connsiteY1" fmla="*/ 68958 h 275830"/>
              <a:gd name="connsiteX2" fmla="*/ 418949 w 556864"/>
              <a:gd name="connsiteY2" fmla="*/ 0 h 275830"/>
              <a:gd name="connsiteX3" fmla="*/ 556864 w 556864"/>
              <a:gd name="connsiteY3" fmla="*/ 137915 h 275830"/>
              <a:gd name="connsiteX4" fmla="*/ 418949 w 556864"/>
              <a:gd name="connsiteY4" fmla="*/ 275830 h 275830"/>
              <a:gd name="connsiteX5" fmla="*/ 418949 w 556864"/>
              <a:gd name="connsiteY5" fmla="*/ 206873 h 275830"/>
              <a:gd name="connsiteX6" fmla="*/ 556864 w 556864"/>
              <a:gd name="connsiteY6" fmla="*/ 275830 h 275830"/>
              <a:gd name="connsiteX7" fmla="*/ 0 w 556864"/>
              <a:gd name="connsiteY7" fmla="*/ 68958 h 275830"/>
              <a:gd name="connsiteX0" fmla="*/ 556864 w 591092"/>
              <a:gd name="connsiteY0" fmla="*/ 275830 h 310058"/>
              <a:gd name="connsiteX1" fmla="*/ 0 w 591092"/>
              <a:gd name="connsiteY1" fmla="*/ 68958 h 310058"/>
              <a:gd name="connsiteX2" fmla="*/ 418949 w 591092"/>
              <a:gd name="connsiteY2" fmla="*/ 68958 h 310058"/>
              <a:gd name="connsiteX3" fmla="*/ 418949 w 591092"/>
              <a:gd name="connsiteY3" fmla="*/ 0 h 310058"/>
              <a:gd name="connsiteX4" fmla="*/ 556864 w 591092"/>
              <a:gd name="connsiteY4" fmla="*/ 137915 h 310058"/>
              <a:gd name="connsiteX5" fmla="*/ 418949 w 591092"/>
              <a:gd name="connsiteY5" fmla="*/ 275830 h 310058"/>
              <a:gd name="connsiteX6" fmla="*/ 418949 w 591092"/>
              <a:gd name="connsiteY6" fmla="*/ 206873 h 310058"/>
              <a:gd name="connsiteX7" fmla="*/ 591092 w 591092"/>
              <a:gd name="connsiteY7" fmla="*/ 310058 h 310058"/>
              <a:gd name="connsiteX0" fmla="*/ 0 w 591092"/>
              <a:gd name="connsiteY0" fmla="*/ 68958 h 310058"/>
              <a:gd name="connsiteX1" fmla="*/ 418949 w 591092"/>
              <a:gd name="connsiteY1" fmla="*/ 68958 h 310058"/>
              <a:gd name="connsiteX2" fmla="*/ 418949 w 591092"/>
              <a:gd name="connsiteY2" fmla="*/ 0 h 310058"/>
              <a:gd name="connsiteX3" fmla="*/ 556864 w 591092"/>
              <a:gd name="connsiteY3" fmla="*/ 137915 h 310058"/>
              <a:gd name="connsiteX4" fmla="*/ 418949 w 591092"/>
              <a:gd name="connsiteY4" fmla="*/ 275830 h 310058"/>
              <a:gd name="connsiteX5" fmla="*/ 418949 w 591092"/>
              <a:gd name="connsiteY5" fmla="*/ 206873 h 310058"/>
              <a:gd name="connsiteX6" fmla="*/ 591092 w 591092"/>
              <a:gd name="connsiteY6" fmla="*/ 310058 h 310058"/>
              <a:gd name="connsiteX0" fmla="*/ 0 w 556864"/>
              <a:gd name="connsiteY0" fmla="*/ 68958 h 275830"/>
              <a:gd name="connsiteX1" fmla="*/ 418949 w 556864"/>
              <a:gd name="connsiteY1" fmla="*/ 68958 h 275830"/>
              <a:gd name="connsiteX2" fmla="*/ 418949 w 556864"/>
              <a:gd name="connsiteY2" fmla="*/ 0 h 275830"/>
              <a:gd name="connsiteX3" fmla="*/ 556864 w 556864"/>
              <a:gd name="connsiteY3" fmla="*/ 137915 h 275830"/>
              <a:gd name="connsiteX4" fmla="*/ 418949 w 556864"/>
              <a:gd name="connsiteY4" fmla="*/ 275830 h 275830"/>
              <a:gd name="connsiteX5" fmla="*/ 418949 w 556864"/>
              <a:gd name="connsiteY5" fmla="*/ 206873 h 275830"/>
              <a:gd name="connsiteX0" fmla="*/ 0 w 137915"/>
              <a:gd name="connsiteY0" fmla="*/ 68958 h 275830"/>
              <a:gd name="connsiteX1" fmla="*/ 0 w 137915"/>
              <a:gd name="connsiteY1" fmla="*/ 0 h 275830"/>
              <a:gd name="connsiteX2" fmla="*/ 137915 w 137915"/>
              <a:gd name="connsiteY2" fmla="*/ 137915 h 275830"/>
              <a:gd name="connsiteX3" fmla="*/ 0 w 137915"/>
              <a:gd name="connsiteY3" fmla="*/ 275830 h 275830"/>
              <a:gd name="connsiteX4" fmla="*/ 0 w 137915"/>
              <a:gd name="connsiteY4" fmla="*/ 206873 h 275830"/>
              <a:gd name="connsiteX0" fmla="*/ 0 w 137915"/>
              <a:gd name="connsiteY0" fmla="*/ 0 h 275830"/>
              <a:gd name="connsiteX1" fmla="*/ 137915 w 137915"/>
              <a:gd name="connsiteY1" fmla="*/ 137915 h 275830"/>
              <a:gd name="connsiteX2" fmla="*/ 0 w 137915"/>
              <a:gd name="connsiteY2" fmla="*/ 275830 h 275830"/>
              <a:gd name="connsiteX3" fmla="*/ 0 w 137915"/>
              <a:gd name="connsiteY3" fmla="*/ 206873 h 275830"/>
              <a:gd name="connsiteX0" fmla="*/ 0 w 137915"/>
              <a:gd name="connsiteY0" fmla="*/ 0 h 275830"/>
              <a:gd name="connsiteX1" fmla="*/ 137915 w 137915"/>
              <a:gd name="connsiteY1" fmla="*/ 137915 h 275830"/>
              <a:gd name="connsiteX2" fmla="*/ 0 w 137915"/>
              <a:gd name="connsiteY2" fmla="*/ 275830 h 27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15" h="275830">
                <a:moveTo>
                  <a:pt x="0" y="0"/>
                </a:moveTo>
                <a:lnTo>
                  <a:pt x="137915" y="137915"/>
                </a:lnTo>
                <a:lnTo>
                  <a:pt x="0" y="27583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DE882D"/>
              </a:solidFill>
            </a:endParaRPr>
          </a:p>
        </p:txBody>
      </p:sp>
      <p:sp>
        <p:nvSpPr>
          <p:cNvPr id="170" name="Стрелка вправо 192"/>
          <p:cNvSpPr/>
          <p:nvPr/>
        </p:nvSpPr>
        <p:spPr>
          <a:xfrm rot="16200000">
            <a:off x="4541777" y="2940058"/>
            <a:ext cx="45719" cy="154616"/>
          </a:xfrm>
          <a:custGeom>
            <a:avLst/>
            <a:gdLst>
              <a:gd name="connsiteX0" fmla="*/ 0 w 556864"/>
              <a:gd name="connsiteY0" fmla="*/ 68958 h 275830"/>
              <a:gd name="connsiteX1" fmla="*/ 418949 w 556864"/>
              <a:gd name="connsiteY1" fmla="*/ 68958 h 275830"/>
              <a:gd name="connsiteX2" fmla="*/ 418949 w 556864"/>
              <a:gd name="connsiteY2" fmla="*/ 0 h 275830"/>
              <a:gd name="connsiteX3" fmla="*/ 556864 w 556864"/>
              <a:gd name="connsiteY3" fmla="*/ 137915 h 275830"/>
              <a:gd name="connsiteX4" fmla="*/ 418949 w 556864"/>
              <a:gd name="connsiteY4" fmla="*/ 275830 h 275830"/>
              <a:gd name="connsiteX5" fmla="*/ 418949 w 556864"/>
              <a:gd name="connsiteY5" fmla="*/ 206873 h 275830"/>
              <a:gd name="connsiteX6" fmla="*/ 0 w 556864"/>
              <a:gd name="connsiteY6" fmla="*/ 206873 h 275830"/>
              <a:gd name="connsiteX7" fmla="*/ 0 w 556864"/>
              <a:gd name="connsiteY7" fmla="*/ 68958 h 275830"/>
              <a:gd name="connsiteX0" fmla="*/ 0 w 556864"/>
              <a:gd name="connsiteY0" fmla="*/ 68958 h 275830"/>
              <a:gd name="connsiteX1" fmla="*/ 418949 w 556864"/>
              <a:gd name="connsiteY1" fmla="*/ 68958 h 275830"/>
              <a:gd name="connsiteX2" fmla="*/ 418949 w 556864"/>
              <a:gd name="connsiteY2" fmla="*/ 0 h 275830"/>
              <a:gd name="connsiteX3" fmla="*/ 556864 w 556864"/>
              <a:gd name="connsiteY3" fmla="*/ 137915 h 275830"/>
              <a:gd name="connsiteX4" fmla="*/ 418949 w 556864"/>
              <a:gd name="connsiteY4" fmla="*/ 275830 h 275830"/>
              <a:gd name="connsiteX5" fmla="*/ 418949 w 556864"/>
              <a:gd name="connsiteY5" fmla="*/ 206873 h 275830"/>
              <a:gd name="connsiteX6" fmla="*/ 556864 w 556864"/>
              <a:gd name="connsiteY6" fmla="*/ 275830 h 275830"/>
              <a:gd name="connsiteX7" fmla="*/ 0 w 556864"/>
              <a:gd name="connsiteY7" fmla="*/ 68958 h 275830"/>
              <a:gd name="connsiteX0" fmla="*/ 556864 w 591092"/>
              <a:gd name="connsiteY0" fmla="*/ 275830 h 310058"/>
              <a:gd name="connsiteX1" fmla="*/ 0 w 591092"/>
              <a:gd name="connsiteY1" fmla="*/ 68958 h 310058"/>
              <a:gd name="connsiteX2" fmla="*/ 418949 w 591092"/>
              <a:gd name="connsiteY2" fmla="*/ 68958 h 310058"/>
              <a:gd name="connsiteX3" fmla="*/ 418949 w 591092"/>
              <a:gd name="connsiteY3" fmla="*/ 0 h 310058"/>
              <a:gd name="connsiteX4" fmla="*/ 556864 w 591092"/>
              <a:gd name="connsiteY4" fmla="*/ 137915 h 310058"/>
              <a:gd name="connsiteX5" fmla="*/ 418949 w 591092"/>
              <a:gd name="connsiteY5" fmla="*/ 275830 h 310058"/>
              <a:gd name="connsiteX6" fmla="*/ 418949 w 591092"/>
              <a:gd name="connsiteY6" fmla="*/ 206873 h 310058"/>
              <a:gd name="connsiteX7" fmla="*/ 591092 w 591092"/>
              <a:gd name="connsiteY7" fmla="*/ 310058 h 310058"/>
              <a:gd name="connsiteX0" fmla="*/ 0 w 591092"/>
              <a:gd name="connsiteY0" fmla="*/ 68958 h 310058"/>
              <a:gd name="connsiteX1" fmla="*/ 418949 w 591092"/>
              <a:gd name="connsiteY1" fmla="*/ 68958 h 310058"/>
              <a:gd name="connsiteX2" fmla="*/ 418949 w 591092"/>
              <a:gd name="connsiteY2" fmla="*/ 0 h 310058"/>
              <a:gd name="connsiteX3" fmla="*/ 556864 w 591092"/>
              <a:gd name="connsiteY3" fmla="*/ 137915 h 310058"/>
              <a:gd name="connsiteX4" fmla="*/ 418949 w 591092"/>
              <a:gd name="connsiteY4" fmla="*/ 275830 h 310058"/>
              <a:gd name="connsiteX5" fmla="*/ 418949 w 591092"/>
              <a:gd name="connsiteY5" fmla="*/ 206873 h 310058"/>
              <a:gd name="connsiteX6" fmla="*/ 591092 w 591092"/>
              <a:gd name="connsiteY6" fmla="*/ 310058 h 310058"/>
              <a:gd name="connsiteX0" fmla="*/ 0 w 556864"/>
              <a:gd name="connsiteY0" fmla="*/ 68958 h 275830"/>
              <a:gd name="connsiteX1" fmla="*/ 418949 w 556864"/>
              <a:gd name="connsiteY1" fmla="*/ 68958 h 275830"/>
              <a:gd name="connsiteX2" fmla="*/ 418949 w 556864"/>
              <a:gd name="connsiteY2" fmla="*/ 0 h 275830"/>
              <a:gd name="connsiteX3" fmla="*/ 556864 w 556864"/>
              <a:gd name="connsiteY3" fmla="*/ 137915 h 275830"/>
              <a:gd name="connsiteX4" fmla="*/ 418949 w 556864"/>
              <a:gd name="connsiteY4" fmla="*/ 275830 h 275830"/>
              <a:gd name="connsiteX5" fmla="*/ 418949 w 556864"/>
              <a:gd name="connsiteY5" fmla="*/ 206873 h 275830"/>
              <a:gd name="connsiteX0" fmla="*/ 0 w 137915"/>
              <a:gd name="connsiteY0" fmla="*/ 68958 h 275830"/>
              <a:gd name="connsiteX1" fmla="*/ 0 w 137915"/>
              <a:gd name="connsiteY1" fmla="*/ 0 h 275830"/>
              <a:gd name="connsiteX2" fmla="*/ 137915 w 137915"/>
              <a:gd name="connsiteY2" fmla="*/ 137915 h 275830"/>
              <a:gd name="connsiteX3" fmla="*/ 0 w 137915"/>
              <a:gd name="connsiteY3" fmla="*/ 275830 h 275830"/>
              <a:gd name="connsiteX4" fmla="*/ 0 w 137915"/>
              <a:gd name="connsiteY4" fmla="*/ 206873 h 275830"/>
              <a:gd name="connsiteX0" fmla="*/ 0 w 137915"/>
              <a:gd name="connsiteY0" fmla="*/ 0 h 275830"/>
              <a:gd name="connsiteX1" fmla="*/ 137915 w 137915"/>
              <a:gd name="connsiteY1" fmla="*/ 137915 h 275830"/>
              <a:gd name="connsiteX2" fmla="*/ 0 w 137915"/>
              <a:gd name="connsiteY2" fmla="*/ 275830 h 275830"/>
              <a:gd name="connsiteX3" fmla="*/ 0 w 137915"/>
              <a:gd name="connsiteY3" fmla="*/ 206873 h 275830"/>
              <a:gd name="connsiteX0" fmla="*/ 0 w 137915"/>
              <a:gd name="connsiteY0" fmla="*/ 0 h 275830"/>
              <a:gd name="connsiteX1" fmla="*/ 137915 w 137915"/>
              <a:gd name="connsiteY1" fmla="*/ 137915 h 275830"/>
              <a:gd name="connsiteX2" fmla="*/ 0 w 137915"/>
              <a:gd name="connsiteY2" fmla="*/ 275830 h 27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15" h="275830">
                <a:moveTo>
                  <a:pt x="0" y="0"/>
                </a:moveTo>
                <a:lnTo>
                  <a:pt x="137915" y="137915"/>
                </a:lnTo>
                <a:lnTo>
                  <a:pt x="0" y="275830"/>
                </a:lnTo>
              </a:path>
            </a:pathLst>
          </a:custGeom>
          <a:noFill/>
          <a:ln w="28575">
            <a:solidFill>
              <a:schemeClr val="bg1">
                <a:lumMod val="65000"/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1" name="Прямоугольник 170"/>
          <p:cNvSpPr/>
          <p:nvPr/>
        </p:nvSpPr>
        <p:spPr>
          <a:xfrm>
            <a:off x="602402" y="4913969"/>
            <a:ext cx="3638176" cy="15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8755"/>
                </a:solidFill>
                <a:latin typeface="Arial" pitchFamily="34" charset="0"/>
              </a:rPr>
              <a:t>Многоуровневый контроль качества данных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45032" y="800953"/>
            <a:ext cx="3265300" cy="2210233"/>
            <a:chOff x="145032" y="773791"/>
            <a:chExt cx="3265300" cy="2210233"/>
          </a:xfrm>
        </p:grpSpPr>
        <p:sp>
          <p:nvSpPr>
            <p:cNvPr id="146" name="Скругленный прямоугольник 145"/>
            <p:cNvSpPr/>
            <p:nvPr/>
          </p:nvSpPr>
          <p:spPr>
            <a:xfrm>
              <a:off x="145032" y="773791"/>
              <a:ext cx="3265300" cy="2210233"/>
            </a:xfrm>
            <a:prstGeom prst="roundRect">
              <a:avLst>
                <a:gd name="adj" fmla="val 0"/>
              </a:avLst>
            </a:prstGeom>
            <a:solidFill>
              <a:srgbClr val="134C9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7" name="Скругленный прямоугольник 146"/>
            <p:cNvSpPr/>
            <p:nvPr/>
          </p:nvSpPr>
          <p:spPr>
            <a:xfrm>
              <a:off x="1511192" y="1151669"/>
              <a:ext cx="1846800" cy="792000"/>
            </a:xfrm>
            <a:prstGeom prst="roundRect">
              <a:avLst>
                <a:gd name="adj" fmla="val 0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0" bIns="0" rtlCol="0" anchor="t" anchorCtr="0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rgbClr val="1F497D"/>
                  </a:solidFill>
                </a:rPr>
                <a:t>АС ФК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Оперативная  информация об исполнении               федерального бюджета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Показатели исполнения  бюджетов бюджетной  системы РФ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Платежные поручения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Казначейское сопровождение (41 счета)</a:t>
              </a:r>
            </a:p>
            <a:p>
              <a:endParaRPr lang="ru-RU" sz="700" dirty="0">
                <a:solidFill>
                  <a:schemeClr val="tx1"/>
                </a:solidFill>
              </a:endParaRPr>
            </a:p>
            <a:p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48" name="Скругленный прямоугольник 147"/>
            <p:cNvSpPr/>
            <p:nvPr/>
          </p:nvSpPr>
          <p:spPr>
            <a:xfrm>
              <a:off x="197836" y="1146431"/>
              <a:ext cx="1264130" cy="1782000"/>
            </a:xfrm>
            <a:prstGeom prst="roundRect">
              <a:avLst>
                <a:gd name="adj" fmla="val 0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0" bIns="0" rtlCol="0" anchor="t" anchorCtr="0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tx2"/>
                  </a:solidFill>
                </a:rPr>
                <a:t>ЕИС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Планы закупок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Планы-графики закупок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Закупки (извещения)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Контракты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Каталог ТРУ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жалоб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плановых и внеплановых проверок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результатов проверок </a:t>
              </a:r>
              <a:b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</a:b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и выданных предписаний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недобросовестных      поставщиков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гарантий</a:t>
              </a:r>
            </a:p>
            <a:p>
              <a:pPr>
                <a:lnSpc>
                  <a:spcPts val="900"/>
                </a:lnSpc>
              </a:pPr>
              <a:endParaRPr lang="ru-RU" sz="800" dirty="0">
                <a:latin typeface="Arial Narrow" panose="020B0606020202030204" pitchFamily="34" charset="0"/>
              </a:endParaRPr>
            </a:p>
            <a:p>
              <a:endParaRPr lang="ru-RU" sz="800" dirty="0"/>
            </a:p>
            <a:p>
              <a:endParaRPr lang="ru-RU" sz="800" dirty="0"/>
            </a:p>
            <a:p>
              <a:endParaRPr lang="ru-RU" sz="3200" b="1" dirty="0"/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529744" y="805403"/>
              <a:ext cx="2667601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bg1"/>
                  </a:solidFill>
                </a:rPr>
                <a:t>Информационные системы, оператором которых является Федеральное казначейство</a:t>
              </a:r>
            </a:p>
          </p:txBody>
        </p:sp>
        <p:sp>
          <p:nvSpPr>
            <p:cNvPr id="164" name="Скругленный прямоугольник 163"/>
            <p:cNvSpPr/>
            <p:nvPr/>
          </p:nvSpPr>
          <p:spPr>
            <a:xfrm>
              <a:off x="1511193" y="2424256"/>
              <a:ext cx="1846800" cy="504000"/>
            </a:xfrm>
            <a:prstGeom prst="roundRect">
              <a:avLst>
                <a:gd name="adj" fmla="val 0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tx2"/>
                  </a:solidFill>
                </a:rPr>
                <a:t>ЕИС Мониторинг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Данные по контрактам с рисками и признаками нарушений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Рейтинг по закупкам</a:t>
              </a:r>
            </a:p>
          </p:txBody>
        </p:sp>
        <p:sp>
          <p:nvSpPr>
            <p:cNvPr id="165" name="Скругленный прямоугольник 164"/>
            <p:cNvSpPr/>
            <p:nvPr/>
          </p:nvSpPr>
          <p:spPr>
            <a:xfrm>
              <a:off x="1511193" y="1993906"/>
              <a:ext cx="1846800" cy="378000"/>
            </a:xfrm>
            <a:prstGeom prst="roundRect">
              <a:avLst>
                <a:gd name="adj" fmla="val 0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rtlCol="0" anchor="t" anchorCtr="0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rgbClr val="1F497D"/>
                  </a:solidFill>
                </a:rPr>
                <a:t>АС «Планирование»</a:t>
              </a:r>
              <a:endParaRPr lang="ru-RU" sz="700" b="1" dirty="0">
                <a:solidFill>
                  <a:schemeClr val="tx2"/>
                </a:solidFill>
              </a:endParaRP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 Нарушения, административное производство</a:t>
              </a:r>
            </a:p>
            <a:p>
              <a:pPr marL="72000" indent="-72000"/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     и предписания</a:t>
              </a:r>
            </a:p>
            <a:p>
              <a:endParaRPr lang="ru-RU" sz="650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ru-RU" sz="65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172" name="Группа 171"/>
            <p:cNvGrpSpPr/>
            <p:nvPr/>
          </p:nvGrpSpPr>
          <p:grpSpPr>
            <a:xfrm>
              <a:off x="239865" y="852581"/>
              <a:ext cx="223428" cy="223428"/>
              <a:chOff x="2567378" y="3785553"/>
              <a:chExt cx="223428" cy="223428"/>
            </a:xfrm>
          </p:grpSpPr>
          <p:sp>
            <p:nvSpPr>
              <p:cNvPr id="173" name="Овал 172"/>
              <p:cNvSpPr/>
              <p:nvPr/>
            </p:nvSpPr>
            <p:spPr>
              <a:xfrm>
                <a:off x="2567378" y="3785553"/>
                <a:ext cx="223428" cy="2234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pic>
            <p:nvPicPr>
              <p:cNvPr id="174" name="Picture 4" descr="C:\Users\maksimovakv\Desktop\5a62fa6a42d37fe6ad17bb3acfdac3ff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05256" y="3820316"/>
                <a:ext cx="147600" cy="16435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" name="Группа 3"/>
          <p:cNvGrpSpPr/>
          <p:nvPr/>
        </p:nvGrpSpPr>
        <p:grpSpPr>
          <a:xfrm>
            <a:off x="3587434" y="801204"/>
            <a:ext cx="1954405" cy="2260880"/>
            <a:chOff x="3587434" y="774042"/>
            <a:chExt cx="1954405" cy="2260880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3587434" y="774042"/>
              <a:ext cx="1954405" cy="2260880"/>
            </a:xfrm>
            <a:prstGeom prst="rect">
              <a:avLst/>
            </a:prstGeom>
            <a:solidFill>
              <a:srgbClr val="F5F5F5"/>
            </a:solidFill>
            <a:ln w="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4" name="Скругленный прямоугольник 143"/>
            <p:cNvSpPr/>
            <p:nvPr/>
          </p:nvSpPr>
          <p:spPr>
            <a:xfrm>
              <a:off x="3642700" y="854429"/>
              <a:ext cx="1818752" cy="2009671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1143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09" y="1001319"/>
              <a:ext cx="1596839" cy="335430"/>
            </a:xfrm>
            <a:prstGeom prst="rect">
              <a:avLst/>
            </a:prstGeom>
          </p:spPr>
        </p:pic>
        <p:sp>
          <p:nvSpPr>
            <p:cNvPr id="152" name="Прямоугольник 151"/>
            <p:cNvSpPr/>
            <p:nvPr/>
          </p:nvSpPr>
          <p:spPr>
            <a:xfrm>
              <a:off x="3743462" y="1486281"/>
              <a:ext cx="1133044" cy="1200329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dirty="0">
                  <a:solidFill>
                    <a:srgbClr val="11437F"/>
                  </a:solidFill>
                </a:rPr>
                <a:t>Аналитических</a:t>
              </a:r>
            </a:p>
            <a:p>
              <a:r>
                <a:rPr lang="ru-RU" sz="900" dirty="0">
                  <a:solidFill>
                    <a:srgbClr val="11437F"/>
                  </a:solidFill>
                </a:rPr>
                <a:t>отчетов </a:t>
              </a:r>
            </a:p>
            <a:p>
              <a:endParaRPr lang="ru-RU" sz="900" dirty="0">
                <a:solidFill>
                  <a:srgbClr val="11437F"/>
                </a:solidFill>
              </a:endParaRPr>
            </a:p>
            <a:p>
              <a:r>
                <a:rPr lang="ru-RU" sz="900" dirty="0">
                  <a:solidFill>
                    <a:srgbClr val="11437F"/>
                  </a:solidFill>
                </a:rPr>
                <a:t>Источников данных</a:t>
              </a:r>
            </a:p>
            <a:p>
              <a:r>
                <a:rPr lang="ru-RU" sz="900" dirty="0">
                  <a:solidFill>
                    <a:srgbClr val="11437F"/>
                  </a:solidFill>
                </a:rPr>
                <a:t>  </a:t>
              </a:r>
            </a:p>
            <a:p>
              <a:r>
                <a:rPr lang="ru-RU" sz="900" dirty="0">
                  <a:solidFill>
                    <a:srgbClr val="11437F"/>
                  </a:solidFill>
                </a:rPr>
                <a:t>Витрин</a:t>
              </a:r>
            </a:p>
            <a:p>
              <a:r>
                <a:rPr lang="ru-RU" sz="900" dirty="0">
                  <a:solidFill>
                    <a:srgbClr val="11437F"/>
                  </a:solidFill>
                </a:rPr>
                <a:t>данных</a:t>
              </a:r>
              <a:endParaRPr lang="ru-RU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4798835" y="1461465"/>
              <a:ext cx="631903" cy="41549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100" b="1" dirty="0">
                  <a:solidFill>
                    <a:srgbClr val="002060"/>
                  </a:solidFill>
                </a:rPr>
                <a:t>245</a:t>
              </a: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4804443" y="1887392"/>
              <a:ext cx="631903" cy="41549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100" b="1" dirty="0">
                  <a:solidFill>
                    <a:srgbClr val="002060"/>
                  </a:solidFill>
                </a:rPr>
                <a:t>120</a:t>
              </a: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4940347" y="2307919"/>
              <a:ext cx="467950" cy="41549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100" b="1" dirty="0">
                  <a:solidFill>
                    <a:srgbClr val="002060"/>
                  </a:solidFill>
                </a:rPr>
                <a:t>11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674351" y="800952"/>
            <a:ext cx="3278300" cy="2210400"/>
            <a:chOff x="5674351" y="773790"/>
            <a:chExt cx="3278300" cy="2210400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5674351" y="773790"/>
              <a:ext cx="3278300" cy="2210400"/>
            </a:xfrm>
            <a:prstGeom prst="roundRect">
              <a:avLst>
                <a:gd name="adj" fmla="val 0"/>
              </a:avLst>
            </a:prstGeom>
            <a:solidFill>
              <a:srgbClr val="F7964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6065194" y="852107"/>
              <a:ext cx="2257199" cy="200055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bg1"/>
                  </a:solidFill>
                </a:rPr>
                <a:t>Внешние источники данных</a:t>
              </a:r>
            </a:p>
          </p:txBody>
        </p:sp>
        <p:grpSp>
          <p:nvGrpSpPr>
            <p:cNvPr id="154" name="Группа 153"/>
            <p:cNvGrpSpPr/>
            <p:nvPr/>
          </p:nvGrpSpPr>
          <p:grpSpPr>
            <a:xfrm>
              <a:off x="5722708" y="1152750"/>
              <a:ext cx="3176235" cy="1783773"/>
              <a:chOff x="5529161" y="1219065"/>
              <a:chExt cx="3418883" cy="1877315"/>
            </a:xfrm>
          </p:grpSpPr>
          <p:sp>
            <p:nvSpPr>
              <p:cNvPr id="155" name="Скругленный прямоугольник 154"/>
              <p:cNvSpPr/>
              <p:nvPr/>
            </p:nvSpPr>
            <p:spPr>
              <a:xfrm>
                <a:off x="6836430" y="1895485"/>
                <a:ext cx="1228380" cy="625150"/>
              </a:xfrm>
              <a:prstGeom prst="roundRect">
                <a:avLst>
                  <a:gd name="adj" fmla="val 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b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ФАС России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Реестр гарантирующих  поставщиков и зон их деятельности</a:t>
                </a:r>
              </a:p>
              <a:p>
                <a:endParaRPr lang="en-US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6" name="Скругленный прямоугольник 155"/>
              <p:cNvSpPr/>
              <p:nvPr/>
            </p:nvSpPr>
            <p:spPr>
              <a:xfrm>
                <a:off x="8114912" y="1226345"/>
                <a:ext cx="833129" cy="492542"/>
              </a:xfrm>
              <a:prstGeom prst="roundRect">
                <a:avLst>
                  <a:gd name="adj" fmla="val 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ФНС России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дисквалифицированных лиц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endParaRPr lang="ru-RU" sz="65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7" name="Скругленный прямоугольник 156"/>
              <p:cNvSpPr/>
              <p:nvPr/>
            </p:nvSpPr>
            <p:spPr>
              <a:xfrm>
                <a:off x="6836433" y="2564862"/>
                <a:ext cx="1228382" cy="528793"/>
              </a:xfrm>
              <a:prstGeom prst="roundRect">
                <a:avLst>
                  <a:gd name="adj" fmla="val 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Портал </a:t>
                </a:r>
                <a:r>
                  <a:rPr lang="en-US" sz="7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Finam</a:t>
                </a:r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  <a:r>
                  <a:rPr lang="en-US" sz="7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ru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Цена за баррель нефти марки </a:t>
                </a: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Brent</a:t>
                </a:r>
                <a:endParaRPr lang="ru-RU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endParaRPr lang="en-US" sz="8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58" name="Скругленный прямоугольник 157"/>
              <p:cNvSpPr/>
              <p:nvPr/>
            </p:nvSpPr>
            <p:spPr>
              <a:xfrm>
                <a:off x="6836430" y="1223626"/>
                <a:ext cx="1228382" cy="625150"/>
              </a:xfrm>
              <a:prstGeom prst="roundRect">
                <a:avLst>
                  <a:gd name="adj" fmla="val 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b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ФССП России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Исполнение судебных актов,    актов других органов</a:t>
                </a:r>
              </a:p>
              <a:p>
                <a:pPr marL="72000" indent="-72000"/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   и должностных лиц</a:t>
                </a:r>
              </a:p>
            </p:txBody>
          </p:sp>
          <p:sp>
            <p:nvSpPr>
              <p:cNvPr id="159" name="Скругленный прямоугольник 158"/>
              <p:cNvSpPr/>
              <p:nvPr/>
            </p:nvSpPr>
            <p:spPr>
              <a:xfrm>
                <a:off x="5529161" y="2702346"/>
                <a:ext cx="1259382" cy="394034"/>
              </a:xfrm>
              <a:prstGeom prst="roundRect">
                <a:avLst>
                  <a:gd name="adj" fmla="val 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Сайты ФОИВ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Реестры лицензий</a:t>
                </a:r>
              </a:p>
              <a:p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" name="Скругленный прямоугольник 159"/>
              <p:cNvSpPr/>
              <p:nvPr/>
            </p:nvSpPr>
            <p:spPr>
              <a:xfrm>
                <a:off x="5529161" y="2276414"/>
                <a:ext cx="1259382" cy="382746"/>
              </a:xfrm>
              <a:prstGeom prst="roundRect">
                <a:avLst>
                  <a:gd name="adj" fmla="val 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Центробанк России</a:t>
                </a:r>
              </a:p>
              <a:p>
                <a:pPr>
                  <a:lnSpc>
                    <a:spcPts val="900"/>
                  </a:lnSpc>
                  <a:buFont typeface="Wingdings" pitchFamily="2" charset="2"/>
                  <a:buChar char="§"/>
                </a:pP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Курс доллара США </a:t>
                </a:r>
              </a:p>
            </p:txBody>
          </p:sp>
          <p:sp>
            <p:nvSpPr>
              <p:cNvPr id="161" name="Скругленный прямоугольник 160"/>
              <p:cNvSpPr/>
              <p:nvPr/>
            </p:nvSpPr>
            <p:spPr>
              <a:xfrm>
                <a:off x="5530090" y="1219065"/>
                <a:ext cx="1259384" cy="1009731"/>
              </a:xfrm>
              <a:prstGeom prst="roundRect">
                <a:avLst>
                  <a:gd name="adj" fmla="val 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Интерфакс</a:t>
                </a:r>
                <a:endParaRPr lang="ru-RU" sz="7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сведений </a:t>
                </a:r>
                <a:b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</a:b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 банкротстве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юридически значимых сведений о фактах   деятельности юр.лиц, </a:t>
                </a:r>
                <a:b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</a:b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ИП и иных субъектов экономической деятельности </a:t>
                </a:r>
              </a:p>
            </p:txBody>
          </p:sp>
          <p:sp>
            <p:nvSpPr>
              <p:cNvPr id="162" name="Скругленный прямоугольник 161"/>
              <p:cNvSpPr/>
              <p:nvPr/>
            </p:nvSpPr>
            <p:spPr>
              <a:xfrm>
                <a:off x="8114914" y="1767650"/>
                <a:ext cx="833130" cy="496331"/>
              </a:xfrm>
              <a:prstGeom prst="roundRect">
                <a:avLst>
                  <a:gd name="adj" fmla="val 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0" bIns="0" rtlCol="0" anchor="t" anchorCtr="0">
                <a:noAutofit/>
              </a:bodyPr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ГИР БО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Бухгалтерская </a:t>
                </a:r>
                <a:endParaRPr lang="en-US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(финансовая) </a:t>
                </a:r>
                <a:endParaRPr lang="en-US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отчетности юр.лиц</a:t>
                </a:r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" name="Скругленный прямоугольник 162"/>
              <p:cNvSpPr/>
              <p:nvPr/>
            </p:nvSpPr>
            <p:spPr>
              <a:xfrm>
                <a:off x="8114914" y="2316954"/>
                <a:ext cx="833130" cy="776701"/>
              </a:xfrm>
              <a:prstGeom prst="roundRect">
                <a:avLst>
                  <a:gd name="adj" fmla="val 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b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650" b="1" dirty="0">
                    <a:solidFill>
                      <a:schemeClr val="accent6">
                        <a:lumMod val="50000"/>
                      </a:schemeClr>
                    </a:solidFill>
                  </a:rPr>
                  <a:t>Минфин России</a:t>
                </a:r>
                <a:endParaRPr lang="en-US" sz="65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Отчет о результатах мониторинга качества </a:t>
                </a:r>
                <a:r>
                  <a:rPr lang="ru-RU" sz="650" dirty="0" err="1">
                    <a:solidFill>
                      <a:schemeClr val="tx1"/>
                    </a:solidFill>
                    <a:latin typeface="Arial Narrow" pitchFamily="34" charset="0"/>
                  </a:rPr>
                  <a:t>финменеджмента</a:t>
                </a:r>
                <a:endParaRPr lang="ru-RU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8" name="Овал 177"/>
            <p:cNvSpPr/>
            <p:nvPr/>
          </p:nvSpPr>
          <p:spPr>
            <a:xfrm>
              <a:off x="5765162" y="849945"/>
              <a:ext cx="223428" cy="223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79" name="Picture 2" descr="C:\Users\zemlyakova\Desktop\Минфин-РФ-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4206" y="876695"/>
              <a:ext cx="168452" cy="168452"/>
            </a:xfrm>
            <a:prstGeom prst="rect">
              <a:avLst/>
            </a:prstGeom>
            <a:noFill/>
          </p:spPr>
        </p:pic>
      </p:grpSp>
      <p:sp>
        <p:nvSpPr>
          <p:cNvPr id="180" name="Номер слайда 1"/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90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15"/>
          <p:cNvGrpSpPr>
            <a:grpSpLocks noChangeAspect="1"/>
          </p:cNvGrpSpPr>
          <p:nvPr/>
        </p:nvGrpSpPr>
        <p:grpSpPr bwMode="auto">
          <a:xfrm>
            <a:off x="6835387" y="3415766"/>
            <a:ext cx="1194911" cy="1531620"/>
            <a:chOff x="375085" y="1028438"/>
            <a:chExt cx="4418814" cy="5660900"/>
          </a:xfrm>
        </p:grpSpPr>
        <p:pic>
          <p:nvPicPr>
            <p:cNvPr id="48" name="Picture 4" descr="C:\Users\smyslova\Desktop\230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085" y="1028438"/>
              <a:ext cx="4418814" cy="5660900"/>
            </a:xfrm>
            <a:prstGeom prst="rect">
              <a:avLst/>
            </a:prstGeom>
            <a:noFill/>
            <a:ln w="9525">
              <a:solidFill>
                <a:srgbClr val="BEB294"/>
              </a:solidFill>
              <a:miter lim="800000"/>
              <a:headEnd/>
              <a:tailEnd/>
            </a:ln>
          </p:spPr>
        </p:pic>
        <p:sp>
          <p:nvSpPr>
            <p:cNvPr id="49" name="Прямоугольник 19"/>
            <p:cNvSpPr>
              <a:spLocks noChangeArrowheads="1"/>
            </p:cNvSpPr>
            <p:nvPr/>
          </p:nvSpPr>
          <p:spPr bwMode="auto">
            <a:xfrm>
              <a:off x="2471352" y="1631092"/>
              <a:ext cx="601362" cy="156519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lIns="77760" tIns="38880" rIns="77760" bIns="38880" anchor="ctr"/>
            <a:lstStyle/>
            <a:p>
              <a:pPr marL="107950" indent="179388" algn="ctr" defTabSz="1087438">
                <a:lnSpc>
                  <a:spcPct val="86000"/>
                </a:lnSpc>
                <a:buClr>
                  <a:srgbClr val="00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sz="12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endParaRPr>
            </a:p>
          </p:txBody>
        </p:sp>
        <p:sp>
          <p:nvSpPr>
            <p:cNvPr id="50" name="Прямоугольник 20"/>
            <p:cNvSpPr>
              <a:spLocks noChangeArrowheads="1"/>
            </p:cNvSpPr>
            <p:nvPr/>
          </p:nvSpPr>
          <p:spPr bwMode="auto">
            <a:xfrm>
              <a:off x="424249" y="5296930"/>
              <a:ext cx="2047102" cy="247135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lIns="77760" tIns="38880" rIns="77760" bIns="38880" anchor="ctr"/>
            <a:lstStyle/>
            <a:p>
              <a:pPr marL="107950" indent="179388" algn="ctr" defTabSz="1087438">
                <a:lnSpc>
                  <a:spcPct val="86000"/>
                </a:lnSpc>
                <a:buClr>
                  <a:srgbClr val="00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sz="12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endParaRPr>
            </a:p>
          </p:txBody>
        </p:sp>
      </p:grpSp>
      <p:sp>
        <p:nvSpPr>
          <p:cNvPr id="166" name="Прямоугольник 165"/>
          <p:cNvSpPr/>
          <p:nvPr/>
        </p:nvSpPr>
        <p:spPr>
          <a:xfrm>
            <a:off x="6832683" y="3392796"/>
            <a:ext cx="1203313" cy="155985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190" y="194875"/>
            <a:ext cx="5698346" cy="276999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Последовательная детализация данных в ПИАО </a:t>
            </a:r>
            <a:endParaRPr lang="ru-RU" dirty="0"/>
          </a:p>
        </p:txBody>
      </p:sp>
      <p:grpSp>
        <p:nvGrpSpPr>
          <p:cNvPr id="59" name="Группа 15"/>
          <p:cNvGrpSpPr>
            <a:grpSpLocks noChangeAspect="1"/>
          </p:cNvGrpSpPr>
          <p:nvPr/>
        </p:nvGrpSpPr>
        <p:grpSpPr bwMode="auto">
          <a:xfrm>
            <a:off x="7634163" y="2963821"/>
            <a:ext cx="1194911" cy="1531620"/>
            <a:chOff x="375085" y="1028438"/>
            <a:chExt cx="4418814" cy="5660900"/>
          </a:xfrm>
        </p:grpSpPr>
        <p:pic>
          <p:nvPicPr>
            <p:cNvPr id="60" name="Picture 4" descr="C:\Users\smyslova\Desktop\230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085" y="1028438"/>
              <a:ext cx="4418814" cy="5660900"/>
            </a:xfrm>
            <a:prstGeom prst="rect">
              <a:avLst/>
            </a:prstGeom>
            <a:noFill/>
            <a:ln w="9525">
              <a:solidFill>
                <a:srgbClr val="BEB294"/>
              </a:solidFill>
              <a:miter lim="800000"/>
              <a:headEnd/>
              <a:tailEnd/>
            </a:ln>
          </p:spPr>
        </p:pic>
        <p:sp>
          <p:nvSpPr>
            <p:cNvPr id="71" name="Прямоугольник 19"/>
            <p:cNvSpPr>
              <a:spLocks noChangeArrowheads="1"/>
            </p:cNvSpPr>
            <p:nvPr/>
          </p:nvSpPr>
          <p:spPr bwMode="auto">
            <a:xfrm>
              <a:off x="2471352" y="1631092"/>
              <a:ext cx="601362" cy="156519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lIns="77760" tIns="38880" rIns="77760" bIns="38880" anchor="ctr"/>
            <a:lstStyle/>
            <a:p>
              <a:pPr marL="107950" indent="179388" algn="ctr" defTabSz="1087438">
                <a:lnSpc>
                  <a:spcPct val="86000"/>
                </a:lnSpc>
                <a:buClr>
                  <a:srgbClr val="00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sz="12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endParaRPr>
            </a:p>
          </p:txBody>
        </p:sp>
        <p:sp>
          <p:nvSpPr>
            <p:cNvPr id="81" name="Прямоугольник 20"/>
            <p:cNvSpPr>
              <a:spLocks noChangeArrowheads="1"/>
            </p:cNvSpPr>
            <p:nvPr/>
          </p:nvSpPr>
          <p:spPr bwMode="auto">
            <a:xfrm>
              <a:off x="424249" y="5296930"/>
              <a:ext cx="2047102" cy="247135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lIns="77760" tIns="38880" rIns="77760" bIns="38880" anchor="ctr"/>
            <a:lstStyle/>
            <a:p>
              <a:pPr marL="107950" indent="179388" algn="ctr" defTabSz="1087438">
                <a:lnSpc>
                  <a:spcPct val="86000"/>
                </a:lnSpc>
                <a:buClr>
                  <a:srgbClr val="00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sz="1200">
                <a:solidFill>
                  <a:schemeClr val="bg1"/>
                </a:solidFill>
                <a:latin typeface="Open Sans Condensed"/>
                <a:ea typeface="Open Sans Condensed"/>
                <a:cs typeface="Open Sans Condensed"/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B757398-3C92-4FAE-A285-8C62F6925B21}"/>
              </a:ext>
            </a:extLst>
          </p:cNvPr>
          <p:cNvGrpSpPr/>
          <p:nvPr/>
        </p:nvGrpSpPr>
        <p:grpSpPr>
          <a:xfrm>
            <a:off x="4805678" y="3668091"/>
            <a:ext cx="1296000" cy="1314000"/>
            <a:chOff x="3090686" y="1266542"/>
            <a:chExt cx="1296000" cy="1314000"/>
          </a:xfrm>
        </p:grpSpPr>
        <p:sp>
          <p:nvSpPr>
            <p:cNvPr id="84" name="Скругленный прямоугольник 2">
              <a:extLst>
                <a:ext uri="{FF2B5EF4-FFF2-40B4-BE49-F238E27FC236}">
                  <a16:creationId xmlns:a16="http://schemas.microsoft.com/office/drawing/2014/main" id="{24BFE6B2-19EF-43E5-847D-CB0EA1066872}"/>
                </a:ext>
              </a:extLst>
            </p:cNvPr>
            <p:cNvSpPr/>
            <p:nvPr/>
          </p:nvSpPr>
          <p:spPr>
            <a:xfrm>
              <a:off x="3090686" y="1266542"/>
              <a:ext cx="1296000" cy="1314000"/>
            </a:xfrm>
            <a:prstGeom prst="roundRect">
              <a:avLst>
                <a:gd name="adj" fmla="val 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176DF877-02FF-4A97-98F1-1894E2EE8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486" y="1295171"/>
              <a:ext cx="1238400" cy="1253880"/>
            </a:xfrm>
            <a:prstGeom prst="rect">
              <a:avLst/>
            </a:prstGeom>
          </p:spPr>
        </p:pic>
      </p:grpSp>
      <p:sp>
        <p:nvSpPr>
          <p:cNvPr id="87" name="Номер слайда 1">
            <a:extLst>
              <a:ext uri="{FF2B5EF4-FFF2-40B4-BE49-F238E27FC236}">
                <a16:creationId xmlns:a16="http://schemas.microsoft.com/office/drawing/2014/main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88" name="Группа 4">
            <a:extLst>
              <a:ext uri="{FF2B5EF4-FFF2-40B4-BE49-F238E27FC236}">
                <a16:creationId xmlns:a16="http://schemas.microsoft.com/office/drawing/2014/main" id="{B310DFDF-31A1-445A-BEA0-648E74533D2E}"/>
              </a:ext>
            </a:extLst>
          </p:cNvPr>
          <p:cNvGrpSpPr/>
          <p:nvPr/>
        </p:nvGrpSpPr>
        <p:grpSpPr>
          <a:xfrm>
            <a:off x="1304526" y="3920553"/>
            <a:ext cx="1313058" cy="1076462"/>
            <a:chOff x="1548270" y="3466758"/>
            <a:chExt cx="1313058" cy="1076462"/>
          </a:xfrm>
        </p:grpSpPr>
        <p:sp>
          <p:nvSpPr>
            <p:cNvPr id="90" name="Скругленный прямоугольник 28">
              <a:extLst>
                <a:ext uri="{FF2B5EF4-FFF2-40B4-BE49-F238E27FC236}">
                  <a16:creationId xmlns:a16="http://schemas.microsoft.com/office/drawing/2014/main" id="{DA634E9A-874F-416E-8C79-3BD2C3F5EF4A}"/>
                </a:ext>
              </a:extLst>
            </p:cNvPr>
            <p:cNvSpPr/>
            <p:nvPr/>
          </p:nvSpPr>
          <p:spPr>
            <a:xfrm>
              <a:off x="1548270" y="3466758"/>
              <a:ext cx="1313058" cy="1076462"/>
            </a:xfrm>
            <a:prstGeom prst="roundRect">
              <a:avLst>
                <a:gd name="adj" fmla="val 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BE5ECED2-965B-4985-AEE3-0E9F0707F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873" y="3489679"/>
              <a:ext cx="1253257" cy="1016966"/>
            </a:xfrm>
            <a:prstGeom prst="rect">
              <a:avLst/>
            </a:prstGeom>
          </p:spPr>
        </p:pic>
      </p:grpSp>
      <p:grpSp>
        <p:nvGrpSpPr>
          <p:cNvPr id="97" name="Группа 34">
            <a:extLst>
              <a:ext uri="{FF2B5EF4-FFF2-40B4-BE49-F238E27FC236}">
                <a16:creationId xmlns:a16="http://schemas.microsoft.com/office/drawing/2014/main" id="{B2296929-A011-4BF2-B6BB-C8B33A7F1FE4}"/>
              </a:ext>
            </a:extLst>
          </p:cNvPr>
          <p:cNvGrpSpPr/>
          <p:nvPr/>
        </p:nvGrpSpPr>
        <p:grpSpPr>
          <a:xfrm>
            <a:off x="1089147" y="3405954"/>
            <a:ext cx="1313058" cy="1291505"/>
            <a:chOff x="1687117" y="3129521"/>
            <a:chExt cx="1744727" cy="1716088"/>
          </a:xfrm>
        </p:grpSpPr>
        <p:sp>
          <p:nvSpPr>
            <p:cNvPr id="98" name="Скругленный прямоугольник 28">
              <a:extLst>
                <a:ext uri="{FF2B5EF4-FFF2-40B4-BE49-F238E27FC236}">
                  <a16:creationId xmlns:a16="http://schemas.microsoft.com/office/drawing/2014/main" id="{B564182C-7CAA-47F2-8D4D-B7F3F5387D02}"/>
                </a:ext>
              </a:extLst>
            </p:cNvPr>
            <p:cNvSpPr/>
            <p:nvPr/>
          </p:nvSpPr>
          <p:spPr>
            <a:xfrm>
              <a:off x="1687117" y="3129521"/>
              <a:ext cx="1744727" cy="1716088"/>
            </a:xfrm>
            <a:prstGeom prst="roundRect">
              <a:avLst>
                <a:gd name="adj" fmla="val 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FA208DE-DD28-428D-9EA9-8EE625BED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935" y="3168081"/>
              <a:ext cx="1671422" cy="1652270"/>
            </a:xfrm>
            <a:prstGeom prst="rect">
              <a:avLst/>
            </a:prstGeom>
          </p:spPr>
        </p:pic>
      </p:grpSp>
      <p:grpSp>
        <p:nvGrpSpPr>
          <p:cNvPr id="100" name="Группа 24">
            <a:extLst>
              <a:ext uri="{FF2B5EF4-FFF2-40B4-BE49-F238E27FC236}">
                <a16:creationId xmlns:a16="http://schemas.microsoft.com/office/drawing/2014/main" id="{D559EE6C-8EE7-477C-ABBD-F8DA345DEE3B}"/>
              </a:ext>
            </a:extLst>
          </p:cNvPr>
          <p:cNvGrpSpPr/>
          <p:nvPr/>
        </p:nvGrpSpPr>
        <p:grpSpPr>
          <a:xfrm>
            <a:off x="776551" y="3238448"/>
            <a:ext cx="1479409" cy="851543"/>
            <a:chOff x="665758" y="2530492"/>
            <a:chExt cx="2206030" cy="1269785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665758" y="2530492"/>
              <a:ext cx="2206030" cy="1269785"/>
            </a:xfrm>
            <a:prstGeom prst="roundRect">
              <a:avLst>
                <a:gd name="adj" fmla="val 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F4394668-FBE4-4E81-931D-7FA43BD32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32" y="2563323"/>
              <a:ext cx="2133600" cy="1200151"/>
            </a:xfrm>
            <a:prstGeom prst="rect">
              <a:avLst/>
            </a:prstGeom>
          </p:spPr>
        </p:pic>
      </p:grpSp>
      <p:sp>
        <p:nvSpPr>
          <p:cNvPr id="103" name="Скругленный прямоугольник 102"/>
          <p:cNvSpPr/>
          <p:nvPr/>
        </p:nvSpPr>
        <p:spPr>
          <a:xfrm>
            <a:off x="273410" y="2661594"/>
            <a:ext cx="1404000" cy="1191600"/>
          </a:xfrm>
          <a:prstGeom prst="roundRect">
            <a:avLst>
              <a:gd name="adj" fmla="val 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4" name="Группа 103"/>
          <p:cNvGrpSpPr>
            <a:grpSpLocks noChangeAspect="1"/>
          </p:cNvGrpSpPr>
          <p:nvPr/>
        </p:nvGrpSpPr>
        <p:grpSpPr>
          <a:xfrm>
            <a:off x="3134610" y="2663260"/>
            <a:ext cx="2767963" cy="1741297"/>
            <a:chOff x="3112669" y="2502468"/>
            <a:chExt cx="1784209" cy="1122427"/>
          </a:xfrm>
        </p:grpSpPr>
        <p:grpSp>
          <p:nvGrpSpPr>
            <p:cNvPr id="105" name="Группа 93">
              <a:extLst>
                <a:ext uri="{FF2B5EF4-FFF2-40B4-BE49-F238E27FC236}">
                  <a16:creationId xmlns:a16="http://schemas.microsoft.com/office/drawing/2014/main" id="{0996310B-94AD-4F42-AB38-DE96F6AB49E7}"/>
                </a:ext>
              </a:extLst>
            </p:cNvPr>
            <p:cNvGrpSpPr/>
            <p:nvPr/>
          </p:nvGrpSpPr>
          <p:grpSpPr>
            <a:xfrm>
              <a:off x="3417469" y="2832895"/>
              <a:ext cx="1479409" cy="792000"/>
              <a:chOff x="5862634" y="2966647"/>
              <a:chExt cx="1479409" cy="792000"/>
            </a:xfrm>
          </p:grpSpPr>
          <p:sp>
            <p:nvSpPr>
              <p:cNvPr id="112" name="Скругленный прямоугольник 28">
                <a:extLst>
                  <a:ext uri="{FF2B5EF4-FFF2-40B4-BE49-F238E27FC236}">
                    <a16:creationId xmlns:a16="http://schemas.microsoft.com/office/drawing/2014/main" id="{FB37BA55-3F7B-4D36-A183-123AE0EDB5CE}"/>
                  </a:ext>
                </a:extLst>
              </p:cNvPr>
              <p:cNvSpPr/>
              <p:nvPr/>
            </p:nvSpPr>
            <p:spPr>
              <a:xfrm>
                <a:off x="5862634" y="2966647"/>
                <a:ext cx="1479409" cy="792000"/>
              </a:xfrm>
              <a:prstGeom prst="roundRect">
                <a:avLst>
                  <a:gd name="adj" fmla="val 0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id="{558E649A-D363-47E6-8833-C0EF06626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2618" y="3004113"/>
                <a:ext cx="1402538" cy="702000"/>
              </a:xfrm>
              <a:prstGeom prst="rect">
                <a:avLst/>
              </a:prstGeom>
            </p:spPr>
          </p:pic>
        </p:grpSp>
        <p:grpSp>
          <p:nvGrpSpPr>
            <p:cNvPr id="106" name="Группа 90">
              <a:extLst>
                <a:ext uri="{FF2B5EF4-FFF2-40B4-BE49-F238E27FC236}">
                  <a16:creationId xmlns:a16="http://schemas.microsoft.com/office/drawing/2014/main" id="{E5F6E05C-3669-4194-8B8F-0AB4168F2521}"/>
                </a:ext>
              </a:extLst>
            </p:cNvPr>
            <p:cNvGrpSpPr/>
            <p:nvPr/>
          </p:nvGrpSpPr>
          <p:grpSpPr>
            <a:xfrm>
              <a:off x="3265069" y="2680495"/>
              <a:ext cx="1479409" cy="792000"/>
              <a:chOff x="5862634" y="2966647"/>
              <a:chExt cx="1479409" cy="792000"/>
            </a:xfrm>
          </p:grpSpPr>
          <p:sp>
            <p:nvSpPr>
              <p:cNvPr id="110" name="Скругленный прямоугольник 28">
                <a:extLst>
                  <a:ext uri="{FF2B5EF4-FFF2-40B4-BE49-F238E27FC236}">
                    <a16:creationId xmlns:a16="http://schemas.microsoft.com/office/drawing/2014/main" id="{3041B1F2-C838-4D48-B681-EE5E955BA457}"/>
                  </a:ext>
                </a:extLst>
              </p:cNvPr>
              <p:cNvSpPr/>
              <p:nvPr/>
            </p:nvSpPr>
            <p:spPr>
              <a:xfrm>
                <a:off x="5862634" y="2966647"/>
                <a:ext cx="1479409" cy="792000"/>
              </a:xfrm>
              <a:prstGeom prst="roundRect">
                <a:avLst>
                  <a:gd name="adj" fmla="val 0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pic>
            <p:nvPicPr>
              <p:cNvPr id="111" name="Рисунок 110">
                <a:extLst>
                  <a:ext uri="{FF2B5EF4-FFF2-40B4-BE49-F238E27FC236}">
                    <a16:creationId xmlns:a16="http://schemas.microsoft.com/office/drawing/2014/main" id="{CCB0EB3D-53EB-44CC-BE26-0CE66D945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2618" y="3004113"/>
                <a:ext cx="1402538" cy="702000"/>
              </a:xfrm>
              <a:prstGeom prst="rect">
                <a:avLst/>
              </a:prstGeom>
            </p:spPr>
          </p:pic>
        </p:grpSp>
        <p:grpSp>
          <p:nvGrpSpPr>
            <p:cNvPr id="107" name="Группа 32">
              <a:extLst>
                <a:ext uri="{FF2B5EF4-FFF2-40B4-BE49-F238E27FC236}">
                  <a16:creationId xmlns:a16="http://schemas.microsoft.com/office/drawing/2014/main" id="{F1DC1749-1354-4543-A1D8-15E70B4E8861}"/>
                </a:ext>
              </a:extLst>
            </p:cNvPr>
            <p:cNvGrpSpPr/>
            <p:nvPr/>
          </p:nvGrpSpPr>
          <p:grpSpPr>
            <a:xfrm>
              <a:off x="3112669" y="2502468"/>
              <a:ext cx="1479409" cy="792000"/>
              <a:chOff x="5900360" y="1487409"/>
              <a:chExt cx="1479409" cy="792000"/>
            </a:xfrm>
          </p:grpSpPr>
          <p:sp>
            <p:nvSpPr>
              <p:cNvPr id="108" name="Скругленный прямоугольник 28">
                <a:extLst>
                  <a:ext uri="{FF2B5EF4-FFF2-40B4-BE49-F238E27FC236}">
                    <a16:creationId xmlns:a16="http://schemas.microsoft.com/office/drawing/2014/main" id="{1438CE99-57B1-4927-937A-C1A4143E887A}"/>
                  </a:ext>
                </a:extLst>
              </p:cNvPr>
              <p:cNvSpPr/>
              <p:nvPr/>
            </p:nvSpPr>
            <p:spPr>
              <a:xfrm>
                <a:off x="5900360" y="1487409"/>
                <a:ext cx="1479409" cy="792000"/>
              </a:xfrm>
              <a:prstGeom prst="roundRect">
                <a:avLst>
                  <a:gd name="adj" fmla="val 0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pic>
            <p:nvPicPr>
              <p:cNvPr id="109" name="Рисунок 108">
                <a:extLst>
                  <a:ext uri="{FF2B5EF4-FFF2-40B4-BE49-F238E27FC236}">
                    <a16:creationId xmlns:a16="http://schemas.microsoft.com/office/drawing/2014/main" id="{0BEE9CC9-8700-40E4-B577-574BE72F2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5070" y="1511674"/>
                <a:ext cx="1438501" cy="720000"/>
              </a:xfrm>
              <a:prstGeom prst="rect">
                <a:avLst/>
              </a:prstGeom>
            </p:spPr>
          </p:pic>
        </p:grpSp>
      </p:grp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D9BFD7D5-A6BC-4D0F-B7B4-FB110DDCBE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1" y="2691084"/>
            <a:ext cx="1332000" cy="1136362"/>
          </a:xfrm>
          <a:prstGeom prst="rect">
            <a:avLst/>
          </a:prstGeom>
        </p:spPr>
      </p:pic>
      <p:sp>
        <p:nvSpPr>
          <p:cNvPr id="142" name="Прямоугольник 141"/>
          <p:cNvSpPr/>
          <p:nvPr/>
        </p:nvSpPr>
        <p:spPr>
          <a:xfrm>
            <a:off x="3130906" y="787177"/>
            <a:ext cx="2838616" cy="1574358"/>
          </a:xfrm>
          <a:prstGeom prst="rect">
            <a:avLst/>
          </a:prstGeom>
          <a:solidFill>
            <a:srgbClr val="4FC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3442245" y="833201"/>
            <a:ext cx="2400043" cy="147732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Углубление в детальные отчеты по различным направлениям: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ea typeface="Open Sans Condensed" pitchFamily="34" charset="0"/>
                <a:cs typeface="Arial" panose="020B0604020202020204" pitchFamily="34" charset="0"/>
              </a:rPr>
              <a:t>  по ГРБС;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ea typeface="Open Sans Condensed" pitchFamily="34" charset="0"/>
                <a:cs typeface="Arial" panose="020B0604020202020204" pitchFamily="34" charset="0"/>
              </a:rPr>
              <a:t>  по КБК;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ea typeface="Open Sans Condensed" pitchFamily="34" charset="0"/>
                <a:cs typeface="Arial" panose="020B0604020202020204" pitchFamily="34" charset="0"/>
              </a:rPr>
              <a:t>  по получателям;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ea typeface="Open Sans Condensed" pitchFamily="34" charset="0"/>
                <a:cs typeface="Arial" panose="020B0604020202020204" pitchFamily="34" charset="0"/>
              </a:rPr>
              <a:t>  по договорам соглашениям</a:t>
            </a:r>
            <a:endParaRPr lang="ru-RU" sz="1200" dirty="0">
              <a:solidFill>
                <a:schemeClr val="bg1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253860" y="788500"/>
            <a:ext cx="2399967" cy="1565083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546657" y="879591"/>
            <a:ext cx="1987900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  <a:cs typeface="Arial" panose="020B0604020202020204" pitchFamily="34" charset="0"/>
              </a:rPr>
              <a:t>Дашборды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с укрупненными </a:t>
            </a:r>
          </a:p>
          <a:p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показателями</a:t>
            </a:r>
            <a:endParaRPr lang="ru-RU" sz="1400" b="1" dirty="0">
              <a:solidFill>
                <a:schemeClr val="bg1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6462503" y="797779"/>
            <a:ext cx="2474180" cy="1563756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6764653" y="849110"/>
            <a:ext cx="2027583" cy="13849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Углубление до документов и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drill-down 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до первичных документов в транзакционные системы</a:t>
            </a:r>
            <a:endParaRPr lang="ru-RU" sz="1400" b="1" dirty="0">
              <a:solidFill>
                <a:schemeClr val="bg1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131729" y="793115"/>
            <a:ext cx="311480" cy="311480"/>
          </a:xfrm>
          <a:prstGeom prst="ellipse">
            <a:avLst/>
          </a:prstGeom>
          <a:solidFill>
            <a:schemeClr val="bg1"/>
          </a:solidFill>
          <a:ln>
            <a:solidFill>
              <a:srgbClr val="00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2987573" y="794440"/>
            <a:ext cx="311480" cy="311480"/>
          </a:xfrm>
          <a:prstGeom prst="ellipse">
            <a:avLst/>
          </a:prstGeom>
          <a:solidFill>
            <a:schemeClr val="bg1"/>
          </a:solidFill>
          <a:ln>
            <a:solidFill>
              <a:srgbClr val="4FC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6311218" y="802391"/>
            <a:ext cx="311480" cy="311480"/>
          </a:xfrm>
          <a:prstGeom prst="ellipse">
            <a:avLst/>
          </a:prstGeom>
          <a:solidFill>
            <a:schemeClr val="bg1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 стрелкой 154"/>
          <p:cNvCxnSpPr/>
          <p:nvPr/>
        </p:nvCxnSpPr>
        <p:spPr>
          <a:xfrm>
            <a:off x="2743540" y="1597028"/>
            <a:ext cx="285923" cy="1588"/>
          </a:xfrm>
          <a:prstGeom prst="straightConnector1">
            <a:avLst/>
          </a:prstGeom>
          <a:ln w="2159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>
            <a:off x="6061172" y="1592200"/>
            <a:ext cx="285923" cy="1588"/>
          </a:xfrm>
          <a:prstGeom prst="straightConnector1">
            <a:avLst/>
          </a:prstGeom>
          <a:ln w="2159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 rot="16200000" flipH="1">
            <a:off x="4425378" y="2500882"/>
            <a:ext cx="247708" cy="536"/>
          </a:xfrm>
          <a:prstGeom prst="straightConnector1">
            <a:avLst/>
          </a:prstGeom>
          <a:ln w="2159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rot="16200000" flipH="1">
            <a:off x="7591636" y="2499663"/>
            <a:ext cx="247708" cy="536"/>
          </a:xfrm>
          <a:prstGeom prst="straightConnector1">
            <a:avLst/>
          </a:prstGeom>
          <a:ln w="2159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 rot="16200000" flipH="1">
            <a:off x="1315196" y="2499663"/>
            <a:ext cx="247708" cy="536"/>
          </a:xfrm>
          <a:prstGeom prst="straightConnector1">
            <a:avLst/>
          </a:prstGeom>
          <a:ln w="2159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3076995" y="780046"/>
            <a:ext cx="163892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4FC185"/>
                </a:solidFill>
                <a:cs typeface="Arial" panose="020B0604020202020204" pitchFamily="34" charset="0"/>
              </a:rPr>
              <a:t>2</a:t>
            </a:r>
            <a:endParaRPr lang="ru-RU" sz="1600" dirty="0">
              <a:solidFill>
                <a:srgbClr val="4FC185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219000" y="778065"/>
            <a:ext cx="163892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00467A"/>
                </a:solidFill>
                <a:cs typeface="Arial" panose="020B0604020202020204" pitchFamily="34" charset="0"/>
              </a:rPr>
              <a:t>1</a:t>
            </a:r>
            <a:endParaRPr lang="ru-RU" sz="1600" dirty="0">
              <a:solidFill>
                <a:srgbClr val="00467A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6418697" y="793898"/>
            <a:ext cx="163892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F79646"/>
                </a:solidFill>
                <a:cs typeface="Arial" panose="020B0604020202020204" pitchFamily="34" charset="0"/>
              </a:rPr>
              <a:t>3</a:t>
            </a:r>
            <a:endParaRPr lang="ru-RU" sz="1600" dirty="0">
              <a:solidFill>
                <a:srgbClr val="F79646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7631418" y="2961411"/>
            <a:ext cx="1203313" cy="153910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1" cstate="print"/>
          <a:srcRect t="13280" r="24723" b="6527"/>
          <a:stretch>
            <a:fillRect/>
          </a:stretch>
        </p:blipFill>
        <p:spPr bwMode="auto">
          <a:xfrm>
            <a:off x="6474483" y="2677853"/>
            <a:ext cx="1927601" cy="11550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5" name="Прямоугольник 164"/>
          <p:cNvSpPr/>
          <p:nvPr/>
        </p:nvSpPr>
        <p:spPr>
          <a:xfrm>
            <a:off x="6469136" y="2671968"/>
            <a:ext cx="1941616" cy="116378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0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190" y="56376"/>
            <a:ext cx="5698346" cy="553998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</a:t>
            </a:r>
            <a:r>
              <a:rPr lang="ru-RU" sz="1800" dirty="0" err="1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прослеживаемость</a:t>
            </a:r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конечного получателя в ПИАО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432067" y="579760"/>
            <a:ext cx="8532440" cy="1"/>
          </a:xfrm>
          <a:prstGeom prst="line">
            <a:avLst/>
          </a:prstGeom>
          <a:noFill/>
        </p:spPr>
      </p:cxnSp>
      <p:sp>
        <p:nvSpPr>
          <p:cNvPr id="147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838148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220" name="직선 연결선 5">
            <a:extLst>
              <a:ext uri="{FF2B5EF4-FFF2-40B4-BE49-F238E27FC236}">
                <a16:creationId xmlns:a16="http://schemas.microsoft.com/office/drawing/2014/main" id="{E290EFF4-06D2-4BAB-9DC3-A4A52FE1D927}"/>
              </a:ext>
            </a:extLst>
          </p:cNvPr>
          <p:cNvCxnSpPr>
            <a:cxnSpLocks/>
          </p:cNvCxnSpPr>
          <p:nvPr/>
        </p:nvCxnSpPr>
        <p:spPr>
          <a:xfrm>
            <a:off x="1120788" y="1306024"/>
            <a:ext cx="216000" cy="1372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21" name="Группа 220"/>
          <p:cNvGrpSpPr/>
          <p:nvPr/>
        </p:nvGrpSpPr>
        <p:grpSpPr>
          <a:xfrm>
            <a:off x="119284" y="800892"/>
            <a:ext cx="983893" cy="1010265"/>
            <a:chOff x="119284" y="800892"/>
            <a:chExt cx="983893" cy="1010265"/>
          </a:xfrm>
        </p:grpSpPr>
        <p:grpSp>
          <p:nvGrpSpPr>
            <p:cNvPr id="222" name="그룹 2">
              <a:extLst>
                <a:ext uri="{FF2B5EF4-FFF2-40B4-BE49-F238E27FC236}">
                  <a16:creationId xmlns:a16="http://schemas.microsoft.com/office/drawing/2014/main" id="{03903B11-0422-4182-97D0-79791B122B17}"/>
                </a:ext>
              </a:extLst>
            </p:cNvPr>
            <p:cNvGrpSpPr/>
            <p:nvPr/>
          </p:nvGrpSpPr>
          <p:grpSpPr>
            <a:xfrm>
              <a:off x="119284" y="800892"/>
              <a:ext cx="983893" cy="1010265"/>
              <a:chOff x="5149010" y="2724110"/>
              <a:chExt cx="1902956" cy="1902956"/>
            </a:xfrm>
          </p:grpSpPr>
          <p:sp>
            <p:nvSpPr>
              <p:cNvPr id="224" name="Oval 10">
                <a:extLst>
                  <a:ext uri="{FF2B5EF4-FFF2-40B4-BE49-F238E27FC236}">
                    <a16:creationId xmlns:a16="http://schemas.microsoft.com/office/drawing/2014/main" id="{416C3F62-A6A6-433C-9E34-BADC5C424F6C}"/>
                  </a:ext>
                </a:extLst>
              </p:cNvPr>
              <p:cNvSpPr/>
              <p:nvPr/>
            </p:nvSpPr>
            <p:spPr>
              <a:xfrm>
                <a:off x="5263310" y="2838410"/>
                <a:ext cx="1674356" cy="1674356"/>
              </a:xfrm>
              <a:prstGeom prst="ellipse">
                <a:avLst/>
              </a:prstGeom>
              <a:solidFill>
                <a:srgbClr val="134C9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5" name="타원 1">
                <a:extLst>
                  <a:ext uri="{FF2B5EF4-FFF2-40B4-BE49-F238E27FC236}">
                    <a16:creationId xmlns:a16="http://schemas.microsoft.com/office/drawing/2014/main" id="{1E3B7C0E-4F4C-46DD-ACD5-4267CC9F296F}"/>
                  </a:ext>
                </a:extLst>
              </p:cNvPr>
              <p:cNvSpPr/>
              <p:nvPr/>
            </p:nvSpPr>
            <p:spPr>
              <a:xfrm>
                <a:off x="5149010" y="2724110"/>
                <a:ext cx="1902956" cy="1902956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ko-KR" altLang="en-US" sz="20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23" name="TextBox 96">
              <a:extLst>
                <a:ext uri="{FF2B5EF4-FFF2-40B4-BE49-F238E27FC236}">
                  <a16:creationId xmlns:a16="http://schemas.microsoft.com/office/drawing/2014/main" id="{B9D43BD2-F4E4-4CE8-A832-664BEE51532F}"/>
                </a:ext>
              </a:extLst>
            </p:cNvPr>
            <p:cNvSpPr txBox="1"/>
            <p:nvPr/>
          </p:nvSpPr>
          <p:spPr>
            <a:xfrm>
              <a:off x="167831" y="1148975"/>
              <a:ext cx="880874" cy="315469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ru-RU" altLang="ko-KR" sz="800" b="1" dirty="0">
                  <a:solidFill>
                    <a:prstClr val="white"/>
                  </a:solidFill>
                </a:rPr>
                <a:t>Федеральный </a:t>
              </a:r>
            </a:p>
            <a:p>
              <a:pPr algn="ctr" defTabSz="685783"/>
              <a:r>
                <a:rPr lang="ru-RU" altLang="ko-KR" sz="800" b="1" dirty="0">
                  <a:solidFill>
                    <a:prstClr val="white"/>
                  </a:solidFill>
                </a:rPr>
                <a:t>бюджет</a:t>
              </a:r>
              <a:endParaRPr lang="en-JM" altLang="ko-KR" sz="8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26" name="TextBox 100">
            <a:extLst>
              <a:ext uri="{FF2B5EF4-FFF2-40B4-BE49-F238E27FC236}">
                <a16:creationId xmlns:a16="http://schemas.microsoft.com/office/drawing/2014/main" id="{331E7805-1023-48F1-84F5-EC602FA12B20}"/>
              </a:ext>
            </a:extLst>
          </p:cNvPr>
          <p:cNvSpPr txBox="1"/>
          <p:nvPr/>
        </p:nvSpPr>
        <p:spPr>
          <a:xfrm>
            <a:off x="1520487" y="671097"/>
            <a:ext cx="550546" cy="1923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/>
            <a:r>
              <a:rPr lang="ru-RU" altLang="ko-KR" sz="800" b="1" dirty="0">
                <a:solidFill>
                  <a:srgbClr val="11437F"/>
                </a:solidFill>
              </a:rPr>
              <a:t>ГРБС</a:t>
            </a:r>
            <a:endParaRPr lang="ko-KR" altLang="en-US" sz="800" b="1" dirty="0">
              <a:solidFill>
                <a:srgbClr val="11437F"/>
              </a:solidFill>
            </a:endParaRPr>
          </a:p>
        </p:txBody>
      </p:sp>
      <p:sp>
        <p:nvSpPr>
          <p:cNvPr id="227" name="AutoShape 18"/>
          <p:cNvSpPr>
            <a:spLocks/>
          </p:cNvSpPr>
          <p:nvPr/>
        </p:nvSpPr>
        <p:spPr bwMode="auto">
          <a:xfrm>
            <a:off x="2912782" y="3504872"/>
            <a:ext cx="295589" cy="2415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228" name="Группа 227"/>
          <p:cNvGrpSpPr/>
          <p:nvPr/>
        </p:nvGrpSpPr>
        <p:grpSpPr>
          <a:xfrm>
            <a:off x="2012145" y="918537"/>
            <a:ext cx="2015425" cy="397142"/>
            <a:chOff x="2147995" y="881962"/>
            <a:chExt cx="2015425" cy="397142"/>
          </a:xfrm>
        </p:grpSpPr>
        <p:cxnSp>
          <p:nvCxnSpPr>
            <p:cNvPr id="229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6635" y="1277151"/>
              <a:ext cx="1726785" cy="1953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0" name="TextBox 167">
              <a:extLst>
                <a:ext uri="{FF2B5EF4-FFF2-40B4-BE49-F238E27FC236}">
                  <a16:creationId xmlns:a16="http://schemas.microsoft.com/office/drawing/2014/main" id="{331E7805-1023-48F1-84F5-EC602FA12B20}"/>
                </a:ext>
              </a:extLst>
            </p:cNvPr>
            <p:cNvSpPr txBox="1"/>
            <p:nvPr/>
          </p:nvSpPr>
          <p:spPr>
            <a:xfrm>
              <a:off x="2147995" y="881962"/>
              <a:ext cx="1741177" cy="392413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ru-RU" altLang="ko-KR" sz="7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Целевые </a:t>
              </a:r>
              <a:br>
                <a:rPr lang="en-US" altLang="ko-KR" sz="7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</a:br>
              <a:r>
                <a:rPr lang="ru-RU" altLang="ko-KR" sz="7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межбюджетные</a:t>
              </a:r>
              <a:endPara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algn="ctr" defTabSz="685783"/>
              <a:r>
                <a:rPr lang="ru-RU" altLang="ko-KR" sz="7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трансферты</a:t>
              </a:r>
              <a:endParaRPr lang="ko-KR" altLang="en-US" sz="7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cxnSp>
        <p:nvCxnSpPr>
          <p:cNvPr id="231" name="Прямая соединительная линия 230"/>
          <p:cNvCxnSpPr/>
          <p:nvPr/>
        </p:nvCxnSpPr>
        <p:spPr>
          <a:xfrm>
            <a:off x="432067" y="579760"/>
            <a:ext cx="8532440" cy="1"/>
          </a:xfrm>
          <a:prstGeom prst="line">
            <a:avLst/>
          </a:prstGeom>
          <a:noFill/>
        </p:spPr>
      </p:cxnSp>
      <p:sp>
        <p:nvSpPr>
          <p:cNvPr id="232" name="AutoShape 87"/>
          <p:cNvSpPr>
            <a:spLocks/>
          </p:cNvSpPr>
          <p:nvPr/>
        </p:nvSpPr>
        <p:spPr bwMode="auto">
          <a:xfrm>
            <a:off x="2879844" y="2851293"/>
            <a:ext cx="322549" cy="306648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3" name="AutoShape 18"/>
          <p:cNvSpPr>
            <a:spLocks/>
          </p:cNvSpPr>
          <p:nvPr/>
        </p:nvSpPr>
        <p:spPr bwMode="auto">
          <a:xfrm>
            <a:off x="5601353" y="3483126"/>
            <a:ext cx="295589" cy="2415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4" name="AutoShape 87"/>
          <p:cNvSpPr>
            <a:spLocks/>
          </p:cNvSpPr>
          <p:nvPr/>
        </p:nvSpPr>
        <p:spPr bwMode="auto">
          <a:xfrm>
            <a:off x="5568415" y="2829547"/>
            <a:ext cx="322549" cy="306648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5" name="AutoShape 18"/>
          <p:cNvSpPr>
            <a:spLocks/>
          </p:cNvSpPr>
          <p:nvPr/>
        </p:nvSpPr>
        <p:spPr bwMode="auto">
          <a:xfrm>
            <a:off x="8220090" y="3467185"/>
            <a:ext cx="295589" cy="2415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236" name="Группа 235"/>
          <p:cNvGrpSpPr/>
          <p:nvPr/>
        </p:nvGrpSpPr>
        <p:grpSpPr>
          <a:xfrm>
            <a:off x="4695852" y="896483"/>
            <a:ext cx="1945228" cy="403344"/>
            <a:chOff x="4826477" y="859908"/>
            <a:chExt cx="1945228" cy="403344"/>
          </a:xfrm>
        </p:grpSpPr>
        <p:cxnSp>
          <p:nvCxnSpPr>
            <p:cNvPr id="237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0406" y="1251204"/>
              <a:ext cx="1581299" cy="12048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8" name="TextBox 167">
              <a:extLst>
                <a:ext uri="{FF2B5EF4-FFF2-40B4-BE49-F238E27FC236}">
                  <a16:creationId xmlns:a16="http://schemas.microsoft.com/office/drawing/2014/main" id="{331E7805-1023-48F1-84F5-EC602FA12B20}"/>
                </a:ext>
              </a:extLst>
            </p:cNvPr>
            <p:cNvSpPr txBox="1"/>
            <p:nvPr/>
          </p:nvSpPr>
          <p:spPr>
            <a:xfrm>
              <a:off x="4826477" y="859908"/>
              <a:ext cx="1741177" cy="392413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ru-RU" altLang="ko-KR" sz="7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Целевые</a:t>
              </a:r>
              <a:endParaRPr lang="en-US" altLang="ko-KR" sz="7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algn="ctr" defTabSz="685783"/>
              <a:r>
                <a:rPr lang="ru-RU" altLang="ko-KR" sz="7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межбюджетные</a:t>
              </a:r>
            </a:p>
            <a:p>
              <a:pPr algn="ctr" defTabSz="685783"/>
              <a:r>
                <a:rPr lang="ru-RU" altLang="ko-KR" sz="7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трансферты</a:t>
              </a:r>
              <a:endParaRPr lang="ko-KR" altLang="en-US" sz="7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239" name="TextBox 101">
            <a:extLst>
              <a:ext uri="{FF2B5EF4-FFF2-40B4-BE49-F238E27FC236}">
                <a16:creationId xmlns:a16="http://schemas.microsoft.com/office/drawing/2014/main" id="{5AE82001-3969-4894-B36D-A68997AA9C1C}"/>
              </a:ext>
            </a:extLst>
          </p:cNvPr>
          <p:cNvSpPr txBox="1"/>
          <p:nvPr/>
        </p:nvSpPr>
        <p:spPr>
          <a:xfrm>
            <a:off x="3913563" y="675987"/>
            <a:ext cx="1231745" cy="1923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dirty="0"/>
              <a:t>Бюджет субъекта РФ</a:t>
            </a:r>
            <a:endParaRPr lang="ko-KR" altLang="en-US" dirty="0"/>
          </a:p>
        </p:txBody>
      </p:sp>
      <p:grpSp>
        <p:nvGrpSpPr>
          <p:cNvPr id="240" name="Группа 239"/>
          <p:cNvGrpSpPr/>
          <p:nvPr/>
        </p:nvGrpSpPr>
        <p:grpSpPr>
          <a:xfrm>
            <a:off x="6537745" y="670137"/>
            <a:ext cx="2390485" cy="4473707"/>
            <a:chOff x="6678822" y="670137"/>
            <a:chExt cx="2390485" cy="4473707"/>
          </a:xfrm>
        </p:grpSpPr>
        <p:grpSp>
          <p:nvGrpSpPr>
            <p:cNvPr id="241" name="Группа 251"/>
            <p:cNvGrpSpPr/>
            <p:nvPr/>
          </p:nvGrpSpPr>
          <p:grpSpPr>
            <a:xfrm>
              <a:off x="8557773" y="2001069"/>
              <a:ext cx="124748" cy="2484000"/>
              <a:chOff x="3221427" y="2006079"/>
              <a:chExt cx="124748" cy="2484000"/>
            </a:xfrm>
          </p:grpSpPr>
          <p:cxnSp>
            <p:nvCxnSpPr>
              <p:cNvPr id="290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8214" y="2764853"/>
                <a:ext cx="72000" cy="1584000"/>
              </a:xfrm>
              <a:prstGeom prst="bentConnector3">
                <a:avLst>
                  <a:gd name="adj1" fmla="val -454599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1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948371" y="3217478"/>
                <a:ext cx="702000" cy="25200"/>
              </a:xfrm>
              <a:prstGeom prst="bentConnector4">
                <a:avLst>
                  <a:gd name="adj1" fmla="val 1871"/>
                  <a:gd name="adj2" fmla="val 928306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2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986627" y="3240879"/>
                <a:ext cx="2484000" cy="14400"/>
              </a:xfrm>
              <a:prstGeom prst="bentConnector5">
                <a:avLst>
                  <a:gd name="adj1" fmla="val -1800"/>
                  <a:gd name="adj2" fmla="val 4594236"/>
                  <a:gd name="adj3" fmla="val 99968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3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6575" y="2088650"/>
                <a:ext cx="39600" cy="1620000"/>
              </a:xfrm>
              <a:prstGeom prst="bentConnector3">
                <a:avLst>
                  <a:gd name="adj1" fmla="val -1053914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42" name="TextBox 101">
              <a:extLst>
                <a:ext uri="{FF2B5EF4-FFF2-40B4-BE49-F238E27FC236}">
                  <a16:creationId xmlns:a16="http://schemas.microsoft.com/office/drawing/2014/main" id="{5AE82001-3969-4894-B36D-A68997AA9C1C}"/>
                </a:ext>
              </a:extLst>
            </p:cNvPr>
            <p:cNvSpPr txBox="1"/>
            <p:nvPr/>
          </p:nvSpPr>
          <p:spPr>
            <a:xfrm>
              <a:off x="6678822" y="670137"/>
              <a:ext cx="1231745" cy="192358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 defTabSz="685783">
                <a:defRPr sz="800" b="1">
                  <a:solidFill>
                    <a:srgbClr val="11437F"/>
                  </a:solidFill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ru-RU" altLang="ko-KR" dirty="0"/>
                <a:t>Местные бюджеты</a:t>
              </a:r>
              <a:endParaRPr lang="ko-KR" altLang="en-US" dirty="0"/>
            </a:p>
          </p:txBody>
        </p:sp>
        <p:sp>
          <p:nvSpPr>
            <p:cNvPr id="243" name="TextBox 102">
              <a:extLst>
                <a:ext uri="{FF2B5EF4-FFF2-40B4-BE49-F238E27FC236}">
                  <a16:creationId xmlns:a16="http://schemas.microsoft.com/office/drawing/2014/main" id="{175287E6-884E-4FF7-A687-CC6AA942531C}"/>
                </a:ext>
              </a:extLst>
            </p:cNvPr>
            <p:cNvSpPr txBox="1"/>
            <p:nvPr/>
          </p:nvSpPr>
          <p:spPr>
            <a:xfrm>
              <a:off x="7560941" y="1432272"/>
              <a:ext cx="1508366" cy="28469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 defTabSz="685783">
                <a:defRPr sz="800" b="1">
                  <a:solidFill>
                    <a:srgbClr val="11437F"/>
                  </a:solidFill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ru-RU" altLang="ko-KR" sz="700" dirty="0">
                  <a:solidFill>
                    <a:srgbClr val="E46C0A"/>
                  </a:solidFill>
                </a:rPr>
                <a:t>Автономные/бюджетные </a:t>
              </a:r>
            </a:p>
            <a:p>
              <a:r>
                <a:rPr lang="ru-RU" altLang="ko-KR" sz="700" dirty="0">
                  <a:solidFill>
                    <a:srgbClr val="E46C0A"/>
                  </a:solidFill>
                </a:rPr>
                <a:t>учреждения</a:t>
              </a:r>
              <a:endParaRPr lang="ko-KR" altLang="en-US" sz="700" dirty="0">
                <a:solidFill>
                  <a:srgbClr val="E46C0A"/>
                </a:solidFill>
              </a:endParaRPr>
            </a:p>
          </p:txBody>
        </p:sp>
        <p:sp>
          <p:nvSpPr>
            <p:cNvPr id="244" name="TextBox 106">
              <a:extLst>
                <a:ext uri="{FF2B5EF4-FFF2-40B4-BE49-F238E27FC236}">
                  <a16:creationId xmlns:a16="http://schemas.microsoft.com/office/drawing/2014/main" id="{65B80119-056E-4DA6-A4A8-E2185DB1CABE}"/>
                </a:ext>
              </a:extLst>
            </p:cNvPr>
            <p:cNvSpPr txBox="1"/>
            <p:nvPr/>
          </p:nvSpPr>
          <p:spPr>
            <a:xfrm>
              <a:off x="7864360" y="3960909"/>
              <a:ext cx="901528" cy="28469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 defTabSz="685783">
                <a:defRPr sz="800" b="1">
                  <a:solidFill>
                    <a:srgbClr val="11437F"/>
                  </a:solidFill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ru-RU" altLang="ko-KR" sz="700" dirty="0">
                  <a:solidFill>
                    <a:srgbClr val="E46C0A"/>
                  </a:solidFill>
                </a:rPr>
                <a:t>Конечные получатели</a:t>
              </a:r>
              <a:endParaRPr lang="ko-KR" altLang="en-US" sz="700" dirty="0">
                <a:solidFill>
                  <a:srgbClr val="E46C0A"/>
                </a:solidFill>
              </a:endParaRPr>
            </a:p>
          </p:txBody>
        </p:sp>
        <p:sp>
          <p:nvSpPr>
            <p:cNvPr id="245" name="TextBox 106">
              <a:extLst>
                <a:ext uri="{FF2B5EF4-FFF2-40B4-BE49-F238E27FC236}">
                  <a16:creationId xmlns:a16="http://schemas.microsoft.com/office/drawing/2014/main" id="{65B80119-056E-4DA6-A4A8-E2185DB1CABE}"/>
                </a:ext>
              </a:extLst>
            </p:cNvPr>
            <p:cNvSpPr txBox="1"/>
            <p:nvPr/>
          </p:nvSpPr>
          <p:spPr>
            <a:xfrm>
              <a:off x="7864360" y="3201752"/>
              <a:ext cx="901528" cy="176970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 defTabSz="685783">
                <a:defRPr sz="800" b="1">
                  <a:solidFill>
                    <a:srgbClr val="11437F"/>
                  </a:solidFill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ru-RU" altLang="ko-KR" sz="700" dirty="0">
                  <a:solidFill>
                    <a:srgbClr val="E46C0A"/>
                  </a:solidFill>
                </a:rPr>
                <a:t>Организации</a:t>
              </a:r>
              <a:endParaRPr lang="ko-KR" altLang="en-US" sz="700" dirty="0">
                <a:solidFill>
                  <a:srgbClr val="E46C0A"/>
                </a:solidFill>
              </a:endParaRPr>
            </a:p>
          </p:txBody>
        </p:sp>
        <p:grpSp>
          <p:nvGrpSpPr>
            <p:cNvPr id="246" name="Группа 31"/>
            <p:cNvGrpSpPr/>
            <p:nvPr/>
          </p:nvGrpSpPr>
          <p:grpSpPr>
            <a:xfrm>
              <a:off x="6814417" y="842759"/>
              <a:ext cx="934192" cy="890470"/>
              <a:chOff x="6814417" y="816634"/>
              <a:chExt cx="934192" cy="890470"/>
            </a:xfrm>
          </p:grpSpPr>
          <p:sp>
            <p:nvSpPr>
              <p:cNvPr id="285" name="Пирог 284"/>
              <p:cNvSpPr/>
              <p:nvPr/>
            </p:nvSpPr>
            <p:spPr>
              <a:xfrm rot="5400000">
                <a:off x="6837349" y="801480"/>
                <a:ext cx="874691" cy="904999"/>
              </a:xfrm>
              <a:prstGeom prst="pie">
                <a:avLst>
                  <a:gd name="adj1" fmla="val 5370961"/>
                  <a:gd name="adj2" fmla="val 16200000"/>
                </a:avLst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6" name="Группа 30"/>
              <p:cNvGrpSpPr/>
              <p:nvPr/>
            </p:nvGrpSpPr>
            <p:grpSpPr>
              <a:xfrm>
                <a:off x="6814417" y="832413"/>
                <a:ext cx="934192" cy="874691"/>
                <a:chOff x="6814417" y="832413"/>
                <a:chExt cx="934192" cy="874691"/>
              </a:xfrm>
            </p:grpSpPr>
            <p:sp>
              <p:nvSpPr>
                <p:cNvPr id="287" name="Пирог 286"/>
                <p:cNvSpPr/>
                <p:nvPr/>
              </p:nvSpPr>
              <p:spPr>
                <a:xfrm rot="16200000">
                  <a:off x="6842050" y="817259"/>
                  <a:ext cx="874691" cy="904999"/>
                </a:xfrm>
                <a:prstGeom prst="pie">
                  <a:avLst>
                    <a:gd name="adj1" fmla="val 5370961"/>
                    <a:gd name="adj2" fmla="val 16200000"/>
                  </a:avLst>
                </a:prstGeom>
                <a:solidFill>
                  <a:schemeClr val="accent6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TextBox 165"/>
                <p:cNvSpPr txBox="1"/>
                <p:nvPr/>
              </p:nvSpPr>
              <p:spPr>
                <a:xfrm>
                  <a:off x="6830252" y="1295524"/>
                  <a:ext cx="906582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700" b="1" dirty="0">
                      <a:solidFill>
                        <a:schemeClr val="bg1"/>
                      </a:solidFill>
                    </a:rPr>
                    <a:t>Собственные </a:t>
                  </a:r>
                </a:p>
                <a:p>
                  <a:pPr algn="ctr"/>
                  <a:r>
                    <a:rPr lang="ru-RU" sz="700" b="1" dirty="0">
                      <a:solidFill>
                        <a:schemeClr val="bg1"/>
                      </a:solidFill>
                    </a:rPr>
                    <a:t>средства</a:t>
                  </a:r>
                </a:p>
              </p:txBody>
            </p:sp>
            <p:sp>
              <p:nvSpPr>
                <p:cNvPr id="289" name="TextBox 31"/>
                <p:cNvSpPr txBox="1"/>
                <p:nvPr/>
              </p:nvSpPr>
              <p:spPr>
                <a:xfrm>
                  <a:off x="6814417" y="890299"/>
                  <a:ext cx="934192" cy="369332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600" b="1" dirty="0">
                      <a:solidFill>
                        <a:schemeClr val="bg1"/>
                      </a:solidFill>
                    </a:rPr>
                    <a:t>Федеральные </a:t>
                  </a:r>
                  <a:br>
                    <a:rPr lang="ru-RU" sz="600" b="1" dirty="0">
                      <a:solidFill>
                        <a:schemeClr val="bg1"/>
                      </a:solidFill>
                    </a:rPr>
                  </a:br>
                  <a:r>
                    <a:rPr lang="ru-RU" sz="600" b="1" dirty="0">
                      <a:solidFill>
                        <a:schemeClr val="bg1"/>
                      </a:solidFill>
                    </a:rPr>
                    <a:t>и региональные </a:t>
                  </a:r>
                </a:p>
                <a:p>
                  <a:pPr algn="ctr"/>
                  <a:r>
                    <a:rPr lang="ru-RU" sz="600" b="1" dirty="0">
                      <a:solidFill>
                        <a:schemeClr val="bg1"/>
                      </a:solidFill>
                    </a:rPr>
                    <a:t>средства</a:t>
                  </a:r>
                </a:p>
              </p:txBody>
            </p:sp>
          </p:grpSp>
        </p:grpSp>
        <p:grpSp>
          <p:nvGrpSpPr>
            <p:cNvPr id="247" name="Группа 25"/>
            <p:cNvGrpSpPr/>
            <p:nvPr/>
          </p:nvGrpSpPr>
          <p:grpSpPr>
            <a:xfrm>
              <a:off x="8019497" y="1686171"/>
              <a:ext cx="617870" cy="3457673"/>
              <a:chOff x="6034645" y="1686171"/>
              <a:chExt cx="617870" cy="3457673"/>
            </a:xfrm>
          </p:grpSpPr>
          <p:grpSp>
            <p:nvGrpSpPr>
              <p:cNvPr id="268" name="Группа 227"/>
              <p:cNvGrpSpPr/>
              <p:nvPr/>
            </p:nvGrpSpPr>
            <p:grpSpPr>
              <a:xfrm>
                <a:off x="6034645" y="1686171"/>
                <a:ext cx="617870" cy="2274738"/>
                <a:chOff x="2691034" y="1673698"/>
                <a:chExt cx="617870" cy="2274738"/>
              </a:xfrm>
            </p:grpSpPr>
            <p:grpSp>
              <p:nvGrpSpPr>
                <p:cNvPr id="274" name="Группа 228"/>
                <p:cNvGrpSpPr/>
                <p:nvPr/>
              </p:nvGrpSpPr>
              <p:grpSpPr>
                <a:xfrm>
                  <a:off x="2691034" y="1673698"/>
                  <a:ext cx="617870" cy="612000"/>
                  <a:chOff x="2696604" y="1673698"/>
                  <a:chExt cx="617870" cy="612000"/>
                </a:xfrm>
              </p:grpSpPr>
              <p:sp>
                <p:nvSpPr>
                  <p:cNvPr id="283" name="Oval 10">
                    <a:extLst>
                      <a:ext uri="{FF2B5EF4-FFF2-40B4-BE49-F238E27FC236}">
                        <a16:creationId xmlns:a16="http://schemas.microsoft.com/office/drawing/2014/main" id="{9F78BB81-C781-48B9-B767-9DE9FD9BA6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2696604" y="1673698"/>
                    <a:ext cx="617870" cy="61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783"/>
                    <a:endParaRPr lang="en-JM" sz="20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284" name="Oval 10">
                    <a:extLst>
                      <a:ext uri="{FF2B5EF4-FFF2-40B4-BE49-F238E27FC236}">
                        <a16:creationId xmlns:a16="http://schemas.microsoft.com/office/drawing/2014/main" id="{9F78BB81-C781-48B9-B767-9DE9FD9BA66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758255" y="1734764"/>
                    <a:ext cx="494567" cy="489868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783"/>
                    <a:endParaRPr lang="en-JM" sz="20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5" name="Группа 232"/>
                <p:cNvGrpSpPr/>
                <p:nvPr/>
              </p:nvGrpSpPr>
              <p:grpSpPr>
                <a:xfrm>
                  <a:off x="2691034" y="2505067"/>
                  <a:ext cx="617870" cy="612000"/>
                  <a:chOff x="2696604" y="1673698"/>
                  <a:chExt cx="617870" cy="612000"/>
                </a:xfrm>
              </p:grpSpPr>
              <p:sp>
                <p:nvSpPr>
                  <p:cNvPr id="281" name="Oval 10">
                    <a:extLst>
                      <a:ext uri="{FF2B5EF4-FFF2-40B4-BE49-F238E27FC236}">
                        <a16:creationId xmlns:a16="http://schemas.microsoft.com/office/drawing/2014/main" id="{9F78BB81-C781-48B9-B767-9DE9FD9BA6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2696604" y="1673698"/>
                    <a:ext cx="617870" cy="61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783"/>
                    <a:endParaRPr lang="en-JM" sz="20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282" name="Oval 10">
                    <a:extLst>
                      <a:ext uri="{FF2B5EF4-FFF2-40B4-BE49-F238E27FC236}">
                        <a16:creationId xmlns:a16="http://schemas.microsoft.com/office/drawing/2014/main" id="{9F78BB81-C781-48B9-B767-9DE9FD9BA66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758255" y="1734764"/>
                    <a:ext cx="494567" cy="489868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783"/>
                    <a:endParaRPr lang="en-JM" sz="20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8" name="Группа 233"/>
                <p:cNvGrpSpPr/>
                <p:nvPr/>
              </p:nvGrpSpPr>
              <p:grpSpPr>
                <a:xfrm>
                  <a:off x="2691034" y="3336436"/>
                  <a:ext cx="617870" cy="612000"/>
                  <a:chOff x="2696604" y="1673698"/>
                  <a:chExt cx="617870" cy="612000"/>
                </a:xfrm>
              </p:grpSpPr>
              <p:sp>
                <p:nvSpPr>
                  <p:cNvPr id="279" name="Oval 10">
                    <a:extLst>
                      <a:ext uri="{FF2B5EF4-FFF2-40B4-BE49-F238E27FC236}">
                        <a16:creationId xmlns:a16="http://schemas.microsoft.com/office/drawing/2014/main" id="{9F78BB81-C781-48B9-B767-9DE9FD9BA6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2696604" y="1673698"/>
                    <a:ext cx="617870" cy="61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783"/>
                    <a:endParaRPr lang="en-JM" sz="20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280" name="Oval 10">
                    <a:extLst>
                      <a:ext uri="{FF2B5EF4-FFF2-40B4-BE49-F238E27FC236}">
                        <a16:creationId xmlns:a16="http://schemas.microsoft.com/office/drawing/2014/main" id="{9F78BB81-C781-48B9-B767-9DE9FD9BA66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758255" y="1734764"/>
                    <a:ext cx="494567" cy="489868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783"/>
                    <a:endParaRPr lang="en-JM" sz="20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269" name="Группа 241"/>
              <p:cNvGrpSpPr/>
              <p:nvPr/>
            </p:nvGrpSpPr>
            <p:grpSpPr>
              <a:xfrm>
                <a:off x="6034645" y="4531844"/>
                <a:ext cx="617870" cy="612000"/>
                <a:chOff x="2691034" y="4519371"/>
                <a:chExt cx="617870" cy="612000"/>
              </a:xfrm>
            </p:grpSpPr>
            <p:grpSp>
              <p:nvGrpSpPr>
                <p:cNvPr id="270" name="Группа 242"/>
                <p:cNvGrpSpPr/>
                <p:nvPr/>
              </p:nvGrpSpPr>
              <p:grpSpPr>
                <a:xfrm>
                  <a:off x="2691034" y="4519371"/>
                  <a:ext cx="617870" cy="612000"/>
                  <a:chOff x="2696604" y="1673698"/>
                  <a:chExt cx="617870" cy="612000"/>
                </a:xfrm>
              </p:grpSpPr>
              <p:sp>
                <p:nvSpPr>
                  <p:cNvPr id="272" name="Oval 10">
                    <a:extLst>
                      <a:ext uri="{FF2B5EF4-FFF2-40B4-BE49-F238E27FC236}">
                        <a16:creationId xmlns:a16="http://schemas.microsoft.com/office/drawing/2014/main" id="{9F78BB81-C781-48B9-B767-9DE9FD9BA6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2696604" y="1673698"/>
                    <a:ext cx="617870" cy="61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783"/>
                    <a:endParaRPr lang="en-JM" sz="20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273" name="Oval 10">
                    <a:extLst>
                      <a:ext uri="{FF2B5EF4-FFF2-40B4-BE49-F238E27FC236}">
                        <a16:creationId xmlns:a16="http://schemas.microsoft.com/office/drawing/2014/main" id="{9F78BB81-C781-48B9-B767-9DE9FD9BA66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758255" y="1734764"/>
                    <a:ext cx="494567" cy="489868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685783"/>
                    <a:endParaRPr lang="en-JM" sz="20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71" name="AutoShape 17"/>
                <p:cNvSpPr>
                  <a:spLocks/>
                </p:cNvSpPr>
                <p:nvPr/>
              </p:nvSpPr>
              <p:spPr bwMode="auto">
                <a:xfrm>
                  <a:off x="2877764" y="4702703"/>
                  <a:ext cx="273464" cy="247786"/>
                </a:xfrm>
                <a:custGeom>
                  <a:avLst/>
                  <a:gdLst>
                    <a:gd name="T0" fmla="*/ 10473 w 20946"/>
                    <a:gd name="T1" fmla="*/ 10800 h 21600"/>
                    <a:gd name="T2" fmla="*/ 10473 w 20946"/>
                    <a:gd name="T3" fmla="*/ 10800 h 21600"/>
                    <a:gd name="T4" fmla="*/ 10473 w 20946"/>
                    <a:gd name="T5" fmla="*/ 10800 h 21600"/>
                    <a:gd name="T6" fmla="*/ 10473 w 20946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946" h="21600">
                      <a:moveTo>
                        <a:pt x="18509" y="15329"/>
                      </a:moveTo>
                      <a:lnTo>
                        <a:pt x="11782" y="15329"/>
                      </a:lnTo>
                      <a:cubicBezTo>
                        <a:pt x="10699" y="15329"/>
                        <a:pt x="9818" y="14391"/>
                        <a:pt x="9818" y="13238"/>
                      </a:cubicBezTo>
                      <a:cubicBezTo>
                        <a:pt x="9818" y="12086"/>
                        <a:pt x="10699" y="11148"/>
                        <a:pt x="11782" y="11148"/>
                      </a:cubicBezTo>
                      <a:lnTo>
                        <a:pt x="17673" y="11148"/>
                      </a:lnTo>
                      <a:cubicBezTo>
                        <a:pt x="18077" y="11142"/>
                        <a:pt x="18477" y="10934"/>
                        <a:pt x="18721" y="10588"/>
                      </a:cubicBezTo>
                      <a:cubicBezTo>
                        <a:pt x="18789" y="10491"/>
                        <a:pt x="18842" y="10381"/>
                        <a:pt x="18885" y="10267"/>
                      </a:cubicBezTo>
                      <a:cubicBezTo>
                        <a:pt x="18890" y="10251"/>
                        <a:pt x="18901" y="10239"/>
                        <a:pt x="18906" y="10224"/>
                      </a:cubicBezTo>
                      <a:cubicBezTo>
                        <a:pt x="19377" y="10880"/>
                        <a:pt x="19636" y="11686"/>
                        <a:pt x="19636" y="12541"/>
                      </a:cubicBezTo>
                      <a:cubicBezTo>
                        <a:pt x="19636" y="13613"/>
                        <a:pt x="19230" y="14607"/>
                        <a:pt x="18509" y="15329"/>
                      </a:cubicBezTo>
                      <a:moveTo>
                        <a:pt x="17673" y="17767"/>
                      </a:moveTo>
                      <a:cubicBezTo>
                        <a:pt x="17673" y="19114"/>
                        <a:pt x="16647" y="20206"/>
                        <a:pt x="15382" y="20206"/>
                      </a:cubicBezTo>
                      <a:lnTo>
                        <a:pt x="3600" y="20206"/>
                      </a:lnTo>
                      <a:cubicBezTo>
                        <a:pt x="2334" y="20206"/>
                        <a:pt x="1309" y="19114"/>
                        <a:pt x="1309" y="17767"/>
                      </a:cubicBezTo>
                      <a:lnTo>
                        <a:pt x="1309" y="6786"/>
                      </a:lnTo>
                      <a:cubicBezTo>
                        <a:pt x="1931" y="7334"/>
                        <a:pt x="2730" y="7664"/>
                        <a:pt x="3600" y="7664"/>
                      </a:cubicBezTo>
                      <a:lnTo>
                        <a:pt x="14400" y="7664"/>
                      </a:lnTo>
                      <a:lnTo>
                        <a:pt x="17018" y="7664"/>
                      </a:lnTo>
                      <a:cubicBezTo>
                        <a:pt x="17379" y="7664"/>
                        <a:pt x="17673" y="7976"/>
                        <a:pt x="17673" y="8361"/>
                      </a:cubicBezTo>
                      <a:lnTo>
                        <a:pt x="17673" y="9754"/>
                      </a:lnTo>
                      <a:lnTo>
                        <a:pt x="11782" y="9754"/>
                      </a:lnTo>
                      <a:cubicBezTo>
                        <a:pt x="9974" y="9754"/>
                        <a:pt x="8509" y="11314"/>
                        <a:pt x="8509" y="13238"/>
                      </a:cubicBezTo>
                      <a:cubicBezTo>
                        <a:pt x="8509" y="15163"/>
                        <a:pt x="9974" y="16722"/>
                        <a:pt x="11782" y="16722"/>
                      </a:cubicBezTo>
                      <a:lnTo>
                        <a:pt x="17673" y="16722"/>
                      </a:lnTo>
                      <a:cubicBezTo>
                        <a:pt x="17673" y="16722"/>
                        <a:pt x="17673" y="17767"/>
                        <a:pt x="17673" y="17767"/>
                      </a:cubicBezTo>
                      <a:close/>
                      <a:moveTo>
                        <a:pt x="16363" y="5574"/>
                      </a:moveTo>
                      <a:lnTo>
                        <a:pt x="16363" y="6270"/>
                      </a:lnTo>
                      <a:lnTo>
                        <a:pt x="14400" y="6270"/>
                      </a:lnTo>
                      <a:lnTo>
                        <a:pt x="3600" y="6270"/>
                      </a:lnTo>
                      <a:cubicBezTo>
                        <a:pt x="3246" y="6270"/>
                        <a:pt x="2916" y="6179"/>
                        <a:pt x="2617" y="6027"/>
                      </a:cubicBezTo>
                      <a:lnTo>
                        <a:pt x="2617" y="5574"/>
                      </a:lnTo>
                      <a:cubicBezTo>
                        <a:pt x="2617" y="5574"/>
                        <a:pt x="16363" y="5574"/>
                        <a:pt x="16363" y="5574"/>
                      </a:cubicBezTo>
                      <a:close/>
                      <a:moveTo>
                        <a:pt x="16363" y="4877"/>
                      </a:moveTo>
                      <a:lnTo>
                        <a:pt x="2617" y="4877"/>
                      </a:lnTo>
                      <a:lnTo>
                        <a:pt x="2617" y="4180"/>
                      </a:lnTo>
                      <a:lnTo>
                        <a:pt x="16363" y="4180"/>
                      </a:lnTo>
                      <a:cubicBezTo>
                        <a:pt x="16363" y="4180"/>
                        <a:pt x="16363" y="4877"/>
                        <a:pt x="16363" y="4877"/>
                      </a:cubicBezTo>
                      <a:close/>
                      <a:moveTo>
                        <a:pt x="16363" y="3483"/>
                      </a:moveTo>
                      <a:lnTo>
                        <a:pt x="2617" y="3483"/>
                      </a:lnTo>
                      <a:lnTo>
                        <a:pt x="2617" y="2787"/>
                      </a:lnTo>
                      <a:lnTo>
                        <a:pt x="16363" y="2787"/>
                      </a:lnTo>
                      <a:cubicBezTo>
                        <a:pt x="16363" y="2787"/>
                        <a:pt x="16363" y="3483"/>
                        <a:pt x="16363" y="3483"/>
                      </a:cubicBezTo>
                      <a:close/>
                      <a:moveTo>
                        <a:pt x="3600" y="1393"/>
                      </a:moveTo>
                      <a:lnTo>
                        <a:pt x="14400" y="1393"/>
                      </a:lnTo>
                      <a:lnTo>
                        <a:pt x="17018" y="1393"/>
                      </a:lnTo>
                      <a:cubicBezTo>
                        <a:pt x="17379" y="1393"/>
                        <a:pt x="17673" y="1705"/>
                        <a:pt x="17673" y="2090"/>
                      </a:cubicBezTo>
                      <a:lnTo>
                        <a:pt x="17673" y="3832"/>
                      </a:lnTo>
                      <a:lnTo>
                        <a:pt x="17673" y="4180"/>
                      </a:lnTo>
                      <a:lnTo>
                        <a:pt x="17673" y="6398"/>
                      </a:lnTo>
                      <a:cubicBezTo>
                        <a:pt x="17466" y="6321"/>
                        <a:pt x="17249" y="6270"/>
                        <a:pt x="17018" y="6270"/>
                      </a:cubicBezTo>
                      <a:lnTo>
                        <a:pt x="17018" y="5574"/>
                      </a:lnTo>
                      <a:lnTo>
                        <a:pt x="17018" y="4180"/>
                      </a:lnTo>
                      <a:lnTo>
                        <a:pt x="17018" y="2787"/>
                      </a:lnTo>
                      <a:cubicBezTo>
                        <a:pt x="17018" y="2401"/>
                        <a:pt x="16724" y="2090"/>
                        <a:pt x="16363" y="2090"/>
                      </a:cubicBezTo>
                      <a:lnTo>
                        <a:pt x="2617" y="2090"/>
                      </a:lnTo>
                      <a:cubicBezTo>
                        <a:pt x="2256" y="2090"/>
                        <a:pt x="1963" y="2401"/>
                        <a:pt x="1963" y="2787"/>
                      </a:cubicBezTo>
                      <a:lnTo>
                        <a:pt x="1963" y="4180"/>
                      </a:lnTo>
                      <a:lnTo>
                        <a:pt x="1963" y="5534"/>
                      </a:lnTo>
                      <a:cubicBezTo>
                        <a:pt x="1559" y="5094"/>
                        <a:pt x="1309" y="4495"/>
                        <a:pt x="1309" y="3832"/>
                      </a:cubicBezTo>
                      <a:cubicBezTo>
                        <a:pt x="1309" y="2485"/>
                        <a:pt x="2334" y="1393"/>
                        <a:pt x="3600" y="1393"/>
                      </a:cubicBezTo>
                      <a:moveTo>
                        <a:pt x="18983" y="8361"/>
                      </a:moveTo>
                      <a:lnTo>
                        <a:pt x="18982" y="8361"/>
                      </a:lnTo>
                      <a:lnTo>
                        <a:pt x="18982" y="4180"/>
                      </a:lnTo>
                      <a:lnTo>
                        <a:pt x="18982" y="3832"/>
                      </a:lnTo>
                      <a:lnTo>
                        <a:pt x="18982" y="2090"/>
                      </a:lnTo>
                      <a:cubicBezTo>
                        <a:pt x="18982" y="935"/>
                        <a:pt x="18102" y="0"/>
                        <a:pt x="17018" y="0"/>
                      </a:cubicBezTo>
                      <a:lnTo>
                        <a:pt x="14400" y="0"/>
                      </a:lnTo>
                      <a:lnTo>
                        <a:pt x="3600" y="0"/>
                      </a:lnTo>
                      <a:cubicBezTo>
                        <a:pt x="1614" y="0"/>
                        <a:pt x="0" y="1719"/>
                        <a:pt x="0" y="3832"/>
                      </a:cubicBezTo>
                      <a:lnTo>
                        <a:pt x="0" y="17767"/>
                      </a:lnTo>
                      <a:cubicBezTo>
                        <a:pt x="0" y="19880"/>
                        <a:pt x="1614" y="21600"/>
                        <a:pt x="3600" y="21600"/>
                      </a:cubicBezTo>
                      <a:lnTo>
                        <a:pt x="15382" y="21600"/>
                      </a:lnTo>
                      <a:cubicBezTo>
                        <a:pt x="17366" y="21600"/>
                        <a:pt x="18982" y="19880"/>
                        <a:pt x="18982" y="17767"/>
                      </a:cubicBezTo>
                      <a:lnTo>
                        <a:pt x="18982" y="16722"/>
                      </a:lnTo>
                      <a:lnTo>
                        <a:pt x="18983" y="16722"/>
                      </a:lnTo>
                      <a:cubicBezTo>
                        <a:pt x="21600" y="14631"/>
                        <a:pt x="21600" y="10452"/>
                        <a:pt x="18983" y="8361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lIns="19050" tIns="19050" rIns="19050" bIns="1905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Gill Sans" charset="0"/>
                  </a:endParaRPr>
                </a:p>
              </p:txBody>
            </p:sp>
          </p:grpSp>
        </p:grpSp>
        <p:sp>
          <p:nvSpPr>
            <p:cNvPr id="248" name="TextBox 102">
              <a:extLst>
                <a:ext uri="{FF2B5EF4-FFF2-40B4-BE49-F238E27FC236}">
                  <a16:creationId xmlns:a16="http://schemas.microsoft.com/office/drawing/2014/main" id="{175287E6-884E-4FF7-A687-CC6AA942531C}"/>
                </a:ext>
              </a:extLst>
            </p:cNvPr>
            <p:cNvSpPr txBox="1"/>
            <p:nvPr/>
          </p:nvSpPr>
          <p:spPr>
            <a:xfrm>
              <a:off x="7560941" y="2277728"/>
              <a:ext cx="1508366" cy="284691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 defTabSz="685783">
                <a:defRPr sz="800" b="1">
                  <a:solidFill>
                    <a:srgbClr val="11437F"/>
                  </a:solidFill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r>
                <a:rPr lang="ru-RU" altLang="ko-KR" sz="700" dirty="0">
                  <a:solidFill>
                    <a:srgbClr val="E46C0A"/>
                  </a:solidFill>
                </a:rPr>
                <a:t>Казенные учреждения,</a:t>
              </a:r>
              <a:br>
                <a:rPr lang="ru-RU" altLang="ko-KR" sz="700" dirty="0">
                  <a:solidFill>
                    <a:srgbClr val="E46C0A"/>
                  </a:solidFill>
                </a:rPr>
              </a:br>
              <a:r>
                <a:rPr lang="ru-RU" altLang="ko-KR" sz="700" dirty="0">
                  <a:solidFill>
                    <a:srgbClr val="E46C0A"/>
                  </a:solidFill>
                </a:rPr>
                <a:t>органы власти</a:t>
              </a:r>
              <a:endParaRPr lang="ko-KR" altLang="en-US" sz="700" dirty="0">
                <a:solidFill>
                  <a:srgbClr val="E46C0A"/>
                </a:solidFill>
              </a:endParaRPr>
            </a:p>
          </p:txBody>
        </p:sp>
        <p:grpSp>
          <p:nvGrpSpPr>
            <p:cNvPr id="249" name="Группа 272"/>
            <p:cNvGrpSpPr/>
            <p:nvPr/>
          </p:nvGrpSpPr>
          <p:grpSpPr>
            <a:xfrm>
              <a:off x="6937870" y="1638697"/>
              <a:ext cx="1510350" cy="3246662"/>
              <a:chOff x="1566149" y="1638697"/>
              <a:chExt cx="1510350" cy="3246662"/>
            </a:xfrm>
          </p:grpSpPr>
          <p:grpSp>
            <p:nvGrpSpPr>
              <p:cNvPr id="254" name="Группа 273"/>
              <p:cNvGrpSpPr/>
              <p:nvPr/>
            </p:nvGrpSpPr>
            <p:grpSpPr>
              <a:xfrm>
                <a:off x="1575328" y="1638697"/>
                <a:ext cx="1143706" cy="3240000"/>
                <a:chOff x="1575328" y="1638697"/>
                <a:chExt cx="1143706" cy="3240000"/>
              </a:xfrm>
            </p:grpSpPr>
            <p:cxnSp>
              <p:nvCxnSpPr>
                <p:cNvPr id="262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2301270" y="1628945"/>
                  <a:ext cx="358792" cy="432000"/>
                </a:xfrm>
                <a:prstGeom prst="bentConnector2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63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69116" y="2028318"/>
                  <a:ext cx="1080000" cy="532950"/>
                </a:xfrm>
                <a:prstGeom prst="bentConnector2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64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526635" y="2298359"/>
                  <a:ext cx="1656000" cy="720000"/>
                </a:xfrm>
                <a:prstGeom prst="bentConnector3">
                  <a:avLst>
                    <a:gd name="adj1" fmla="val 99985"/>
                  </a:avLst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65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19034" y="2561894"/>
                  <a:ext cx="2592000" cy="1008000"/>
                </a:xfrm>
                <a:prstGeom prst="bentConnector2">
                  <a:avLst/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66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309715" y="2362048"/>
                  <a:ext cx="1944000" cy="864000"/>
                </a:xfrm>
                <a:prstGeom prst="bentConnector3">
                  <a:avLst>
                    <a:gd name="adj1" fmla="val 100362"/>
                  </a:avLst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67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13328" y="2700697"/>
                  <a:ext cx="3240000" cy="1116000"/>
                </a:xfrm>
                <a:prstGeom prst="bentConnector3">
                  <a:avLst>
                    <a:gd name="adj1" fmla="val 100209"/>
                  </a:avLst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255" name="Группа 274"/>
              <p:cNvGrpSpPr/>
              <p:nvPr/>
            </p:nvGrpSpPr>
            <p:grpSpPr>
              <a:xfrm>
                <a:off x="1566149" y="1732342"/>
                <a:ext cx="1510350" cy="3153017"/>
                <a:chOff x="1566149" y="1732342"/>
                <a:chExt cx="1510350" cy="3153017"/>
              </a:xfrm>
            </p:grpSpPr>
            <p:sp>
              <p:nvSpPr>
                <p:cNvPr id="256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136009" y="2525416"/>
                  <a:ext cx="597256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Выплаты персоналу</a:t>
                  </a:r>
                </a:p>
              </p:txBody>
            </p:sp>
            <p:sp>
              <p:nvSpPr>
                <p:cNvPr id="257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998071" y="3094090"/>
                  <a:ext cx="867933" cy="3924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Закупка</a:t>
                  </a:r>
                  <a:b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</a:br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товаров, </a:t>
                  </a:r>
                  <a:b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</a:br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работ, услуг</a:t>
                  </a:r>
                </a:p>
              </p:txBody>
            </p:sp>
            <p:sp>
              <p:nvSpPr>
                <p:cNvPr id="258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724608" y="4079488"/>
                  <a:ext cx="135189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Соц.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обеспечение</a:t>
                  </a:r>
                </a:p>
              </p:txBody>
            </p:sp>
            <p:sp>
              <p:nvSpPr>
                <p:cNvPr id="259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244505" y="1732342"/>
                  <a:ext cx="62414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Субсидии 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АУ/БУ</a:t>
                  </a:r>
                </a:p>
              </p:txBody>
            </p:sp>
            <p:sp>
              <p:nvSpPr>
                <p:cNvPr id="260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849714" y="3475736"/>
                  <a:ext cx="811457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Субсидии</a:t>
                  </a:r>
                  <a:endParaRPr lang="en-US" altLang="ko-KR" sz="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  <a:p>
                  <a:pPr defTabSz="685783"/>
                  <a:r>
                    <a:rPr lang="ru-RU" altLang="ko-KR" sz="70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юр.лицам</a:t>
                  </a:r>
                  <a:endParaRPr lang="ru-RU" altLang="ko-KR" sz="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sp>
              <p:nvSpPr>
                <p:cNvPr id="261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566149" y="4492946"/>
                  <a:ext cx="1351891" cy="392413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Иные расходы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(выплаты</a:t>
                  </a:r>
                  <a:b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</a:br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по гос. долгу и др.)</a:t>
                  </a:r>
                </a:p>
              </p:txBody>
            </p:sp>
          </p:grpSp>
        </p:grpSp>
        <p:grpSp>
          <p:nvGrpSpPr>
            <p:cNvPr id="250" name="Группа 296"/>
            <p:cNvGrpSpPr/>
            <p:nvPr/>
          </p:nvGrpSpPr>
          <p:grpSpPr>
            <a:xfrm>
              <a:off x="8121513" y="1774606"/>
              <a:ext cx="419204" cy="2071002"/>
              <a:chOff x="2805915" y="1758326"/>
              <a:chExt cx="419204" cy="2071002"/>
            </a:xfrm>
          </p:grpSpPr>
          <p:pic>
            <p:nvPicPr>
              <p:cNvPr id="251" name="Рисунок 2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8493" y="2600326"/>
                <a:ext cx="372657" cy="355189"/>
              </a:xfrm>
              <a:prstGeom prst="rect">
                <a:avLst/>
              </a:prstGeom>
            </p:spPr>
          </p:pic>
          <p:pic>
            <p:nvPicPr>
              <p:cNvPr id="252" name="Рисунок 2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5915" y="1758326"/>
                <a:ext cx="416069" cy="396566"/>
              </a:xfrm>
              <a:prstGeom prst="rect">
                <a:avLst/>
              </a:prstGeom>
            </p:spPr>
          </p:pic>
          <p:pic>
            <p:nvPicPr>
              <p:cNvPr id="253" name="Рисунок 25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6449" y="3410658"/>
                <a:ext cx="418670" cy="418670"/>
              </a:xfrm>
              <a:prstGeom prst="rect">
                <a:avLst/>
              </a:prstGeom>
            </p:spPr>
          </p:pic>
        </p:grpSp>
      </p:grpSp>
      <p:grpSp>
        <p:nvGrpSpPr>
          <p:cNvPr id="294" name="Группа 56"/>
          <p:cNvGrpSpPr/>
          <p:nvPr/>
        </p:nvGrpSpPr>
        <p:grpSpPr>
          <a:xfrm>
            <a:off x="4077070" y="861632"/>
            <a:ext cx="2276556" cy="4269739"/>
            <a:chOff x="4077070" y="861632"/>
            <a:chExt cx="2276556" cy="4269739"/>
          </a:xfrm>
        </p:grpSpPr>
        <p:grpSp>
          <p:nvGrpSpPr>
            <p:cNvPr id="295" name="Группа 246"/>
            <p:cNvGrpSpPr/>
            <p:nvPr/>
          </p:nvGrpSpPr>
          <p:grpSpPr>
            <a:xfrm>
              <a:off x="5777150" y="2001069"/>
              <a:ext cx="124748" cy="2484000"/>
              <a:chOff x="3221427" y="2006079"/>
              <a:chExt cx="124748" cy="2484000"/>
            </a:xfrm>
          </p:grpSpPr>
          <p:cxnSp>
            <p:nvCxnSpPr>
              <p:cNvPr id="342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8214" y="2764853"/>
                <a:ext cx="72000" cy="1584000"/>
              </a:xfrm>
              <a:prstGeom prst="bentConnector3">
                <a:avLst>
                  <a:gd name="adj1" fmla="val -454599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3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948371" y="3217478"/>
                <a:ext cx="702000" cy="25200"/>
              </a:xfrm>
              <a:prstGeom prst="bentConnector4">
                <a:avLst>
                  <a:gd name="adj1" fmla="val 1871"/>
                  <a:gd name="adj2" fmla="val 928306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4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986627" y="3240879"/>
                <a:ext cx="2484000" cy="14400"/>
              </a:xfrm>
              <a:prstGeom prst="bentConnector5">
                <a:avLst>
                  <a:gd name="adj1" fmla="val -1800"/>
                  <a:gd name="adj2" fmla="val 4594236"/>
                  <a:gd name="adj3" fmla="val 99968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5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6575" y="2088650"/>
                <a:ext cx="39600" cy="1620000"/>
              </a:xfrm>
              <a:prstGeom prst="bentConnector3">
                <a:avLst>
                  <a:gd name="adj1" fmla="val -1053914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96" name="Группа 119"/>
            <p:cNvGrpSpPr/>
            <p:nvPr/>
          </p:nvGrpSpPr>
          <p:grpSpPr>
            <a:xfrm>
              <a:off x="4077070" y="861632"/>
              <a:ext cx="917131" cy="888248"/>
              <a:chOff x="4446957" y="603212"/>
              <a:chExt cx="917131" cy="888248"/>
            </a:xfrm>
          </p:grpSpPr>
          <p:sp>
            <p:nvSpPr>
              <p:cNvPr id="338" name="Пирог 337"/>
              <p:cNvSpPr/>
              <p:nvPr/>
            </p:nvSpPr>
            <p:spPr>
              <a:xfrm rot="5400000">
                <a:off x="4466639" y="585212"/>
                <a:ext cx="868999" cy="904999"/>
              </a:xfrm>
              <a:prstGeom prst="pie">
                <a:avLst>
                  <a:gd name="adj1" fmla="val 5370961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Пирог 338"/>
              <p:cNvSpPr/>
              <p:nvPr/>
            </p:nvSpPr>
            <p:spPr>
              <a:xfrm rot="16200000">
                <a:off x="4467204" y="601615"/>
                <a:ext cx="874691" cy="904999"/>
              </a:xfrm>
              <a:prstGeom prst="pie">
                <a:avLst>
                  <a:gd name="adj1" fmla="val 5370961"/>
                  <a:gd name="adj2" fmla="val 16200000"/>
                </a:avLst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TextBox 31"/>
              <p:cNvSpPr txBox="1"/>
              <p:nvPr/>
            </p:nvSpPr>
            <p:spPr>
              <a:xfrm>
                <a:off x="4457506" y="696047"/>
                <a:ext cx="906582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Федеральные </a:t>
                </a:r>
              </a:p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средства</a:t>
                </a:r>
              </a:p>
            </p:txBody>
          </p:sp>
          <p:sp>
            <p:nvSpPr>
              <p:cNvPr id="341" name="TextBox 158"/>
              <p:cNvSpPr txBox="1"/>
              <p:nvPr/>
            </p:nvSpPr>
            <p:spPr>
              <a:xfrm>
                <a:off x="4446957" y="1095860"/>
                <a:ext cx="906582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Собственные </a:t>
                </a:r>
              </a:p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средства</a:t>
                </a:r>
              </a:p>
            </p:txBody>
          </p:sp>
        </p:grpSp>
        <p:grpSp>
          <p:nvGrpSpPr>
            <p:cNvPr id="297" name="Группа 221"/>
            <p:cNvGrpSpPr/>
            <p:nvPr/>
          </p:nvGrpSpPr>
          <p:grpSpPr>
            <a:xfrm>
              <a:off x="5249869" y="4519371"/>
              <a:ext cx="617870" cy="612000"/>
              <a:chOff x="2691034" y="4519371"/>
              <a:chExt cx="617870" cy="612000"/>
            </a:xfrm>
          </p:grpSpPr>
          <p:grpSp>
            <p:nvGrpSpPr>
              <p:cNvPr id="334" name="Группа 222"/>
              <p:cNvGrpSpPr/>
              <p:nvPr/>
            </p:nvGrpSpPr>
            <p:grpSpPr>
              <a:xfrm>
                <a:off x="2691034" y="4519371"/>
                <a:ext cx="617870" cy="612000"/>
                <a:chOff x="2696604" y="1673698"/>
                <a:chExt cx="617870" cy="612000"/>
              </a:xfrm>
            </p:grpSpPr>
            <p:sp>
              <p:nvSpPr>
                <p:cNvPr id="336" name="Oval 10">
                  <a:extLst>
                    <a:ext uri="{FF2B5EF4-FFF2-40B4-BE49-F238E27FC236}">
                      <a16:creationId xmlns:a16="http://schemas.microsoft.com/office/drawing/2014/main" id="{9F78BB81-C781-48B9-B767-9DE9FD9BA6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696604" y="1673698"/>
                  <a:ext cx="617870" cy="6120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783"/>
                  <a:endParaRPr lang="en-JM" sz="20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7" name="Oval 10">
                  <a:extLst>
                    <a:ext uri="{FF2B5EF4-FFF2-40B4-BE49-F238E27FC236}">
                      <a16:creationId xmlns:a16="http://schemas.microsoft.com/office/drawing/2014/main" id="{9F78BB81-C781-48B9-B767-9DE9FD9BA66B}"/>
                    </a:ext>
                  </a:extLst>
                </p:cNvPr>
                <p:cNvSpPr/>
                <p:nvPr/>
              </p:nvSpPr>
              <p:spPr>
                <a:xfrm rot="10800000">
                  <a:off x="2758255" y="1734764"/>
                  <a:ext cx="494567" cy="489868"/>
                </a:xfrm>
                <a:prstGeom prst="ellipse">
                  <a:avLst/>
                </a:prstGeom>
                <a:solidFill>
                  <a:srgbClr val="0070C0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783"/>
                  <a:endParaRPr lang="en-JM" sz="20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335" name="AutoShape 17"/>
              <p:cNvSpPr>
                <a:spLocks/>
              </p:cNvSpPr>
              <p:nvPr/>
            </p:nvSpPr>
            <p:spPr bwMode="auto">
              <a:xfrm>
                <a:off x="2877764" y="4702703"/>
                <a:ext cx="273464" cy="247786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</p:grpSp>
        <p:grpSp>
          <p:nvGrpSpPr>
            <p:cNvPr id="298" name="Группа 50"/>
            <p:cNvGrpSpPr/>
            <p:nvPr/>
          </p:nvGrpSpPr>
          <p:grpSpPr>
            <a:xfrm>
              <a:off x="4763982" y="1432355"/>
              <a:ext cx="1589644" cy="2813245"/>
              <a:chOff x="4910283" y="1432355"/>
              <a:chExt cx="1589644" cy="2813245"/>
            </a:xfrm>
          </p:grpSpPr>
          <p:sp>
            <p:nvSpPr>
              <p:cNvPr id="315" name="TextBox 102">
                <a:extLst>
                  <a:ext uri="{FF2B5EF4-FFF2-40B4-BE49-F238E27FC236}">
                    <a16:creationId xmlns:a16="http://schemas.microsoft.com/office/drawing/2014/main" id="{175287E6-884E-4FF7-A687-CC6AA942531C}"/>
                  </a:ext>
                </a:extLst>
              </p:cNvPr>
              <p:cNvSpPr txBox="1"/>
              <p:nvPr/>
            </p:nvSpPr>
            <p:spPr>
              <a:xfrm>
                <a:off x="4989369" y="1432355"/>
                <a:ext cx="1431473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>
                    <a:solidFill>
                      <a:srgbClr val="0070C0"/>
                    </a:solidFill>
                  </a:rPr>
                  <a:t>Автономные/бюджетные </a:t>
                </a:r>
              </a:p>
              <a:p>
                <a:r>
                  <a:rPr lang="ru-RU" altLang="ko-KR" sz="700" dirty="0">
                    <a:solidFill>
                      <a:srgbClr val="0070C0"/>
                    </a:solidFill>
                  </a:rPr>
                  <a:t>учреждения</a:t>
                </a:r>
                <a:endParaRPr lang="ko-KR" altLang="en-US" sz="7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6" name="TextBox 106">
                <a:extLst>
                  <a:ext uri="{FF2B5EF4-FFF2-40B4-BE49-F238E27FC236}">
                    <a16:creationId xmlns:a16="http://schemas.microsoft.com/office/drawing/2014/main" id="{65B80119-056E-4DA6-A4A8-E2185DB1CABE}"/>
                  </a:ext>
                </a:extLst>
              </p:cNvPr>
              <p:cNvSpPr txBox="1"/>
              <p:nvPr/>
            </p:nvSpPr>
            <p:spPr>
              <a:xfrm>
                <a:off x="5254341" y="3960909"/>
                <a:ext cx="901528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>
                    <a:solidFill>
                      <a:srgbClr val="0070C0"/>
                    </a:solidFill>
                  </a:rPr>
                  <a:t>Конечные получатели</a:t>
                </a:r>
                <a:endParaRPr lang="ko-KR" altLang="en-US" sz="7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7" name="TextBox 119">
                <a:extLst>
                  <a:ext uri="{FF2B5EF4-FFF2-40B4-BE49-F238E27FC236}">
                    <a16:creationId xmlns:a16="http://schemas.microsoft.com/office/drawing/2014/main" id="{175287E6-884E-4FF7-A687-CC6AA942531C}"/>
                  </a:ext>
                </a:extLst>
              </p:cNvPr>
              <p:cNvSpPr txBox="1"/>
              <p:nvPr/>
            </p:nvSpPr>
            <p:spPr>
              <a:xfrm>
                <a:off x="4910283" y="2259462"/>
                <a:ext cx="1589644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pPr algn="ctr"/>
                <a:r>
                  <a:rPr lang="ru-RU" altLang="ko-KR" sz="700" dirty="0">
                    <a:solidFill>
                      <a:srgbClr val="0070C0"/>
                    </a:solidFill>
                  </a:rPr>
                  <a:t>Казенные учреждения,</a:t>
                </a:r>
                <a:br>
                  <a:rPr lang="ru-RU" altLang="ko-KR" sz="700" dirty="0">
                    <a:solidFill>
                      <a:srgbClr val="0070C0"/>
                    </a:solidFill>
                  </a:rPr>
                </a:br>
                <a:r>
                  <a:rPr lang="ru-RU" altLang="ko-KR" sz="700" dirty="0">
                    <a:solidFill>
                      <a:srgbClr val="0070C0"/>
                    </a:solidFill>
                  </a:rPr>
                  <a:t>органы власти</a:t>
                </a:r>
                <a:endParaRPr lang="ko-KR" altLang="en-US" sz="7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8" name="TextBox 106">
                <a:extLst>
                  <a:ext uri="{FF2B5EF4-FFF2-40B4-BE49-F238E27FC236}">
                    <a16:creationId xmlns:a16="http://schemas.microsoft.com/office/drawing/2014/main" id="{65B80119-056E-4DA6-A4A8-E2185DB1CABE}"/>
                  </a:ext>
                </a:extLst>
              </p:cNvPr>
              <p:cNvSpPr txBox="1"/>
              <p:nvPr/>
            </p:nvSpPr>
            <p:spPr>
              <a:xfrm>
                <a:off x="5254341" y="3201752"/>
                <a:ext cx="901528" cy="176970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>
                    <a:solidFill>
                      <a:srgbClr val="0070C0"/>
                    </a:solidFill>
                  </a:rPr>
                  <a:t>Организации</a:t>
                </a:r>
                <a:endParaRPr lang="ko-KR" altLang="en-US" sz="7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319" name="Группа 49"/>
              <p:cNvGrpSpPr/>
              <p:nvPr/>
            </p:nvGrpSpPr>
            <p:grpSpPr>
              <a:xfrm>
                <a:off x="5396170" y="1673698"/>
                <a:ext cx="617870" cy="2274738"/>
                <a:chOff x="5396170" y="1673698"/>
                <a:chExt cx="617870" cy="2274738"/>
              </a:xfrm>
            </p:grpSpPr>
            <p:grpSp>
              <p:nvGrpSpPr>
                <p:cNvPr id="320" name="Группа 178"/>
                <p:cNvGrpSpPr/>
                <p:nvPr/>
              </p:nvGrpSpPr>
              <p:grpSpPr>
                <a:xfrm>
                  <a:off x="5396170" y="1673698"/>
                  <a:ext cx="617870" cy="2274738"/>
                  <a:chOff x="2691034" y="1673698"/>
                  <a:chExt cx="617870" cy="2274738"/>
                </a:xfrm>
              </p:grpSpPr>
              <p:grpSp>
                <p:nvGrpSpPr>
                  <p:cNvPr id="325" name="Группа 186"/>
                  <p:cNvGrpSpPr/>
                  <p:nvPr/>
                </p:nvGrpSpPr>
                <p:grpSpPr>
                  <a:xfrm>
                    <a:off x="2691034" y="1673698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32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33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326" name="Группа 187"/>
                  <p:cNvGrpSpPr/>
                  <p:nvPr/>
                </p:nvGrpSpPr>
                <p:grpSpPr>
                  <a:xfrm>
                    <a:off x="2691034" y="2505067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30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31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327" name="Группа 193"/>
                  <p:cNvGrpSpPr/>
                  <p:nvPr/>
                </p:nvGrpSpPr>
                <p:grpSpPr>
                  <a:xfrm>
                    <a:off x="2691034" y="3336436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28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29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21" name="Группа 292"/>
                <p:cNvGrpSpPr/>
                <p:nvPr/>
              </p:nvGrpSpPr>
              <p:grpSpPr>
                <a:xfrm>
                  <a:off x="5497648" y="1759439"/>
                  <a:ext cx="424429" cy="2071002"/>
                  <a:chOff x="2816365" y="1753101"/>
                  <a:chExt cx="424429" cy="2071002"/>
                </a:xfrm>
              </p:grpSpPr>
              <p:pic>
                <p:nvPicPr>
                  <p:cNvPr id="322" name="Рисунок 32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38943" y="2600326"/>
                    <a:ext cx="372657" cy="355189"/>
                  </a:xfrm>
                  <a:prstGeom prst="rect">
                    <a:avLst/>
                  </a:prstGeom>
                </p:spPr>
              </p:pic>
              <p:pic>
                <p:nvPicPr>
                  <p:cNvPr id="323" name="Рисунок 32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16365" y="1753101"/>
                    <a:ext cx="416069" cy="396566"/>
                  </a:xfrm>
                  <a:prstGeom prst="rect">
                    <a:avLst/>
                  </a:prstGeom>
                </p:spPr>
              </p:pic>
              <p:pic>
                <p:nvPicPr>
                  <p:cNvPr id="324" name="Рисунок 32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22124" y="3405433"/>
                    <a:ext cx="418670" cy="41867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9" name="Группа 257"/>
            <p:cNvGrpSpPr/>
            <p:nvPr/>
          </p:nvGrpSpPr>
          <p:grpSpPr>
            <a:xfrm>
              <a:off x="4173800" y="1638697"/>
              <a:ext cx="1510350" cy="3246662"/>
              <a:chOff x="1566149" y="1638697"/>
              <a:chExt cx="1510350" cy="3246662"/>
            </a:xfrm>
          </p:grpSpPr>
          <p:grpSp>
            <p:nvGrpSpPr>
              <p:cNvPr id="301" name="Группа 258"/>
              <p:cNvGrpSpPr/>
              <p:nvPr/>
            </p:nvGrpSpPr>
            <p:grpSpPr>
              <a:xfrm>
                <a:off x="1575328" y="1638697"/>
                <a:ext cx="1179706" cy="3240000"/>
                <a:chOff x="1575328" y="1638697"/>
                <a:chExt cx="1179706" cy="3240000"/>
              </a:xfrm>
            </p:grpSpPr>
            <p:cxnSp>
              <p:nvCxnSpPr>
                <p:cNvPr id="309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2278045" y="1646945"/>
                  <a:ext cx="358792" cy="396000"/>
                </a:xfrm>
                <a:prstGeom prst="bentConnector2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0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38966" y="2042793"/>
                  <a:ext cx="1080000" cy="504000"/>
                </a:xfrm>
                <a:prstGeom prst="bentConnector2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1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508635" y="2316359"/>
                  <a:ext cx="1656000" cy="684000"/>
                </a:xfrm>
                <a:prstGeom prst="bentConnector3">
                  <a:avLst>
                    <a:gd name="adj1" fmla="val 99985"/>
                  </a:avLst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2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37034" y="2543894"/>
                  <a:ext cx="2592000" cy="1044000"/>
                </a:xfrm>
                <a:prstGeom prst="bentConnector2">
                  <a:avLst/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3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291715" y="2380048"/>
                  <a:ext cx="1944000" cy="828000"/>
                </a:xfrm>
                <a:prstGeom prst="bentConnector3">
                  <a:avLst>
                    <a:gd name="adj1" fmla="val 100362"/>
                  </a:avLst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4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13328" y="2700697"/>
                  <a:ext cx="3240000" cy="1116000"/>
                </a:xfrm>
                <a:prstGeom prst="bentConnector3">
                  <a:avLst>
                    <a:gd name="adj1" fmla="val 100209"/>
                  </a:avLst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02" name="Группа 259"/>
              <p:cNvGrpSpPr/>
              <p:nvPr/>
            </p:nvGrpSpPr>
            <p:grpSpPr>
              <a:xfrm>
                <a:off x="1566149" y="1732342"/>
                <a:ext cx="1510350" cy="3153017"/>
                <a:chOff x="1566149" y="1732342"/>
                <a:chExt cx="1510350" cy="3153017"/>
              </a:xfrm>
            </p:grpSpPr>
            <p:sp>
              <p:nvSpPr>
                <p:cNvPr id="303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120334" y="2525416"/>
                  <a:ext cx="597256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Выплаты персоналу</a:t>
                  </a:r>
                </a:p>
              </p:txBody>
            </p:sp>
            <p:sp>
              <p:nvSpPr>
                <p:cNvPr id="304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998071" y="3094090"/>
                  <a:ext cx="867933" cy="3924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Закупка</a:t>
                  </a:r>
                  <a:b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</a:br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товаров, </a:t>
                  </a:r>
                  <a:b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</a:br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работ, услуг</a:t>
                  </a:r>
                </a:p>
              </p:txBody>
            </p:sp>
            <p:sp>
              <p:nvSpPr>
                <p:cNvPr id="305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724608" y="4079488"/>
                  <a:ext cx="135189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Соц.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обеспечение</a:t>
                  </a:r>
                </a:p>
              </p:txBody>
            </p:sp>
            <p:sp>
              <p:nvSpPr>
                <p:cNvPr id="306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234055" y="1732342"/>
                  <a:ext cx="62414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Субсидии 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АУ/БУ</a:t>
                  </a:r>
                </a:p>
              </p:txBody>
            </p:sp>
            <p:sp>
              <p:nvSpPr>
                <p:cNvPr id="307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849714" y="3475736"/>
                  <a:ext cx="811457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Субсидии</a:t>
                  </a:r>
                  <a:endParaRPr lang="en-US" altLang="ko-KR" sz="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  <a:p>
                  <a:pPr defTabSz="685783"/>
                  <a:r>
                    <a:rPr lang="ru-RU" altLang="ko-KR" sz="70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юр.лицам</a:t>
                  </a:r>
                  <a:endParaRPr lang="ru-RU" altLang="ko-KR" sz="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sp>
              <p:nvSpPr>
                <p:cNvPr id="308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566149" y="4492946"/>
                  <a:ext cx="1351891" cy="392413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Иные расходы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(выплаты</a:t>
                  </a:r>
                  <a:b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</a:br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по гос. долгу и др.)</a:t>
                  </a:r>
                </a:p>
              </p:txBody>
            </p:sp>
          </p:grpSp>
        </p:grpSp>
        <p:pic>
          <p:nvPicPr>
            <p:cNvPr id="300" name="Рисунок 29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571" y="4213972"/>
              <a:ext cx="365544" cy="365544"/>
            </a:xfrm>
            <a:prstGeom prst="rect">
              <a:avLst/>
            </a:prstGeom>
          </p:spPr>
        </p:pic>
      </p:grpSp>
      <p:pic>
        <p:nvPicPr>
          <p:cNvPr id="346" name="Рисунок 3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40" y="4220209"/>
            <a:ext cx="365544" cy="365544"/>
          </a:xfrm>
          <a:prstGeom prst="rect">
            <a:avLst/>
          </a:prstGeom>
        </p:spPr>
      </p:pic>
      <p:grpSp>
        <p:nvGrpSpPr>
          <p:cNvPr id="347" name="Группа 57"/>
          <p:cNvGrpSpPr/>
          <p:nvPr/>
        </p:nvGrpSpPr>
        <p:grpSpPr>
          <a:xfrm>
            <a:off x="1362911" y="876307"/>
            <a:ext cx="2323039" cy="4255064"/>
            <a:chOff x="1362911" y="876307"/>
            <a:chExt cx="2323039" cy="4255064"/>
          </a:xfrm>
        </p:grpSpPr>
        <p:sp>
          <p:nvSpPr>
            <p:cNvPr id="348" name="Oval 10">
              <a:extLst>
                <a:ext uri="{FF2B5EF4-FFF2-40B4-BE49-F238E27FC236}">
                  <a16:creationId xmlns:a16="http://schemas.microsoft.com/office/drawing/2014/main" id="{416C3F62-A6A6-433C-9E34-BADC5C424F6C}"/>
                </a:ext>
              </a:extLst>
            </p:cNvPr>
            <p:cNvSpPr/>
            <p:nvPr/>
          </p:nvSpPr>
          <p:spPr>
            <a:xfrm>
              <a:off x="1362911" y="876307"/>
              <a:ext cx="865699" cy="888903"/>
            </a:xfrm>
            <a:prstGeom prst="ellipse">
              <a:avLst/>
            </a:prstGeom>
            <a:solidFill>
              <a:srgbClr val="134C9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endParaRPr lang="en-JM" sz="2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49" name="Группа 26"/>
            <p:cNvGrpSpPr/>
            <p:nvPr/>
          </p:nvGrpSpPr>
          <p:grpSpPr>
            <a:xfrm>
              <a:off x="3096021" y="2006079"/>
              <a:ext cx="124748" cy="2484000"/>
              <a:chOff x="3221427" y="2006079"/>
              <a:chExt cx="124748" cy="2484000"/>
            </a:xfrm>
          </p:grpSpPr>
          <p:cxnSp>
            <p:nvCxnSpPr>
              <p:cNvPr id="392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8214" y="2764853"/>
                <a:ext cx="72000" cy="1584000"/>
              </a:xfrm>
              <a:prstGeom prst="bentConnector3">
                <a:avLst>
                  <a:gd name="adj1" fmla="val -454599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3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948371" y="3217478"/>
                <a:ext cx="702000" cy="25200"/>
              </a:xfrm>
              <a:prstGeom prst="bentConnector4">
                <a:avLst>
                  <a:gd name="adj1" fmla="val 1871"/>
                  <a:gd name="adj2" fmla="val 928306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4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986627" y="3240879"/>
                <a:ext cx="2484000" cy="14400"/>
              </a:xfrm>
              <a:prstGeom prst="bentConnector5">
                <a:avLst>
                  <a:gd name="adj1" fmla="val -1800"/>
                  <a:gd name="adj2" fmla="val 4594236"/>
                  <a:gd name="adj3" fmla="val 99968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5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6575" y="2088650"/>
                <a:ext cx="39600" cy="1620000"/>
              </a:xfrm>
              <a:prstGeom prst="bentConnector3">
                <a:avLst>
                  <a:gd name="adj1" fmla="val -1053914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50" name="Группа 29"/>
            <p:cNvGrpSpPr/>
            <p:nvPr/>
          </p:nvGrpSpPr>
          <p:grpSpPr>
            <a:xfrm>
              <a:off x="1451193" y="1638697"/>
              <a:ext cx="1510350" cy="3246662"/>
              <a:chOff x="1566149" y="1638697"/>
              <a:chExt cx="1510350" cy="3246662"/>
            </a:xfrm>
          </p:grpSpPr>
          <p:grpSp>
            <p:nvGrpSpPr>
              <p:cNvPr id="378" name="Группа 28"/>
              <p:cNvGrpSpPr/>
              <p:nvPr/>
            </p:nvGrpSpPr>
            <p:grpSpPr>
              <a:xfrm>
                <a:off x="1575328" y="1638697"/>
                <a:ext cx="1179706" cy="3240000"/>
                <a:chOff x="1575328" y="1638697"/>
                <a:chExt cx="1179706" cy="3240000"/>
              </a:xfrm>
            </p:grpSpPr>
            <p:cxnSp>
              <p:nvCxnSpPr>
                <p:cNvPr id="386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2301270" y="1628945"/>
                  <a:ext cx="358792" cy="432000"/>
                </a:xfrm>
                <a:prstGeom prst="bentConnector2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7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69116" y="2028318"/>
                  <a:ext cx="1080000" cy="532950"/>
                </a:xfrm>
                <a:prstGeom prst="bentConnector2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8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526635" y="2298359"/>
                  <a:ext cx="1656000" cy="720000"/>
                </a:xfrm>
                <a:prstGeom prst="bentConnector3">
                  <a:avLst>
                    <a:gd name="adj1" fmla="val 99985"/>
                  </a:avLst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9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37034" y="2543894"/>
                  <a:ext cx="2592000" cy="1044000"/>
                </a:xfrm>
                <a:prstGeom prst="bentConnector2">
                  <a:avLst/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90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309715" y="2362048"/>
                  <a:ext cx="1944000" cy="864000"/>
                </a:xfrm>
                <a:prstGeom prst="bentConnector3">
                  <a:avLst>
                    <a:gd name="adj1" fmla="val 100362"/>
                  </a:avLst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91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31328" y="2682697"/>
                  <a:ext cx="3240000" cy="1152000"/>
                </a:xfrm>
                <a:prstGeom prst="bentConnector3">
                  <a:avLst>
                    <a:gd name="adj1" fmla="val 100209"/>
                  </a:avLst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79" name="Группа 27"/>
              <p:cNvGrpSpPr/>
              <p:nvPr/>
            </p:nvGrpSpPr>
            <p:grpSpPr>
              <a:xfrm>
                <a:off x="1566149" y="1732342"/>
                <a:ext cx="1510350" cy="3153017"/>
                <a:chOff x="1566149" y="1732342"/>
                <a:chExt cx="1510350" cy="3153017"/>
              </a:xfrm>
            </p:grpSpPr>
            <p:sp>
              <p:nvSpPr>
                <p:cNvPr id="380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136009" y="2525416"/>
                  <a:ext cx="597256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Выплаты персоналу</a:t>
                  </a:r>
                </a:p>
              </p:txBody>
            </p:sp>
            <p:sp>
              <p:nvSpPr>
                <p:cNvPr id="381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998071" y="3094090"/>
                  <a:ext cx="867933" cy="3924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Закупка</a:t>
                  </a:r>
                  <a:b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</a:br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товаров, </a:t>
                  </a:r>
                  <a:b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</a:br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работ, услуг</a:t>
                  </a:r>
                </a:p>
              </p:txBody>
            </p:sp>
            <p:sp>
              <p:nvSpPr>
                <p:cNvPr id="382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724608" y="4079488"/>
                  <a:ext cx="135189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Соц.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обеспечение</a:t>
                  </a:r>
                </a:p>
              </p:txBody>
            </p:sp>
            <p:sp>
              <p:nvSpPr>
                <p:cNvPr id="383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244505" y="1732342"/>
                  <a:ext cx="62414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Субсидии 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АУ/БУ</a:t>
                  </a:r>
                </a:p>
              </p:txBody>
            </p:sp>
            <p:sp>
              <p:nvSpPr>
                <p:cNvPr id="384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849714" y="3475736"/>
                  <a:ext cx="811457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Субсидии</a:t>
                  </a:r>
                  <a:endParaRPr lang="en-US" altLang="ko-KR" sz="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  <a:p>
                  <a:pPr defTabSz="685783"/>
                  <a:r>
                    <a:rPr lang="ru-RU" altLang="ko-KR" sz="700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юр.лицам</a:t>
                  </a:r>
                  <a:endParaRPr lang="ru-RU" altLang="ko-KR" sz="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sp>
              <p:nvSpPr>
                <p:cNvPr id="385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566149" y="4492946"/>
                  <a:ext cx="1351891" cy="392413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Иные расходы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(выплаты</a:t>
                  </a:r>
                  <a:b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</a:br>
                  <a:r>
                    <a:rPr lang="ru-RU" altLang="ko-KR" sz="7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по гос. долгу и др.)</a:t>
                  </a:r>
                </a:p>
              </p:txBody>
            </p:sp>
          </p:grpSp>
        </p:grpSp>
        <p:grpSp>
          <p:nvGrpSpPr>
            <p:cNvPr id="351" name="Группа 18"/>
            <p:cNvGrpSpPr/>
            <p:nvPr/>
          </p:nvGrpSpPr>
          <p:grpSpPr>
            <a:xfrm>
              <a:off x="2582193" y="4519371"/>
              <a:ext cx="617870" cy="612000"/>
              <a:chOff x="2691034" y="4519371"/>
              <a:chExt cx="617870" cy="612000"/>
            </a:xfrm>
          </p:grpSpPr>
          <p:grpSp>
            <p:nvGrpSpPr>
              <p:cNvPr id="374" name="Группа 158"/>
              <p:cNvGrpSpPr/>
              <p:nvPr/>
            </p:nvGrpSpPr>
            <p:grpSpPr>
              <a:xfrm>
                <a:off x="2691034" y="4519371"/>
                <a:ext cx="617870" cy="612000"/>
                <a:chOff x="2696604" y="1673698"/>
                <a:chExt cx="617870" cy="612000"/>
              </a:xfrm>
            </p:grpSpPr>
            <p:sp>
              <p:nvSpPr>
                <p:cNvPr id="376" name="Oval 10">
                  <a:extLst>
                    <a:ext uri="{FF2B5EF4-FFF2-40B4-BE49-F238E27FC236}">
                      <a16:creationId xmlns:a16="http://schemas.microsoft.com/office/drawing/2014/main" id="{9F78BB81-C781-48B9-B767-9DE9FD9BA6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696604" y="1673698"/>
                  <a:ext cx="617870" cy="6120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783"/>
                  <a:endParaRPr lang="en-JM" sz="20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7" name="Oval 10">
                  <a:extLst>
                    <a:ext uri="{FF2B5EF4-FFF2-40B4-BE49-F238E27FC236}">
                      <a16:creationId xmlns:a16="http://schemas.microsoft.com/office/drawing/2014/main" id="{9F78BB81-C781-48B9-B767-9DE9FD9BA66B}"/>
                    </a:ext>
                  </a:extLst>
                </p:cNvPr>
                <p:cNvSpPr/>
                <p:nvPr/>
              </p:nvSpPr>
              <p:spPr>
                <a:xfrm rot="10800000">
                  <a:off x="2758255" y="1734764"/>
                  <a:ext cx="494567" cy="489868"/>
                </a:xfrm>
                <a:prstGeom prst="ellipse">
                  <a:avLst/>
                </a:prstGeom>
                <a:solidFill>
                  <a:srgbClr val="134C9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783"/>
                  <a:endParaRPr lang="en-JM" sz="20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375" name="AutoShape 17"/>
              <p:cNvSpPr>
                <a:spLocks/>
              </p:cNvSpPr>
              <p:nvPr/>
            </p:nvSpPr>
            <p:spPr bwMode="auto">
              <a:xfrm>
                <a:off x="2877764" y="4702703"/>
                <a:ext cx="273464" cy="247786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</p:grpSp>
        <p:grpSp>
          <p:nvGrpSpPr>
            <p:cNvPr id="352" name="Группа 47"/>
            <p:cNvGrpSpPr/>
            <p:nvPr/>
          </p:nvGrpSpPr>
          <p:grpSpPr>
            <a:xfrm>
              <a:off x="2096306" y="1427089"/>
              <a:ext cx="1589644" cy="2818511"/>
              <a:chOff x="2221712" y="1427089"/>
              <a:chExt cx="1589644" cy="2818511"/>
            </a:xfrm>
          </p:grpSpPr>
          <p:sp>
            <p:nvSpPr>
              <p:cNvPr id="355" name="TextBox 102">
                <a:extLst>
                  <a:ext uri="{FF2B5EF4-FFF2-40B4-BE49-F238E27FC236}">
                    <a16:creationId xmlns:a16="http://schemas.microsoft.com/office/drawing/2014/main" id="{175287E6-884E-4FF7-A687-CC6AA942531C}"/>
                  </a:ext>
                </a:extLst>
              </p:cNvPr>
              <p:cNvSpPr txBox="1"/>
              <p:nvPr/>
            </p:nvSpPr>
            <p:spPr>
              <a:xfrm>
                <a:off x="2306970" y="1427089"/>
                <a:ext cx="1419129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/>
                  <a:t>Автономные/бюджетные </a:t>
                </a:r>
              </a:p>
              <a:p>
                <a:r>
                  <a:rPr lang="ru-RU" altLang="ko-KR" sz="700" dirty="0"/>
                  <a:t>учреждения</a:t>
                </a:r>
                <a:endParaRPr lang="ko-KR" altLang="en-US" sz="700" dirty="0"/>
              </a:p>
            </p:txBody>
          </p:sp>
          <p:sp>
            <p:nvSpPr>
              <p:cNvPr id="356" name="TextBox 119">
                <a:extLst>
                  <a:ext uri="{FF2B5EF4-FFF2-40B4-BE49-F238E27FC236}">
                    <a16:creationId xmlns:a16="http://schemas.microsoft.com/office/drawing/2014/main" id="{175287E6-884E-4FF7-A687-CC6AA942531C}"/>
                  </a:ext>
                </a:extLst>
              </p:cNvPr>
              <p:cNvSpPr txBox="1"/>
              <p:nvPr/>
            </p:nvSpPr>
            <p:spPr>
              <a:xfrm>
                <a:off x="2221712" y="2281208"/>
                <a:ext cx="1589644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7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dirty="0"/>
                  <a:t>Казенные учреждения, </a:t>
                </a:r>
                <a:br>
                  <a:rPr lang="ru-RU" altLang="ko-KR" dirty="0"/>
                </a:br>
                <a:r>
                  <a:rPr lang="ru-RU" altLang="ko-KR" dirty="0"/>
                  <a:t>органы власти</a:t>
                </a:r>
                <a:endParaRPr lang="ko-KR" altLang="en-US" dirty="0"/>
              </a:p>
            </p:txBody>
          </p:sp>
          <p:sp>
            <p:nvSpPr>
              <p:cNvPr id="357" name="TextBox 106">
                <a:extLst>
                  <a:ext uri="{FF2B5EF4-FFF2-40B4-BE49-F238E27FC236}">
                    <a16:creationId xmlns:a16="http://schemas.microsoft.com/office/drawing/2014/main" id="{65B80119-056E-4DA6-A4A8-E2185DB1CABE}"/>
                  </a:ext>
                </a:extLst>
              </p:cNvPr>
              <p:cNvSpPr txBox="1"/>
              <p:nvPr/>
            </p:nvSpPr>
            <p:spPr>
              <a:xfrm>
                <a:off x="2565770" y="3201752"/>
                <a:ext cx="901528" cy="176970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/>
                  <a:t>Организации</a:t>
                </a:r>
                <a:endParaRPr lang="ko-KR" altLang="en-US" sz="700" dirty="0"/>
              </a:p>
            </p:txBody>
          </p:sp>
          <p:sp>
            <p:nvSpPr>
              <p:cNvPr id="358" name="TextBox 106">
                <a:extLst>
                  <a:ext uri="{FF2B5EF4-FFF2-40B4-BE49-F238E27FC236}">
                    <a16:creationId xmlns:a16="http://schemas.microsoft.com/office/drawing/2014/main" id="{65B80119-056E-4DA6-A4A8-E2185DB1CABE}"/>
                  </a:ext>
                </a:extLst>
              </p:cNvPr>
              <p:cNvSpPr txBox="1"/>
              <p:nvPr/>
            </p:nvSpPr>
            <p:spPr>
              <a:xfrm>
                <a:off x="2565770" y="3960909"/>
                <a:ext cx="901528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/>
                  <a:t>Конечные получатели</a:t>
                </a:r>
                <a:endParaRPr lang="ko-KR" altLang="en-US" sz="700" dirty="0"/>
              </a:p>
            </p:txBody>
          </p:sp>
          <p:grpSp>
            <p:nvGrpSpPr>
              <p:cNvPr id="359" name="Группа 46"/>
              <p:cNvGrpSpPr/>
              <p:nvPr/>
            </p:nvGrpSpPr>
            <p:grpSpPr>
              <a:xfrm>
                <a:off x="2707599" y="1673698"/>
                <a:ext cx="617870" cy="2274738"/>
                <a:chOff x="2707599" y="1673698"/>
                <a:chExt cx="617870" cy="2274738"/>
              </a:xfrm>
            </p:grpSpPr>
            <p:grpSp>
              <p:nvGrpSpPr>
                <p:cNvPr id="360" name="Группа 23"/>
                <p:cNvGrpSpPr/>
                <p:nvPr/>
              </p:nvGrpSpPr>
              <p:grpSpPr>
                <a:xfrm>
                  <a:off x="2707599" y="1673698"/>
                  <a:ext cx="617870" cy="2274738"/>
                  <a:chOff x="2691034" y="1673698"/>
                  <a:chExt cx="617870" cy="2274738"/>
                </a:xfrm>
              </p:grpSpPr>
              <p:grpSp>
                <p:nvGrpSpPr>
                  <p:cNvPr id="365" name="Группа 17"/>
                  <p:cNvGrpSpPr/>
                  <p:nvPr/>
                </p:nvGrpSpPr>
                <p:grpSpPr>
                  <a:xfrm>
                    <a:off x="2691034" y="1673698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72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73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134C9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366" name="Группа 129"/>
                  <p:cNvGrpSpPr/>
                  <p:nvPr/>
                </p:nvGrpSpPr>
                <p:grpSpPr>
                  <a:xfrm>
                    <a:off x="2691034" y="2505067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70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71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134C9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367" name="Группа 145"/>
                  <p:cNvGrpSpPr/>
                  <p:nvPr/>
                </p:nvGrpSpPr>
                <p:grpSpPr>
                  <a:xfrm>
                    <a:off x="2691034" y="3336436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68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69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134C9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61" name="Группа 45"/>
                <p:cNvGrpSpPr/>
                <p:nvPr/>
              </p:nvGrpSpPr>
              <p:grpSpPr>
                <a:xfrm>
                  <a:off x="2805915" y="1758326"/>
                  <a:ext cx="419204" cy="2071002"/>
                  <a:chOff x="2805915" y="1758326"/>
                  <a:chExt cx="419204" cy="2071002"/>
                </a:xfrm>
              </p:grpSpPr>
              <p:pic>
                <p:nvPicPr>
                  <p:cNvPr id="362" name="Рисунок 36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33718" y="2600326"/>
                    <a:ext cx="372657" cy="355189"/>
                  </a:xfrm>
                  <a:prstGeom prst="rect">
                    <a:avLst/>
                  </a:prstGeom>
                </p:spPr>
              </p:pic>
              <p:pic>
                <p:nvPicPr>
                  <p:cNvPr id="363" name="Рисунок 36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5915" y="1758326"/>
                    <a:ext cx="416069" cy="396566"/>
                  </a:xfrm>
                  <a:prstGeom prst="rect">
                    <a:avLst/>
                  </a:prstGeom>
                </p:spPr>
              </p:pic>
              <p:pic>
                <p:nvPicPr>
                  <p:cNvPr id="364" name="Рисунок 36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6449" y="3410658"/>
                    <a:ext cx="418670" cy="41867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353" name="Рисунок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769" y="4232429"/>
              <a:ext cx="365544" cy="365544"/>
            </a:xfrm>
            <a:prstGeom prst="rect">
              <a:avLst/>
            </a:prstGeom>
          </p:spPr>
        </p:pic>
        <p:pic>
          <p:nvPicPr>
            <p:cNvPr id="354" name="Рисунок 3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281" y="1000050"/>
              <a:ext cx="567777" cy="56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90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5133154" y="767443"/>
            <a:ext cx="3768924" cy="364888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00" y="194400"/>
            <a:ext cx="434247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Задачи ПИАО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468259" y="793316"/>
            <a:ext cx="361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Запланированные задачи аналитики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5141353" y="2033402"/>
            <a:ext cx="3142780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Мониторинг капитальных вложений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5141353" y="1706089"/>
            <a:ext cx="313008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err="1"/>
              <a:t>Прослеживаемость</a:t>
            </a:r>
            <a:r>
              <a:rPr lang="ru-RU" sz="1000" dirty="0"/>
              <a:t> средств, предоставляемых</a:t>
            </a:r>
          </a:p>
          <a:p>
            <a:pPr>
              <a:lnSpc>
                <a:spcPct val="80000"/>
              </a:lnSpc>
            </a:pPr>
            <a:r>
              <a:rPr lang="ru-RU" sz="1000" dirty="0"/>
              <a:t>через закупки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5141353" y="1174573"/>
            <a:ext cx="315548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Мониторинг рисков неисполнения федерального</a:t>
            </a:r>
          </a:p>
          <a:p>
            <a:pPr>
              <a:lnSpc>
                <a:spcPct val="80000"/>
              </a:lnSpc>
            </a:pPr>
            <a:r>
              <a:rPr lang="ru-RU" sz="1000" dirty="0"/>
              <a:t>бюджета и контроль остатков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5141353" y="1501886"/>
            <a:ext cx="3168180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err="1"/>
              <a:t>Прослеживаемость</a:t>
            </a:r>
            <a:r>
              <a:rPr lang="ru-RU" sz="1000" dirty="0"/>
              <a:t> предоставления субсидий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5141353" y="2564918"/>
            <a:ext cx="308563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Прослеживаемость заработной платы и иных выплат на карты МИР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5141353" y="2892231"/>
            <a:ext cx="321263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Мониторинг остатков средств на счетах, </a:t>
            </a:r>
          </a:p>
          <a:p>
            <a:pPr>
              <a:lnSpc>
                <a:spcPct val="80000"/>
              </a:lnSpc>
            </a:pPr>
            <a:r>
              <a:rPr lang="ru-RU" sz="1000" dirty="0"/>
              <a:t>в том числе в рамках перехода на систему</a:t>
            </a:r>
          </a:p>
          <a:p>
            <a:pPr>
              <a:lnSpc>
                <a:spcPct val="80000"/>
              </a:lnSpc>
            </a:pPr>
            <a:r>
              <a:rPr lang="ru-RU" sz="1000" dirty="0"/>
              <a:t>казначейских платежей</a:t>
            </a:r>
          </a:p>
        </p:txBody>
      </p:sp>
      <p:sp>
        <p:nvSpPr>
          <p:cNvPr id="53" name="Овал 52"/>
          <p:cNvSpPr/>
          <p:nvPr/>
        </p:nvSpPr>
        <p:spPr>
          <a:xfrm>
            <a:off x="236066" y="1049442"/>
            <a:ext cx="139700" cy="139700"/>
          </a:xfrm>
          <a:prstGeom prst="ellipse">
            <a:avLst/>
          </a:prstGeom>
          <a:solidFill>
            <a:srgbClr val="01A159"/>
          </a:solidFill>
          <a:ln>
            <a:solidFill>
              <a:srgbClr val="A2D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151876" y="816918"/>
            <a:ext cx="439050" cy="2616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100" b="1" dirty="0">
                <a:solidFill>
                  <a:srgbClr val="11437F"/>
                </a:solidFill>
              </a:rPr>
              <a:t>2018</a:t>
            </a:r>
            <a:endParaRPr lang="ru-RU" sz="1100" b="1" dirty="0">
              <a:solidFill>
                <a:srgbClr val="11437F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676" y="4610100"/>
            <a:ext cx="139700" cy="139700"/>
          </a:xfrm>
          <a:prstGeom prst="ellipse">
            <a:avLst/>
          </a:prstGeom>
          <a:solidFill>
            <a:srgbClr val="01A159"/>
          </a:solidFill>
          <a:ln>
            <a:solidFill>
              <a:srgbClr val="A2D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178224" y="4738844"/>
            <a:ext cx="439050" cy="2616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100" b="1" dirty="0">
                <a:solidFill>
                  <a:srgbClr val="11437F"/>
                </a:solidFill>
              </a:rPr>
              <a:t>202</a:t>
            </a:r>
            <a:r>
              <a:rPr lang="ru-RU" sz="1100" b="1" dirty="0">
                <a:solidFill>
                  <a:srgbClr val="11437F"/>
                </a:solidFill>
              </a:rPr>
              <a:t>0</a:t>
            </a:r>
          </a:p>
        </p:txBody>
      </p:sp>
      <p:sp>
        <p:nvSpPr>
          <p:cNvPr id="69" name="Овал 68"/>
          <p:cNvSpPr/>
          <p:nvPr/>
        </p:nvSpPr>
        <p:spPr>
          <a:xfrm>
            <a:off x="4659029" y="1049736"/>
            <a:ext cx="139700" cy="1397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4569229" y="811602"/>
            <a:ext cx="439050" cy="2616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100" b="1" dirty="0">
                <a:solidFill>
                  <a:srgbClr val="11437F"/>
                </a:solidFill>
              </a:rPr>
              <a:t>20</a:t>
            </a:r>
            <a:r>
              <a:rPr lang="ru-RU" sz="1100" b="1" dirty="0">
                <a:solidFill>
                  <a:srgbClr val="11437F"/>
                </a:solidFill>
              </a:rPr>
              <a:t>21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5400000">
            <a:off x="3037979" y="2905551"/>
            <a:ext cx="33818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4659029" y="4610100"/>
            <a:ext cx="139700" cy="1397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4581929" y="4738844"/>
            <a:ext cx="439050" cy="2616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100" b="1" dirty="0">
                <a:solidFill>
                  <a:srgbClr val="11437F"/>
                </a:solidFill>
              </a:rPr>
              <a:t>202</a:t>
            </a:r>
            <a:r>
              <a:rPr lang="ru-RU" sz="1100" b="1" dirty="0">
                <a:solidFill>
                  <a:srgbClr val="11437F"/>
                </a:solidFill>
              </a:rPr>
              <a:t>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759280" y="768350"/>
            <a:ext cx="3562254" cy="343943"/>
          </a:xfrm>
          <a:prstGeom prst="rect">
            <a:avLst/>
          </a:prstGeom>
          <a:solidFill>
            <a:srgbClr val="4FC18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050993" y="785163"/>
            <a:ext cx="3226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Реализованные задачи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аналитики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4381" y="1144744"/>
            <a:ext cx="3163200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/>
              <a:t>Исполнение бюджетов бюджетной системы </a:t>
            </a:r>
            <a:endParaRPr lang="en-US" sz="1000" dirty="0"/>
          </a:p>
          <a:p>
            <a:r>
              <a:rPr lang="ru-RU" sz="1000" dirty="0"/>
              <a:t>Российской Федерации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61179" y="1535314"/>
            <a:ext cx="3086552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/>
              <a:t>Национальные (федеральные) проекты</a:t>
            </a:r>
            <a:endParaRPr lang="en-US" sz="1000" dirty="0"/>
          </a:p>
          <a:p>
            <a:r>
              <a:rPr lang="ru-RU" sz="1000" dirty="0"/>
              <a:t>и государственные программы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9499" y="1953038"/>
            <a:ext cx="3107282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/>
              <a:t>Ведение перечней и реестров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9499" y="2212749"/>
            <a:ext cx="3113632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/>
              <a:t>Анализ закупок товаров, работ, услуг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9499" y="2459760"/>
            <a:ext cx="3100932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/>
              <a:t>Бюджетный (бухгалтерский) учет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9499" y="2694071"/>
            <a:ext cx="3158082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/>
              <a:t>Контроль и надзор в финансово-бюджетной сфере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3149" y="3851357"/>
            <a:ext cx="3113632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/>
              <a:t>Мониторинг мер государственной поддержки </a:t>
            </a:r>
          </a:p>
          <a:p>
            <a:r>
              <a:rPr lang="ru-RU" sz="1000" dirty="0"/>
              <a:t>в связи с </a:t>
            </a:r>
            <a:r>
              <a:rPr lang="ru-RU" sz="1000" dirty="0" err="1"/>
              <a:t>коронавирусной</a:t>
            </a:r>
            <a:r>
              <a:rPr lang="ru-RU" sz="1000" dirty="0"/>
              <a:t> инфекцией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9499" y="4244457"/>
            <a:ext cx="3145382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/>
              <a:t>Мониторинг результатов предоставления субсидий на обеспечение горячим питанием обучающихся по программам начального общего образования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3149" y="2928382"/>
            <a:ext cx="3196182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/>
              <a:t>Казначейское сопровождение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1944" y="3437191"/>
            <a:ext cx="3165637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/>
              <a:t>Кассовое планирование и прогнозирование</a:t>
            </a:r>
            <a:endParaRPr lang="en-US" sz="1000" dirty="0"/>
          </a:p>
          <a:p>
            <a:r>
              <a:rPr lang="ru-RU" sz="1000" dirty="0"/>
              <a:t>исполнения Федерального бюджета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F1E75DF-029B-4847-8C40-07226D7EAA83}"/>
              </a:ext>
            </a:extLst>
          </p:cNvPr>
          <p:cNvSpPr/>
          <p:nvPr/>
        </p:nvSpPr>
        <p:spPr>
          <a:xfrm>
            <a:off x="753149" y="3188093"/>
            <a:ext cx="3151732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/>
              <a:t>Статистика государственных финансов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rot="10800000">
            <a:off x="314124" y="1273628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Ромб 93"/>
          <p:cNvSpPr/>
          <p:nvPr/>
        </p:nvSpPr>
        <p:spPr>
          <a:xfrm>
            <a:off x="590380" y="1227465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единительная линия 94"/>
          <p:cNvCxnSpPr>
            <a:stCxn id="53" idx="4"/>
            <a:endCxn id="58" idx="0"/>
          </p:cNvCxnSpPr>
          <p:nvPr/>
        </p:nvCxnSpPr>
        <p:spPr>
          <a:xfrm rot="16200000" flipH="1">
            <a:off x="-1401758" y="2896816"/>
            <a:ext cx="3420958" cy="561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Рисунок 135" descr="shopping-lis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713" y="809047"/>
            <a:ext cx="246544" cy="252691"/>
          </a:xfrm>
          <a:prstGeom prst="rect">
            <a:avLst/>
          </a:prstGeom>
        </p:spPr>
      </p:pic>
      <p:pic>
        <p:nvPicPr>
          <p:cNvPr id="137" name="Рисунок 136" descr="darts (1)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7285" y="798851"/>
            <a:ext cx="275168" cy="280491"/>
          </a:xfrm>
          <a:prstGeom prst="rect">
            <a:avLst/>
          </a:prstGeom>
        </p:spPr>
      </p:pic>
      <p:cxnSp>
        <p:nvCxnSpPr>
          <p:cNvPr id="90" name="Прямая соединительная линия 89"/>
          <p:cNvCxnSpPr/>
          <p:nvPr/>
        </p:nvCxnSpPr>
        <p:spPr>
          <a:xfrm rot="10800000">
            <a:off x="318871" y="1649889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Ромб 90"/>
          <p:cNvSpPr/>
          <p:nvPr/>
        </p:nvSpPr>
        <p:spPr>
          <a:xfrm>
            <a:off x="595127" y="1603726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rot="10800000">
            <a:off x="318855" y="2078543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Ромб 92"/>
          <p:cNvSpPr/>
          <p:nvPr/>
        </p:nvSpPr>
        <p:spPr>
          <a:xfrm>
            <a:off x="595111" y="2032380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rot="10800000">
            <a:off x="314076" y="2340492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Ромб 106"/>
          <p:cNvSpPr/>
          <p:nvPr/>
        </p:nvSpPr>
        <p:spPr>
          <a:xfrm>
            <a:off x="590332" y="2294329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rot="10800000">
            <a:off x="318838" y="2592907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Ромб 118"/>
          <p:cNvSpPr/>
          <p:nvPr/>
        </p:nvSpPr>
        <p:spPr>
          <a:xfrm>
            <a:off x="595094" y="2546744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 rot="10800000">
            <a:off x="314076" y="2821509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Ромб 120"/>
          <p:cNvSpPr/>
          <p:nvPr/>
        </p:nvSpPr>
        <p:spPr>
          <a:xfrm>
            <a:off x="590332" y="2775346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 rot="10800000">
            <a:off x="314076" y="3045346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Ромб 134"/>
          <p:cNvSpPr/>
          <p:nvPr/>
        </p:nvSpPr>
        <p:spPr>
          <a:xfrm>
            <a:off x="590332" y="2999183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 rot="10800000">
            <a:off x="314076" y="3312087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Ромб 138"/>
          <p:cNvSpPr/>
          <p:nvPr/>
        </p:nvSpPr>
        <p:spPr>
          <a:xfrm>
            <a:off x="590332" y="3265924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 rot="10800000">
            <a:off x="314076" y="3545409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Ромб 140"/>
          <p:cNvSpPr/>
          <p:nvPr/>
        </p:nvSpPr>
        <p:spPr>
          <a:xfrm>
            <a:off x="590332" y="3499246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 rot="10800000">
            <a:off x="314076" y="3964509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Ромб 142"/>
          <p:cNvSpPr/>
          <p:nvPr/>
        </p:nvSpPr>
        <p:spPr>
          <a:xfrm>
            <a:off x="590332" y="3918346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 rot="10800000">
            <a:off x="314076" y="4359797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Ромб 144"/>
          <p:cNvSpPr/>
          <p:nvPr/>
        </p:nvSpPr>
        <p:spPr>
          <a:xfrm>
            <a:off x="590332" y="4313634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 rot="10800000">
            <a:off x="4732779" y="1319314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Ромб 146"/>
          <p:cNvSpPr/>
          <p:nvPr/>
        </p:nvSpPr>
        <p:spPr>
          <a:xfrm>
            <a:off x="4999930" y="1273151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8" name="Прямая соединительная линия 147"/>
          <p:cNvCxnSpPr/>
          <p:nvPr/>
        </p:nvCxnSpPr>
        <p:spPr>
          <a:xfrm rot="10800000">
            <a:off x="4737284" y="2148857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Ромб 148"/>
          <p:cNvSpPr/>
          <p:nvPr/>
        </p:nvSpPr>
        <p:spPr>
          <a:xfrm>
            <a:off x="4999930" y="2102694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 rot="10800000">
            <a:off x="4735032" y="2369133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Ромб 150"/>
          <p:cNvSpPr/>
          <p:nvPr/>
        </p:nvSpPr>
        <p:spPr>
          <a:xfrm>
            <a:off x="4999930" y="2322970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 rot="10800000">
            <a:off x="4735752" y="3480090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Ромб 155"/>
          <p:cNvSpPr/>
          <p:nvPr/>
        </p:nvSpPr>
        <p:spPr>
          <a:xfrm>
            <a:off x="4999930" y="3433927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 rot="10800000">
            <a:off x="4734243" y="3957820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Ромб 157"/>
          <p:cNvSpPr/>
          <p:nvPr/>
        </p:nvSpPr>
        <p:spPr>
          <a:xfrm>
            <a:off x="4999930" y="3911657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515B128-73B2-4A35-9666-80EAC72DA598}"/>
              </a:ext>
            </a:extLst>
          </p:cNvPr>
          <p:cNvSpPr/>
          <p:nvPr/>
        </p:nvSpPr>
        <p:spPr>
          <a:xfrm>
            <a:off x="5141353" y="3342655"/>
            <a:ext cx="308563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Паспорта объектов контроля и формирование плана контрольных мероприятий на основе алгоритмов анализа рисков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40BE49A-86C8-4831-BDA4-93EA37F60F2F}"/>
              </a:ext>
            </a:extLst>
          </p:cNvPr>
          <p:cNvSpPr/>
          <p:nvPr/>
        </p:nvSpPr>
        <p:spPr>
          <a:xfrm>
            <a:off x="5141353" y="2237605"/>
            <a:ext cx="308563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Оперативный мониторинг Единого казначейского счета и средств в размещении</a:t>
            </a: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08ED1126-40E9-4AA7-88F1-2A06AEE0FB22}"/>
              </a:ext>
            </a:extLst>
          </p:cNvPr>
          <p:cNvCxnSpPr/>
          <p:nvPr/>
        </p:nvCxnSpPr>
        <p:spPr>
          <a:xfrm rot="10800000">
            <a:off x="4735035" y="2709263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Ромб 81">
            <a:extLst>
              <a:ext uri="{FF2B5EF4-FFF2-40B4-BE49-F238E27FC236}">
                <a16:creationId xmlns:a16="http://schemas.microsoft.com/office/drawing/2014/main" id="{D8C6D91F-BB85-4462-AE23-74E668CCFA56}"/>
              </a:ext>
            </a:extLst>
          </p:cNvPr>
          <p:cNvSpPr/>
          <p:nvPr/>
        </p:nvSpPr>
        <p:spPr>
          <a:xfrm>
            <a:off x="4999930" y="2663100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2C2189F2-212A-4125-8B47-473E66C5C31A}"/>
              </a:ext>
            </a:extLst>
          </p:cNvPr>
          <p:cNvCxnSpPr>
            <a:cxnSpLocks/>
          </p:cNvCxnSpPr>
          <p:nvPr/>
        </p:nvCxnSpPr>
        <p:spPr>
          <a:xfrm rot="10800000">
            <a:off x="4735755" y="3050728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Ромб 84">
            <a:extLst>
              <a:ext uri="{FF2B5EF4-FFF2-40B4-BE49-F238E27FC236}">
                <a16:creationId xmlns:a16="http://schemas.microsoft.com/office/drawing/2014/main" id="{8BA91547-1E52-4D4E-91EE-61167800F41E}"/>
              </a:ext>
            </a:extLst>
          </p:cNvPr>
          <p:cNvSpPr/>
          <p:nvPr/>
        </p:nvSpPr>
        <p:spPr>
          <a:xfrm>
            <a:off x="4999930" y="3004565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CEF4B7FE-1F31-41FF-A0F0-C37BC82B916B}"/>
              </a:ext>
            </a:extLst>
          </p:cNvPr>
          <p:cNvCxnSpPr/>
          <p:nvPr/>
        </p:nvCxnSpPr>
        <p:spPr>
          <a:xfrm rot="10800000">
            <a:off x="4723674" y="4298461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Ромб 87">
            <a:extLst>
              <a:ext uri="{FF2B5EF4-FFF2-40B4-BE49-F238E27FC236}">
                <a16:creationId xmlns:a16="http://schemas.microsoft.com/office/drawing/2014/main" id="{10C209A5-BFE7-4A6C-93CB-60C098A60004}"/>
              </a:ext>
            </a:extLst>
          </p:cNvPr>
          <p:cNvSpPr/>
          <p:nvPr/>
        </p:nvSpPr>
        <p:spPr>
          <a:xfrm>
            <a:off x="4999930" y="4252298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E777BF87-C239-4952-904C-988C6F374A2B}"/>
              </a:ext>
            </a:extLst>
          </p:cNvPr>
          <p:cNvSpPr/>
          <p:nvPr/>
        </p:nvSpPr>
        <p:spPr>
          <a:xfrm>
            <a:off x="5141353" y="3793079"/>
            <a:ext cx="308563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Личные кабинеты и витрины для ФОИВ, субъектов РФ и других потребителей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424806B3-0320-405F-B52A-69A9B11F5093}"/>
              </a:ext>
            </a:extLst>
          </p:cNvPr>
          <p:cNvSpPr/>
          <p:nvPr/>
        </p:nvSpPr>
        <p:spPr>
          <a:xfrm>
            <a:off x="5141353" y="4120392"/>
            <a:ext cx="308563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Сервис предоставления наборов данных (дата-сетов) для ГАСУ и иных потребителей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D0E2A08C-B8C7-4BF3-A2DC-B579E99E4DF7}"/>
              </a:ext>
            </a:extLst>
          </p:cNvPr>
          <p:cNvSpPr/>
          <p:nvPr/>
        </p:nvSpPr>
        <p:spPr>
          <a:xfrm>
            <a:off x="5141353" y="4447703"/>
            <a:ext cx="308563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/>
              <a:t>Развитие в части создания онтологии, обеспечения качества данных, юзабилити, мобильности</a:t>
            </a: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2D0C05FB-BE8D-4AEB-A847-1B8A055BDCDB}"/>
              </a:ext>
            </a:extLst>
          </p:cNvPr>
          <p:cNvCxnSpPr/>
          <p:nvPr/>
        </p:nvCxnSpPr>
        <p:spPr>
          <a:xfrm rot="10800000">
            <a:off x="4724819" y="1614345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Ромб 98">
            <a:extLst>
              <a:ext uri="{FF2B5EF4-FFF2-40B4-BE49-F238E27FC236}">
                <a16:creationId xmlns:a16="http://schemas.microsoft.com/office/drawing/2014/main" id="{28791813-1FA1-435C-9B73-32D4BFDCA10A}"/>
              </a:ext>
            </a:extLst>
          </p:cNvPr>
          <p:cNvSpPr/>
          <p:nvPr/>
        </p:nvSpPr>
        <p:spPr>
          <a:xfrm>
            <a:off x="4999930" y="1568182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9A2028F2-3376-41B7-B4DB-7CBDDED6AA8A}"/>
              </a:ext>
            </a:extLst>
          </p:cNvPr>
          <p:cNvCxnSpPr/>
          <p:nvPr/>
        </p:nvCxnSpPr>
        <p:spPr>
          <a:xfrm rot="10800000">
            <a:off x="4736502" y="1850465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Ромб 100">
            <a:extLst>
              <a:ext uri="{FF2B5EF4-FFF2-40B4-BE49-F238E27FC236}">
                <a16:creationId xmlns:a16="http://schemas.microsoft.com/office/drawing/2014/main" id="{242457AC-0325-4360-96B4-12C5E4F592C4}"/>
              </a:ext>
            </a:extLst>
          </p:cNvPr>
          <p:cNvSpPr/>
          <p:nvPr/>
        </p:nvSpPr>
        <p:spPr>
          <a:xfrm>
            <a:off x="4999930" y="1804302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2FD04B35-43AC-4809-82C8-6BA32D76BAD3}"/>
              </a:ext>
            </a:extLst>
          </p:cNvPr>
          <p:cNvCxnSpPr/>
          <p:nvPr/>
        </p:nvCxnSpPr>
        <p:spPr>
          <a:xfrm rot="10800000">
            <a:off x="4748480" y="4559927"/>
            <a:ext cx="27642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Ромб 102">
            <a:extLst>
              <a:ext uri="{FF2B5EF4-FFF2-40B4-BE49-F238E27FC236}">
                <a16:creationId xmlns:a16="http://schemas.microsoft.com/office/drawing/2014/main" id="{6FD89AB8-27A5-4CA7-934B-EA24D16046A9}"/>
              </a:ext>
            </a:extLst>
          </p:cNvPr>
          <p:cNvSpPr/>
          <p:nvPr/>
        </p:nvSpPr>
        <p:spPr>
          <a:xfrm>
            <a:off x="4999930" y="4513764"/>
            <a:ext cx="89757" cy="89757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4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57" y="194400"/>
            <a:ext cx="6534419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Риски неисполнения федерального бюджета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AF85B3-B74C-4A20-9C33-DFFA6A478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28" y="601618"/>
            <a:ext cx="7728857" cy="43474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5DB446-0210-43EF-AE8E-FDA298F49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545" y="1836057"/>
            <a:ext cx="5363835" cy="3017157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BD42022-0B72-48AC-93CB-68F6F044A9AC}"/>
              </a:ext>
            </a:extLst>
          </p:cNvPr>
          <p:cNvSpPr/>
          <p:nvPr/>
        </p:nvSpPr>
        <p:spPr>
          <a:xfrm>
            <a:off x="2133600" y="4110587"/>
            <a:ext cx="658523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400" dirty="0"/>
              <a:t>Мониторинг контрольных точек риска отзыва в соответствии с ПП № 1496 от 9 декабря 2017 года «О мерах по обеспечению исполнения федерального бюджета» и прогноз остатков неисполненных лимитов на конец года. В 2022 году практика будет распространяться на субъекты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40547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57" y="194400"/>
            <a:ext cx="6534419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Субсидии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5DE93C-30C6-4213-8356-C502DD718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4" y="533602"/>
            <a:ext cx="7895771" cy="4441371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BD42022-0B72-48AC-93CB-68F6F044A9AC}"/>
              </a:ext>
            </a:extLst>
          </p:cNvPr>
          <p:cNvSpPr/>
          <p:nvPr/>
        </p:nvSpPr>
        <p:spPr>
          <a:xfrm>
            <a:off x="6197600" y="3348662"/>
            <a:ext cx="2564762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400" dirty="0"/>
              <a:t>Анализ по субсидиям юридическим лицам, АУ\БУ и межбюджетным трансфертам по вице-премьерам, ГАБС, видам субсидий, получателям, КБК</a:t>
            </a:r>
          </a:p>
        </p:txBody>
      </p:sp>
    </p:spTree>
    <p:extLst>
      <p:ext uri="{BB962C8B-B14F-4D97-AF65-F5344CB8AC3E}">
        <p14:creationId xmlns:p14="http://schemas.microsoft.com/office/powerpoint/2010/main" val="227525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57" y="194400"/>
            <a:ext cx="6534419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Субсидии. Граф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C96EEA-4841-496A-ACA1-D33C393E2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9" y="496776"/>
            <a:ext cx="8120743" cy="45679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2BF319-2761-438E-8DC2-02DF08DBEDD0}"/>
              </a:ext>
            </a:extLst>
          </p:cNvPr>
          <p:cNvSpPr/>
          <p:nvPr/>
        </p:nvSpPr>
        <p:spPr>
          <a:xfrm>
            <a:off x="6582676" y="4193834"/>
            <a:ext cx="185157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72000" rIns="72000">
            <a:spAutoFit/>
          </a:bodyPr>
          <a:lstStyle/>
          <a:p>
            <a:r>
              <a:rPr lang="ru-RU" sz="1400" dirty="0"/>
              <a:t>Субсидии по ГРБС и вице-премьерам</a:t>
            </a:r>
          </a:p>
        </p:txBody>
      </p:sp>
    </p:spTree>
    <p:extLst>
      <p:ext uri="{BB962C8B-B14F-4D97-AF65-F5344CB8AC3E}">
        <p14:creationId xmlns:p14="http://schemas.microsoft.com/office/powerpoint/2010/main" val="630110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5598</TotalTime>
  <Words>1892</Words>
  <Application>Microsoft Office PowerPoint</Application>
  <PresentationFormat>Экран (16:9)</PresentationFormat>
  <Paragraphs>373</Paragraphs>
  <Slides>20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Avenir Next Regular</vt:lpstr>
      <vt:lpstr>Calibri</vt:lpstr>
      <vt:lpstr>Gill Sans</vt:lpstr>
      <vt:lpstr>Open Sans Condensed</vt:lpstr>
      <vt:lpstr>Segoe UI</vt:lpstr>
      <vt:lpstr>Wingdings</vt:lpstr>
      <vt:lpstr>Office Theme</vt:lpstr>
      <vt:lpstr>Презентация PowerPoint</vt:lpstr>
      <vt:lpstr>Потребители данных</vt:lpstr>
      <vt:lpstr>Подсистема информационно-аналитического обеспечения</vt:lpstr>
      <vt:lpstr>Последовательная детализация данных в ПИАО </vt:lpstr>
      <vt:lpstr>Полная прослеживаемость до конечного получателя в ПИАО</vt:lpstr>
      <vt:lpstr>Задачи ПИАО</vt:lpstr>
      <vt:lpstr>Риски неисполнения федерального бюджета</vt:lpstr>
      <vt:lpstr>Субсидии</vt:lpstr>
      <vt:lpstr>Субсидии. Граф</vt:lpstr>
      <vt:lpstr>Субсидии МБТ. Граф прослеживаемости на всех уровнях бюджетной системы РФ, до конечных получателей</vt:lpstr>
      <vt:lpstr>Соглашения. Полная информация и аналитика по соглашениям, включая отчеты о достижении результатов</vt:lpstr>
      <vt:lpstr>Казначейское сопровождение</vt:lpstr>
      <vt:lpstr>Казначейское сопровождение</vt:lpstr>
      <vt:lpstr>Казначейское сопровождение. Средства бюджетов субъектов РФ/местных бюджетов</vt:lpstr>
      <vt:lpstr>Разработка сервиса предоставления наборов данных</vt:lpstr>
      <vt:lpstr>Порядок подключения к подсистеме ПИАО</vt:lpstr>
      <vt:lpstr>Единый портал бюджетной системы budget.gov.ru</vt:lpstr>
      <vt:lpstr>Реестр соглашений</vt:lpstr>
      <vt:lpstr>Новые наборы открытых данных на Едином портале</vt:lpstr>
      <vt:lpstr>Мобильное приложение «Бюджет.РФ»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Мария Баркова</cp:lastModifiedBy>
  <cp:revision>458</cp:revision>
  <dcterms:created xsi:type="dcterms:W3CDTF">2019-07-31T16:47:50Z</dcterms:created>
  <dcterms:modified xsi:type="dcterms:W3CDTF">2021-10-07T17:44:43Z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