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5"/>
  </p:notesMasterIdLst>
  <p:handoutMasterIdLst>
    <p:handoutMasterId r:id="rId16"/>
  </p:handoutMasterIdLst>
  <p:sldIdLst>
    <p:sldId id="3628" r:id="rId3"/>
    <p:sldId id="3638" r:id="rId4"/>
    <p:sldId id="3632" r:id="rId5"/>
    <p:sldId id="3625" r:id="rId6"/>
    <p:sldId id="3627" r:id="rId7"/>
    <p:sldId id="3621" r:id="rId8"/>
    <p:sldId id="3631" r:id="rId9"/>
    <p:sldId id="3639" r:id="rId10"/>
    <p:sldId id="3640" r:id="rId11"/>
    <p:sldId id="3629" r:id="rId12"/>
    <p:sldId id="3634" r:id="rId13"/>
    <p:sldId id="3641" r:id="rId14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006131"/>
    <a:srgbClr val="008E40"/>
    <a:srgbClr val="548235"/>
    <a:srgbClr val="76F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74" autoAdjust="0"/>
  </p:normalViewPr>
  <p:slideViewPr>
    <p:cSldViewPr>
      <p:cViewPr varScale="1">
        <p:scale>
          <a:sx n="103" d="100"/>
          <a:sy n="103" d="100"/>
        </p:scale>
        <p:origin x="177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ltDnDiag">
              <a:fgClr>
                <a:srgbClr val="FF0000"/>
              </a:fgClr>
              <a:bgClr>
                <a:schemeClr val="bg1"/>
              </a:bgClr>
            </a:pattFill>
            <a:ln w="25400">
              <a:solidFill>
                <a:srgbClr val="FF0000"/>
              </a:solidFill>
            </a:ln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2">
                  <c:v>1</c:v>
                </c:pt>
                <c:pt idx="3">
                  <c:v>1.35</c:v>
                </c:pt>
                <c:pt idx="4">
                  <c:v>1.7</c:v>
                </c:pt>
                <c:pt idx="5">
                  <c:v>2.0499999999999998</c:v>
                </c:pt>
                <c:pt idx="6">
                  <c:v>2.4</c:v>
                </c:pt>
                <c:pt idx="7">
                  <c:v>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D-426E-A46F-273EE577867A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ltUpDiag">
              <a:fgClr>
                <a:srgbClr val="0070C0"/>
              </a:fgClr>
              <a:bgClr>
                <a:schemeClr val="bg2"/>
              </a:bgClr>
            </a:pattFill>
            <a:ln w="12700">
              <a:solidFill>
                <a:srgbClr val="0070C0"/>
              </a:solidFill>
            </a:ln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0.75</c:v>
                </c:pt>
                <c:pt idx="2">
                  <c:v>1</c:v>
                </c:pt>
                <c:pt idx="3">
                  <c:v>1.25</c:v>
                </c:pt>
                <c:pt idx="4">
                  <c:v>1.5</c:v>
                </c:pt>
                <c:pt idx="5">
                  <c:v>1.75</c:v>
                </c:pt>
                <c:pt idx="6">
                  <c:v>2</c:v>
                </c:pt>
                <c:pt idx="7">
                  <c:v>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6D-426E-A46F-273EE5778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38208"/>
        <c:axId val="61440000"/>
      </c:areaChart>
      <c:catAx>
        <c:axId val="614382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600">
                <a:latin typeface="Trebuchet MS" panose="020B0603020202020204" pitchFamily="34" charset="0"/>
              </a:defRPr>
            </a:pPr>
            <a:endParaRPr lang="ru-RU"/>
          </a:p>
        </c:txPr>
        <c:crossAx val="61440000"/>
        <c:crosses val="autoZero"/>
        <c:auto val="1"/>
        <c:lblAlgn val="ctr"/>
        <c:lblOffset val="100"/>
        <c:tickLblSkip val="1"/>
        <c:noMultiLvlLbl val="0"/>
      </c:catAx>
      <c:valAx>
        <c:axId val="614400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61438208"/>
        <c:crossesAt val="1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0.0425</cdr:x>
      <cdr:y>0.7122</cdr:y>
    </cdr:from>
    <cdr:to>
      <cdr:x>0.95873</cdr:x>
      <cdr:y>0.90997</cdr:y>
    </cdr:to>
    <cdr:sp macro="" textlink="">
      <cdr:nvSpPr>
        <cdr:cNvPr id="16" name="Полилиния 15"/>
        <cdr:cNvSpPr/>
      </cdr:nvSpPr>
      <cdr:spPr>
        <a:xfrm xmlns:a="http://schemas.openxmlformats.org/drawingml/2006/main">
          <a:off x="355190" y="3453098"/>
          <a:ext cx="7658100" cy="958850"/>
        </a:xfrm>
        <a:custGeom xmlns:a="http://schemas.openxmlformats.org/drawingml/2006/main">
          <a:avLst/>
          <a:gdLst>
            <a:gd name="connsiteX0" fmla="*/ 0 w 7658100"/>
            <a:gd name="connsiteY0" fmla="*/ 946150 h 958850"/>
            <a:gd name="connsiteX1" fmla="*/ 0 w 7658100"/>
            <a:gd name="connsiteY1" fmla="*/ 514350 h 958850"/>
            <a:gd name="connsiteX2" fmla="*/ 7658100 w 7658100"/>
            <a:gd name="connsiteY2" fmla="*/ 0 h 958850"/>
            <a:gd name="connsiteX3" fmla="*/ 7658100 w 7658100"/>
            <a:gd name="connsiteY3" fmla="*/ 958850 h 958850"/>
            <a:gd name="connsiteX4" fmla="*/ 0 w 7658100"/>
            <a:gd name="connsiteY4" fmla="*/ 946150 h 958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7658100" h="958850">
              <a:moveTo>
                <a:pt x="0" y="946150"/>
              </a:moveTo>
              <a:lnTo>
                <a:pt x="0" y="514350"/>
              </a:lnTo>
              <a:lnTo>
                <a:pt x="7658100" y="0"/>
              </a:lnTo>
              <a:lnTo>
                <a:pt x="7658100" y="958850"/>
              </a:lnTo>
              <a:lnTo>
                <a:pt x="0" y="946150"/>
              </a:lnTo>
              <a:close/>
            </a:path>
          </a:pathLst>
        </a:custGeom>
        <a:pattFill xmlns:a="http://schemas.openxmlformats.org/drawingml/2006/main" prst="ltUpDiag">
          <a:fgClr>
            <a:schemeClr val="accent3">
              <a:lumMod val="60000"/>
              <a:lumOff val="40000"/>
            </a:schemeClr>
          </a:fgClr>
          <a:bgClr>
            <a:srgbClr val="EDEDE3"/>
          </a:bgClr>
        </a:pattFill>
        <a:ln xmlns:a="http://schemas.openxmlformats.org/drawingml/2006/main" w="12700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B5F17-CCDA-4B33-AFBD-07BF5F58BF22}" type="datetimeFigureOut">
              <a:rPr lang="ru-RU" smtClean="0"/>
              <a:t>08.10.2021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4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A7C8F-5D3C-43E1-A37B-ED449585AA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40466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FCCB5-895F-41C1-A380-B151E0DC12B0}" type="datetimeFigureOut">
              <a:rPr lang="ru-RU" smtClean="0"/>
              <a:t>08.10.2021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51"/>
            <a:ext cx="5444490" cy="44748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8A831-82AE-424E-8B5D-FCCF0DBB12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07754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5338" y="360363"/>
            <a:ext cx="5280025" cy="3959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3508" y="4823549"/>
            <a:ext cx="6620871" cy="51205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905" algn="just">
              <a:spcAft>
                <a:spcPts val="299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18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5338" y="360363"/>
            <a:ext cx="5280025" cy="3959225"/>
          </a:xfr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76263" y="4722429"/>
            <a:ext cx="5718175" cy="4878239"/>
          </a:xfrm>
          <a:noFill/>
        </p:spPr>
        <p:txBody>
          <a:bodyPr lIns="85481" tIns="42745" rIns="85481" bIns="42745"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Национальные проекты – это не только те новые меры, которые мы должны сформулировать сейчас. Многие реализуемые мероприятия фактически и сейчас направлены на достижение целей национальных проектов. 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 точки зрения бюджета это означает, что нацпроекты – это не только 8 трлн. рублей дополнительных бюджетных ассигнований. Уже запланированные бюджетные расходы, соответствующие целям нацпроектов, оцениваются в объеме порядка 17,5 трлн. рублей на предстоящие 6 лет. Это тот ресурс, который должен быть учтен при формировании нацпроектов. При этом и многие ведомственные проекты и даже часть процессных мероприятий также могут рассматриваться как инструменты, направленные на эти же цели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3225" algn="just">
              <a:spcBef>
                <a:spcPts val="294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3225" algn="just">
              <a:spcBef>
                <a:spcPts val="294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3225" algn="just">
              <a:spcBef>
                <a:spcPts val="294"/>
              </a:spcBef>
            </a:pP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 indent="353225" algn="just">
              <a:spcBef>
                <a:spcPts val="294"/>
              </a:spcBef>
            </a:pP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ожидаемая продолжительность жизни при рождении в Российской Федерации по итогам 2017 года составила 72,7 лет и за последние годы увеличивается ежегодно в среднем примерно на полгода. Нетрудно посчитать, что поступательное функционирование системы здравоохранения даже без новых проектов должно было обеспечить к 2024 году продолжительность жизни порядка 76 лет. В этой связи цель нацпроекта в здравоохранении – ускорение значения этого показателя еще как минимум на 2 года (до 78 лет, как определено Указом).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6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22288" y="146050"/>
            <a:ext cx="5761037" cy="432117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1534E-C3D1-47EA-AB84-6C6F93B693D2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472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22288" y="146050"/>
            <a:ext cx="5761037" cy="432117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1534E-C3D1-47EA-AB84-6C6F93B693D2}" type="slidenum">
              <a:rPr lang="ru-RU" smtClean="0"/>
              <a:t>5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16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22288" y="146050"/>
            <a:ext cx="5761037" cy="432117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1534E-C3D1-47EA-AB84-6C6F93B693D2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010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26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2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84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5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8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9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 userDrawn="1"/>
        </p:nvSpPr>
        <p:spPr>
          <a:xfrm>
            <a:off x="541342" y="6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8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1">
            <a:extLst>
              <a:ext uri="{FF2B5EF4-FFF2-40B4-BE49-F238E27FC236}">
                <a16:creationId xmlns:a16="http://schemas.microsoft.com/office/drawing/2014/main" id="{5FD838A7-343B-45EA-92FC-7FB7F579BB79}"/>
              </a:ext>
            </a:extLst>
          </p:cNvPr>
          <p:cNvSpPr txBox="1">
            <a:spLocks/>
          </p:cNvSpPr>
          <p:nvPr userDrawn="1"/>
        </p:nvSpPr>
        <p:spPr>
          <a:xfrm>
            <a:off x="6670322" y="-206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44062" fontAlgn="base">
              <a:spcBef>
                <a:spcPct val="0"/>
              </a:spcBef>
              <a:spcAft>
                <a:spcPct val="0"/>
              </a:spcAft>
              <a:defRPr/>
            </a:pPr>
            <a:fld id="{7C948A7D-6C52-4157-BEA1-1B3B6891AEA4}" type="slidenum">
              <a:rPr lang="ru-RU" sz="1663" smtClean="0">
                <a:solidFill>
                  <a:schemeClr val="bg1"/>
                </a:solidFill>
              </a:rPr>
              <a:pPr defTabSz="84406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663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442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5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8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3"/>
          <p:cNvSpPr txBox="1">
            <a:spLocks noChangeArrowheads="1"/>
          </p:cNvSpPr>
          <p:nvPr userDrawn="1"/>
        </p:nvSpPr>
        <p:spPr bwMode="auto">
          <a:xfrm>
            <a:off x="41287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79512" y="6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Прямоугольник 27"/>
          <p:cNvSpPr>
            <a:spLocks noChangeArrowheads="1"/>
          </p:cNvSpPr>
          <p:nvPr userDrawn="1"/>
        </p:nvSpPr>
        <p:spPr bwMode="auto">
          <a:xfrm>
            <a:off x="60178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8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19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3" y="2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662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4237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>
                <a:solidFill>
                  <a:srgbClr val="DBDBE9"/>
                </a:solidFill>
              </a:rPr>
              <a:t>]</a:t>
            </a:r>
            <a:endParaRPr lang="ru-RU" sz="1662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031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3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7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2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2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3" y="2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662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4237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>
                <a:solidFill>
                  <a:srgbClr val="DBDBE9"/>
                </a:solidFill>
              </a:rPr>
              <a:t>]</a:t>
            </a:r>
            <a:endParaRPr lang="ru-RU" sz="1662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031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66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2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662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2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2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3915" y="-35990"/>
            <a:ext cx="762000" cy="366712"/>
          </a:xfrm>
        </p:spPr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16877" y="-61200"/>
            <a:ext cx="970747" cy="446378"/>
            <a:chOff x="216877" y="-61200"/>
            <a:chExt cx="970747" cy="446378"/>
          </a:xfrm>
        </p:grpSpPr>
        <p:sp>
          <p:nvSpPr>
            <p:cNvPr id="8" name="Прямоугольник 11"/>
            <p:cNvSpPr>
              <a:spLocks noChangeArrowheads="1"/>
            </p:cNvSpPr>
            <p:nvPr userDrawn="1"/>
          </p:nvSpPr>
          <p:spPr bwMode="auto">
            <a:xfrm>
              <a:off x="940440" y="-14400"/>
              <a:ext cx="247184" cy="319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477" dirty="0">
                  <a:solidFill>
                    <a:srgbClr val="DBDBE9"/>
                  </a:solidFill>
                  <a:latin typeface="Times New Roman" pitchFamily="18" charset="0"/>
                  <a:cs typeface="Times New Roman" pitchFamily="18" charset="0"/>
                </a:rPr>
                <a:t>]</a:t>
              </a:r>
              <a:endParaRPr lang="ru-RU" sz="1662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41342" y="-27384"/>
              <a:ext cx="463550" cy="379413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>
                <a:defRPr/>
              </a:pPr>
              <a:r>
                <a:rPr lang="ru-RU" sz="1846" dirty="0">
                  <a:solidFill>
                    <a:srgbClr val="53548A">
                      <a:lumMod val="20000"/>
                      <a:lumOff val="80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1662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" name="Прямоугольник 27"/>
            <p:cNvSpPr>
              <a:spLocks noChangeArrowheads="1"/>
            </p:cNvSpPr>
            <p:nvPr userDrawn="1"/>
          </p:nvSpPr>
          <p:spPr bwMode="auto">
            <a:xfrm>
              <a:off x="940440" y="-14400"/>
              <a:ext cx="247184" cy="319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477" dirty="0">
                  <a:solidFill>
                    <a:srgbClr val="DBDBE9"/>
                  </a:solidFill>
                  <a:latin typeface="Times New Roman" pitchFamily="18" charset="0"/>
                  <a:cs typeface="Times New Roman" pitchFamily="18" charset="0"/>
                </a:rPr>
                <a:t>]</a:t>
              </a:r>
              <a:endParaRPr lang="ru-RU" sz="1662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3"/>
            <p:cNvSpPr txBox="1">
              <a:spLocks noChangeArrowheads="1"/>
            </p:cNvSpPr>
            <p:nvPr userDrawn="1"/>
          </p:nvSpPr>
          <p:spPr bwMode="auto">
            <a:xfrm>
              <a:off x="755576" y="-61200"/>
              <a:ext cx="369012" cy="404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ru-RU" sz="2031" i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19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" name="Рисунок 2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877" y="15290"/>
              <a:ext cx="31212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9137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085385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044354" y="-1588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25305" y="-1588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8976947" y="-1588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8915400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875835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40728" y="1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25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66" y="-1588"/>
            <a:ext cx="311645" cy="36988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8540318" y="14694"/>
            <a:ext cx="4366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B57F-E6B2-477A-A458-E62C3B0A6261}" type="slidenum">
              <a:rPr lang="ru-RU" b="1" smtClean="0">
                <a:solidFill>
                  <a:schemeClr val="bg1"/>
                </a:solidFill>
              </a:rPr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6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7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663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663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5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8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3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3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6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7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663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663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9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034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5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8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3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3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429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40728" y="7"/>
            <a:ext cx="46452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7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663" dirty="0">
              <a:latin typeface="Arial" charset="0"/>
              <a:cs typeface="+mn-cs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96422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663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85385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44357" y="-1587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25309" y="-1587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76951" y="-1587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915404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875837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40728" y="7"/>
            <a:ext cx="46452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7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663" dirty="0">
              <a:latin typeface="Arial" charset="0"/>
              <a:cs typeface="+mn-cs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96422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663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9" y="-1588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DB4DD37-3EED-4F6E-8ACE-01C795C86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61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718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5" y="6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7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663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37566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</a:rPr>
              <a:t>]</a:t>
            </a:r>
            <a:endParaRPr lang="ru-RU" sz="1663" dirty="0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5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3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9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3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63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5" y="6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7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663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37566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</a:rPr>
              <a:t>]</a:t>
            </a:r>
            <a:endParaRPr lang="ru-RU" sz="1663" dirty="0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3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84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83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86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14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51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6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3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A19E-97DC-45BA-A5E8-8040543608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84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8" r:id="rId14"/>
    <p:sldLayoutId id="2147483669" r:id="rId15"/>
    <p:sldLayoutId id="2147483670" r:id="rId16"/>
  </p:sldLayoutIdLst>
  <p:hf sldNum="0" hd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583974" y="612775"/>
            <a:ext cx="9583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39">
                <a:solidFill>
                  <a:schemeClr val="accent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6174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39" dirty="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173915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A8C7D-5002-44B9-BE1C-CBCC48AE0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40728" y="5"/>
            <a:ext cx="46452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7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663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Прямоугольник 17"/>
          <p:cNvSpPr>
            <a:spLocks noChangeArrowheads="1"/>
          </p:cNvSpPr>
          <p:nvPr userDrawn="1"/>
        </p:nvSpPr>
        <p:spPr bwMode="auto">
          <a:xfrm>
            <a:off x="96422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663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4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7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92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Arial" charset="0"/>
        </a:defRPr>
      </a:lvl5pPr>
      <a:lvl6pPr marL="422031" algn="l" rtl="0" fontAlgn="base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Trebuchet MS" pitchFamily="34" charset="0"/>
        </a:defRPr>
      </a:lvl6pPr>
      <a:lvl7pPr marL="844062" algn="l" rtl="0" fontAlgn="base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Trebuchet MS" pitchFamily="34" charset="0"/>
        </a:defRPr>
      </a:lvl7pPr>
      <a:lvl8pPr marL="1266092" algn="l" rtl="0" fontAlgn="base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Trebuchet MS" pitchFamily="34" charset="0"/>
        </a:defRPr>
      </a:lvl8pPr>
      <a:lvl9pPr marL="1688123" algn="l" rtl="0" fontAlgn="base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Trebuchet MS" pitchFamily="34" charset="0"/>
        </a:defRPr>
      </a:lvl9pPr>
    </p:titleStyle>
    <p:bodyStyle>
      <a:lvl1pPr marL="337038" indent="-235927" algn="l" rtl="0" eaLnBrk="0" fontAlgn="base" hangingPunct="0">
        <a:spcBef>
          <a:spcPts val="277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06669" indent="-227136" algn="l" rtl="0" eaLnBrk="0" fontAlgn="base" hangingPunct="0">
        <a:spcBef>
          <a:spcPts val="277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51389" indent="-202223" algn="l" rtl="0" eaLnBrk="0" fontAlgn="base" hangingPunct="0">
        <a:spcBef>
          <a:spcPts val="27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15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8781" indent="-184638" algn="l" rtl="0" eaLnBrk="0" fontAlgn="base" hangingPunct="0">
        <a:spcBef>
          <a:spcPts val="27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31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2212" indent="-168520" algn="l" rtl="0" eaLnBrk="0" fontAlgn="base" hangingPunct="0">
        <a:spcBef>
          <a:spcPts val="27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1847" kern="1200">
          <a:solidFill>
            <a:srgbClr val="A04DA3"/>
          </a:solidFill>
          <a:latin typeface="+mn-lt"/>
          <a:ea typeface="+mn-ea"/>
          <a:cs typeface="+mn-cs"/>
        </a:defRPr>
      </a:lvl5pPr>
      <a:lvl6pPr marL="1485548" indent="-168813" algn="l" rtl="0" eaLnBrk="1" latinLnBrk="0" hangingPunct="1">
        <a:spcBef>
          <a:spcPts val="277"/>
        </a:spcBef>
        <a:buClr>
          <a:schemeClr val="accent3"/>
        </a:buClr>
        <a:buFont typeface="Georgia"/>
        <a:buChar char="▫"/>
        <a:defRPr kumimoji="0" sz="1663" kern="1200">
          <a:solidFill>
            <a:schemeClr val="accent3"/>
          </a:solidFill>
          <a:latin typeface="+mn-lt"/>
          <a:ea typeface="+mn-ea"/>
          <a:cs typeface="+mn-cs"/>
        </a:defRPr>
      </a:lvl6pPr>
      <a:lvl7pPr marL="1688123" indent="-168813" algn="l" rtl="0" eaLnBrk="1" latinLnBrk="0" hangingPunct="1">
        <a:spcBef>
          <a:spcPts val="277"/>
        </a:spcBef>
        <a:buClr>
          <a:schemeClr val="accent3"/>
        </a:buClr>
        <a:buFont typeface="Georgia"/>
        <a:buChar char="▫"/>
        <a:defRPr kumimoji="0" sz="1477" kern="1200">
          <a:solidFill>
            <a:schemeClr val="accent3"/>
          </a:solidFill>
          <a:latin typeface="+mn-lt"/>
          <a:ea typeface="+mn-ea"/>
          <a:cs typeface="+mn-cs"/>
        </a:defRPr>
      </a:lvl7pPr>
      <a:lvl8pPr marL="1873816" indent="-168813" algn="l" rtl="0" eaLnBrk="1" latinLnBrk="0" hangingPunct="1">
        <a:spcBef>
          <a:spcPts val="277"/>
        </a:spcBef>
        <a:buClr>
          <a:schemeClr val="accent3"/>
        </a:buClr>
        <a:buFont typeface="Georgia"/>
        <a:buChar char="◦"/>
        <a:defRPr kumimoji="0" sz="1385" kern="1200">
          <a:solidFill>
            <a:schemeClr val="accent3"/>
          </a:solidFill>
          <a:latin typeface="+mn-lt"/>
          <a:ea typeface="+mn-ea"/>
          <a:cs typeface="+mn-cs"/>
        </a:defRPr>
      </a:lvl8pPr>
      <a:lvl9pPr marL="2067951" indent="-168813" algn="l" rtl="0" eaLnBrk="1" latinLnBrk="0" hangingPunct="1">
        <a:spcBef>
          <a:spcPts val="277"/>
        </a:spcBef>
        <a:buClr>
          <a:schemeClr val="accent3"/>
        </a:buClr>
        <a:buFont typeface="Georgia"/>
        <a:buChar char="◦"/>
        <a:defRPr kumimoji="0" sz="1292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59166" y="820059"/>
            <a:ext cx="4572000" cy="3196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1477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95" y="983161"/>
            <a:ext cx="1857247" cy="1878087"/>
          </a:xfrm>
          <a:prstGeom prst="rect">
            <a:avLst/>
          </a:prstGeom>
          <a:effectLst>
            <a:outerShdw blurRad="114300" dist="114300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" y="2791335"/>
            <a:ext cx="9143999" cy="1285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585" b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ru-RU" sz="2585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Новации в методологии разработки и реализации государственных программ Российской Федерации </a:t>
            </a:r>
          </a:p>
        </p:txBody>
      </p:sp>
    </p:spTree>
    <p:extLst>
      <p:ext uri="{BB962C8B-B14F-4D97-AF65-F5344CB8AC3E}">
        <p14:creationId xmlns:p14="http://schemas.microsoft.com/office/powerpoint/2010/main" val="1193920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26247" y="2147893"/>
            <a:ext cx="1369629" cy="829887"/>
          </a:xfrm>
          <a:prstGeom prst="rect">
            <a:avLst/>
          </a:prstGeom>
          <a:solidFill>
            <a:srgbClr val="FFD9D9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4479" y="2057194"/>
            <a:ext cx="1369629" cy="829887"/>
          </a:xfrm>
          <a:prstGeom prst="rect">
            <a:avLst/>
          </a:prstGeom>
          <a:solidFill>
            <a:srgbClr val="FFD9D9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9913" y="561955"/>
            <a:ext cx="7464152" cy="326717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eaLnBrk="0" hangingPunct="0">
              <a:lnSpc>
                <a:spcPct val="85000"/>
              </a:lnSpc>
              <a:defRPr sz="2000" b="1">
                <a:solidFill>
                  <a:srgbClr val="00602B"/>
                </a:solidFill>
                <a:latin typeface="Trebuchet MS" panose="020B0603020202020204" pitchFamily="34" charset="0"/>
                <a:ea typeface="+mj-ea"/>
                <a:cs typeface="Times New Roman" pitchFamily="18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ru-RU" sz="1846" dirty="0"/>
              <a:t>Государственная программа: новая система управления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8953" y="1966493"/>
            <a:ext cx="1454205" cy="3838771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r>
              <a:rPr lang="ru-RU" sz="1292" b="1" dirty="0">
                <a:latin typeface="Trebuchet MS" panose="020B0603020202020204" pitchFamily="34" charset="0"/>
              </a:rPr>
              <a:t>Государственная 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27753" y="1966493"/>
            <a:ext cx="1293785" cy="3838771"/>
          </a:xfrm>
          <a:prstGeom prst="rect">
            <a:avLst/>
          </a:prstGeom>
          <a:solidFill>
            <a:srgbClr val="E8E8E8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Стратегические приоритеты </a:t>
            </a:r>
            <a:r>
              <a:rPr lang="ru-RU" sz="1200" b="1" dirty="0">
                <a:latin typeface="Trebuchet MS" panose="020B0603020202020204" pitchFamily="34" charset="0"/>
              </a:rPr>
              <a:t>госпрограммы</a:t>
            </a:r>
          </a:p>
          <a:p>
            <a:pPr algn="ctr"/>
            <a:r>
              <a:rPr lang="ru-RU" sz="1200" b="1" dirty="0">
                <a:latin typeface="Trebuchet MS" panose="020B0603020202020204" pitchFamily="34" charset="0"/>
              </a:rPr>
              <a:t>+</a:t>
            </a:r>
          </a:p>
          <a:p>
            <a:pPr algn="ctr"/>
            <a:r>
              <a:rPr lang="ru-RU" sz="1200" b="1" dirty="0">
                <a:latin typeface="Trebuchet MS" panose="020B0603020202020204" pitchFamily="34" charset="0"/>
              </a:rPr>
              <a:t>нормативное обеспечение </a:t>
            </a:r>
            <a:r>
              <a:rPr lang="ru-RU" sz="1200" dirty="0">
                <a:latin typeface="Trebuchet MS" panose="020B0603020202020204" pitchFamily="34" charset="0"/>
              </a:rPr>
              <a:t>(правила предоставления субсидий, перечни объектов и т.п.)</a:t>
            </a:r>
            <a:endParaRPr lang="ru-RU" sz="1292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4607" y="1966493"/>
            <a:ext cx="1307239" cy="3838771"/>
          </a:xfrm>
          <a:prstGeom prst="rect">
            <a:avLst/>
          </a:prstGeom>
          <a:solidFill>
            <a:srgbClr val="EBFEE6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endParaRPr lang="ru-RU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endParaRPr lang="ru-RU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endParaRPr lang="ru-RU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endParaRPr lang="ru-RU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Паспорт</a:t>
            </a:r>
            <a:r>
              <a:rPr lang="ru-RU" sz="1292" b="1" dirty="0">
                <a:latin typeface="Trebuchet MS" panose="020B0603020202020204" pitchFamily="34" charset="0"/>
              </a:rPr>
              <a:t> </a:t>
            </a:r>
            <a:r>
              <a:rPr lang="ru-RU" sz="1200" b="1" dirty="0">
                <a:latin typeface="Trebuchet MS" panose="020B0603020202020204" pitchFamily="34" charset="0"/>
              </a:rPr>
              <a:t>госпрограммы</a:t>
            </a:r>
          </a:p>
          <a:p>
            <a:pPr algn="ctr"/>
            <a:endParaRPr lang="ru-RU" sz="1292" b="1" dirty="0">
              <a:latin typeface="Trebuchet MS" panose="020B0603020202020204" pitchFamily="34" charset="0"/>
            </a:endParaRPr>
          </a:p>
          <a:p>
            <a:pPr algn="ctr"/>
            <a:endParaRPr lang="ru-RU" sz="1292" b="1" dirty="0">
              <a:latin typeface="Trebuchet MS" panose="020B0603020202020204" pitchFamily="34" charset="0"/>
            </a:endParaRPr>
          </a:p>
          <a:p>
            <a:pPr algn="ctr"/>
            <a:r>
              <a:rPr lang="ru-RU" sz="1108" i="1" dirty="0">
                <a:latin typeface="Trebuchet MS" panose="020B0603020202020204" pitchFamily="34" charset="0"/>
              </a:rPr>
              <a:t>(показатели, структура, параметры фин. обеспечения в разрезе структурных элементов)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2707" y="1966493"/>
            <a:ext cx="1369629" cy="829887"/>
          </a:xfrm>
          <a:prstGeom prst="rect">
            <a:avLst/>
          </a:prstGeom>
          <a:solidFill>
            <a:srgbClr val="FFD9D9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108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ru-RU" sz="1108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Паспорт </a:t>
            </a:r>
            <a:r>
              <a:rPr lang="ru-RU" sz="1108" b="1" dirty="0">
                <a:latin typeface="Trebuchet MS" panose="020B0603020202020204" pitchFamily="34" charset="0"/>
              </a:rPr>
              <a:t>федерального проекта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26247" y="3549168"/>
            <a:ext cx="1369629" cy="830677"/>
          </a:xfrm>
          <a:prstGeom prst="rect">
            <a:avLst/>
          </a:prstGeom>
          <a:solidFill>
            <a:srgbClr val="C7CAFD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2834" y="3466824"/>
            <a:ext cx="1369629" cy="830677"/>
          </a:xfrm>
          <a:prstGeom prst="rect">
            <a:avLst/>
          </a:prstGeom>
          <a:solidFill>
            <a:srgbClr val="C7CAFD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71062" y="3376123"/>
            <a:ext cx="1369629" cy="830677"/>
          </a:xfrm>
          <a:prstGeom prst="rect">
            <a:avLst/>
          </a:prstGeom>
          <a:solidFill>
            <a:srgbClr val="C7CAFD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108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ru-RU" sz="1108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Паспорт </a:t>
            </a:r>
            <a:r>
              <a:rPr lang="ru-RU" sz="1108" b="1" dirty="0">
                <a:latin typeface="Trebuchet MS" panose="020B0603020202020204" pitchFamily="34" charset="0"/>
              </a:rPr>
              <a:t>ведомственного проекта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34604" y="5000145"/>
            <a:ext cx="2978295" cy="805119"/>
          </a:xfrm>
          <a:prstGeom prst="rect">
            <a:avLst/>
          </a:prstGeom>
          <a:solidFill>
            <a:srgbClr val="D3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2835" y="4909444"/>
            <a:ext cx="2986651" cy="805119"/>
          </a:xfrm>
          <a:prstGeom prst="rect">
            <a:avLst/>
          </a:prstGeom>
          <a:solidFill>
            <a:srgbClr val="D3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71063" y="4818743"/>
            <a:ext cx="2986651" cy="805119"/>
          </a:xfrm>
          <a:prstGeom prst="rect">
            <a:avLst/>
          </a:prstGeom>
          <a:solidFill>
            <a:srgbClr val="D3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108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ru-RU" sz="1108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Паспорт </a:t>
            </a:r>
            <a:br>
              <a:rPr lang="ru-RU" sz="1108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ru-RU" sz="1108" b="1" dirty="0">
                <a:latin typeface="Trebuchet MS" panose="020B0603020202020204" pitchFamily="34" charset="0"/>
              </a:rPr>
              <a:t>комплекса процессных мероприятий </a:t>
            </a:r>
            <a:r>
              <a:rPr lang="ru-RU" sz="1108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u-RU" sz="1108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ru-RU" sz="1108" i="1" dirty="0">
                <a:latin typeface="Trebuchet MS" panose="020B0603020202020204" pitchFamily="34" charset="0"/>
              </a:rPr>
              <a:t>(включая план его реализации)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2281" y="3481904"/>
            <a:ext cx="573003" cy="717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62" dirty="0"/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4257" y="3486661"/>
            <a:ext cx="573003" cy="717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62" dirty="0"/>
              <a:t>+</a:t>
            </a:r>
          </a:p>
        </p:txBody>
      </p:sp>
      <p:sp>
        <p:nvSpPr>
          <p:cNvPr id="18" name="Левая фигурная скобка 17"/>
          <p:cNvSpPr/>
          <p:nvPr/>
        </p:nvSpPr>
        <p:spPr>
          <a:xfrm>
            <a:off x="5335526" y="1962458"/>
            <a:ext cx="377527" cy="3842806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19" name="TextBox 18"/>
          <p:cNvSpPr txBox="1"/>
          <p:nvPr/>
        </p:nvSpPr>
        <p:spPr>
          <a:xfrm>
            <a:off x="1550270" y="3480757"/>
            <a:ext cx="573003" cy="717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62" dirty="0"/>
              <a:t>=</a:t>
            </a:r>
          </a:p>
        </p:txBody>
      </p:sp>
      <p:sp>
        <p:nvSpPr>
          <p:cNvPr id="21" name="Облако 20"/>
          <p:cNvSpPr/>
          <p:nvPr/>
        </p:nvSpPr>
        <p:spPr>
          <a:xfrm>
            <a:off x="1603158" y="1401160"/>
            <a:ext cx="1960023" cy="916302"/>
          </a:xfrm>
          <a:prstGeom prst="cloud">
            <a:avLst/>
          </a:prstGeom>
          <a:solidFill>
            <a:srgbClr val="E8E8E8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8" b="1" dirty="0">
                <a:solidFill>
                  <a:schemeClr val="tx1"/>
                </a:solidFill>
                <a:latin typeface="Trebuchet MS" panose="020B0603020202020204" pitchFamily="34" charset="0"/>
              </a:rPr>
              <a:t>Правительство РФ</a:t>
            </a:r>
          </a:p>
          <a:p>
            <a:pPr algn="ctr"/>
            <a:r>
              <a:rPr lang="ru-RU" sz="1108" b="1" dirty="0">
                <a:solidFill>
                  <a:schemeClr val="tx1"/>
                </a:solidFill>
                <a:latin typeface="Trebuchet MS" panose="020B0603020202020204" pitchFamily="34" charset="0"/>
              </a:rPr>
              <a:t>(НПА)</a:t>
            </a:r>
          </a:p>
        </p:txBody>
      </p:sp>
      <p:sp>
        <p:nvSpPr>
          <p:cNvPr id="22" name="Облако 21"/>
          <p:cNvSpPr/>
          <p:nvPr/>
        </p:nvSpPr>
        <p:spPr>
          <a:xfrm>
            <a:off x="3429787" y="1268761"/>
            <a:ext cx="2036508" cy="1925308"/>
          </a:xfrm>
          <a:prstGeom prst="cloud">
            <a:avLst/>
          </a:prstGeom>
          <a:solidFill>
            <a:srgbClr val="EBFEE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8" b="1" dirty="0">
                <a:solidFill>
                  <a:schemeClr val="tx1"/>
                </a:solidFill>
                <a:latin typeface="Trebuchet MS" panose="020B0603020202020204" pitchFamily="34" charset="0"/>
              </a:rPr>
              <a:t>Правительство РФ</a:t>
            </a:r>
          </a:p>
          <a:p>
            <a:pPr algn="ctr"/>
            <a:r>
              <a:rPr lang="ru-RU" sz="1108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(утверждение, </a:t>
            </a:r>
            <a:br>
              <a:rPr lang="ru-RU" sz="1108" b="1" i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ru-RU" sz="1108" b="1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не НПА</a:t>
            </a:r>
            <a:r>
              <a:rPr lang="ru-RU" sz="1108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!!!)</a:t>
            </a:r>
          </a:p>
          <a:p>
            <a:pPr algn="ctr"/>
            <a:endParaRPr lang="ru-RU" sz="1108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108" b="1" dirty="0">
                <a:solidFill>
                  <a:schemeClr val="tx1"/>
                </a:solidFill>
                <a:latin typeface="Trebuchet MS" panose="020B0603020202020204" pitchFamily="34" charset="0"/>
              </a:rPr>
              <a:t>Управляющий совет госпрограммы</a:t>
            </a:r>
          </a:p>
          <a:p>
            <a:pPr algn="ctr"/>
            <a:r>
              <a:rPr lang="ru-RU" sz="1108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(корректировка)</a:t>
            </a:r>
          </a:p>
        </p:txBody>
      </p:sp>
      <p:sp>
        <p:nvSpPr>
          <p:cNvPr id="24" name="Облако 23"/>
          <p:cNvSpPr/>
          <p:nvPr/>
        </p:nvSpPr>
        <p:spPr>
          <a:xfrm>
            <a:off x="5673047" y="4592857"/>
            <a:ext cx="3084666" cy="451769"/>
          </a:xfrm>
          <a:prstGeom prst="cloud">
            <a:avLst/>
          </a:prstGeom>
          <a:solidFill>
            <a:srgbClr val="D3D3D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8" b="1" dirty="0">
                <a:solidFill>
                  <a:schemeClr val="tx1"/>
                </a:solidFill>
                <a:latin typeface="Trebuchet MS" panose="020B0603020202020204" pitchFamily="34" charset="0"/>
              </a:rPr>
              <a:t>ФОИВ</a:t>
            </a:r>
          </a:p>
        </p:txBody>
      </p:sp>
      <p:sp>
        <p:nvSpPr>
          <p:cNvPr id="25" name="Облако 24"/>
          <p:cNvSpPr/>
          <p:nvPr/>
        </p:nvSpPr>
        <p:spPr>
          <a:xfrm>
            <a:off x="5736680" y="1379832"/>
            <a:ext cx="1577708" cy="831553"/>
          </a:xfrm>
          <a:prstGeom prst="cloud">
            <a:avLst/>
          </a:prstGeom>
          <a:solidFill>
            <a:srgbClr val="FFD9D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8" b="1" dirty="0">
                <a:solidFill>
                  <a:schemeClr val="tx1"/>
                </a:solidFill>
                <a:latin typeface="Trebuchet MS" panose="020B0603020202020204" pitchFamily="34" charset="0"/>
              </a:rPr>
              <a:t>Управляющий совет госпрограммы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43270" y="2147893"/>
            <a:ext cx="1369629" cy="829887"/>
          </a:xfrm>
          <a:prstGeom prst="rect">
            <a:avLst/>
          </a:prstGeom>
          <a:solidFill>
            <a:srgbClr val="FFD9D9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61502" y="2057194"/>
            <a:ext cx="1369629" cy="829887"/>
          </a:xfrm>
          <a:prstGeom prst="rect">
            <a:avLst/>
          </a:prstGeom>
          <a:solidFill>
            <a:srgbClr val="FFD9D9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79730" y="1966493"/>
            <a:ext cx="1369629" cy="829887"/>
          </a:xfrm>
          <a:prstGeom prst="rect">
            <a:avLst/>
          </a:prstGeom>
          <a:solidFill>
            <a:srgbClr val="FFD9D9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108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ru-RU" sz="1108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Рабочий план </a:t>
            </a:r>
            <a:r>
              <a:rPr lang="ru-RU" sz="1108" i="1" dirty="0">
                <a:latin typeface="Trebuchet MS" panose="020B0603020202020204" pitchFamily="34" charset="0"/>
              </a:rPr>
              <a:t>федерального проекта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43270" y="3549168"/>
            <a:ext cx="1369629" cy="830677"/>
          </a:xfrm>
          <a:prstGeom prst="rect">
            <a:avLst/>
          </a:prstGeom>
          <a:solidFill>
            <a:srgbClr val="C7CAFD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9857" y="3466824"/>
            <a:ext cx="1369629" cy="830677"/>
          </a:xfrm>
          <a:prstGeom prst="rect">
            <a:avLst/>
          </a:prstGeom>
          <a:solidFill>
            <a:srgbClr val="C7CAFD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292" b="1" dirty="0">
              <a:latin typeface="Trebuchet MS" panose="020B0603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88085" y="3376123"/>
            <a:ext cx="1369629" cy="830677"/>
          </a:xfrm>
          <a:prstGeom prst="rect">
            <a:avLst/>
          </a:prstGeom>
          <a:solidFill>
            <a:srgbClr val="C7CAFD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endParaRPr lang="ru-RU" sz="1108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ru-RU" sz="1108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План реализации </a:t>
            </a:r>
            <a:r>
              <a:rPr lang="ru-RU" sz="1108" i="1" dirty="0">
                <a:latin typeface="Trebuchet MS" panose="020B0603020202020204" pitchFamily="34" charset="0"/>
              </a:rPr>
              <a:t>ведомственного проекта</a:t>
            </a:r>
          </a:p>
        </p:txBody>
      </p:sp>
      <p:sp>
        <p:nvSpPr>
          <p:cNvPr id="37" name="Облако 36"/>
          <p:cNvSpPr/>
          <p:nvPr/>
        </p:nvSpPr>
        <p:spPr>
          <a:xfrm>
            <a:off x="7353703" y="1379832"/>
            <a:ext cx="1577708" cy="831553"/>
          </a:xfrm>
          <a:prstGeom prst="cloud">
            <a:avLst/>
          </a:prstGeom>
          <a:solidFill>
            <a:srgbClr val="FFD9D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8" b="1" dirty="0">
                <a:solidFill>
                  <a:schemeClr val="tx1"/>
                </a:solidFill>
                <a:latin typeface="Trebuchet MS" panose="020B0603020202020204" pitchFamily="34" charset="0"/>
              </a:rPr>
              <a:t>ФОИВ</a:t>
            </a:r>
          </a:p>
        </p:txBody>
      </p:sp>
      <p:sp>
        <p:nvSpPr>
          <p:cNvPr id="23" name="Облако 22"/>
          <p:cNvSpPr/>
          <p:nvPr/>
        </p:nvSpPr>
        <p:spPr>
          <a:xfrm>
            <a:off x="5713689" y="3194069"/>
            <a:ext cx="3117442" cy="386709"/>
          </a:xfrm>
          <a:prstGeom prst="cloud">
            <a:avLst/>
          </a:prstGeom>
          <a:solidFill>
            <a:srgbClr val="C7CAF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015" b="1" dirty="0">
                <a:solidFill>
                  <a:schemeClr val="tx1"/>
                </a:solidFill>
                <a:latin typeface="Trebuchet MS" panose="020B0603020202020204" pitchFamily="34" charset="0"/>
              </a:rPr>
              <a:t>ФОИВ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8953" y="6095037"/>
            <a:ext cx="8782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rebuchet MS" panose="020B0603020202020204" pitchFamily="34" charset="0"/>
              </a:rPr>
              <a:t>ВСЕ ДОКУМЕНТЫ И МАТЕРИАЛЫ ФОРМИРУЮТСЯ В ЭЛЕКТРОННОМ ВИДЕ </a:t>
            </a:r>
            <a:br>
              <a:rPr lang="ru-RU" b="1" dirty="0">
                <a:solidFill>
                  <a:schemeClr val="tx2"/>
                </a:solidFill>
                <a:latin typeface="Trebuchet MS" panose="020B0603020202020204" pitchFamily="34" charset="0"/>
              </a:rPr>
            </a:br>
            <a:r>
              <a:rPr lang="ru-RU" b="1" u="sng" dirty="0">
                <a:solidFill>
                  <a:schemeClr val="tx2"/>
                </a:solidFill>
                <a:latin typeface="Trebuchet MS" panose="020B0603020202020204" pitchFamily="34" charset="0"/>
              </a:rPr>
              <a:t>В ГИИС «ЭЛЕКТРОННЫЙ БЮДЖЕТ»</a:t>
            </a:r>
          </a:p>
        </p:txBody>
      </p:sp>
    </p:spTree>
    <p:extLst>
      <p:ext uri="{BB962C8B-B14F-4D97-AF65-F5344CB8AC3E}">
        <p14:creationId xmlns:p14="http://schemas.microsoft.com/office/powerpoint/2010/main" val="210181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AC8BC108-467A-8C4B-8B19-5B036A87C079}"/>
              </a:ext>
            </a:extLst>
          </p:cNvPr>
          <p:cNvSpPr/>
          <p:nvPr/>
        </p:nvSpPr>
        <p:spPr>
          <a:xfrm>
            <a:off x="821263" y="6081048"/>
            <a:ext cx="8172432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600" b="1" dirty="0">
                <a:solidFill>
                  <a:srgbClr val="5CA77F"/>
                </a:solidFill>
                <a:latin typeface="Arial Narrow" panose="020B0606020202030204" pitchFamily="34" charset="0"/>
                <a:cs typeface="Times New Roman" pitchFamily="18" charset="0"/>
              </a:rPr>
              <a:t>В ЦЕЛЯХ ОРГАНИЗАЦИИ ЭФФЕКТИВНОГО МОНИТОРИНГА РЕАЛИЗАЦИИ ПРОЕКТОВ УТВЕРЖДЕНЫ СТАНДАРТИЗИРОВАННЫЕ КОНТРОЛЬНЫЕ ТОЧКИ, КОТОРЫЕ ВКЛЮЧАЮТСЯ В ПЛАН РЕАЛИЗАЦИИ ПРОЕКТА</a:t>
            </a:r>
          </a:p>
        </p:txBody>
      </p:sp>
      <p:sp>
        <p:nvSpPr>
          <p:cNvPr id="68" name="Скругленный прямоугольник 67">
            <a:extLst>
              <a:ext uri="{FF2B5EF4-FFF2-40B4-BE49-F238E27FC236}">
                <a16:creationId xmlns:a16="http://schemas.microsoft.com/office/drawing/2014/main" id="{9D7C6D24-B6C9-3D4C-8785-B27FACC5920E}"/>
              </a:ext>
            </a:extLst>
          </p:cNvPr>
          <p:cNvSpPr/>
          <p:nvPr/>
        </p:nvSpPr>
        <p:spPr>
          <a:xfrm>
            <a:off x="256285" y="6094343"/>
            <a:ext cx="601218" cy="596900"/>
          </a:xfrm>
          <a:prstGeom prst="roundRect">
            <a:avLst>
              <a:gd name="adj" fmla="val 7624"/>
            </a:avLst>
          </a:prstGeom>
          <a:solidFill>
            <a:srgbClr val="5CA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CB9B9ED8-2C40-584D-BA93-6FC8A4588906}"/>
              </a:ext>
            </a:extLst>
          </p:cNvPr>
          <p:cNvGrpSpPr/>
          <p:nvPr/>
        </p:nvGrpSpPr>
        <p:grpSpPr>
          <a:xfrm>
            <a:off x="370350" y="6119742"/>
            <a:ext cx="383756" cy="495300"/>
            <a:chOff x="346075" y="5397500"/>
            <a:chExt cx="381000" cy="495300"/>
          </a:xfrm>
        </p:grpSpPr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81180AAE-67C2-6941-ACDC-819D7A2444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075" y="5397500"/>
              <a:ext cx="381000" cy="495300"/>
            </a:xfrm>
            <a:custGeom>
              <a:avLst/>
              <a:gdLst>
                <a:gd name="T0" fmla="*/ 788 w 1576"/>
                <a:gd name="T1" fmla="*/ 0 h 2050"/>
                <a:gd name="T2" fmla="*/ 276 w 1576"/>
                <a:gd name="T3" fmla="*/ 1386 h 2050"/>
                <a:gd name="T4" fmla="*/ 291 w 1576"/>
                <a:gd name="T5" fmla="*/ 2040 h 2050"/>
                <a:gd name="T6" fmla="*/ 788 w 1576"/>
                <a:gd name="T7" fmla="*/ 1931 h 2050"/>
                <a:gd name="T8" fmla="*/ 1261 w 1576"/>
                <a:gd name="T9" fmla="*/ 2048 h 2050"/>
                <a:gd name="T10" fmla="*/ 1300 w 1576"/>
                <a:gd name="T11" fmla="*/ 2009 h 2050"/>
                <a:gd name="T12" fmla="*/ 1576 w 1576"/>
                <a:gd name="T13" fmla="*/ 788 h 2050"/>
                <a:gd name="T14" fmla="*/ 788 w 1576"/>
                <a:gd name="T15" fmla="*/ 79 h 2050"/>
                <a:gd name="T16" fmla="*/ 1098 w 1576"/>
                <a:gd name="T17" fmla="*/ 1425 h 2050"/>
                <a:gd name="T18" fmla="*/ 848 w 1576"/>
                <a:gd name="T19" fmla="*/ 1494 h 2050"/>
                <a:gd name="T20" fmla="*/ 831 w 1576"/>
                <a:gd name="T21" fmla="*/ 1495 h 2050"/>
                <a:gd name="T22" fmla="*/ 812 w 1576"/>
                <a:gd name="T23" fmla="*/ 1496 h 2050"/>
                <a:gd name="T24" fmla="*/ 788 w 1576"/>
                <a:gd name="T25" fmla="*/ 1497 h 2050"/>
                <a:gd name="T26" fmla="*/ 764 w 1576"/>
                <a:gd name="T27" fmla="*/ 1496 h 2050"/>
                <a:gd name="T28" fmla="*/ 745 w 1576"/>
                <a:gd name="T29" fmla="*/ 1495 h 2050"/>
                <a:gd name="T30" fmla="*/ 728 w 1576"/>
                <a:gd name="T31" fmla="*/ 1494 h 2050"/>
                <a:gd name="T32" fmla="*/ 478 w 1576"/>
                <a:gd name="T33" fmla="*/ 1425 h 2050"/>
                <a:gd name="T34" fmla="*/ 1221 w 1576"/>
                <a:gd name="T35" fmla="*/ 1958 h 2050"/>
                <a:gd name="T36" fmla="*/ 788 w 1576"/>
                <a:gd name="T37" fmla="*/ 1851 h 2050"/>
                <a:gd name="T38" fmla="*/ 355 w 1576"/>
                <a:gd name="T39" fmla="*/ 1958 h 2050"/>
                <a:gd name="T40" fmla="*/ 444 w 1576"/>
                <a:gd name="T41" fmla="*/ 1496 h 2050"/>
                <a:gd name="T42" fmla="*/ 457 w 1576"/>
                <a:gd name="T43" fmla="*/ 1502 h 2050"/>
                <a:gd name="T44" fmla="*/ 717 w 1576"/>
                <a:gd name="T45" fmla="*/ 1572 h 2050"/>
                <a:gd name="T46" fmla="*/ 745 w 1576"/>
                <a:gd name="T47" fmla="*/ 1574 h 2050"/>
                <a:gd name="T48" fmla="*/ 764 w 1576"/>
                <a:gd name="T49" fmla="*/ 1575 h 2050"/>
                <a:gd name="T50" fmla="*/ 788 w 1576"/>
                <a:gd name="T51" fmla="*/ 1575 h 2050"/>
                <a:gd name="T52" fmla="*/ 812 w 1576"/>
                <a:gd name="T53" fmla="*/ 1575 h 2050"/>
                <a:gd name="T54" fmla="*/ 831 w 1576"/>
                <a:gd name="T55" fmla="*/ 1574 h 2050"/>
                <a:gd name="T56" fmla="*/ 859 w 1576"/>
                <a:gd name="T57" fmla="*/ 1572 h 2050"/>
                <a:gd name="T58" fmla="*/ 1064 w 1576"/>
                <a:gd name="T59" fmla="*/ 1526 h 2050"/>
                <a:gd name="T60" fmla="*/ 1103 w 1576"/>
                <a:gd name="T61" fmla="*/ 1694 h 2050"/>
                <a:gd name="T62" fmla="*/ 1142 w 1576"/>
                <a:gd name="T63" fmla="*/ 1491 h 2050"/>
                <a:gd name="T64" fmla="*/ 1221 w 1576"/>
                <a:gd name="T65" fmla="*/ 1958 h 2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76" h="2050">
                  <a:moveTo>
                    <a:pt x="1576" y="788"/>
                  </a:moveTo>
                  <a:cubicBezTo>
                    <a:pt x="1576" y="353"/>
                    <a:pt x="1222" y="0"/>
                    <a:pt x="788" y="0"/>
                  </a:cubicBezTo>
                  <a:cubicBezTo>
                    <a:pt x="354" y="0"/>
                    <a:pt x="0" y="353"/>
                    <a:pt x="0" y="788"/>
                  </a:cubicBezTo>
                  <a:cubicBezTo>
                    <a:pt x="0" y="1027"/>
                    <a:pt x="107" y="1241"/>
                    <a:pt x="276" y="1386"/>
                  </a:cubicBezTo>
                  <a:cubicBezTo>
                    <a:pt x="276" y="2009"/>
                    <a:pt x="276" y="2009"/>
                    <a:pt x="276" y="2009"/>
                  </a:cubicBezTo>
                  <a:cubicBezTo>
                    <a:pt x="276" y="2021"/>
                    <a:pt x="282" y="2032"/>
                    <a:pt x="291" y="2040"/>
                  </a:cubicBezTo>
                  <a:cubicBezTo>
                    <a:pt x="301" y="2047"/>
                    <a:pt x="313" y="2050"/>
                    <a:pt x="325" y="2047"/>
                  </a:cubicBezTo>
                  <a:cubicBezTo>
                    <a:pt x="788" y="1931"/>
                    <a:pt x="788" y="1931"/>
                    <a:pt x="788" y="1931"/>
                  </a:cubicBezTo>
                  <a:cubicBezTo>
                    <a:pt x="1251" y="2047"/>
                    <a:pt x="1251" y="2047"/>
                    <a:pt x="1251" y="2047"/>
                  </a:cubicBezTo>
                  <a:cubicBezTo>
                    <a:pt x="1254" y="2048"/>
                    <a:pt x="1257" y="2048"/>
                    <a:pt x="1261" y="2048"/>
                  </a:cubicBezTo>
                  <a:cubicBezTo>
                    <a:pt x="1269" y="2048"/>
                    <a:pt x="1278" y="2045"/>
                    <a:pt x="1285" y="2040"/>
                  </a:cubicBezTo>
                  <a:cubicBezTo>
                    <a:pt x="1294" y="2032"/>
                    <a:pt x="1300" y="2021"/>
                    <a:pt x="1300" y="2009"/>
                  </a:cubicBezTo>
                  <a:cubicBezTo>
                    <a:pt x="1300" y="1386"/>
                    <a:pt x="1300" y="1386"/>
                    <a:pt x="1300" y="1386"/>
                  </a:cubicBezTo>
                  <a:cubicBezTo>
                    <a:pt x="1469" y="1241"/>
                    <a:pt x="1576" y="1027"/>
                    <a:pt x="1576" y="788"/>
                  </a:cubicBezTo>
                  <a:close/>
                  <a:moveTo>
                    <a:pt x="79" y="788"/>
                  </a:moveTo>
                  <a:cubicBezTo>
                    <a:pt x="79" y="397"/>
                    <a:pt x="397" y="79"/>
                    <a:pt x="788" y="79"/>
                  </a:cubicBezTo>
                  <a:cubicBezTo>
                    <a:pt x="1179" y="79"/>
                    <a:pt x="1497" y="397"/>
                    <a:pt x="1497" y="788"/>
                  </a:cubicBezTo>
                  <a:cubicBezTo>
                    <a:pt x="1497" y="1068"/>
                    <a:pt x="1334" y="1310"/>
                    <a:pt x="1098" y="1425"/>
                  </a:cubicBezTo>
                  <a:cubicBezTo>
                    <a:pt x="1020" y="1463"/>
                    <a:pt x="936" y="1486"/>
                    <a:pt x="849" y="1494"/>
                  </a:cubicBezTo>
                  <a:cubicBezTo>
                    <a:pt x="849" y="1494"/>
                    <a:pt x="849" y="1494"/>
                    <a:pt x="848" y="1494"/>
                  </a:cubicBezTo>
                  <a:cubicBezTo>
                    <a:pt x="844" y="1494"/>
                    <a:pt x="840" y="1495"/>
                    <a:pt x="836" y="1495"/>
                  </a:cubicBezTo>
                  <a:cubicBezTo>
                    <a:pt x="834" y="1495"/>
                    <a:pt x="832" y="1495"/>
                    <a:pt x="831" y="1495"/>
                  </a:cubicBezTo>
                  <a:cubicBezTo>
                    <a:pt x="827" y="1495"/>
                    <a:pt x="824" y="1496"/>
                    <a:pt x="821" y="1496"/>
                  </a:cubicBezTo>
                  <a:cubicBezTo>
                    <a:pt x="818" y="1496"/>
                    <a:pt x="815" y="1496"/>
                    <a:pt x="812" y="1496"/>
                  </a:cubicBezTo>
                  <a:cubicBezTo>
                    <a:pt x="809" y="1496"/>
                    <a:pt x="807" y="1496"/>
                    <a:pt x="805" y="1496"/>
                  </a:cubicBezTo>
                  <a:cubicBezTo>
                    <a:pt x="799" y="1497"/>
                    <a:pt x="794" y="1497"/>
                    <a:pt x="788" y="1497"/>
                  </a:cubicBezTo>
                  <a:cubicBezTo>
                    <a:pt x="782" y="1497"/>
                    <a:pt x="777" y="1497"/>
                    <a:pt x="771" y="1496"/>
                  </a:cubicBezTo>
                  <a:cubicBezTo>
                    <a:pt x="769" y="1496"/>
                    <a:pt x="767" y="1496"/>
                    <a:pt x="764" y="1496"/>
                  </a:cubicBezTo>
                  <a:cubicBezTo>
                    <a:pt x="761" y="1496"/>
                    <a:pt x="758" y="1496"/>
                    <a:pt x="755" y="1496"/>
                  </a:cubicBezTo>
                  <a:cubicBezTo>
                    <a:pt x="752" y="1496"/>
                    <a:pt x="749" y="1495"/>
                    <a:pt x="745" y="1495"/>
                  </a:cubicBezTo>
                  <a:cubicBezTo>
                    <a:pt x="744" y="1495"/>
                    <a:pt x="742" y="1495"/>
                    <a:pt x="740" y="1495"/>
                  </a:cubicBezTo>
                  <a:cubicBezTo>
                    <a:pt x="736" y="1495"/>
                    <a:pt x="732" y="1494"/>
                    <a:pt x="728" y="1494"/>
                  </a:cubicBezTo>
                  <a:cubicBezTo>
                    <a:pt x="727" y="1494"/>
                    <a:pt x="727" y="1494"/>
                    <a:pt x="727" y="1494"/>
                  </a:cubicBezTo>
                  <a:cubicBezTo>
                    <a:pt x="640" y="1486"/>
                    <a:pt x="556" y="1463"/>
                    <a:pt x="478" y="1425"/>
                  </a:cubicBezTo>
                  <a:cubicBezTo>
                    <a:pt x="242" y="1310"/>
                    <a:pt x="79" y="1067"/>
                    <a:pt x="79" y="788"/>
                  </a:cubicBezTo>
                  <a:close/>
                  <a:moveTo>
                    <a:pt x="1221" y="1958"/>
                  </a:moveTo>
                  <a:cubicBezTo>
                    <a:pt x="798" y="1852"/>
                    <a:pt x="798" y="1852"/>
                    <a:pt x="798" y="1852"/>
                  </a:cubicBezTo>
                  <a:cubicBezTo>
                    <a:pt x="794" y="1851"/>
                    <a:pt x="791" y="1851"/>
                    <a:pt x="788" y="1851"/>
                  </a:cubicBezTo>
                  <a:cubicBezTo>
                    <a:pt x="785" y="1851"/>
                    <a:pt x="782" y="1851"/>
                    <a:pt x="778" y="1852"/>
                  </a:cubicBezTo>
                  <a:cubicBezTo>
                    <a:pt x="355" y="1958"/>
                    <a:pt x="355" y="1958"/>
                    <a:pt x="355" y="1958"/>
                  </a:cubicBezTo>
                  <a:cubicBezTo>
                    <a:pt x="355" y="1446"/>
                    <a:pt x="355" y="1446"/>
                    <a:pt x="355" y="1446"/>
                  </a:cubicBezTo>
                  <a:cubicBezTo>
                    <a:pt x="383" y="1464"/>
                    <a:pt x="413" y="1481"/>
                    <a:pt x="444" y="1496"/>
                  </a:cubicBezTo>
                  <a:cubicBezTo>
                    <a:pt x="447" y="1498"/>
                    <a:pt x="450" y="1499"/>
                    <a:pt x="453" y="1500"/>
                  </a:cubicBezTo>
                  <a:cubicBezTo>
                    <a:pt x="454" y="1501"/>
                    <a:pt x="455" y="1502"/>
                    <a:pt x="457" y="1502"/>
                  </a:cubicBezTo>
                  <a:cubicBezTo>
                    <a:pt x="537" y="1539"/>
                    <a:pt x="624" y="1564"/>
                    <a:pt x="716" y="1572"/>
                  </a:cubicBezTo>
                  <a:cubicBezTo>
                    <a:pt x="716" y="1572"/>
                    <a:pt x="716" y="1572"/>
                    <a:pt x="717" y="1572"/>
                  </a:cubicBezTo>
                  <a:cubicBezTo>
                    <a:pt x="724" y="1573"/>
                    <a:pt x="732" y="1573"/>
                    <a:pt x="739" y="1574"/>
                  </a:cubicBezTo>
                  <a:cubicBezTo>
                    <a:pt x="741" y="1574"/>
                    <a:pt x="743" y="1574"/>
                    <a:pt x="745" y="1574"/>
                  </a:cubicBezTo>
                  <a:cubicBezTo>
                    <a:pt x="748" y="1574"/>
                    <a:pt x="750" y="1574"/>
                    <a:pt x="753" y="1575"/>
                  </a:cubicBezTo>
                  <a:cubicBezTo>
                    <a:pt x="757" y="1575"/>
                    <a:pt x="760" y="1575"/>
                    <a:pt x="764" y="1575"/>
                  </a:cubicBezTo>
                  <a:cubicBezTo>
                    <a:pt x="766" y="1575"/>
                    <a:pt x="768" y="1575"/>
                    <a:pt x="770" y="1575"/>
                  </a:cubicBezTo>
                  <a:cubicBezTo>
                    <a:pt x="776" y="1575"/>
                    <a:pt x="782" y="1575"/>
                    <a:pt x="788" y="1575"/>
                  </a:cubicBezTo>
                  <a:cubicBezTo>
                    <a:pt x="794" y="1575"/>
                    <a:pt x="800" y="1575"/>
                    <a:pt x="806" y="1575"/>
                  </a:cubicBezTo>
                  <a:cubicBezTo>
                    <a:pt x="808" y="1575"/>
                    <a:pt x="810" y="1575"/>
                    <a:pt x="812" y="1575"/>
                  </a:cubicBezTo>
                  <a:cubicBezTo>
                    <a:pt x="816" y="1575"/>
                    <a:pt x="819" y="1575"/>
                    <a:pt x="823" y="1575"/>
                  </a:cubicBezTo>
                  <a:cubicBezTo>
                    <a:pt x="826" y="1574"/>
                    <a:pt x="828" y="1574"/>
                    <a:pt x="831" y="1574"/>
                  </a:cubicBezTo>
                  <a:cubicBezTo>
                    <a:pt x="833" y="1574"/>
                    <a:pt x="835" y="1574"/>
                    <a:pt x="837" y="1574"/>
                  </a:cubicBezTo>
                  <a:cubicBezTo>
                    <a:pt x="844" y="1573"/>
                    <a:pt x="852" y="1573"/>
                    <a:pt x="859" y="1572"/>
                  </a:cubicBezTo>
                  <a:cubicBezTo>
                    <a:pt x="860" y="1572"/>
                    <a:pt x="860" y="1572"/>
                    <a:pt x="860" y="1572"/>
                  </a:cubicBezTo>
                  <a:cubicBezTo>
                    <a:pt x="931" y="1566"/>
                    <a:pt x="999" y="1550"/>
                    <a:pt x="1064" y="1526"/>
                  </a:cubicBezTo>
                  <a:cubicBezTo>
                    <a:pt x="1064" y="1654"/>
                    <a:pt x="1064" y="1654"/>
                    <a:pt x="1064" y="1654"/>
                  </a:cubicBezTo>
                  <a:cubicBezTo>
                    <a:pt x="1064" y="1676"/>
                    <a:pt x="1081" y="1694"/>
                    <a:pt x="1103" y="1694"/>
                  </a:cubicBezTo>
                  <a:cubicBezTo>
                    <a:pt x="1125" y="1694"/>
                    <a:pt x="1142" y="1676"/>
                    <a:pt x="1142" y="1654"/>
                  </a:cubicBezTo>
                  <a:cubicBezTo>
                    <a:pt x="1142" y="1491"/>
                    <a:pt x="1142" y="1491"/>
                    <a:pt x="1142" y="1491"/>
                  </a:cubicBezTo>
                  <a:cubicBezTo>
                    <a:pt x="1170" y="1477"/>
                    <a:pt x="1196" y="1462"/>
                    <a:pt x="1221" y="1446"/>
                  </a:cubicBezTo>
                  <a:cubicBezTo>
                    <a:pt x="1221" y="1958"/>
                    <a:pt x="1221" y="1958"/>
                    <a:pt x="1221" y="19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1" name="Freeform 6">
              <a:extLst>
                <a:ext uri="{FF2B5EF4-FFF2-40B4-BE49-F238E27FC236}">
                  <a16:creationId xmlns:a16="http://schemas.microsoft.com/office/drawing/2014/main" id="{0124126E-DFFB-404C-AAC7-144B078150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4175" y="5435600"/>
              <a:ext cx="304800" cy="304800"/>
            </a:xfrm>
            <a:custGeom>
              <a:avLst/>
              <a:gdLst>
                <a:gd name="T0" fmla="*/ 631 w 1262"/>
                <a:gd name="T1" fmla="*/ 1263 h 1263"/>
                <a:gd name="T2" fmla="*/ 1262 w 1262"/>
                <a:gd name="T3" fmla="*/ 632 h 1263"/>
                <a:gd name="T4" fmla="*/ 631 w 1262"/>
                <a:gd name="T5" fmla="*/ 0 h 1263"/>
                <a:gd name="T6" fmla="*/ 0 w 1262"/>
                <a:gd name="T7" fmla="*/ 632 h 1263"/>
                <a:gd name="T8" fmla="*/ 631 w 1262"/>
                <a:gd name="T9" fmla="*/ 1263 h 1263"/>
                <a:gd name="T10" fmla="*/ 631 w 1262"/>
                <a:gd name="T11" fmla="*/ 79 h 1263"/>
                <a:gd name="T12" fmla="*/ 1184 w 1262"/>
                <a:gd name="T13" fmla="*/ 632 h 1263"/>
                <a:gd name="T14" fmla="*/ 631 w 1262"/>
                <a:gd name="T15" fmla="*/ 1184 h 1263"/>
                <a:gd name="T16" fmla="*/ 78 w 1262"/>
                <a:gd name="T17" fmla="*/ 632 h 1263"/>
                <a:gd name="T18" fmla="*/ 631 w 1262"/>
                <a:gd name="T19" fmla="*/ 79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2" h="1263">
                  <a:moveTo>
                    <a:pt x="631" y="1263"/>
                  </a:moveTo>
                  <a:cubicBezTo>
                    <a:pt x="979" y="1263"/>
                    <a:pt x="1262" y="980"/>
                    <a:pt x="1262" y="632"/>
                  </a:cubicBezTo>
                  <a:cubicBezTo>
                    <a:pt x="1262" y="284"/>
                    <a:pt x="979" y="0"/>
                    <a:pt x="631" y="0"/>
                  </a:cubicBezTo>
                  <a:cubicBezTo>
                    <a:pt x="283" y="0"/>
                    <a:pt x="0" y="284"/>
                    <a:pt x="0" y="632"/>
                  </a:cubicBezTo>
                  <a:cubicBezTo>
                    <a:pt x="0" y="980"/>
                    <a:pt x="283" y="1263"/>
                    <a:pt x="631" y="1263"/>
                  </a:cubicBezTo>
                  <a:close/>
                  <a:moveTo>
                    <a:pt x="631" y="79"/>
                  </a:moveTo>
                  <a:cubicBezTo>
                    <a:pt x="936" y="79"/>
                    <a:pt x="1184" y="327"/>
                    <a:pt x="1184" y="632"/>
                  </a:cubicBezTo>
                  <a:cubicBezTo>
                    <a:pt x="1184" y="936"/>
                    <a:pt x="936" y="1184"/>
                    <a:pt x="631" y="1184"/>
                  </a:cubicBezTo>
                  <a:cubicBezTo>
                    <a:pt x="326" y="1184"/>
                    <a:pt x="78" y="936"/>
                    <a:pt x="78" y="632"/>
                  </a:cubicBezTo>
                  <a:cubicBezTo>
                    <a:pt x="78" y="327"/>
                    <a:pt x="326" y="79"/>
                    <a:pt x="631" y="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2" name="Freeform 7">
              <a:extLst>
                <a:ext uri="{FF2B5EF4-FFF2-40B4-BE49-F238E27FC236}">
                  <a16:creationId xmlns:a16="http://schemas.microsoft.com/office/drawing/2014/main" id="{C21E9985-A3CA-384B-B8D2-ACF8896883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0850" y="5507038"/>
              <a:ext cx="171450" cy="163513"/>
            </a:xfrm>
            <a:custGeom>
              <a:avLst/>
              <a:gdLst>
                <a:gd name="T0" fmla="*/ 156 w 710"/>
                <a:gd name="T1" fmla="*/ 434 h 677"/>
                <a:gd name="T2" fmla="*/ 123 w 710"/>
                <a:gd name="T3" fmla="*/ 629 h 677"/>
                <a:gd name="T4" fmla="*/ 138 w 710"/>
                <a:gd name="T5" fmla="*/ 668 h 677"/>
                <a:gd name="T6" fmla="*/ 180 w 710"/>
                <a:gd name="T7" fmla="*/ 671 h 677"/>
                <a:gd name="T8" fmla="*/ 355 w 710"/>
                <a:gd name="T9" fmla="*/ 578 h 677"/>
                <a:gd name="T10" fmla="*/ 530 w 710"/>
                <a:gd name="T11" fmla="*/ 671 h 677"/>
                <a:gd name="T12" fmla="*/ 549 w 710"/>
                <a:gd name="T13" fmla="*/ 675 h 677"/>
                <a:gd name="T14" fmla="*/ 572 w 710"/>
                <a:gd name="T15" fmla="*/ 668 h 677"/>
                <a:gd name="T16" fmla="*/ 587 w 710"/>
                <a:gd name="T17" fmla="*/ 629 h 677"/>
                <a:gd name="T18" fmla="*/ 554 w 710"/>
                <a:gd name="T19" fmla="*/ 434 h 677"/>
                <a:gd name="T20" fmla="*/ 696 w 710"/>
                <a:gd name="T21" fmla="*/ 296 h 677"/>
                <a:gd name="T22" fmla="*/ 706 w 710"/>
                <a:gd name="T23" fmla="*/ 255 h 677"/>
                <a:gd name="T24" fmla="*/ 674 w 710"/>
                <a:gd name="T25" fmla="*/ 228 h 677"/>
                <a:gd name="T26" fmla="*/ 478 w 710"/>
                <a:gd name="T27" fmla="*/ 200 h 677"/>
                <a:gd name="T28" fmla="*/ 390 w 710"/>
                <a:gd name="T29" fmla="*/ 22 h 677"/>
                <a:gd name="T30" fmla="*/ 355 w 710"/>
                <a:gd name="T31" fmla="*/ 0 h 677"/>
                <a:gd name="T32" fmla="*/ 320 w 710"/>
                <a:gd name="T33" fmla="*/ 22 h 677"/>
                <a:gd name="T34" fmla="*/ 232 w 710"/>
                <a:gd name="T35" fmla="*/ 200 h 677"/>
                <a:gd name="T36" fmla="*/ 36 w 710"/>
                <a:gd name="T37" fmla="*/ 228 h 677"/>
                <a:gd name="T38" fmla="*/ 4 w 710"/>
                <a:gd name="T39" fmla="*/ 255 h 677"/>
                <a:gd name="T40" fmla="*/ 14 w 710"/>
                <a:gd name="T41" fmla="*/ 296 h 677"/>
                <a:gd name="T42" fmla="*/ 156 w 710"/>
                <a:gd name="T43" fmla="*/ 434 h 677"/>
                <a:gd name="T44" fmla="*/ 264 w 710"/>
                <a:gd name="T45" fmla="*/ 275 h 677"/>
                <a:gd name="T46" fmla="*/ 294 w 710"/>
                <a:gd name="T47" fmla="*/ 253 h 677"/>
                <a:gd name="T48" fmla="*/ 355 w 710"/>
                <a:gd name="T49" fmla="*/ 129 h 677"/>
                <a:gd name="T50" fmla="*/ 416 w 710"/>
                <a:gd name="T51" fmla="*/ 253 h 677"/>
                <a:gd name="T52" fmla="*/ 446 w 710"/>
                <a:gd name="T53" fmla="*/ 275 h 677"/>
                <a:gd name="T54" fmla="*/ 584 w 710"/>
                <a:gd name="T55" fmla="*/ 295 h 677"/>
                <a:gd name="T56" fmla="*/ 484 w 710"/>
                <a:gd name="T57" fmla="*/ 392 h 677"/>
                <a:gd name="T58" fmla="*/ 473 w 710"/>
                <a:gd name="T59" fmla="*/ 427 h 677"/>
                <a:gd name="T60" fmla="*/ 496 w 710"/>
                <a:gd name="T61" fmla="*/ 564 h 677"/>
                <a:gd name="T62" fmla="*/ 373 w 710"/>
                <a:gd name="T63" fmla="*/ 499 h 677"/>
                <a:gd name="T64" fmla="*/ 355 w 710"/>
                <a:gd name="T65" fmla="*/ 494 h 677"/>
                <a:gd name="T66" fmla="*/ 337 w 710"/>
                <a:gd name="T67" fmla="*/ 499 h 677"/>
                <a:gd name="T68" fmla="*/ 214 w 710"/>
                <a:gd name="T69" fmla="*/ 564 h 677"/>
                <a:gd name="T70" fmla="*/ 237 w 710"/>
                <a:gd name="T71" fmla="*/ 427 h 677"/>
                <a:gd name="T72" fmla="*/ 226 w 710"/>
                <a:gd name="T73" fmla="*/ 392 h 677"/>
                <a:gd name="T74" fmla="*/ 126 w 710"/>
                <a:gd name="T75" fmla="*/ 295 h 677"/>
                <a:gd name="T76" fmla="*/ 264 w 710"/>
                <a:gd name="T77" fmla="*/ 275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10" h="677">
                  <a:moveTo>
                    <a:pt x="156" y="434"/>
                  </a:moveTo>
                  <a:cubicBezTo>
                    <a:pt x="123" y="629"/>
                    <a:pt x="123" y="629"/>
                    <a:pt x="123" y="629"/>
                  </a:cubicBezTo>
                  <a:cubicBezTo>
                    <a:pt x="120" y="644"/>
                    <a:pt x="126" y="659"/>
                    <a:pt x="138" y="668"/>
                  </a:cubicBezTo>
                  <a:cubicBezTo>
                    <a:pt x="150" y="676"/>
                    <a:pt x="166" y="677"/>
                    <a:pt x="180" y="671"/>
                  </a:cubicBezTo>
                  <a:cubicBezTo>
                    <a:pt x="355" y="578"/>
                    <a:pt x="355" y="578"/>
                    <a:pt x="355" y="578"/>
                  </a:cubicBezTo>
                  <a:cubicBezTo>
                    <a:pt x="530" y="671"/>
                    <a:pt x="530" y="671"/>
                    <a:pt x="530" y="671"/>
                  </a:cubicBezTo>
                  <a:cubicBezTo>
                    <a:pt x="536" y="674"/>
                    <a:pt x="542" y="675"/>
                    <a:pt x="549" y="675"/>
                  </a:cubicBezTo>
                  <a:cubicBezTo>
                    <a:pt x="557" y="675"/>
                    <a:pt x="565" y="672"/>
                    <a:pt x="572" y="668"/>
                  </a:cubicBezTo>
                  <a:cubicBezTo>
                    <a:pt x="584" y="659"/>
                    <a:pt x="590" y="644"/>
                    <a:pt x="587" y="629"/>
                  </a:cubicBezTo>
                  <a:cubicBezTo>
                    <a:pt x="554" y="434"/>
                    <a:pt x="554" y="434"/>
                    <a:pt x="554" y="434"/>
                  </a:cubicBezTo>
                  <a:cubicBezTo>
                    <a:pt x="696" y="296"/>
                    <a:pt x="696" y="296"/>
                    <a:pt x="696" y="296"/>
                  </a:cubicBezTo>
                  <a:cubicBezTo>
                    <a:pt x="707" y="285"/>
                    <a:pt x="710" y="269"/>
                    <a:pt x="706" y="255"/>
                  </a:cubicBezTo>
                  <a:cubicBezTo>
                    <a:pt x="701" y="241"/>
                    <a:pt x="689" y="231"/>
                    <a:pt x="674" y="228"/>
                  </a:cubicBezTo>
                  <a:cubicBezTo>
                    <a:pt x="478" y="200"/>
                    <a:pt x="478" y="200"/>
                    <a:pt x="478" y="200"/>
                  </a:cubicBezTo>
                  <a:cubicBezTo>
                    <a:pt x="390" y="22"/>
                    <a:pt x="390" y="22"/>
                    <a:pt x="390" y="22"/>
                  </a:cubicBezTo>
                  <a:cubicBezTo>
                    <a:pt x="384" y="9"/>
                    <a:pt x="370" y="0"/>
                    <a:pt x="355" y="0"/>
                  </a:cubicBezTo>
                  <a:cubicBezTo>
                    <a:pt x="340" y="0"/>
                    <a:pt x="326" y="9"/>
                    <a:pt x="320" y="22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36" y="228"/>
                    <a:pt x="36" y="228"/>
                    <a:pt x="36" y="228"/>
                  </a:cubicBezTo>
                  <a:cubicBezTo>
                    <a:pt x="21" y="231"/>
                    <a:pt x="9" y="241"/>
                    <a:pt x="4" y="255"/>
                  </a:cubicBezTo>
                  <a:cubicBezTo>
                    <a:pt x="0" y="269"/>
                    <a:pt x="3" y="285"/>
                    <a:pt x="14" y="296"/>
                  </a:cubicBezTo>
                  <a:lnTo>
                    <a:pt x="156" y="434"/>
                  </a:lnTo>
                  <a:close/>
                  <a:moveTo>
                    <a:pt x="264" y="275"/>
                  </a:moveTo>
                  <a:cubicBezTo>
                    <a:pt x="277" y="273"/>
                    <a:pt x="288" y="265"/>
                    <a:pt x="294" y="253"/>
                  </a:cubicBezTo>
                  <a:cubicBezTo>
                    <a:pt x="355" y="129"/>
                    <a:pt x="355" y="129"/>
                    <a:pt x="355" y="129"/>
                  </a:cubicBezTo>
                  <a:cubicBezTo>
                    <a:pt x="416" y="253"/>
                    <a:pt x="416" y="253"/>
                    <a:pt x="416" y="253"/>
                  </a:cubicBezTo>
                  <a:cubicBezTo>
                    <a:pt x="422" y="265"/>
                    <a:pt x="433" y="273"/>
                    <a:pt x="446" y="275"/>
                  </a:cubicBezTo>
                  <a:cubicBezTo>
                    <a:pt x="584" y="295"/>
                    <a:pt x="584" y="295"/>
                    <a:pt x="584" y="295"/>
                  </a:cubicBezTo>
                  <a:cubicBezTo>
                    <a:pt x="484" y="392"/>
                    <a:pt x="484" y="392"/>
                    <a:pt x="484" y="392"/>
                  </a:cubicBezTo>
                  <a:cubicBezTo>
                    <a:pt x="475" y="401"/>
                    <a:pt x="471" y="414"/>
                    <a:pt x="473" y="427"/>
                  </a:cubicBezTo>
                  <a:cubicBezTo>
                    <a:pt x="496" y="564"/>
                    <a:pt x="496" y="564"/>
                    <a:pt x="496" y="564"/>
                  </a:cubicBezTo>
                  <a:cubicBezTo>
                    <a:pt x="373" y="499"/>
                    <a:pt x="373" y="499"/>
                    <a:pt x="373" y="499"/>
                  </a:cubicBezTo>
                  <a:cubicBezTo>
                    <a:pt x="368" y="496"/>
                    <a:pt x="361" y="494"/>
                    <a:pt x="355" y="494"/>
                  </a:cubicBezTo>
                  <a:cubicBezTo>
                    <a:pt x="349" y="494"/>
                    <a:pt x="342" y="496"/>
                    <a:pt x="337" y="499"/>
                  </a:cubicBezTo>
                  <a:cubicBezTo>
                    <a:pt x="214" y="564"/>
                    <a:pt x="214" y="564"/>
                    <a:pt x="214" y="564"/>
                  </a:cubicBezTo>
                  <a:cubicBezTo>
                    <a:pt x="237" y="427"/>
                    <a:pt x="237" y="427"/>
                    <a:pt x="237" y="427"/>
                  </a:cubicBezTo>
                  <a:cubicBezTo>
                    <a:pt x="239" y="414"/>
                    <a:pt x="235" y="401"/>
                    <a:pt x="226" y="392"/>
                  </a:cubicBezTo>
                  <a:cubicBezTo>
                    <a:pt x="126" y="295"/>
                    <a:pt x="126" y="295"/>
                    <a:pt x="126" y="295"/>
                  </a:cubicBezTo>
                  <a:lnTo>
                    <a:pt x="264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3" name="Freeform 8">
              <a:extLst>
                <a:ext uri="{FF2B5EF4-FFF2-40B4-BE49-F238E27FC236}">
                  <a16:creationId xmlns:a16="http://schemas.microsoft.com/office/drawing/2014/main" id="{080F0306-5133-414B-8AAD-31EC3F58A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" y="5816600"/>
              <a:ext cx="19050" cy="19050"/>
            </a:xfrm>
            <a:custGeom>
              <a:avLst/>
              <a:gdLst>
                <a:gd name="T0" fmla="*/ 75 w 78"/>
                <a:gd name="T1" fmla="*/ 24 h 79"/>
                <a:gd name="T2" fmla="*/ 72 w 78"/>
                <a:gd name="T3" fmla="*/ 17 h 79"/>
                <a:gd name="T4" fmla="*/ 67 w 78"/>
                <a:gd name="T5" fmla="*/ 11 h 79"/>
                <a:gd name="T6" fmla="*/ 61 w 78"/>
                <a:gd name="T7" fmla="*/ 7 h 79"/>
                <a:gd name="T8" fmla="*/ 54 w 78"/>
                <a:gd name="T9" fmla="*/ 3 h 79"/>
                <a:gd name="T10" fmla="*/ 47 w 78"/>
                <a:gd name="T11" fmla="*/ 1 h 79"/>
                <a:gd name="T12" fmla="*/ 31 w 78"/>
                <a:gd name="T13" fmla="*/ 1 h 79"/>
                <a:gd name="T14" fmla="*/ 24 w 78"/>
                <a:gd name="T15" fmla="*/ 3 h 79"/>
                <a:gd name="T16" fmla="*/ 17 w 78"/>
                <a:gd name="T17" fmla="*/ 7 h 79"/>
                <a:gd name="T18" fmla="*/ 11 w 78"/>
                <a:gd name="T19" fmla="*/ 11 h 79"/>
                <a:gd name="T20" fmla="*/ 6 w 78"/>
                <a:gd name="T21" fmla="*/ 17 h 79"/>
                <a:gd name="T22" fmla="*/ 3 w 78"/>
                <a:gd name="T23" fmla="*/ 24 h 79"/>
                <a:gd name="T24" fmla="*/ 0 w 78"/>
                <a:gd name="T25" fmla="*/ 32 h 79"/>
                <a:gd name="T26" fmla="*/ 0 w 78"/>
                <a:gd name="T27" fmla="*/ 39 h 79"/>
                <a:gd name="T28" fmla="*/ 11 w 78"/>
                <a:gd name="T29" fmla="*/ 67 h 79"/>
                <a:gd name="T30" fmla="*/ 17 w 78"/>
                <a:gd name="T31" fmla="*/ 72 h 79"/>
                <a:gd name="T32" fmla="*/ 24 w 78"/>
                <a:gd name="T33" fmla="*/ 76 h 79"/>
                <a:gd name="T34" fmla="*/ 31 w 78"/>
                <a:gd name="T35" fmla="*/ 78 h 79"/>
                <a:gd name="T36" fmla="*/ 39 w 78"/>
                <a:gd name="T37" fmla="*/ 79 h 79"/>
                <a:gd name="T38" fmla="*/ 47 w 78"/>
                <a:gd name="T39" fmla="*/ 78 h 79"/>
                <a:gd name="T40" fmla="*/ 54 w 78"/>
                <a:gd name="T41" fmla="*/ 76 h 79"/>
                <a:gd name="T42" fmla="*/ 61 w 78"/>
                <a:gd name="T43" fmla="*/ 72 h 79"/>
                <a:gd name="T44" fmla="*/ 67 w 78"/>
                <a:gd name="T45" fmla="*/ 67 h 79"/>
                <a:gd name="T46" fmla="*/ 72 w 78"/>
                <a:gd name="T47" fmla="*/ 61 h 79"/>
                <a:gd name="T48" fmla="*/ 75 w 78"/>
                <a:gd name="T49" fmla="*/ 54 h 79"/>
                <a:gd name="T50" fmla="*/ 78 w 78"/>
                <a:gd name="T51" fmla="*/ 47 h 79"/>
                <a:gd name="T52" fmla="*/ 78 w 78"/>
                <a:gd name="T53" fmla="*/ 39 h 79"/>
                <a:gd name="T54" fmla="*/ 78 w 78"/>
                <a:gd name="T55" fmla="*/ 32 h 79"/>
                <a:gd name="T56" fmla="*/ 75 w 78"/>
                <a:gd name="T57" fmla="*/ 2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8" h="79">
                  <a:moveTo>
                    <a:pt x="75" y="24"/>
                  </a:moveTo>
                  <a:cubicBezTo>
                    <a:pt x="74" y="22"/>
                    <a:pt x="73" y="20"/>
                    <a:pt x="72" y="17"/>
                  </a:cubicBezTo>
                  <a:cubicBezTo>
                    <a:pt x="70" y="15"/>
                    <a:pt x="69" y="13"/>
                    <a:pt x="67" y="11"/>
                  </a:cubicBezTo>
                  <a:cubicBezTo>
                    <a:pt x="65" y="10"/>
                    <a:pt x="63" y="8"/>
                    <a:pt x="61" y="7"/>
                  </a:cubicBezTo>
                  <a:cubicBezTo>
                    <a:pt x="59" y="5"/>
                    <a:pt x="57" y="4"/>
                    <a:pt x="54" y="3"/>
                  </a:cubicBezTo>
                  <a:cubicBezTo>
                    <a:pt x="52" y="2"/>
                    <a:pt x="49" y="1"/>
                    <a:pt x="47" y="1"/>
                  </a:cubicBezTo>
                  <a:cubicBezTo>
                    <a:pt x="42" y="0"/>
                    <a:pt x="36" y="0"/>
                    <a:pt x="31" y="1"/>
                  </a:cubicBezTo>
                  <a:cubicBezTo>
                    <a:pt x="29" y="1"/>
                    <a:pt x="26" y="2"/>
                    <a:pt x="24" y="3"/>
                  </a:cubicBezTo>
                  <a:cubicBezTo>
                    <a:pt x="22" y="4"/>
                    <a:pt x="19" y="5"/>
                    <a:pt x="17" y="7"/>
                  </a:cubicBezTo>
                  <a:cubicBezTo>
                    <a:pt x="15" y="8"/>
                    <a:pt x="13" y="10"/>
                    <a:pt x="11" y="11"/>
                  </a:cubicBezTo>
                  <a:cubicBezTo>
                    <a:pt x="9" y="13"/>
                    <a:pt x="8" y="15"/>
                    <a:pt x="6" y="17"/>
                  </a:cubicBezTo>
                  <a:cubicBezTo>
                    <a:pt x="5" y="20"/>
                    <a:pt x="4" y="22"/>
                    <a:pt x="3" y="24"/>
                  </a:cubicBezTo>
                  <a:cubicBezTo>
                    <a:pt x="2" y="27"/>
                    <a:pt x="1" y="29"/>
                    <a:pt x="0" y="32"/>
                  </a:cubicBezTo>
                  <a:cubicBezTo>
                    <a:pt x="0" y="34"/>
                    <a:pt x="0" y="37"/>
                    <a:pt x="0" y="39"/>
                  </a:cubicBezTo>
                  <a:cubicBezTo>
                    <a:pt x="0" y="50"/>
                    <a:pt x="4" y="60"/>
                    <a:pt x="11" y="67"/>
                  </a:cubicBezTo>
                  <a:cubicBezTo>
                    <a:pt x="13" y="69"/>
                    <a:pt x="15" y="71"/>
                    <a:pt x="17" y="72"/>
                  </a:cubicBezTo>
                  <a:cubicBezTo>
                    <a:pt x="19" y="73"/>
                    <a:pt x="22" y="75"/>
                    <a:pt x="24" y="76"/>
                  </a:cubicBezTo>
                  <a:cubicBezTo>
                    <a:pt x="26" y="77"/>
                    <a:pt x="29" y="77"/>
                    <a:pt x="31" y="78"/>
                  </a:cubicBezTo>
                  <a:cubicBezTo>
                    <a:pt x="34" y="78"/>
                    <a:pt x="37" y="79"/>
                    <a:pt x="39" y="79"/>
                  </a:cubicBezTo>
                  <a:cubicBezTo>
                    <a:pt x="42" y="79"/>
                    <a:pt x="44" y="78"/>
                    <a:pt x="47" y="78"/>
                  </a:cubicBezTo>
                  <a:cubicBezTo>
                    <a:pt x="49" y="77"/>
                    <a:pt x="52" y="77"/>
                    <a:pt x="54" y="76"/>
                  </a:cubicBezTo>
                  <a:cubicBezTo>
                    <a:pt x="57" y="75"/>
                    <a:pt x="59" y="73"/>
                    <a:pt x="61" y="72"/>
                  </a:cubicBezTo>
                  <a:cubicBezTo>
                    <a:pt x="63" y="71"/>
                    <a:pt x="65" y="69"/>
                    <a:pt x="67" y="67"/>
                  </a:cubicBezTo>
                  <a:cubicBezTo>
                    <a:pt x="69" y="65"/>
                    <a:pt x="70" y="63"/>
                    <a:pt x="72" y="61"/>
                  </a:cubicBezTo>
                  <a:cubicBezTo>
                    <a:pt x="73" y="59"/>
                    <a:pt x="74" y="57"/>
                    <a:pt x="75" y="54"/>
                  </a:cubicBezTo>
                  <a:cubicBezTo>
                    <a:pt x="76" y="52"/>
                    <a:pt x="77" y="50"/>
                    <a:pt x="78" y="47"/>
                  </a:cubicBezTo>
                  <a:cubicBezTo>
                    <a:pt x="78" y="44"/>
                    <a:pt x="78" y="42"/>
                    <a:pt x="78" y="39"/>
                  </a:cubicBezTo>
                  <a:cubicBezTo>
                    <a:pt x="78" y="37"/>
                    <a:pt x="78" y="34"/>
                    <a:pt x="78" y="32"/>
                  </a:cubicBezTo>
                  <a:cubicBezTo>
                    <a:pt x="77" y="29"/>
                    <a:pt x="76" y="27"/>
                    <a:pt x="75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Narrow" panose="020B060602020203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B1629DF-941D-794B-9E53-2FF0889D5E99}"/>
              </a:ext>
            </a:extLst>
          </p:cNvPr>
          <p:cNvSpPr txBox="1"/>
          <p:nvPr/>
        </p:nvSpPr>
        <p:spPr>
          <a:xfrm>
            <a:off x="256286" y="262389"/>
            <a:ext cx="859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defRPr>
            </a:lvl1pPr>
          </a:lstStyle>
          <a:p>
            <a:r>
              <a:rPr lang="ru-RU" dirty="0"/>
              <a:t>ПРИМЕНЕНИЕ ТИПОВ РЕЗУЛЬТАТОВ ПРОЕКТОВ И СТАНДАРТИЗИРОВАННЫХ КОНТРОЛЬНЫХ ТОЧЕК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69AE1C3-9878-C04C-B7D9-90C7BAE8ED7C}"/>
              </a:ext>
            </a:extLst>
          </p:cNvPr>
          <p:cNvSpPr/>
          <p:nvPr/>
        </p:nvSpPr>
        <p:spPr>
          <a:xfrm>
            <a:off x="104968" y="859497"/>
            <a:ext cx="6339240" cy="513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1350" dirty="0">
                <a:latin typeface="Trebuchet MS" panose="020B0603020202020204" pitchFamily="34" charset="0"/>
              </a:rPr>
              <a:t>ТИПЫ РЕЗУЛЬТАТЫ</a:t>
            </a:r>
          </a:p>
          <a:p>
            <a:pPr indent="450215" algn="just">
              <a:spcAft>
                <a:spcPts val="0"/>
              </a:spcAft>
            </a:pPr>
            <a:r>
              <a:rPr lang="ru-RU" sz="1350" dirty="0">
                <a:latin typeface="Trebuchet MS" panose="020B0603020202020204" pitchFamily="34" charset="0"/>
              </a:rPr>
              <a:t>Тип результата - обобщенный результат, не содержащий специфики проекта</a:t>
            </a:r>
            <a:endParaRPr lang="en-US" sz="1350" dirty="0">
              <a:latin typeface="Trebuchet MS" panose="020B060302020202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ru-RU" sz="1350" dirty="0">
              <a:latin typeface="Trebuchet MS" panose="020B0603020202020204" pitchFamily="34" charset="0"/>
            </a:endParaRPr>
          </a:p>
          <a:p>
            <a:pPr indent="45021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350" dirty="0">
                <a:latin typeface="Trebuchet MS" panose="020B0603020202020204" pitchFamily="34" charset="0"/>
              </a:rPr>
              <a:t>ПЕРЕЧЕНЬ ТИПОВ РЕЗУЛЬТАТОВ</a:t>
            </a:r>
          </a:p>
          <a:p>
            <a:pPr marL="342900" indent="-342900" fontAlgn="ctr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Строительство (реконструкция, техническое перевооружение, приобретение) объекта недвижимого имущества</a:t>
            </a: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Оказание услуг (выполнение работ)</a:t>
            </a: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Создание (реорганизация) организации (структурного подразделения)</a:t>
            </a: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Проведение образовательных мероприятий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Принятие нормативного правового (правового) акта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Утверждение документа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Проведение массовых мероприятий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Создание (развитие) информационно-телекоммуникационного </a:t>
            </a:r>
            <a:r>
              <a:rPr lang="en-US" sz="1350" dirty="0">
                <a:latin typeface="Trebuchet MS" panose="020B0603020202020204" pitchFamily="34" charset="0"/>
              </a:rPr>
              <a:t/>
            </a:r>
            <a:br>
              <a:rPr lang="en-US" sz="1350" dirty="0">
                <a:latin typeface="Trebuchet MS" panose="020B0603020202020204" pitchFamily="34" charset="0"/>
              </a:rPr>
            </a:br>
            <a:r>
              <a:rPr lang="ru-RU" sz="1350" dirty="0">
                <a:latin typeface="Trebuchet MS" panose="020B0603020202020204" pitchFamily="34" charset="0"/>
              </a:rPr>
              <a:t>сервиса (информационной системы)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Благоустройство территории, ремонт объектов недвижимого имущества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Проведение информационно-коммуникационной кампании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Обеспечение реализации федерального проекта (результата федерального проекта)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Проведение научно-исследовательских (опытно-конструкторских) работ, реализация проекта внедрения новой информационной технологии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Создание Российской промышленной зоны за рубежом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Приобретение товаров, работ, услуг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350" dirty="0">
                <a:latin typeface="Trebuchet MS" panose="020B0603020202020204" pitchFamily="34" charset="0"/>
              </a:rPr>
              <a:t> Обеспечено привлечение квалифицированных кадров</a:t>
            </a:r>
          </a:p>
        </p:txBody>
      </p:sp>
      <p:sp>
        <p:nvSpPr>
          <p:cNvPr id="4" name="Стрелка вправо 3">
            <a:extLst>
              <a:ext uri="{FF2B5EF4-FFF2-40B4-BE49-F238E27FC236}">
                <a16:creationId xmlns:a16="http://schemas.microsoft.com/office/drawing/2014/main" id="{1E879B44-F282-5C49-BA03-986EE6D3CE2F}"/>
              </a:ext>
            </a:extLst>
          </p:cNvPr>
          <p:cNvSpPr/>
          <p:nvPr/>
        </p:nvSpPr>
        <p:spPr>
          <a:xfrm>
            <a:off x="5120885" y="2794464"/>
            <a:ext cx="1331089" cy="763929"/>
          </a:xfrm>
          <a:prstGeom prst="rightArrow">
            <a:avLst/>
          </a:prstGeom>
          <a:solidFill>
            <a:srgbClr val="5CA77F"/>
          </a:solidFill>
          <a:ln>
            <a:solidFill>
              <a:srgbClr val="5CA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0BFED1F-2A4B-FB4D-B6A3-8B6586062B09}"/>
              </a:ext>
            </a:extLst>
          </p:cNvPr>
          <p:cNvSpPr/>
          <p:nvPr/>
        </p:nvSpPr>
        <p:spPr>
          <a:xfrm>
            <a:off x="6583566" y="2630807"/>
            <a:ext cx="2263974" cy="1096241"/>
          </a:xfrm>
          <a:prstGeom prst="rect">
            <a:avLst/>
          </a:prstGeom>
          <a:solidFill>
            <a:srgbClr val="5CA77F">
              <a:alpha val="72157"/>
            </a:srgbClr>
          </a:solidFill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СПЕЦИАЛЬНЫЕ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КОНТРОЛЬНЫЕ ТОЧКИ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D673CF0-51EE-D844-8E4D-B45FDF1C25A6}"/>
              </a:ext>
            </a:extLst>
          </p:cNvPr>
          <p:cNvSpPr/>
          <p:nvPr/>
        </p:nvSpPr>
        <p:spPr>
          <a:xfrm>
            <a:off x="6583566" y="4007312"/>
            <a:ext cx="2263974" cy="1096241"/>
          </a:xfrm>
          <a:prstGeom prst="rect">
            <a:avLst/>
          </a:prstGeom>
          <a:solidFill>
            <a:srgbClr val="5CA77F">
              <a:alpha val="72157"/>
            </a:srgbClr>
          </a:solidFill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ОБЕСПЕЧИВАЮЩИЕ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КОНТРОЛЬНЫЕ ТОЧКИ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120885" y="1643449"/>
            <a:ext cx="3872810" cy="247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251622" y="1569307"/>
            <a:ext cx="196659" cy="148281"/>
          </a:xfrm>
          <a:prstGeom prst="ellipse">
            <a:avLst/>
          </a:prstGeom>
          <a:solidFill>
            <a:srgbClr val="5CA77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947719" y="1581664"/>
            <a:ext cx="196659" cy="148281"/>
          </a:xfrm>
          <a:prstGeom prst="ellipse">
            <a:avLst/>
          </a:prstGeom>
          <a:solidFill>
            <a:srgbClr val="5CA77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852245" y="1591069"/>
            <a:ext cx="196659" cy="148281"/>
          </a:xfrm>
          <a:prstGeom prst="ellipse">
            <a:avLst/>
          </a:prstGeom>
          <a:solidFill>
            <a:srgbClr val="5CA77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290552" y="1596423"/>
            <a:ext cx="196659" cy="14828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170199" y="1597187"/>
            <a:ext cx="196659" cy="1482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063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Прямоугольник 538"/>
          <p:cNvSpPr/>
          <p:nvPr/>
        </p:nvSpPr>
        <p:spPr>
          <a:xfrm>
            <a:off x="1" y="5052977"/>
            <a:ext cx="9144000" cy="1541254"/>
          </a:xfrm>
          <a:prstGeom prst="rect">
            <a:avLst/>
          </a:prstGeom>
          <a:solidFill>
            <a:srgbClr val="FF990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529" name="Прямоугольник 528"/>
          <p:cNvSpPr/>
          <p:nvPr/>
        </p:nvSpPr>
        <p:spPr>
          <a:xfrm>
            <a:off x="3802" y="3406331"/>
            <a:ext cx="9140199" cy="1648494"/>
          </a:xfrm>
          <a:prstGeom prst="rect">
            <a:avLst/>
          </a:prstGeom>
          <a:solidFill>
            <a:srgbClr val="00FF0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516" name="Прямоугольник 515"/>
          <p:cNvSpPr/>
          <p:nvPr/>
        </p:nvSpPr>
        <p:spPr>
          <a:xfrm>
            <a:off x="-2214" y="1462620"/>
            <a:ext cx="9146214" cy="1946032"/>
          </a:xfrm>
          <a:prstGeom prst="rect">
            <a:avLst/>
          </a:prstGeom>
          <a:solidFill>
            <a:srgbClr val="0066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405" y="1070985"/>
            <a:ext cx="2870451" cy="357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602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8" dirty="0">
                <a:solidFill>
                  <a:prstClr val="black"/>
                </a:solidFill>
                <a:latin typeface="Trebuchet MS"/>
              </a:rPr>
              <a:t>Госпрограмма + структурные элементы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25776"/>
            <a:ext cx="9144000" cy="326717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>
              <a:lnSpc>
                <a:spcPct val="85000"/>
              </a:lnSpc>
              <a:defRPr sz="2000" b="1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defRPr>
            </a:lvl1pPr>
          </a:lstStyle>
          <a:p>
            <a:r>
              <a:rPr lang="ru-RU" sz="1846" dirty="0"/>
              <a:t>Организация взаимодействия с субъектами Российской Федерации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6685" y="818015"/>
            <a:ext cx="2435934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Aft>
                <a:spcPct val="0"/>
              </a:spcAft>
              <a:defRPr/>
            </a:pPr>
            <a:r>
              <a:rPr lang="ru-RU" sz="1108" b="1" i="1" dirty="0">
                <a:solidFill>
                  <a:srgbClr val="C00000"/>
                </a:solidFill>
                <a:latin typeface="Trebuchet MS" panose="020B0603020202020204" pitchFamily="34" charset="0"/>
                <a:cs typeface="Times New Roman" pitchFamily="18" charset="0"/>
              </a:rPr>
              <a:t>Модель </a:t>
            </a:r>
            <a:r>
              <a:rPr lang="en-US" sz="1108" b="1" i="1" dirty="0">
                <a:solidFill>
                  <a:srgbClr val="C00000"/>
                </a:solidFill>
                <a:latin typeface="Trebuchet MS" panose="020B0603020202020204" pitchFamily="34" charset="0"/>
                <a:cs typeface="Times New Roman" pitchFamily="18" charset="0"/>
              </a:rPr>
              <a:t>I</a:t>
            </a:r>
            <a:r>
              <a:rPr lang="ru-RU" sz="1108" b="1" i="1" dirty="0">
                <a:solidFill>
                  <a:srgbClr val="C00000"/>
                </a:solidFill>
                <a:latin typeface="Trebuchet MS" panose="020B0603020202020204" pitchFamily="34" charset="0"/>
                <a:cs typeface="Times New Roman" pitchFamily="18" charset="0"/>
              </a:rPr>
              <a:t> (управление целями)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37504" y="803152"/>
            <a:ext cx="2668385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Aft>
                <a:spcPct val="0"/>
              </a:spcAft>
              <a:defRPr/>
            </a:pPr>
            <a:r>
              <a:rPr lang="ru-RU" sz="1108" b="1" i="1" dirty="0">
                <a:solidFill>
                  <a:srgbClr val="C00000"/>
                </a:solidFill>
                <a:latin typeface="Trebuchet MS" panose="020B0603020202020204" pitchFamily="34" charset="0"/>
                <a:cs typeface="Times New Roman" pitchFamily="18" charset="0"/>
              </a:rPr>
              <a:t>Модель </a:t>
            </a:r>
            <a:r>
              <a:rPr lang="en-US" sz="1108" b="1" i="1" dirty="0">
                <a:solidFill>
                  <a:srgbClr val="C00000"/>
                </a:solidFill>
                <a:latin typeface="Trebuchet MS" panose="020B0603020202020204" pitchFamily="34" charset="0"/>
                <a:cs typeface="Times New Roman" pitchFamily="18" charset="0"/>
              </a:rPr>
              <a:t>III</a:t>
            </a:r>
            <a:r>
              <a:rPr lang="ru-RU" sz="1108" b="1" i="1" dirty="0">
                <a:solidFill>
                  <a:srgbClr val="C00000"/>
                </a:solidFill>
                <a:latin typeface="Trebuchet MS" panose="020B0603020202020204" pitchFamily="34" charset="0"/>
                <a:cs typeface="Times New Roman" pitchFamily="18" charset="0"/>
              </a:rPr>
              <a:t> (комбинированная)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3330" y="799987"/>
            <a:ext cx="3067687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Aft>
                <a:spcPct val="0"/>
              </a:spcAft>
              <a:defRPr/>
            </a:pPr>
            <a:r>
              <a:rPr lang="ru-RU" sz="1108" b="1" i="1" dirty="0">
                <a:solidFill>
                  <a:srgbClr val="C00000"/>
                </a:solidFill>
                <a:latin typeface="Trebuchet MS" panose="020B0603020202020204" pitchFamily="34" charset="0"/>
                <a:cs typeface="Times New Roman" pitchFamily="18" charset="0"/>
              </a:rPr>
              <a:t>Модель </a:t>
            </a:r>
            <a:r>
              <a:rPr lang="en-US" sz="1108" b="1" i="1" dirty="0">
                <a:solidFill>
                  <a:srgbClr val="C00000"/>
                </a:solidFill>
                <a:latin typeface="Trebuchet MS" panose="020B0603020202020204" pitchFamily="34" charset="0"/>
                <a:cs typeface="Times New Roman" pitchFamily="18" charset="0"/>
              </a:rPr>
              <a:t>II</a:t>
            </a:r>
            <a:r>
              <a:rPr lang="ru-RU" sz="1108" b="1" i="1" dirty="0">
                <a:solidFill>
                  <a:srgbClr val="C00000"/>
                </a:solidFill>
                <a:latin typeface="Trebuchet MS" panose="020B0603020202020204" pitchFamily="34" charset="0"/>
                <a:cs typeface="Times New Roman" pitchFamily="18" charset="0"/>
              </a:rPr>
              <a:t> (управление результатами)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37512" y="1071723"/>
            <a:ext cx="2870451" cy="355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602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8" dirty="0">
                <a:solidFill>
                  <a:prstClr val="black"/>
                </a:solidFill>
                <a:latin typeface="Trebuchet MS"/>
              </a:rPr>
              <a:t>Госпрограмма + структурные элементы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56277" y="1074246"/>
            <a:ext cx="2870451" cy="352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602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8" dirty="0">
                <a:solidFill>
                  <a:prstClr val="black"/>
                </a:solidFill>
                <a:latin typeface="Trebuchet MS"/>
              </a:rPr>
              <a:t>Госпрограмма + структурные элементы</a:t>
            </a: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317516" y="2121210"/>
            <a:ext cx="1501374" cy="2443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Цель 2 </a:t>
            </a:r>
            <a:r>
              <a:rPr lang="ru-RU" sz="646" dirty="0">
                <a:solidFill>
                  <a:prstClr val="black"/>
                </a:solidFill>
                <a:latin typeface="Trebuchet MS"/>
              </a:rPr>
              <a:t>(федеральная)</a:t>
            </a:r>
          </a:p>
        </p:txBody>
      </p:sp>
      <p:sp>
        <p:nvSpPr>
          <p:cNvPr id="21" name="Прямоугольник 20"/>
          <p:cNvSpPr/>
          <p:nvPr/>
        </p:nvSpPr>
        <p:spPr>
          <a:xfrm rot="16200000">
            <a:off x="1997317" y="2154611"/>
            <a:ext cx="1501374" cy="1827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Результат 1 </a:t>
            </a:r>
            <a:r>
              <a:rPr lang="ru-RU" sz="646" dirty="0">
                <a:solidFill>
                  <a:prstClr val="black"/>
                </a:solidFill>
                <a:latin typeface="Trebuchet MS"/>
              </a:rPr>
              <a:t>(федеральный)</a:t>
            </a:r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2316367" y="2155365"/>
            <a:ext cx="1501374" cy="1827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Результат 2 </a:t>
            </a:r>
            <a:r>
              <a:rPr lang="ru-RU" sz="646" dirty="0">
                <a:solidFill>
                  <a:prstClr val="black"/>
                </a:solidFill>
                <a:latin typeface="Trebuchet MS"/>
              </a:rPr>
              <a:t>(федеральный)</a:t>
            </a:r>
          </a:p>
        </p:txBody>
      </p:sp>
      <p:cxnSp>
        <p:nvCxnSpPr>
          <p:cNvPr id="78" name="Прямая со стрелкой 77"/>
          <p:cNvCxnSpPr>
            <a:endCxn id="287" idx="2"/>
          </p:cNvCxnSpPr>
          <p:nvPr/>
        </p:nvCxnSpPr>
        <p:spPr>
          <a:xfrm flipH="1" flipV="1">
            <a:off x="665968" y="2701395"/>
            <a:ext cx="9018" cy="1157070"/>
          </a:xfrm>
          <a:prstGeom prst="straightConnector1">
            <a:avLst/>
          </a:prstGeom>
          <a:ln w="19050">
            <a:solidFill>
              <a:schemeClr val="accent5"/>
            </a:solidFill>
            <a:prstDash val="sysDot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16200000">
            <a:off x="64437" y="3224722"/>
            <a:ext cx="1075765" cy="1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46" dirty="0">
                <a:solidFill>
                  <a:prstClr val="black"/>
                </a:solidFill>
                <a:latin typeface="Trebuchet MS"/>
              </a:rPr>
              <a:t>распределение по СРФ</a:t>
            </a:r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1453686" y="2993405"/>
            <a:ext cx="1381" cy="859356"/>
          </a:xfrm>
          <a:prstGeom prst="straightConnector1">
            <a:avLst/>
          </a:prstGeom>
          <a:ln w="22225">
            <a:solidFill>
              <a:schemeClr val="accent4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274220" y="5269096"/>
            <a:ext cx="2870652" cy="1176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Соглашение о предоставлении гранта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31" dirty="0">
              <a:solidFill>
                <a:prstClr val="black"/>
              </a:solidFill>
              <a:latin typeface="Trebuchet MS"/>
            </a:endParaRPr>
          </a:p>
        </p:txBody>
      </p:sp>
      <p:cxnSp>
        <p:nvCxnSpPr>
          <p:cNvPr id="119" name="Прямая со стрелкой 118"/>
          <p:cNvCxnSpPr/>
          <p:nvPr/>
        </p:nvCxnSpPr>
        <p:spPr>
          <a:xfrm flipH="1">
            <a:off x="2117842" y="4495159"/>
            <a:ext cx="3678" cy="762852"/>
          </a:xfrm>
          <a:prstGeom prst="straightConnector1">
            <a:avLst/>
          </a:prstGeom>
          <a:ln w="22225">
            <a:solidFill>
              <a:schemeClr val="accent5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Прямоугольник 154"/>
          <p:cNvSpPr/>
          <p:nvPr/>
        </p:nvSpPr>
        <p:spPr>
          <a:xfrm rot="16200000">
            <a:off x="8264934" y="2149832"/>
            <a:ext cx="1501374" cy="1827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Результат 2 </a:t>
            </a:r>
            <a:r>
              <a:rPr lang="ru-RU" sz="646" dirty="0">
                <a:solidFill>
                  <a:prstClr val="black"/>
                </a:solidFill>
                <a:latin typeface="Trebuchet MS"/>
              </a:rPr>
              <a:t>(федеральный)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279435" y="3853140"/>
            <a:ext cx="2870451" cy="6356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Соглашение о достижении целей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8" dirty="0">
              <a:solidFill>
                <a:prstClr val="black"/>
              </a:solidFill>
              <a:latin typeface="Trebuchet MS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31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6237511" y="5265734"/>
            <a:ext cx="1560301" cy="11806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15" dirty="0">
              <a:solidFill>
                <a:prstClr val="black"/>
              </a:solidFill>
              <a:latin typeface="Trebuchet MS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Соглашение о предоставлении гранта</a:t>
            </a:r>
          </a:p>
        </p:txBody>
      </p:sp>
      <p:sp>
        <p:nvSpPr>
          <p:cNvPr id="194" name="Прямоугольник 193"/>
          <p:cNvSpPr/>
          <p:nvPr/>
        </p:nvSpPr>
        <p:spPr>
          <a:xfrm>
            <a:off x="6237512" y="3847905"/>
            <a:ext cx="1560301" cy="6382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615" rIns="16615" rtlCol="0" anchor="t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Соглашение о достижении целей</a:t>
            </a:r>
          </a:p>
        </p:txBody>
      </p:sp>
      <p:sp>
        <p:nvSpPr>
          <p:cNvPr id="281" name="Прямоугольник 280"/>
          <p:cNvSpPr/>
          <p:nvPr/>
        </p:nvSpPr>
        <p:spPr>
          <a:xfrm>
            <a:off x="525504" y="1496077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282" name="Прямоугольник 281"/>
          <p:cNvSpPr/>
          <p:nvPr/>
        </p:nvSpPr>
        <p:spPr>
          <a:xfrm>
            <a:off x="525961" y="1734917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283" name="Прямоугольник 282"/>
          <p:cNvSpPr/>
          <p:nvPr/>
        </p:nvSpPr>
        <p:spPr>
          <a:xfrm>
            <a:off x="527305" y="1979273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284" name="Прямоугольник 283"/>
          <p:cNvSpPr/>
          <p:nvPr/>
        </p:nvSpPr>
        <p:spPr>
          <a:xfrm>
            <a:off x="527305" y="2218113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287" name="Прямоугольник 286"/>
          <p:cNvSpPr/>
          <p:nvPr/>
        </p:nvSpPr>
        <p:spPr>
          <a:xfrm>
            <a:off x="527305" y="2457039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-340103" y="2122161"/>
            <a:ext cx="150137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Цель 1</a:t>
            </a:r>
          </a:p>
        </p:txBody>
      </p:sp>
      <p:cxnSp>
        <p:nvCxnSpPr>
          <p:cNvPr id="291" name="Прямая со стрелкой 290"/>
          <p:cNvCxnSpPr/>
          <p:nvPr/>
        </p:nvCxnSpPr>
        <p:spPr>
          <a:xfrm>
            <a:off x="405318" y="2993784"/>
            <a:ext cx="1381" cy="859356"/>
          </a:xfrm>
          <a:prstGeom prst="straightConnector1">
            <a:avLst/>
          </a:prstGeom>
          <a:ln w="22225">
            <a:solidFill>
              <a:schemeClr val="accent4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Прямоугольник 291"/>
          <p:cNvSpPr/>
          <p:nvPr/>
        </p:nvSpPr>
        <p:spPr>
          <a:xfrm>
            <a:off x="1572878" y="1493842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293" name="Прямоугольник 292"/>
          <p:cNvSpPr/>
          <p:nvPr/>
        </p:nvSpPr>
        <p:spPr>
          <a:xfrm>
            <a:off x="1573335" y="1732681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294" name="Прямоугольник 293"/>
          <p:cNvSpPr/>
          <p:nvPr/>
        </p:nvSpPr>
        <p:spPr>
          <a:xfrm>
            <a:off x="1574074" y="1977037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295" name="Прямоугольник 294"/>
          <p:cNvSpPr/>
          <p:nvPr/>
        </p:nvSpPr>
        <p:spPr>
          <a:xfrm>
            <a:off x="1574074" y="2215877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296" name="Прямоугольник 295"/>
          <p:cNvSpPr/>
          <p:nvPr/>
        </p:nvSpPr>
        <p:spPr>
          <a:xfrm>
            <a:off x="1574074" y="2454804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704380" y="2124587"/>
            <a:ext cx="1501374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Цель 3</a:t>
            </a:r>
          </a:p>
        </p:txBody>
      </p:sp>
      <p:cxnSp>
        <p:nvCxnSpPr>
          <p:cNvPr id="297" name="Прямая со стрелкой 296"/>
          <p:cNvCxnSpPr/>
          <p:nvPr/>
        </p:nvCxnSpPr>
        <p:spPr>
          <a:xfrm flipV="1">
            <a:off x="1713762" y="2703731"/>
            <a:ext cx="215" cy="1138595"/>
          </a:xfrm>
          <a:prstGeom prst="straightConnector1">
            <a:avLst/>
          </a:prstGeom>
          <a:ln w="19050">
            <a:solidFill>
              <a:schemeClr val="accent5"/>
            </a:solidFill>
            <a:prstDash val="sysDot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 txBox="1"/>
          <p:nvPr/>
        </p:nvSpPr>
        <p:spPr>
          <a:xfrm rot="16200000">
            <a:off x="1110457" y="3227059"/>
            <a:ext cx="1075765" cy="1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46" dirty="0">
                <a:solidFill>
                  <a:prstClr val="black"/>
                </a:solidFill>
                <a:latin typeface="Trebuchet MS"/>
              </a:rPr>
              <a:t>распределение по СРФ</a:t>
            </a:r>
          </a:p>
        </p:txBody>
      </p:sp>
      <p:sp>
        <p:nvSpPr>
          <p:cNvPr id="299" name="Прямоугольник 298"/>
          <p:cNvSpPr/>
          <p:nvPr/>
        </p:nvSpPr>
        <p:spPr>
          <a:xfrm>
            <a:off x="2228626" y="1496077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300" name="Прямоугольник 299"/>
          <p:cNvSpPr/>
          <p:nvPr/>
        </p:nvSpPr>
        <p:spPr>
          <a:xfrm>
            <a:off x="2229083" y="1734917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301" name="Прямоугольник 300"/>
          <p:cNvSpPr/>
          <p:nvPr/>
        </p:nvSpPr>
        <p:spPr>
          <a:xfrm>
            <a:off x="2228721" y="1979273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302" name="Прямоугольник 301"/>
          <p:cNvSpPr/>
          <p:nvPr/>
        </p:nvSpPr>
        <p:spPr>
          <a:xfrm>
            <a:off x="2227090" y="2218113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303" name="Прямоугольник 302"/>
          <p:cNvSpPr/>
          <p:nvPr/>
        </p:nvSpPr>
        <p:spPr>
          <a:xfrm>
            <a:off x="2228721" y="2457039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cxnSp>
        <p:nvCxnSpPr>
          <p:cNvPr id="304" name="Прямая со стрелкой 303"/>
          <p:cNvCxnSpPr/>
          <p:nvPr/>
        </p:nvCxnSpPr>
        <p:spPr>
          <a:xfrm flipV="1">
            <a:off x="2376850" y="2705967"/>
            <a:ext cx="215" cy="1138595"/>
          </a:xfrm>
          <a:prstGeom prst="straightConnector1">
            <a:avLst/>
          </a:prstGeom>
          <a:ln w="19050">
            <a:solidFill>
              <a:schemeClr val="accent5"/>
            </a:solidFill>
            <a:prstDash val="sysDot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extBox 304"/>
          <p:cNvSpPr txBox="1"/>
          <p:nvPr/>
        </p:nvSpPr>
        <p:spPr>
          <a:xfrm rot="16200000">
            <a:off x="1773545" y="3229294"/>
            <a:ext cx="1075765" cy="1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46" dirty="0">
                <a:solidFill>
                  <a:prstClr val="black"/>
                </a:solidFill>
                <a:latin typeface="Trebuchet MS"/>
              </a:rPr>
              <a:t>распределение по СРФ</a:t>
            </a: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1366361" y="2124585"/>
            <a:ext cx="1501374" cy="2443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Цель 4</a:t>
            </a:r>
          </a:p>
        </p:txBody>
      </p:sp>
      <p:cxnSp>
        <p:nvCxnSpPr>
          <p:cNvPr id="306" name="Прямая со стрелкой 305"/>
          <p:cNvCxnSpPr/>
          <p:nvPr/>
        </p:nvCxnSpPr>
        <p:spPr>
          <a:xfrm>
            <a:off x="2113182" y="2993784"/>
            <a:ext cx="1381" cy="859356"/>
          </a:xfrm>
          <a:prstGeom prst="straightConnector1">
            <a:avLst/>
          </a:prstGeom>
          <a:ln w="22225">
            <a:solidFill>
              <a:schemeClr val="accent4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Прямая со стрелкой 308"/>
          <p:cNvCxnSpPr/>
          <p:nvPr/>
        </p:nvCxnSpPr>
        <p:spPr>
          <a:xfrm>
            <a:off x="395091" y="4495158"/>
            <a:ext cx="6942" cy="769837"/>
          </a:xfrm>
          <a:prstGeom prst="straightConnector1">
            <a:avLst/>
          </a:prstGeom>
          <a:ln w="22225">
            <a:solidFill>
              <a:schemeClr val="accent5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Прямая со стрелкой 309"/>
          <p:cNvCxnSpPr/>
          <p:nvPr/>
        </p:nvCxnSpPr>
        <p:spPr>
          <a:xfrm>
            <a:off x="1466310" y="4496850"/>
            <a:ext cx="1082" cy="761161"/>
          </a:xfrm>
          <a:prstGeom prst="straightConnector1">
            <a:avLst/>
          </a:prstGeom>
          <a:ln w="22225">
            <a:solidFill>
              <a:schemeClr val="accent5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Прямоугольник 325"/>
          <p:cNvSpPr/>
          <p:nvPr/>
        </p:nvSpPr>
        <p:spPr>
          <a:xfrm>
            <a:off x="277781" y="4500693"/>
            <a:ext cx="225021" cy="184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Ц1</a:t>
            </a:r>
          </a:p>
        </p:txBody>
      </p:sp>
      <p:sp>
        <p:nvSpPr>
          <p:cNvPr id="332" name="Прямоугольник 331"/>
          <p:cNvSpPr/>
          <p:nvPr/>
        </p:nvSpPr>
        <p:spPr>
          <a:xfrm>
            <a:off x="1359450" y="4500693"/>
            <a:ext cx="225021" cy="184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Ц3</a:t>
            </a:r>
          </a:p>
        </p:txBody>
      </p:sp>
      <p:sp>
        <p:nvSpPr>
          <p:cNvPr id="333" name="Прямоугольник 332"/>
          <p:cNvSpPr/>
          <p:nvPr/>
        </p:nvSpPr>
        <p:spPr>
          <a:xfrm>
            <a:off x="2001044" y="4501739"/>
            <a:ext cx="225021" cy="184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Ц4</a:t>
            </a:r>
          </a:p>
        </p:txBody>
      </p:sp>
      <p:sp>
        <p:nvSpPr>
          <p:cNvPr id="334" name="Прямоугольник 333"/>
          <p:cNvSpPr/>
          <p:nvPr/>
        </p:nvSpPr>
        <p:spPr>
          <a:xfrm>
            <a:off x="314699" y="6017115"/>
            <a:ext cx="2789692" cy="3893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i="1" dirty="0">
                <a:solidFill>
                  <a:prstClr val="black"/>
                </a:solidFill>
                <a:latin typeface="Trebuchet MS"/>
              </a:rPr>
              <a:t>объем гранта, условия его использования, отчетность</a:t>
            </a:r>
          </a:p>
        </p:txBody>
      </p:sp>
      <p:sp>
        <p:nvSpPr>
          <p:cNvPr id="335" name="Прямоугольник 334"/>
          <p:cNvSpPr/>
          <p:nvPr/>
        </p:nvSpPr>
        <p:spPr>
          <a:xfrm rot="16200000">
            <a:off x="6269458" y="2121948"/>
            <a:ext cx="1501374" cy="2443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Цель 2 </a:t>
            </a:r>
            <a:r>
              <a:rPr lang="ru-RU" sz="646" dirty="0">
                <a:solidFill>
                  <a:prstClr val="black"/>
                </a:solidFill>
                <a:latin typeface="Trebuchet MS"/>
              </a:rPr>
              <a:t>(федеральная)</a:t>
            </a:r>
          </a:p>
        </p:txBody>
      </p:sp>
      <p:cxnSp>
        <p:nvCxnSpPr>
          <p:cNvPr id="338" name="Прямая со стрелкой 337"/>
          <p:cNvCxnSpPr/>
          <p:nvPr/>
        </p:nvCxnSpPr>
        <p:spPr>
          <a:xfrm>
            <a:off x="7405628" y="2994143"/>
            <a:ext cx="1381" cy="859356"/>
          </a:xfrm>
          <a:prstGeom prst="straightConnector1">
            <a:avLst/>
          </a:prstGeom>
          <a:ln w="22225">
            <a:solidFill>
              <a:schemeClr val="accent4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Прямоугольник 338"/>
          <p:cNvSpPr/>
          <p:nvPr/>
        </p:nvSpPr>
        <p:spPr>
          <a:xfrm>
            <a:off x="6477446" y="1496815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340" name="Прямоугольник 339"/>
          <p:cNvSpPr/>
          <p:nvPr/>
        </p:nvSpPr>
        <p:spPr>
          <a:xfrm>
            <a:off x="6477903" y="1735655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341" name="Прямоугольник 340"/>
          <p:cNvSpPr/>
          <p:nvPr/>
        </p:nvSpPr>
        <p:spPr>
          <a:xfrm>
            <a:off x="6477034" y="1980011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342" name="Прямоугольник 341"/>
          <p:cNvSpPr/>
          <p:nvPr/>
        </p:nvSpPr>
        <p:spPr>
          <a:xfrm>
            <a:off x="6477034" y="2218850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343" name="Прямоугольник 342"/>
          <p:cNvSpPr/>
          <p:nvPr/>
        </p:nvSpPr>
        <p:spPr>
          <a:xfrm>
            <a:off x="6477034" y="2457777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sp>
        <p:nvSpPr>
          <p:cNvPr id="344" name="Прямоугольник 343"/>
          <p:cNvSpPr/>
          <p:nvPr/>
        </p:nvSpPr>
        <p:spPr>
          <a:xfrm rot="16200000">
            <a:off x="5611839" y="2122898"/>
            <a:ext cx="150137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Цель 1</a:t>
            </a:r>
          </a:p>
        </p:txBody>
      </p:sp>
      <p:cxnSp>
        <p:nvCxnSpPr>
          <p:cNvPr id="345" name="Прямая со стрелкой 344"/>
          <p:cNvCxnSpPr/>
          <p:nvPr/>
        </p:nvCxnSpPr>
        <p:spPr>
          <a:xfrm>
            <a:off x="6357260" y="2994521"/>
            <a:ext cx="1381" cy="859356"/>
          </a:xfrm>
          <a:prstGeom prst="straightConnector1">
            <a:avLst/>
          </a:prstGeom>
          <a:ln w="22225">
            <a:solidFill>
              <a:schemeClr val="accent4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Прямоугольник 345"/>
          <p:cNvSpPr/>
          <p:nvPr/>
        </p:nvSpPr>
        <p:spPr>
          <a:xfrm>
            <a:off x="7524820" y="1494579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347" name="Прямоугольник 346"/>
          <p:cNvSpPr/>
          <p:nvPr/>
        </p:nvSpPr>
        <p:spPr>
          <a:xfrm>
            <a:off x="7525277" y="1733419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348" name="Прямоугольник 347"/>
          <p:cNvSpPr/>
          <p:nvPr/>
        </p:nvSpPr>
        <p:spPr>
          <a:xfrm>
            <a:off x="7522826" y="1977775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349" name="Прямоугольник 348"/>
          <p:cNvSpPr/>
          <p:nvPr/>
        </p:nvSpPr>
        <p:spPr>
          <a:xfrm>
            <a:off x="7523283" y="2216615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350" name="Прямоугольник 349"/>
          <p:cNvSpPr/>
          <p:nvPr/>
        </p:nvSpPr>
        <p:spPr>
          <a:xfrm>
            <a:off x="7523803" y="2455541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sp>
        <p:nvSpPr>
          <p:cNvPr id="351" name="Прямоугольник 350"/>
          <p:cNvSpPr/>
          <p:nvPr/>
        </p:nvSpPr>
        <p:spPr>
          <a:xfrm rot="16200000">
            <a:off x="6656322" y="2125324"/>
            <a:ext cx="1501374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Цель 3</a:t>
            </a:r>
          </a:p>
        </p:txBody>
      </p:sp>
      <p:cxnSp>
        <p:nvCxnSpPr>
          <p:cNvPr id="352" name="Прямая со стрелкой 351"/>
          <p:cNvCxnSpPr/>
          <p:nvPr/>
        </p:nvCxnSpPr>
        <p:spPr>
          <a:xfrm flipV="1">
            <a:off x="7665704" y="2704469"/>
            <a:ext cx="215" cy="1138595"/>
          </a:xfrm>
          <a:prstGeom prst="straightConnector1">
            <a:avLst/>
          </a:prstGeom>
          <a:ln w="19050">
            <a:solidFill>
              <a:schemeClr val="accent5"/>
            </a:solidFill>
            <a:prstDash val="sysDot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TextBox 352"/>
          <p:cNvSpPr txBox="1"/>
          <p:nvPr/>
        </p:nvSpPr>
        <p:spPr>
          <a:xfrm rot="16200000">
            <a:off x="7062399" y="3227796"/>
            <a:ext cx="1075765" cy="1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46" dirty="0">
                <a:solidFill>
                  <a:prstClr val="black"/>
                </a:solidFill>
                <a:latin typeface="Trebuchet MS"/>
              </a:rPr>
              <a:t>распределение по СРФ</a:t>
            </a:r>
          </a:p>
        </p:txBody>
      </p:sp>
      <p:sp>
        <p:nvSpPr>
          <p:cNvPr id="354" name="Прямоугольник 353"/>
          <p:cNvSpPr/>
          <p:nvPr/>
        </p:nvSpPr>
        <p:spPr>
          <a:xfrm>
            <a:off x="8184347" y="1494579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355" name="Прямоугольник 354"/>
          <p:cNvSpPr/>
          <p:nvPr/>
        </p:nvSpPr>
        <p:spPr>
          <a:xfrm>
            <a:off x="8184804" y="1733419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356" name="Прямоугольник 355"/>
          <p:cNvSpPr/>
          <p:nvPr/>
        </p:nvSpPr>
        <p:spPr>
          <a:xfrm>
            <a:off x="8185095" y="1977775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357" name="Прямоугольник 356"/>
          <p:cNvSpPr/>
          <p:nvPr/>
        </p:nvSpPr>
        <p:spPr>
          <a:xfrm>
            <a:off x="8185095" y="2216615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358" name="Прямоугольник 357"/>
          <p:cNvSpPr/>
          <p:nvPr/>
        </p:nvSpPr>
        <p:spPr>
          <a:xfrm>
            <a:off x="8185095" y="2455541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sp>
        <p:nvSpPr>
          <p:cNvPr id="154" name="Прямоугольник 153"/>
          <p:cNvSpPr/>
          <p:nvPr/>
        </p:nvSpPr>
        <p:spPr>
          <a:xfrm rot="16200000">
            <a:off x="7344651" y="2152437"/>
            <a:ext cx="1501374" cy="1827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Результат 1</a:t>
            </a:r>
          </a:p>
        </p:txBody>
      </p:sp>
      <p:cxnSp>
        <p:nvCxnSpPr>
          <p:cNvPr id="360" name="Прямая со стрелкой 359"/>
          <p:cNvCxnSpPr/>
          <p:nvPr/>
        </p:nvCxnSpPr>
        <p:spPr>
          <a:xfrm>
            <a:off x="6353581" y="4483828"/>
            <a:ext cx="3679" cy="781905"/>
          </a:xfrm>
          <a:prstGeom prst="straightConnector1">
            <a:avLst/>
          </a:prstGeom>
          <a:ln w="22225">
            <a:solidFill>
              <a:schemeClr val="accent5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Прямая со стрелкой 360"/>
          <p:cNvCxnSpPr/>
          <p:nvPr/>
        </p:nvCxnSpPr>
        <p:spPr>
          <a:xfrm flipH="1">
            <a:off x="7419402" y="4494360"/>
            <a:ext cx="576" cy="764388"/>
          </a:xfrm>
          <a:prstGeom prst="straightConnector1">
            <a:avLst/>
          </a:prstGeom>
          <a:ln w="22225">
            <a:solidFill>
              <a:schemeClr val="accent5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Прямоугольник 361"/>
          <p:cNvSpPr/>
          <p:nvPr/>
        </p:nvSpPr>
        <p:spPr>
          <a:xfrm>
            <a:off x="6236965" y="4501667"/>
            <a:ext cx="225021" cy="184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Ц1</a:t>
            </a:r>
          </a:p>
        </p:txBody>
      </p:sp>
      <p:sp>
        <p:nvSpPr>
          <p:cNvPr id="363" name="Прямоугольник 362"/>
          <p:cNvSpPr/>
          <p:nvPr/>
        </p:nvSpPr>
        <p:spPr>
          <a:xfrm>
            <a:off x="7313117" y="4501413"/>
            <a:ext cx="225021" cy="184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Ц3</a:t>
            </a:r>
          </a:p>
        </p:txBody>
      </p:sp>
      <p:sp>
        <p:nvSpPr>
          <p:cNvPr id="400" name="Прямоугольник 399"/>
          <p:cNvSpPr/>
          <p:nvPr/>
        </p:nvSpPr>
        <p:spPr>
          <a:xfrm>
            <a:off x="8214022" y="2524854"/>
            <a:ext cx="99271" cy="517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34" name="Правая фигурная скобка 433"/>
          <p:cNvSpPr/>
          <p:nvPr/>
        </p:nvSpPr>
        <p:spPr>
          <a:xfrm>
            <a:off x="8465299" y="1457848"/>
            <a:ext cx="100759" cy="1309810"/>
          </a:xfrm>
          <a:prstGeom prst="rightBrac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black"/>
              </a:solidFill>
              <a:latin typeface="Trebuchet MS"/>
            </a:endParaRPr>
          </a:p>
        </p:txBody>
      </p:sp>
      <p:cxnSp>
        <p:nvCxnSpPr>
          <p:cNvPr id="436" name="Соединительная линия уступом 435"/>
          <p:cNvCxnSpPr/>
          <p:nvPr/>
        </p:nvCxnSpPr>
        <p:spPr>
          <a:xfrm rot="16200000" flipH="1">
            <a:off x="7793951" y="2919115"/>
            <a:ext cx="1772560" cy="124230"/>
          </a:xfrm>
          <a:prstGeom prst="bentConnector3">
            <a:avLst>
              <a:gd name="adj1" fmla="val 514"/>
            </a:avLst>
          </a:prstGeom>
          <a:ln w="22225">
            <a:solidFill>
              <a:schemeClr val="accent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Прямоугольник 444"/>
          <p:cNvSpPr/>
          <p:nvPr/>
        </p:nvSpPr>
        <p:spPr>
          <a:xfrm>
            <a:off x="8502978" y="1972773"/>
            <a:ext cx="179451" cy="244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57" name="Прямоугольник 456"/>
          <p:cNvSpPr/>
          <p:nvPr/>
        </p:nvSpPr>
        <p:spPr>
          <a:xfrm>
            <a:off x="3254668" y="3856400"/>
            <a:ext cx="1184816" cy="6382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615" rIns="16615" rtlCol="0" anchor="t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Соглашение о достижении целей</a:t>
            </a:r>
          </a:p>
        </p:txBody>
      </p:sp>
      <p:cxnSp>
        <p:nvCxnSpPr>
          <p:cNvPr id="462" name="Прямая со стрелкой 461"/>
          <p:cNvCxnSpPr/>
          <p:nvPr/>
        </p:nvCxnSpPr>
        <p:spPr>
          <a:xfrm>
            <a:off x="4044962" y="3002638"/>
            <a:ext cx="1381" cy="859356"/>
          </a:xfrm>
          <a:prstGeom prst="straightConnector1">
            <a:avLst/>
          </a:prstGeom>
          <a:ln w="22225">
            <a:solidFill>
              <a:schemeClr val="accent4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Прямоугольник 462"/>
          <p:cNvSpPr/>
          <p:nvPr/>
        </p:nvSpPr>
        <p:spPr>
          <a:xfrm>
            <a:off x="3494602" y="1505310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464" name="Прямоугольник 463"/>
          <p:cNvSpPr/>
          <p:nvPr/>
        </p:nvSpPr>
        <p:spPr>
          <a:xfrm>
            <a:off x="3495058" y="1744150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465" name="Прямоугольник 464"/>
          <p:cNvSpPr/>
          <p:nvPr/>
        </p:nvSpPr>
        <p:spPr>
          <a:xfrm>
            <a:off x="3494189" y="1988506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466" name="Прямоугольник 465"/>
          <p:cNvSpPr/>
          <p:nvPr/>
        </p:nvSpPr>
        <p:spPr>
          <a:xfrm>
            <a:off x="3494189" y="2227345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467" name="Прямоугольник 466"/>
          <p:cNvSpPr/>
          <p:nvPr/>
        </p:nvSpPr>
        <p:spPr>
          <a:xfrm>
            <a:off x="3494189" y="2466272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sp>
        <p:nvSpPr>
          <p:cNvPr id="468" name="Прямоугольник 467"/>
          <p:cNvSpPr/>
          <p:nvPr/>
        </p:nvSpPr>
        <p:spPr>
          <a:xfrm rot="16200000">
            <a:off x="2628994" y="2131393"/>
            <a:ext cx="150137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Цель 1</a:t>
            </a:r>
          </a:p>
        </p:txBody>
      </p:sp>
      <p:cxnSp>
        <p:nvCxnSpPr>
          <p:cNvPr id="469" name="Прямая со стрелкой 468"/>
          <p:cNvCxnSpPr/>
          <p:nvPr/>
        </p:nvCxnSpPr>
        <p:spPr>
          <a:xfrm>
            <a:off x="3374416" y="3003016"/>
            <a:ext cx="1381" cy="859356"/>
          </a:xfrm>
          <a:prstGeom prst="straightConnector1">
            <a:avLst/>
          </a:prstGeom>
          <a:ln w="22225">
            <a:solidFill>
              <a:schemeClr val="accent4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Прямоугольник 469"/>
          <p:cNvSpPr/>
          <p:nvPr/>
        </p:nvSpPr>
        <p:spPr>
          <a:xfrm>
            <a:off x="4164154" y="1503074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471" name="Прямоугольник 470"/>
          <p:cNvSpPr/>
          <p:nvPr/>
        </p:nvSpPr>
        <p:spPr>
          <a:xfrm>
            <a:off x="4164610" y="1741914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472" name="Прямоугольник 471"/>
          <p:cNvSpPr/>
          <p:nvPr/>
        </p:nvSpPr>
        <p:spPr>
          <a:xfrm>
            <a:off x="4162160" y="1986270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473" name="Прямоугольник 472"/>
          <p:cNvSpPr/>
          <p:nvPr/>
        </p:nvSpPr>
        <p:spPr>
          <a:xfrm>
            <a:off x="4162617" y="2225110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474" name="Прямоугольник 473"/>
          <p:cNvSpPr/>
          <p:nvPr/>
        </p:nvSpPr>
        <p:spPr>
          <a:xfrm>
            <a:off x="4163136" y="2464036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sp>
        <p:nvSpPr>
          <p:cNvPr id="475" name="Прямоугольник 474"/>
          <p:cNvSpPr/>
          <p:nvPr/>
        </p:nvSpPr>
        <p:spPr>
          <a:xfrm rot="16200000">
            <a:off x="3295656" y="2133819"/>
            <a:ext cx="1501374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Цель 2</a:t>
            </a:r>
          </a:p>
        </p:txBody>
      </p:sp>
      <p:cxnSp>
        <p:nvCxnSpPr>
          <p:cNvPr id="476" name="Прямая со стрелкой 475"/>
          <p:cNvCxnSpPr/>
          <p:nvPr/>
        </p:nvCxnSpPr>
        <p:spPr>
          <a:xfrm flipV="1">
            <a:off x="4305037" y="2712964"/>
            <a:ext cx="215" cy="1138595"/>
          </a:xfrm>
          <a:prstGeom prst="straightConnector1">
            <a:avLst/>
          </a:prstGeom>
          <a:ln w="19050">
            <a:solidFill>
              <a:schemeClr val="accent5"/>
            </a:solidFill>
            <a:prstDash val="sysDot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7" name="TextBox 476"/>
          <p:cNvSpPr txBox="1"/>
          <p:nvPr/>
        </p:nvSpPr>
        <p:spPr>
          <a:xfrm rot="16200000">
            <a:off x="3701732" y="3236291"/>
            <a:ext cx="1075765" cy="1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46" dirty="0">
                <a:solidFill>
                  <a:prstClr val="black"/>
                </a:solidFill>
                <a:latin typeface="Trebuchet MS"/>
              </a:rPr>
              <a:t>распределение по СРФ</a:t>
            </a:r>
          </a:p>
        </p:txBody>
      </p:sp>
      <p:sp>
        <p:nvSpPr>
          <p:cNvPr id="478" name="Прямоугольник 477"/>
          <p:cNvSpPr/>
          <p:nvPr/>
        </p:nvSpPr>
        <p:spPr>
          <a:xfrm>
            <a:off x="4743290" y="1503074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479" name="Прямоугольник 478"/>
          <p:cNvSpPr/>
          <p:nvPr/>
        </p:nvSpPr>
        <p:spPr>
          <a:xfrm>
            <a:off x="4743747" y="1741914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480" name="Прямоугольник 479"/>
          <p:cNvSpPr/>
          <p:nvPr/>
        </p:nvSpPr>
        <p:spPr>
          <a:xfrm>
            <a:off x="4744038" y="1986270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481" name="Прямоугольник 480"/>
          <p:cNvSpPr/>
          <p:nvPr/>
        </p:nvSpPr>
        <p:spPr>
          <a:xfrm>
            <a:off x="4744038" y="2225110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482" name="Прямоугольник 481"/>
          <p:cNvSpPr/>
          <p:nvPr/>
        </p:nvSpPr>
        <p:spPr>
          <a:xfrm>
            <a:off x="4744038" y="2464036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sp>
        <p:nvSpPr>
          <p:cNvPr id="483" name="Прямоугольник 482"/>
          <p:cNvSpPr/>
          <p:nvPr/>
        </p:nvSpPr>
        <p:spPr>
          <a:xfrm rot="16200000">
            <a:off x="3903594" y="2160932"/>
            <a:ext cx="1501374" cy="1827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Результат 1</a:t>
            </a:r>
          </a:p>
        </p:txBody>
      </p:sp>
      <p:sp>
        <p:nvSpPr>
          <p:cNvPr id="488" name="Прямоугольник 487"/>
          <p:cNvSpPr/>
          <p:nvPr/>
        </p:nvSpPr>
        <p:spPr>
          <a:xfrm>
            <a:off x="4772965" y="2533349"/>
            <a:ext cx="99271" cy="517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white"/>
              </a:solidFill>
              <a:latin typeface="Trebuchet MS"/>
            </a:endParaRPr>
          </a:p>
        </p:txBody>
      </p:sp>
      <p:cxnSp>
        <p:nvCxnSpPr>
          <p:cNvPr id="490" name="Соединительная линия уступом 489"/>
          <p:cNvCxnSpPr/>
          <p:nvPr/>
        </p:nvCxnSpPr>
        <p:spPr>
          <a:xfrm rot="16200000" flipH="1">
            <a:off x="4356082" y="2924422"/>
            <a:ext cx="1740074" cy="98121"/>
          </a:xfrm>
          <a:prstGeom prst="bentConnector3">
            <a:avLst>
              <a:gd name="adj1" fmla="val 710"/>
            </a:avLst>
          </a:prstGeom>
          <a:ln w="22225">
            <a:solidFill>
              <a:schemeClr val="accent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Прямоугольник 490"/>
          <p:cNvSpPr/>
          <p:nvPr/>
        </p:nvSpPr>
        <p:spPr>
          <a:xfrm>
            <a:off x="5061921" y="1981268"/>
            <a:ext cx="179451" cy="244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white"/>
              </a:solidFill>
              <a:latin typeface="Trebuchet MS"/>
            </a:endParaRPr>
          </a:p>
        </p:txBody>
      </p:sp>
      <p:cxnSp>
        <p:nvCxnSpPr>
          <p:cNvPr id="497" name="Прямая со стрелкой 496"/>
          <p:cNvCxnSpPr/>
          <p:nvPr/>
        </p:nvCxnSpPr>
        <p:spPr>
          <a:xfrm flipV="1">
            <a:off x="6612686" y="2702402"/>
            <a:ext cx="215" cy="1138595"/>
          </a:xfrm>
          <a:prstGeom prst="straightConnector1">
            <a:avLst/>
          </a:prstGeom>
          <a:ln w="19050">
            <a:solidFill>
              <a:schemeClr val="accent5"/>
            </a:solidFill>
            <a:prstDash val="sysDot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TextBox 497"/>
          <p:cNvSpPr txBox="1"/>
          <p:nvPr/>
        </p:nvSpPr>
        <p:spPr>
          <a:xfrm rot="16200000">
            <a:off x="6009381" y="3225729"/>
            <a:ext cx="1075765" cy="1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46" dirty="0">
                <a:solidFill>
                  <a:prstClr val="black"/>
                </a:solidFill>
                <a:latin typeface="Trebuchet MS"/>
              </a:rPr>
              <a:t>распределение по СРФ</a:t>
            </a:r>
          </a:p>
        </p:txBody>
      </p:sp>
      <p:cxnSp>
        <p:nvCxnSpPr>
          <p:cNvPr id="499" name="Прямая со стрелкой 498"/>
          <p:cNvCxnSpPr/>
          <p:nvPr/>
        </p:nvCxnSpPr>
        <p:spPr>
          <a:xfrm flipV="1">
            <a:off x="3631723" y="2712964"/>
            <a:ext cx="215" cy="1138595"/>
          </a:xfrm>
          <a:prstGeom prst="straightConnector1">
            <a:avLst/>
          </a:prstGeom>
          <a:ln w="19050">
            <a:solidFill>
              <a:schemeClr val="accent5"/>
            </a:solidFill>
            <a:prstDash val="sysDot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TextBox 499"/>
          <p:cNvSpPr txBox="1"/>
          <p:nvPr/>
        </p:nvSpPr>
        <p:spPr>
          <a:xfrm rot="16200000">
            <a:off x="3028418" y="3236291"/>
            <a:ext cx="1075765" cy="1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46" dirty="0">
                <a:solidFill>
                  <a:prstClr val="black"/>
                </a:solidFill>
                <a:latin typeface="Trebuchet MS"/>
              </a:rPr>
              <a:t>распределение по СРФ</a:t>
            </a:r>
          </a:p>
        </p:txBody>
      </p:sp>
      <p:sp>
        <p:nvSpPr>
          <p:cNvPr id="502" name="Прямоугольник 501"/>
          <p:cNvSpPr/>
          <p:nvPr/>
        </p:nvSpPr>
        <p:spPr>
          <a:xfrm>
            <a:off x="5541422" y="1506741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СРФ1</a:t>
            </a:r>
          </a:p>
        </p:txBody>
      </p:sp>
      <p:sp>
        <p:nvSpPr>
          <p:cNvPr id="503" name="Прямоугольник 502"/>
          <p:cNvSpPr/>
          <p:nvPr/>
        </p:nvSpPr>
        <p:spPr>
          <a:xfrm>
            <a:off x="5541879" y="1745580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СРФ2</a:t>
            </a:r>
          </a:p>
        </p:txBody>
      </p:sp>
      <p:sp>
        <p:nvSpPr>
          <p:cNvPr id="504" name="Прямоугольник 503"/>
          <p:cNvSpPr/>
          <p:nvPr/>
        </p:nvSpPr>
        <p:spPr>
          <a:xfrm>
            <a:off x="5542170" y="1989936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СРФ3</a:t>
            </a:r>
          </a:p>
        </p:txBody>
      </p:sp>
      <p:sp>
        <p:nvSpPr>
          <p:cNvPr id="505" name="Прямоугольник 504"/>
          <p:cNvSpPr/>
          <p:nvPr/>
        </p:nvSpPr>
        <p:spPr>
          <a:xfrm>
            <a:off x="5542170" y="2228776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СРФ4</a:t>
            </a:r>
          </a:p>
        </p:txBody>
      </p:sp>
      <p:sp>
        <p:nvSpPr>
          <p:cNvPr id="506" name="Прямоугольник 505"/>
          <p:cNvSpPr/>
          <p:nvPr/>
        </p:nvSpPr>
        <p:spPr>
          <a:xfrm>
            <a:off x="5542170" y="2467703"/>
            <a:ext cx="277325" cy="244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dirty="0">
                <a:solidFill>
                  <a:prstClr val="black"/>
                </a:solidFill>
                <a:latin typeface="Trebuchet MS"/>
              </a:rPr>
              <a:t>…</a:t>
            </a:r>
          </a:p>
        </p:txBody>
      </p:sp>
      <p:sp>
        <p:nvSpPr>
          <p:cNvPr id="507" name="Прямоугольник 506"/>
          <p:cNvSpPr/>
          <p:nvPr/>
        </p:nvSpPr>
        <p:spPr>
          <a:xfrm rot="16200000">
            <a:off x="4701726" y="2164598"/>
            <a:ext cx="1501374" cy="1827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prstClr val="black"/>
                </a:solidFill>
                <a:latin typeface="Trebuchet MS"/>
              </a:rPr>
              <a:t>Результат 2</a:t>
            </a:r>
          </a:p>
        </p:txBody>
      </p:sp>
      <p:sp>
        <p:nvSpPr>
          <p:cNvPr id="508" name="Прямоугольник 507"/>
          <p:cNvSpPr/>
          <p:nvPr/>
        </p:nvSpPr>
        <p:spPr>
          <a:xfrm>
            <a:off x="5571097" y="2537015"/>
            <a:ext cx="99271" cy="517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511" name="Прямоугольник 510"/>
          <p:cNvSpPr/>
          <p:nvPr/>
        </p:nvSpPr>
        <p:spPr>
          <a:xfrm>
            <a:off x="5860053" y="1984934"/>
            <a:ext cx="179451" cy="244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514" name="Правая фигурная скобка 513"/>
          <p:cNvSpPr/>
          <p:nvPr/>
        </p:nvSpPr>
        <p:spPr>
          <a:xfrm>
            <a:off x="5032936" y="1455778"/>
            <a:ext cx="100759" cy="1309810"/>
          </a:xfrm>
          <a:prstGeom prst="rightBrac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15" name="Правая фигурная скобка 514"/>
          <p:cNvSpPr/>
          <p:nvPr/>
        </p:nvSpPr>
        <p:spPr>
          <a:xfrm>
            <a:off x="5824761" y="1460371"/>
            <a:ext cx="100759" cy="1309810"/>
          </a:xfrm>
          <a:prstGeom prst="rightBrac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62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17" name="TextBox 516"/>
          <p:cNvSpPr txBox="1"/>
          <p:nvPr/>
        </p:nvSpPr>
        <p:spPr>
          <a:xfrm rot="16200000">
            <a:off x="-706216" y="2329983"/>
            <a:ext cx="1697437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b="1" dirty="0">
                <a:solidFill>
                  <a:prstClr val="black"/>
                </a:solidFill>
                <a:latin typeface="Trebuchet MS"/>
              </a:rPr>
              <a:t>Параметры госпрограмм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7990299" y="3859849"/>
            <a:ext cx="1111134" cy="2586535"/>
            <a:chOff x="8656157" y="3895753"/>
            <a:chExt cx="1203729" cy="2802080"/>
          </a:xfrm>
        </p:grpSpPr>
        <p:sp>
          <p:nvSpPr>
            <p:cNvPr id="198" name="Прямоугольник 197"/>
            <p:cNvSpPr/>
            <p:nvPr/>
          </p:nvSpPr>
          <p:spPr>
            <a:xfrm>
              <a:off x="8656157" y="3895753"/>
              <a:ext cx="1203729" cy="28020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015" dirty="0">
                  <a:solidFill>
                    <a:prstClr val="black"/>
                  </a:solidFill>
                  <a:latin typeface="Trebuchet MS"/>
                </a:rPr>
                <a:t>Соглашение о предоставлении субсидии</a:t>
              </a: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554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52" name="Прямоугольник 451"/>
            <p:cNvSpPr/>
            <p:nvPr/>
          </p:nvSpPr>
          <p:spPr>
            <a:xfrm>
              <a:off x="8697515" y="6231415"/>
              <a:ext cx="1111736" cy="4240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46" i="1" dirty="0">
                  <a:solidFill>
                    <a:prstClr val="black"/>
                  </a:solidFill>
                  <a:latin typeface="Trebuchet MS"/>
                </a:rPr>
                <a:t>объем субсидии, условия ее использования, отчетность</a:t>
              </a:r>
            </a:p>
          </p:txBody>
        </p:sp>
        <p:sp>
          <p:nvSpPr>
            <p:cNvPr id="524" name="Прямоугольник 523"/>
            <p:cNvSpPr/>
            <p:nvPr/>
          </p:nvSpPr>
          <p:spPr>
            <a:xfrm>
              <a:off x="8703058" y="4192099"/>
              <a:ext cx="1111736" cy="34479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46" i="1" dirty="0">
                  <a:solidFill>
                    <a:prstClr val="black"/>
                  </a:solidFill>
                  <a:latin typeface="Trebuchet MS"/>
                </a:rPr>
                <a:t>значения результата по годам, отчетность</a:t>
              </a:r>
            </a:p>
          </p:txBody>
        </p:sp>
      </p:grpSp>
      <p:cxnSp>
        <p:nvCxnSpPr>
          <p:cNvPr id="528" name="Соединительная линия уступом 527"/>
          <p:cNvCxnSpPr/>
          <p:nvPr/>
        </p:nvCxnSpPr>
        <p:spPr>
          <a:xfrm rot="16200000" flipH="1">
            <a:off x="5149094" y="2918449"/>
            <a:ext cx="1740074" cy="98121"/>
          </a:xfrm>
          <a:prstGeom prst="bentConnector3">
            <a:avLst>
              <a:gd name="adj1" fmla="val 710"/>
            </a:avLst>
          </a:prstGeom>
          <a:ln w="22225">
            <a:solidFill>
              <a:schemeClr val="accent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 rot="16200000">
            <a:off x="-756958" y="4062375"/>
            <a:ext cx="1790513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b="1" dirty="0">
                <a:solidFill>
                  <a:prstClr val="black"/>
                </a:solidFill>
                <a:latin typeface="Trebuchet MS"/>
              </a:rPr>
              <a:t>Механизм согласования нефинансовых параметров ГП СРФ</a:t>
            </a:r>
          </a:p>
        </p:txBody>
      </p:sp>
      <p:sp>
        <p:nvSpPr>
          <p:cNvPr id="538" name="TextBox 537"/>
          <p:cNvSpPr txBox="1"/>
          <p:nvPr/>
        </p:nvSpPr>
        <p:spPr>
          <a:xfrm rot="16200000">
            <a:off x="-752468" y="5671481"/>
            <a:ext cx="1790513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b="1" dirty="0">
                <a:solidFill>
                  <a:prstClr val="black"/>
                </a:solidFill>
                <a:latin typeface="Trebuchet MS"/>
              </a:rPr>
              <a:t>Механизм согласования параметров фин. поддержки</a:t>
            </a:r>
          </a:p>
        </p:txBody>
      </p:sp>
      <p:grpSp>
        <p:nvGrpSpPr>
          <p:cNvPr id="153" name="Группа 152"/>
          <p:cNvGrpSpPr/>
          <p:nvPr/>
        </p:nvGrpSpPr>
        <p:grpSpPr>
          <a:xfrm>
            <a:off x="4599842" y="3852078"/>
            <a:ext cx="737443" cy="2586535"/>
            <a:chOff x="8656157" y="3895753"/>
            <a:chExt cx="1203729" cy="2802080"/>
          </a:xfrm>
        </p:grpSpPr>
        <p:sp>
          <p:nvSpPr>
            <p:cNvPr id="156" name="Прямоугольник 155"/>
            <p:cNvSpPr/>
            <p:nvPr/>
          </p:nvSpPr>
          <p:spPr>
            <a:xfrm>
              <a:off x="8656157" y="3895753"/>
              <a:ext cx="1203729" cy="28020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615" rIns="16615"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69" dirty="0">
                  <a:solidFill>
                    <a:prstClr val="black"/>
                  </a:solidFill>
                  <a:latin typeface="Trebuchet MS"/>
                </a:rPr>
                <a:t>Соглашение </a:t>
              </a:r>
              <a:br>
                <a:rPr lang="ru-RU" sz="969" dirty="0">
                  <a:solidFill>
                    <a:prstClr val="black"/>
                  </a:solidFill>
                  <a:latin typeface="Trebuchet MS"/>
                </a:rPr>
              </a:br>
              <a:r>
                <a:rPr lang="ru-RU" sz="969" dirty="0">
                  <a:solidFill>
                    <a:prstClr val="black"/>
                  </a:solidFill>
                  <a:latin typeface="Trebuchet MS"/>
                </a:rPr>
                <a:t>о предо-</a:t>
              </a:r>
              <a:r>
                <a:rPr lang="ru-RU" sz="969" dirty="0" err="1">
                  <a:solidFill>
                    <a:prstClr val="black"/>
                  </a:solidFill>
                  <a:latin typeface="Trebuchet MS"/>
                </a:rPr>
                <a:t>ставлении</a:t>
              </a:r>
              <a:r>
                <a:rPr lang="ru-RU" sz="969" dirty="0">
                  <a:solidFill>
                    <a:prstClr val="black"/>
                  </a:solidFill>
                  <a:latin typeface="Trebuchet MS"/>
                </a:rPr>
                <a:t> субсидии</a:t>
              </a: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554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8697515" y="6231415"/>
              <a:ext cx="1111736" cy="4240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615" rIns="16615"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554" i="1" dirty="0">
                  <a:solidFill>
                    <a:prstClr val="black"/>
                  </a:solidFill>
                  <a:latin typeface="Trebuchet MS"/>
                </a:rPr>
                <a:t>объем субсидии, условия ее использования, отчетность</a:t>
              </a:r>
            </a:p>
          </p:txBody>
        </p:sp>
        <p:sp>
          <p:nvSpPr>
            <p:cNvPr id="158" name="Прямоугольник 157"/>
            <p:cNvSpPr/>
            <p:nvPr/>
          </p:nvSpPr>
          <p:spPr>
            <a:xfrm>
              <a:off x="8703058" y="4192099"/>
              <a:ext cx="1111736" cy="34479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615" tIns="16615" rIns="16615"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554" i="1" dirty="0">
                  <a:solidFill>
                    <a:prstClr val="black"/>
                  </a:solidFill>
                  <a:latin typeface="Trebuchet MS"/>
                </a:rPr>
                <a:t>значения результата по годам, отчетность</a:t>
              </a:r>
            </a:p>
          </p:txBody>
        </p:sp>
      </p:grpSp>
      <p:grpSp>
        <p:nvGrpSpPr>
          <p:cNvPr id="159" name="Группа 158"/>
          <p:cNvGrpSpPr/>
          <p:nvPr/>
        </p:nvGrpSpPr>
        <p:grpSpPr>
          <a:xfrm>
            <a:off x="5408955" y="3850554"/>
            <a:ext cx="737443" cy="2586535"/>
            <a:chOff x="8656157" y="3895753"/>
            <a:chExt cx="1203729" cy="2802080"/>
          </a:xfrm>
        </p:grpSpPr>
        <p:sp>
          <p:nvSpPr>
            <p:cNvPr id="160" name="Прямоугольник 159"/>
            <p:cNvSpPr/>
            <p:nvPr/>
          </p:nvSpPr>
          <p:spPr>
            <a:xfrm>
              <a:off x="8656157" y="3895753"/>
              <a:ext cx="1203729" cy="28020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615" rIns="16615"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69" dirty="0">
                  <a:solidFill>
                    <a:prstClr val="black"/>
                  </a:solidFill>
                  <a:latin typeface="Trebuchet MS"/>
                </a:rPr>
                <a:t>Соглашение </a:t>
              </a:r>
              <a:br>
                <a:rPr lang="ru-RU" sz="969" dirty="0">
                  <a:solidFill>
                    <a:prstClr val="black"/>
                  </a:solidFill>
                  <a:latin typeface="Trebuchet MS"/>
                </a:rPr>
              </a:br>
              <a:r>
                <a:rPr lang="ru-RU" sz="969" dirty="0">
                  <a:solidFill>
                    <a:prstClr val="black"/>
                  </a:solidFill>
                  <a:latin typeface="Trebuchet MS"/>
                </a:rPr>
                <a:t>о предо-</a:t>
              </a:r>
              <a:r>
                <a:rPr lang="ru-RU" sz="969" dirty="0" err="1">
                  <a:solidFill>
                    <a:prstClr val="black"/>
                  </a:solidFill>
                  <a:latin typeface="Trebuchet MS"/>
                </a:rPr>
                <a:t>ставлении</a:t>
              </a:r>
              <a:r>
                <a:rPr lang="ru-RU" sz="969" dirty="0">
                  <a:solidFill>
                    <a:prstClr val="black"/>
                  </a:solidFill>
                  <a:latin typeface="Trebuchet MS"/>
                </a:rPr>
                <a:t> субсидии</a:t>
              </a: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554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15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8697515" y="6231415"/>
              <a:ext cx="1111736" cy="4240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615" rIns="16615"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554" i="1" dirty="0">
                  <a:solidFill>
                    <a:prstClr val="black"/>
                  </a:solidFill>
                  <a:latin typeface="Trebuchet MS"/>
                </a:rPr>
                <a:t>объем субсидии, условия ее использования, отчетность</a:t>
              </a:r>
            </a:p>
          </p:txBody>
        </p:sp>
        <p:sp>
          <p:nvSpPr>
            <p:cNvPr id="162" name="Прямоугольник 161"/>
            <p:cNvSpPr/>
            <p:nvPr/>
          </p:nvSpPr>
          <p:spPr>
            <a:xfrm>
              <a:off x="8703058" y="4192099"/>
              <a:ext cx="1111736" cy="34479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615" tIns="16615" rIns="16615"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554" i="1" dirty="0">
                  <a:solidFill>
                    <a:prstClr val="black"/>
                  </a:solidFill>
                  <a:latin typeface="Trebuchet MS"/>
                </a:rPr>
                <a:t>значения результата по годам, отчетность</a:t>
              </a: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>
            <a:off x="3211605" y="834565"/>
            <a:ext cx="0" cy="57596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6188175" y="838287"/>
            <a:ext cx="0" cy="57559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Прямоугольник 324"/>
          <p:cNvSpPr/>
          <p:nvPr/>
        </p:nvSpPr>
        <p:spPr>
          <a:xfrm>
            <a:off x="3275731" y="4240099"/>
            <a:ext cx="1137487" cy="23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i="1" dirty="0">
                <a:solidFill>
                  <a:prstClr val="black"/>
                </a:solidFill>
                <a:latin typeface="Trebuchet MS"/>
              </a:rPr>
              <a:t>значения целей по годам, отчетность</a:t>
            </a:r>
          </a:p>
        </p:txBody>
      </p:sp>
      <p:sp>
        <p:nvSpPr>
          <p:cNvPr id="144" name="Прямоугольник 143"/>
          <p:cNvSpPr/>
          <p:nvPr/>
        </p:nvSpPr>
        <p:spPr>
          <a:xfrm>
            <a:off x="6264059" y="4227935"/>
            <a:ext cx="1515376" cy="23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i="1" dirty="0">
                <a:solidFill>
                  <a:prstClr val="black"/>
                </a:solidFill>
                <a:latin typeface="Trebuchet MS"/>
              </a:rPr>
              <a:t>значения целей по годам, отчетность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6264049" y="6113585"/>
            <a:ext cx="1515386" cy="292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i="1" dirty="0">
                <a:solidFill>
                  <a:prstClr val="black"/>
                </a:solidFill>
                <a:latin typeface="Trebuchet MS"/>
              </a:rPr>
              <a:t>объем гранта, условия его использования, отчетность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321140" y="4231615"/>
            <a:ext cx="2796219" cy="23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38" i="1" dirty="0">
                <a:solidFill>
                  <a:prstClr val="black"/>
                </a:solidFill>
                <a:latin typeface="Trebuchet MS"/>
              </a:rPr>
              <a:t>значения целей по годам, отчетность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66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40677" y="496159"/>
            <a:ext cx="8858250" cy="392454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sz="1846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Существующие недостатки системы государственных программ РФ</a:t>
            </a:r>
            <a:endParaRPr lang="ru-RU" sz="1846" b="1" i="1" dirty="0">
              <a:solidFill>
                <a:srgbClr val="C00000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28" y="931223"/>
            <a:ext cx="8998927" cy="615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6531" indent="-316531" algn="just">
              <a:lnSpc>
                <a:spcPct val="85000"/>
              </a:lnSpc>
              <a:spcAft>
                <a:spcPts val="277"/>
              </a:spcAft>
              <a:buAutoNum type="arabicPeriod"/>
            </a:pPr>
            <a:r>
              <a:rPr lang="ru-RU" sz="1477" b="1" dirty="0">
                <a:latin typeface="Trebuchet MS" panose="020B0603020202020204" pitchFamily="34" charset="0"/>
              </a:rPr>
              <a:t>Низкое качество целеполагания и системы показателей:</a:t>
            </a:r>
          </a:p>
          <a:p>
            <a:pPr marL="493847" indent="-161196" algn="just">
              <a:lnSpc>
                <a:spcPct val="85000"/>
              </a:lnSpc>
              <a:spcAft>
                <a:spcPts val="277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избыточное количество показателей и отсутствие их иерархии </a:t>
            </a:r>
            <a:r>
              <a:rPr lang="ru-RU" sz="1200" spc="-28" dirty="0">
                <a:latin typeface="Trebuchet MS" panose="020B0603020202020204" pitchFamily="34" charset="0"/>
                <a:sym typeface="Symbol"/>
              </a:rPr>
              <a:t> невозможность </a:t>
            </a:r>
            <a:r>
              <a:rPr lang="ru-RU" sz="1200" spc="-28" dirty="0">
                <a:latin typeface="Trebuchet MS" panose="020B0603020202020204" pitchFamily="34" charset="0"/>
              </a:rPr>
              <a:t>реальной </a:t>
            </a:r>
            <a:r>
              <a:rPr lang="ru-RU" sz="1200" spc="-28" dirty="0">
                <a:latin typeface="Trebuchet MS" panose="020B0603020202020204" pitchFamily="34" charset="0"/>
                <a:sym typeface="Symbol"/>
              </a:rPr>
              <a:t>оценки эффективности реализации госпрограмм и их структурных элементов;</a:t>
            </a:r>
          </a:p>
          <a:p>
            <a:pPr marL="493847" indent="-161196" algn="just">
              <a:lnSpc>
                <a:spcPct val="85000"/>
              </a:lnSpc>
              <a:spcAft>
                <a:spcPts val="277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отсутствие увязки мероприятий с конкретными результатами;</a:t>
            </a:r>
          </a:p>
          <a:p>
            <a:pPr marL="493847" indent="-161196" algn="just">
              <a:lnSpc>
                <a:spcPct val="85000"/>
              </a:lnSpc>
              <a:spcAft>
                <a:spcPts val="831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целевые показатели госпрограмм не всегда характеризуют конечные социально-экономические эффекты (вместо показателей устанавливаются непосредственные результаты).</a:t>
            </a:r>
          </a:p>
          <a:p>
            <a:pPr marL="316531" indent="-316531" algn="just">
              <a:lnSpc>
                <a:spcPct val="85000"/>
              </a:lnSpc>
              <a:spcAft>
                <a:spcPts val="277"/>
              </a:spcAft>
              <a:buFont typeface="+mj-lt"/>
              <a:buAutoNum type="arabicPeriod" startAt="2"/>
            </a:pPr>
            <a:r>
              <a:rPr lang="ru-RU" sz="1477" b="1" dirty="0">
                <a:latin typeface="Trebuchet MS" panose="020B0603020202020204" pitchFamily="34" charset="0"/>
              </a:rPr>
              <a:t>Отсутствие системности при формировании перечня и структуры госпрограмм:</a:t>
            </a:r>
          </a:p>
          <a:p>
            <a:pPr marL="493847" indent="-161196" algn="just">
              <a:lnSpc>
                <a:spcPct val="85000"/>
              </a:lnSpc>
              <a:spcAft>
                <a:spcPts val="277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применение в ряде случаев ведомственного, а не функционального принципа формирования перечня госпрограмм </a:t>
            </a:r>
            <a:r>
              <a:rPr lang="ru-RU" sz="1200" spc="-28" dirty="0">
                <a:latin typeface="Trebuchet MS" panose="020B0603020202020204" pitchFamily="34" charset="0"/>
                <a:sym typeface="Symbol"/>
              </a:rPr>
              <a:t> необходимость его корректировки при уточнении полномочий ФОИВ;</a:t>
            </a:r>
            <a:endParaRPr lang="ru-RU" sz="1200" spc="-28" dirty="0">
              <a:latin typeface="Trebuchet MS" panose="020B0603020202020204" pitchFamily="34" charset="0"/>
            </a:endParaRPr>
          </a:p>
          <a:p>
            <a:pPr marL="493847" indent="-161196" algn="just">
              <a:lnSpc>
                <a:spcPct val="85000"/>
              </a:lnSpc>
              <a:spcAft>
                <a:spcPts val="277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смешение проектных и процессных мероприятий в составе госпрограммы;</a:t>
            </a:r>
          </a:p>
          <a:p>
            <a:pPr marL="493847" indent="-161196" algn="just">
              <a:lnSpc>
                <a:spcPct val="85000"/>
              </a:lnSpc>
              <a:spcAft>
                <a:spcPts val="831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сочетание отраслевого и территориального принципа формирования госпрограмм.</a:t>
            </a:r>
            <a:endParaRPr lang="en-US" sz="1200" spc="-28" dirty="0">
              <a:latin typeface="Trebuchet MS" panose="020B0603020202020204" pitchFamily="34" charset="0"/>
            </a:endParaRPr>
          </a:p>
          <a:p>
            <a:pPr marL="316531" indent="-316531" algn="just">
              <a:lnSpc>
                <a:spcPct val="85000"/>
              </a:lnSpc>
              <a:spcAft>
                <a:spcPts val="277"/>
              </a:spcAft>
              <a:buFont typeface="+mj-lt"/>
              <a:buAutoNum type="arabicPeriod" startAt="3"/>
            </a:pPr>
            <a:r>
              <a:rPr lang="ru-RU" sz="1477" b="1" dirty="0">
                <a:latin typeface="Trebuchet MS" panose="020B0603020202020204" pitchFamily="34" charset="0"/>
              </a:rPr>
              <a:t>Несовершенство формата госпрограмм, а также процедур их администрирования:</a:t>
            </a:r>
          </a:p>
          <a:p>
            <a:pPr marL="493847" indent="-161196" algn="just">
              <a:lnSpc>
                <a:spcPct val="85000"/>
              </a:lnSpc>
              <a:spcAft>
                <a:spcPts val="277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«перегруженность» утверждаемой части госпрограмм</a:t>
            </a:r>
            <a:r>
              <a:rPr lang="ru-RU" sz="1200" spc="-28" dirty="0">
                <a:latin typeface="Trebuchet MS" panose="020B0603020202020204" pitchFamily="34" charset="0"/>
                <a:sym typeface="Symbol"/>
              </a:rPr>
              <a:t>  необходимость внесения изменений в акт Правительства РФ при изменении любых параметров госпрограмм;</a:t>
            </a:r>
          </a:p>
          <a:p>
            <a:pPr marL="493847" indent="-161196" algn="just">
              <a:lnSpc>
                <a:spcPct val="85000"/>
              </a:lnSpc>
              <a:spcAft>
                <a:spcPts val="277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необоснованные требования к составу и детализации представляемых материалов при отсутствии в дальнейшем какого-либо использования подавляющего большинства содержащейся в них информации;</a:t>
            </a:r>
          </a:p>
          <a:p>
            <a:pPr marL="493847" indent="-161196" algn="just">
              <a:lnSpc>
                <a:spcPct val="85000"/>
              </a:lnSpc>
              <a:spcAft>
                <a:spcPts val="277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формирование госпрограмм и отчетности по ним в бумажном виде </a:t>
            </a:r>
            <a:r>
              <a:rPr lang="ru-RU" sz="1200" spc="-28" dirty="0">
                <a:latin typeface="Trebuchet MS" panose="020B0603020202020204" pitchFamily="34" charset="0"/>
                <a:sym typeface="Symbol"/>
              </a:rPr>
              <a:t> трудоемкость формирования и сложность экспертизы</a:t>
            </a:r>
            <a:r>
              <a:rPr lang="ru-RU" sz="1200" spc="-28" dirty="0">
                <a:latin typeface="Trebuchet MS" panose="020B0603020202020204" pitchFamily="34" charset="0"/>
              </a:rPr>
              <a:t>;</a:t>
            </a:r>
          </a:p>
          <a:p>
            <a:pPr marL="493847" indent="-161196" algn="just">
              <a:lnSpc>
                <a:spcPct val="85000"/>
              </a:lnSpc>
              <a:spcAft>
                <a:spcPts val="831"/>
              </a:spcAft>
              <a:buFont typeface="Trebuchet MS" panose="020B0603020202020204" pitchFamily="34" charset="0"/>
              <a:buChar char="−"/>
              <a:tabLst>
                <a:tab pos="8858472" algn="l"/>
              </a:tabLst>
            </a:pPr>
            <a:r>
              <a:rPr lang="ru-RU" sz="1200" spc="-28" dirty="0">
                <a:latin typeface="Trebuchet MS" panose="020B0603020202020204" pitchFamily="34" charset="0"/>
              </a:rPr>
              <a:t>сложность и длительность процедур формирования, внесения изменений, мониторинга, подготовки и представления отчетности о реализации госпрограмм.</a:t>
            </a:r>
          </a:p>
          <a:p>
            <a:pPr marL="316531" indent="-316531" algn="just">
              <a:lnSpc>
                <a:spcPct val="85000"/>
              </a:lnSpc>
              <a:spcAft>
                <a:spcPts val="831"/>
              </a:spcAft>
              <a:buFont typeface="+mj-lt"/>
              <a:buAutoNum type="arabicPeriod" startAt="4"/>
            </a:pPr>
            <a:r>
              <a:rPr lang="ru-RU" sz="1477" b="1" dirty="0">
                <a:latin typeface="Trebuchet MS" panose="020B0603020202020204" pitchFamily="34" charset="0"/>
              </a:rPr>
              <a:t>Отсутствие механизмов координации с госпрограммами субъектов Российской Федерации и программами деятельности юридических лиц.</a:t>
            </a:r>
            <a:endParaRPr lang="en-US" sz="1477" b="1" dirty="0">
              <a:latin typeface="Trebuchet MS" panose="020B0603020202020204" pitchFamily="34" charset="0"/>
            </a:endParaRPr>
          </a:p>
          <a:p>
            <a:pPr marL="316531" indent="-316531" algn="just">
              <a:lnSpc>
                <a:spcPct val="85000"/>
              </a:lnSpc>
              <a:spcAft>
                <a:spcPts val="831"/>
              </a:spcAft>
              <a:buFont typeface="+mj-lt"/>
              <a:buAutoNum type="arabicPeriod" startAt="4"/>
            </a:pPr>
            <a:r>
              <a:rPr lang="ru-RU" sz="1477" b="1" dirty="0">
                <a:latin typeface="Trebuchet MS" panose="020B0603020202020204" pitchFamily="34" charset="0"/>
              </a:rPr>
              <a:t>Отсутствие возможностей для перераспределения бюджетных ассигнований между мероприятиями госпрограммы в ходе исполнения бюджета </a:t>
            </a:r>
            <a:r>
              <a:rPr lang="ru-RU" sz="1292" dirty="0">
                <a:latin typeface="Trebuchet MS" panose="020B0603020202020204" pitchFamily="34" charset="0"/>
                <a:sym typeface="Symbol"/>
              </a:rPr>
              <a:t> </a:t>
            </a:r>
            <a:r>
              <a:rPr lang="ru-RU" sz="1200" spc="-28" dirty="0">
                <a:latin typeface="Trebuchet MS" panose="020B0603020202020204" pitchFamily="34" charset="0"/>
                <a:sym typeface="Symbol"/>
              </a:rPr>
              <a:t>снижение оперативности принятия управленческих решений</a:t>
            </a:r>
            <a:r>
              <a:rPr lang="ru-RU" sz="1292" dirty="0">
                <a:latin typeface="Trebuchet MS" panose="020B0603020202020204" pitchFamily="34" charset="0"/>
              </a:rPr>
              <a:t>.</a:t>
            </a:r>
          </a:p>
          <a:p>
            <a:pPr marL="316531" indent="-316531" algn="just">
              <a:lnSpc>
                <a:spcPct val="85000"/>
              </a:lnSpc>
              <a:spcAft>
                <a:spcPts val="831"/>
              </a:spcAft>
              <a:buFont typeface="+mj-lt"/>
              <a:buAutoNum type="arabicPeriod" startAt="4"/>
            </a:pPr>
            <a:r>
              <a:rPr lang="ru-RU" sz="1477" b="1" dirty="0">
                <a:latin typeface="Trebuchet MS" panose="020B0603020202020204" pitchFamily="34" charset="0"/>
              </a:rPr>
              <a:t>Планирование вне госпрограмм значительной части деятельности ФОИВ </a:t>
            </a:r>
            <a:r>
              <a:rPr lang="ru-RU" sz="1292" dirty="0">
                <a:latin typeface="Trebuchet MS" panose="020B0603020202020204" pitchFamily="34" charset="0"/>
                <a:sym typeface="Symbol"/>
              </a:rPr>
              <a:t> </a:t>
            </a:r>
            <a:r>
              <a:rPr lang="ru-RU" sz="1200" spc="-28" dirty="0">
                <a:latin typeface="Trebuchet MS" panose="020B0603020202020204" pitchFamily="34" charset="0"/>
              </a:rPr>
              <a:t>отсутствие взаимной увязки целей, задач, индикаторов документов стратегического планирования, поручений Президента и Правительства РФ, иных плановых документов с госпрограммами как основным инструментом и источником средств их реализации.</a:t>
            </a:r>
            <a:endParaRPr lang="ru-RU" sz="1200" b="1" spc="-28" dirty="0">
              <a:latin typeface="Trebuchet MS" panose="020B0603020202020204" pitchFamily="34" charset="0"/>
            </a:endParaRPr>
          </a:p>
          <a:p>
            <a:pPr algn="just">
              <a:lnSpc>
                <a:spcPct val="85000"/>
              </a:lnSpc>
              <a:spcAft>
                <a:spcPts val="277"/>
              </a:spcAft>
            </a:pPr>
            <a:endParaRPr lang="ru-RU" sz="1200" dirty="0">
              <a:latin typeface="Trebuchet MS" panose="020B0603020202020204" pitchFamily="34" charset="0"/>
            </a:endParaRPr>
          </a:p>
          <a:p>
            <a:pPr algn="just">
              <a:lnSpc>
                <a:spcPct val="85000"/>
              </a:lnSpc>
              <a:spcAft>
                <a:spcPts val="277"/>
              </a:spcAft>
            </a:pPr>
            <a:endParaRPr lang="ru-RU" sz="1292" dirty="0">
              <a:latin typeface="Trebuchet MS" panose="020B0603020202020204" pitchFamily="34" charset="0"/>
              <a:sym typeface="Symbol"/>
            </a:endParaRP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id="{1E6BDE22-18F2-4E46-9BA0-79895861942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0" y="-36513"/>
            <a:ext cx="762000" cy="366713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252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744819"/>
            <a:ext cx="9144000" cy="344826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sz="2031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Вклад проектной и процессной деятельности в достижение целей социально-экономического развития</a:t>
            </a:r>
            <a:endParaRPr lang="ru-RU" sz="2031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/>
        </p:nvGraphicFramePr>
        <p:xfrm>
          <a:off x="77729" y="1257080"/>
          <a:ext cx="7715321" cy="447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/>
          <p:cNvSpPr txBox="1"/>
          <p:nvPr/>
        </p:nvSpPr>
        <p:spPr>
          <a:xfrm>
            <a:off x="110860" y="966850"/>
            <a:ext cx="1195753" cy="5230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8" i="1" dirty="0">
                <a:latin typeface="Trebuchet MS" panose="020B0603020202020204" pitchFamily="34" charset="0"/>
              </a:rPr>
              <a:t>Значения</a:t>
            </a:r>
          </a:p>
          <a:p>
            <a:r>
              <a:rPr lang="ru-RU" sz="1108" i="1" dirty="0">
                <a:latin typeface="Trebuchet MS" panose="020B0603020202020204" pitchFamily="34" charset="0"/>
              </a:rPr>
              <a:t>показателей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7799584" y="5392115"/>
            <a:ext cx="639162" cy="3578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8" i="1" dirty="0">
                <a:latin typeface="Trebuchet MS" panose="020B0603020202020204" pitchFamily="34" charset="0"/>
              </a:rPr>
              <a:t>Годы</a:t>
            </a: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7475935" y="1710762"/>
            <a:ext cx="261747" cy="64186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17" name="TextBox 1"/>
          <p:cNvSpPr txBox="1"/>
          <p:nvPr/>
        </p:nvSpPr>
        <p:spPr>
          <a:xfrm rot="16200000">
            <a:off x="7194108" y="1998181"/>
            <a:ext cx="1238569" cy="439638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92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Нацпроект</a:t>
            </a: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7531301" y="1687388"/>
            <a:ext cx="907445" cy="2781278"/>
          </a:xfrm>
          <a:prstGeom prst="rightBrace">
            <a:avLst/>
          </a:prstGeom>
          <a:noFill/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62" b="1" dirty="0"/>
          </a:p>
        </p:txBody>
      </p:sp>
      <p:sp>
        <p:nvSpPr>
          <p:cNvPr id="19" name="TextBox 1"/>
          <p:cNvSpPr txBox="1"/>
          <p:nvPr/>
        </p:nvSpPr>
        <p:spPr>
          <a:xfrm>
            <a:off x="7861517" y="2551823"/>
            <a:ext cx="1432764" cy="686057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i="1" dirty="0">
                <a:solidFill>
                  <a:srgbClr val="0000FF"/>
                </a:solidFill>
                <a:latin typeface="Trebuchet MS" panose="020B0603020202020204" pitchFamily="34" charset="0"/>
              </a:rPr>
              <a:t>Проекты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2457981" y="1946868"/>
            <a:ext cx="5004853" cy="204986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2457981" y="2164840"/>
            <a:ext cx="5004853" cy="183189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"/>
          <p:cNvSpPr txBox="1"/>
          <p:nvPr/>
        </p:nvSpPr>
        <p:spPr>
          <a:xfrm>
            <a:off x="4042936" y="4750863"/>
            <a:ext cx="3358494" cy="3390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92" b="1" i="1" dirty="0">
                <a:solidFill>
                  <a:srgbClr val="6E356F"/>
                </a:solidFill>
                <a:latin typeface="Trebuchet MS" panose="020B0603020202020204" pitchFamily="34" charset="0"/>
              </a:rPr>
              <a:t>Процессные мероприятия</a:t>
            </a:r>
          </a:p>
        </p:txBody>
      </p:sp>
      <p:sp>
        <p:nvSpPr>
          <p:cNvPr id="62" name="TextBox 1"/>
          <p:cNvSpPr txBox="1"/>
          <p:nvPr/>
        </p:nvSpPr>
        <p:spPr>
          <a:xfrm>
            <a:off x="5377056" y="3584331"/>
            <a:ext cx="1787781" cy="3390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92" b="1" i="1" dirty="0">
                <a:solidFill>
                  <a:srgbClr val="0000FF"/>
                </a:solidFill>
                <a:latin typeface="Trebuchet MS" panose="020B0603020202020204" pitchFamily="34" charset="0"/>
              </a:rPr>
              <a:t>Ведомственные проекты</a:t>
            </a:r>
          </a:p>
        </p:txBody>
      </p:sp>
      <p:sp>
        <p:nvSpPr>
          <p:cNvPr id="66" name="Полилиния 65"/>
          <p:cNvSpPr/>
          <p:nvPr/>
        </p:nvSpPr>
        <p:spPr>
          <a:xfrm>
            <a:off x="405597" y="3972700"/>
            <a:ext cx="3024554" cy="943708"/>
          </a:xfrm>
          <a:custGeom>
            <a:avLst/>
            <a:gdLst>
              <a:gd name="connsiteX0" fmla="*/ 0 w 3276600"/>
              <a:gd name="connsiteY0" fmla="*/ 1022350 h 1022350"/>
              <a:gd name="connsiteX1" fmla="*/ 6350 w 3276600"/>
              <a:gd name="connsiteY1" fmla="*/ 755650 h 1022350"/>
              <a:gd name="connsiteX2" fmla="*/ 1098550 w 3276600"/>
              <a:gd name="connsiteY2" fmla="*/ 400050 h 1022350"/>
              <a:gd name="connsiteX3" fmla="*/ 1092200 w 3276600"/>
              <a:gd name="connsiteY3" fmla="*/ 679450 h 1022350"/>
              <a:gd name="connsiteX4" fmla="*/ 3276600 w 3276600"/>
              <a:gd name="connsiteY4" fmla="*/ 0 h 1022350"/>
              <a:gd name="connsiteX5" fmla="*/ 3276600 w 3276600"/>
              <a:gd name="connsiteY5" fmla="*/ 800100 h 1022350"/>
              <a:gd name="connsiteX6" fmla="*/ 0 w 3276600"/>
              <a:gd name="connsiteY6" fmla="*/ 1022350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6600" h="1022350">
                <a:moveTo>
                  <a:pt x="0" y="1022350"/>
                </a:moveTo>
                <a:lnTo>
                  <a:pt x="6350" y="755650"/>
                </a:lnTo>
                <a:lnTo>
                  <a:pt x="1098550" y="400050"/>
                </a:lnTo>
                <a:lnTo>
                  <a:pt x="1092200" y="679450"/>
                </a:lnTo>
                <a:lnTo>
                  <a:pt x="3276600" y="0"/>
                </a:lnTo>
                <a:lnTo>
                  <a:pt x="3276600" y="800100"/>
                </a:lnTo>
                <a:lnTo>
                  <a:pt x="0" y="1022350"/>
                </a:lnTo>
                <a:close/>
              </a:path>
            </a:pathLst>
          </a:custGeom>
          <a:pattFill prst="ltUpDiag">
            <a:fgClr>
              <a:schemeClr val="accent2">
                <a:lumMod val="60000"/>
                <a:lumOff val="40000"/>
              </a:schemeClr>
            </a:fgClr>
            <a:bgClr>
              <a:srgbClr val="EDEDE3"/>
            </a:bgClr>
          </a:patt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61" name="TextBox 1"/>
          <p:cNvSpPr txBox="1"/>
          <p:nvPr/>
        </p:nvSpPr>
        <p:spPr>
          <a:xfrm rot="20601854">
            <a:off x="1382560" y="4316245"/>
            <a:ext cx="2276103" cy="3390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15" b="1" i="1" dirty="0">
                <a:solidFill>
                  <a:srgbClr val="2B5357"/>
                </a:solidFill>
                <a:latin typeface="Trebuchet MS" panose="020B0603020202020204" pitchFamily="34" charset="0"/>
              </a:rPr>
              <a:t>Федеральные целевые программы</a:t>
            </a:r>
          </a:p>
        </p:txBody>
      </p:sp>
      <p:sp>
        <p:nvSpPr>
          <p:cNvPr id="69" name="TextBox 1"/>
          <p:cNvSpPr txBox="1"/>
          <p:nvPr/>
        </p:nvSpPr>
        <p:spPr>
          <a:xfrm rot="20301190">
            <a:off x="5857685" y="2190118"/>
            <a:ext cx="1859008" cy="2968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15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71" name="TextBox 1"/>
          <p:cNvSpPr txBox="1"/>
          <p:nvPr/>
        </p:nvSpPr>
        <p:spPr>
          <a:xfrm rot="20301190">
            <a:off x="5881257" y="2355192"/>
            <a:ext cx="1859008" cy="2968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15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72" name="TextBox 1"/>
          <p:cNvSpPr txBox="1"/>
          <p:nvPr/>
        </p:nvSpPr>
        <p:spPr>
          <a:xfrm rot="20301190">
            <a:off x="5837342" y="2019802"/>
            <a:ext cx="1859008" cy="2968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15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73" name="Правая фигурная скобка 72"/>
          <p:cNvSpPr/>
          <p:nvPr/>
        </p:nvSpPr>
        <p:spPr>
          <a:xfrm>
            <a:off x="7531303" y="4492040"/>
            <a:ext cx="907443" cy="831074"/>
          </a:xfrm>
          <a:prstGeom prst="rightBrace">
            <a:avLst/>
          </a:prstGeom>
          <a:noFill/>
          <a:ln w="9525">
            <a:solidFill>
              <a:srgbClr val="6E3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62" b="1" dirty="0"/>
          </a:p>
        </p:txBody>
      </p:sp>
      <p:sp>
        <p:nvSpPr>
          <p:cNvPr id="74" name="TextBox 1"/>
          <p:cNvSpPr txBox="1"/>
          <p:nvPr/>
        </p:nvSpPr>
        <p:spPr>
          <a:xfrm>
            <a:off x="7861516" y="4616364"/>
            <a:ext cx="1432764" cy="3020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i="1" dirty="0">
                <a:solidFill>
                  <a:srgbClr val="6E356F"/>
                </a:solidFill>
                <a:latin typeface="Trebuchet MS" panose="020B0603020202020204" pitchFamily="34" charset="0"/>
              </a:rPr>
              <a:t>Процессы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388408" y="5723710"/>
            <a:ext cx="4572000" cy="802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92" b="1" i="1" u="sng" dirty="0">
                <a:latin typeface="Trebuchet MS" panose="020B0603020202020204" pitchFamily="34" charset="0"/>
              </a:rPr>
              <a:t>Проекты:</a:t>
            </a:r>
          </a:p>
          <a:p>
            <a:r>
              <a:rPr lang="ru-RU" sz="1108" dirty="0">
                <a:latin typeface="Trebuchet MS" panose="020B0603020202020204" pitchFamily="34" charset="0"/>
              </a:rPr>
              <a:t>ограничены по срокам; </a:t>
            </a:r>
            <a:br>
              <a:rPr lang="ru-RU" sz="1108" dirty="0">
                <a:latin typeface="Trebuchet MS" panose="020B0603020202020204" pitchFamily="34" charset="0"/>
              </a:rPr>
            </a:br>
            <a:r>
              <a:rPr lang="ru-RU" sz="1108" dirty="0">
                <a:latin typeface="Trebuchet MS" panose="020B0603020202020204" pitchFamily="34" charset="0"/>
              </a:rPr>
              <a:t>приводят к уникальному результату и (или) качественному изменению процессов.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637943" y="5723711"/>
            <a:ext cx="4572000" cy="6321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92" b="1" i="1" u="sng" dirty="0">
                <a:latin typeface="Trebuchet MS" panose="020B0603020202020204" pitchFamily="34" charset="0"/>
              </a:rPr>
              <a:t>Процессы:</a:t>
            </a:r>
          </a:p>
          <a:p>
            <a:r>
              <a:rPr lang="ru-RU" sz="1108" dirty="0">
                <a:latin typeface="Trebuchet MS" panose="020B0603020202020204" pitchFamily="34" charset="0"/>
              </a:rPr>
              <a:t>непрерывные или постоянно возобновляемые;</a:t>
            </a:r>
            <a:br>
              <a:rPr lang="ru-RU" sz="1108" dirty="0">
                <a:latin typeface="Trebuchet MS" panose="020B0603020202020204" pitchFamily="34" charset="0"/>
              </a:rPr>
            </a:br>
            <a:r>
              <a:rPr lang="ru-RU" sz="1108" dirty="0">
                <a:latin typeface="Trebuchet MS" panose="020B0603020202020204" pitchFamily="34" charset="0"/>
              </a:rPr>
              <a:t>реализуются в соответствии с устоявшимися процедурами.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1408496" y="4007675"/>
            <a:ext cx="1014945" cy="585147"/>
          </a:xfrm>
          <a:custGeom>
            <a:avLst/>
            <a:gdLst>
              <a:gd name="connsiteX0" fmla="*/ 0 w 1099524"/>
              <a:gd name="connsiteY0" fmla="*/ 633909 h 633909"/>
              <a:gd name="connsiteX1" fmla="*/ 11220 w 1099524"/>
              <a:gd name="connsiteY1" fmla="*/ 353418 h 633909"/>
              <a:gd name="connsiteX2" fmla="*/ 1099524 w 1099524"/>
              <a:gd name="connsiteY2" fmla="*/ 0 h 633909"/>
              <a:gd name="connsiteX3" fmla="*/ 1093914 w 1099524"/>
              <a:gd name="connsiteY3" fmla="*/ 297320 h 633909"/>
              <a:gd name="connsiteX4" fmla="*/ 0 w 1099524"/>
              <a:gd name="connsiteY4" fmla="*/ 633909 h 63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24" h="633909">
                <a:moveTo>
                  <a:pt x="0" y="633909"/>
                </a:moveTo>
                <a:lnTo>
                  <a:pt x="11220" y="353418"/>
                </a:lnTo>
                <a:lnTo>
                  <a:pt x="1099524" y="0"/>
                </a:lnTo>
                <a:lnTo>
                  <a:pt x="1093914" y="297320"/>
                </a:lnTo>
                <a:lnTo>
                  <a:pt x="0" y="633909"/>
                </a:lnTo>
                <a:close/>
              </a:path>
            </a:pathLst>
          </a:custGeom>
          <a:pattFill prst="ltUpDiag">
            <a:fgClr>
              <a:schemeClr val="accent4">
                <a:lumMod val="60000"/>
                <a:lumOff val="40000"/>
              </a:schemeClr>
            </a:fgClr>
            <a:bgClr>
              <a:srgbClr val="EDEDE3"/>
            </a:bgClr>
          </a:patt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67" name="TextBox 1"/>
          <p:cNvSpPr txBox="1"/>
          <p:nvPr/>
        </p:nvSpPr>
        <p:spPr>
          <a:xfrm rot="20515376">
            <a:off x="868247" y="4150853"/>
            <a:ext cx="2121830" cy="3390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969" b="1" i="1" dirty="0">
                <a:solidFill>
                  <a:srgbClr val="85461F"/>
                </a:solidFill>
                <a:latin typeface="Trebuchet MS" panose="020B0603020202020204" pitchFamily="34" charset="0"/>
              </a:rPr>
              <a:t>Приоритетный </a:t>
            </a:r>
          </a:p>
          <a:p>
            <a:pPr algn="ctr">
              <a:lnSpc>
                <a:spcPct val="80000"/>
              </a:lnSpc>
            </a:pPr>
            <a:r>
              <a:rPr lang="ru-RU" sz="969" b="1" i="1" dirty="0">
                <a:solidFill>
                  <a:srgbClr val="85461F"/>
                </a:solidFill>
                <a:latin typeface="Trebuchet MS" panose="020B0603020202020204" pitchFamily="34" charset="0"/>
              </a:rPr>
              <a:t>проект</a:t>
            </a:r>
          </a:p>
        </p:txBody>
      </p:sp>
      <p:sp>
        <p:nvSpPr>
          <p:cNvPr id="25" name="Номер слайда 1">
            <a:extLst>
              <a:ext uri="{FF2B5EF4-FFF2-40B4-BE49-F238E27FC236}">
                <a16:creationId xmlns:a16="http://schemas.microsoft.com/office/drawing/2014/main" id="{E95A99C5-5F1F-4EEE-BC45-D4B96F9C147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0" y="-36513"/>
            <a:ext cx="762000" cy="366713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62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 txBox="1">
            <a:spLocks/>
          </p:cNvSpPr>
          <p:nvPr/>
        </p:nvSpPr>
        <p:spPr bwMode="auto">
          <a:xfrm>
            <a:off x="0" y="416591"/>
            <a:ext cx="9144000" cy="308312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Типы структурных элементов госпрограммы</a:t>
            </a:r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7" name="Таблица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84074"/>
              </p:ext>
            </p:extLst>
          </p:nvPr>
        </p:nvGraphicFramePr>
        <p:xfrm>
          <a:off x="89376" y="844019"/>
          <a:ext cx="8962477" cy="552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9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733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Характеристика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Проектная часть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Процессная часть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641">
                <a:tc vMerge="1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600"/>
                        </a:spcAft>
                      </a:pPr>
                      <a:endParaRPr lang="ru-RU" sz="1000" b="0" i="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Федеральные </a:t>
                      </a:r>
                      <a:r>
                        <a:rPr lang="ru-RU" sz="1300" b="1" i="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проекты (ФП)</a:t>
                      </a:r>
                      <a:endParaRPr lang="ru-RU" sz="13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Ведомственные проекты (ВП)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Комплексы процессных мероприятий </a:t>
                      </a:r>
                      <a:r>
                        <a:rPr lang="ru-RU" sz="1300" b="1" i="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(КПМ)</a:t>
                      </a:r>
                      <a:endParaRPr lang="ru-RU" sz="13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088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rebuchet MS" panose="020B0603020202020204" pitchFamily="34" charset="0"/>
                        </a:rPr>
                        <a:t>Характер мероприятий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ограничены по срокам реализации;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приводят к: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>
                          <a:latin typeface="Trebuchet MS" panose="020B0603020202020204" pitchFamily="34" charset="0"/>
                        </a:rPr>
                        <a:t>- новым</a:t>
                      </a:r>
                      <a:r>
                        <a:rPr lang="ru-RU" sz="1200" b="0" i="0" dirty="0">
                          <a:latin typeface="Trebuchet MS" panose="020B0603020202020204" pitchFamily="34" charset="0"/>
                        </a:rPr>
                        <a:t> (уникальным) результатам;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baseline="0" dirty="0">
                          <a:latin typeface="Trebuchet MS" panose="020B0603020202020204" pitchFamily="34" charset="0"/>
                        </a:rPr>
                        <a:t>- качественному </a:t>
                      </a:r>
                      <a:r>
                        <a:rPr lang="ru-RU" sz="1200" b="0" i="1" baseline="0" dirty="0">
                          <a:latin typeface="Trebuchet MS" panose="020B0603020202020204" pitchFamily="34" charset="0"/>
                        </a:rPr>
                        <a:t>изменению</a:t>
                      </a:r>
                      <a:r>
                        <a:rPr lang="ru-RU" sz="1200" b="0" i="0" baseline="0" dirty="0">
                          <a:latin typeface="Trebuchet MS" panose="020B0603020202020204" pitchFamily="34" charset="0"/>
                        </a:rPr>
                        <a:t> процессов;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baseline="0" dirty="0">
                          <a:latin typeface="Trebuchet MS" panose="020B0603020202020204" pitchFamily="34" charset="0"/>
                        </a:rPr>
                        <a:t>- значительному </a:t>
                      </a:r>
                      <a:r>
                        <a:rPr lang="ru-RU" sz="1200" b="0" i="1" baseline="0" dirty="0">
                          <a:latin typeface="Trebuchet MS" panose="020B0603020202020204" pitchFamily="34" charset="0"/>
                        </a:rPr>
                        <a:t>прорыву</a:t>
                      </a:r>
                      <a:r>
                        <a:rPr lang="ru-RU" sz="1200" b="0" i="0" baseline="0" dirty="0">
                          <a:latin typeface="Trebuchet MS" panose="020B0603020202020204" pitchFamily="34" charset="0"/>
                        </a:rPr>
                        <a:t> в достижении </a:t>
                      </a:r>
                      <a:br>
                        <a:rPr lang="ru-RU" sz="1200" b="0" i="0" baseline="0" dirty="0">
                          <a:latin typeface="Trebuchet MS" panose="020B0603020202020204" pitchFamily="34" charset="0"/>
                        </a:rPr>
                      </a:br>
                      <a:r>
                        <a:rPr lang="ru-RU" sz="1200" b="0" i="0" baseline="0" dirty="0">
                          <a:latin typeface="Trebuchet MS" panose="020B0603020202020204" pitchFamily="34" charset="0"/>
                        </a:rPr>
                        <a:t>значений результатов процессов.</a:t>
                      </a:r>
                      <a:endParaRPr lang="ru-RU" sz="1200" b="0" i="0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0" i="0" dirty="0">
                          <a:latin typeface="Trebuchet MS" panose="020B0603020202020204" pitchFamily="34" charset="0"/>
                        </a:rPr>
                        <a:t>непрерывные или постоянно возобновляемые;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200" b="0" i="0" dirty="0">
                          <a:latin typeface="Trebuchet MS" panose="020B0603020202020204" pitchFamily="34" charset="0"/>
                        </a:rPr>
                        <a:t> реализуются в соответствии с устоявшимися процедурами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7185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Специфика</a:t>
                      </a:r>
                      <a:r>
                        <a:rPr lang="ru-RU" sz="1200" b="1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мероприятий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капитальное строительство ≥ 3 млрд. рублей;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субсидии, иные МБТ субъектам РФ;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 юр.лицам;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совершенствование государственной политики и нормативного регулирования;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налоговые расходы (стимулирующие);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иные направления, отвечающие критериям проектной деятельности;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-90488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dirty="0">
                          <a:latin typeface="Trebuchet MS" panose="020B0603020202020204" pitchFamily="34" charset="0"/>
                        </a:rPr>
                        <a:t>капитальное строительство</a:t>
                      </a: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 &lt; </a:t>
                      </a: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 млрд. рублей;</a:t>
                      </a:r>
                      <a:endParaRPr lang="ru-RU" sz="1100" dirty="0">
                        <a:latin typeface="Trebuchet MS" panose="020B0603020202020204" pitchFamily="34" charset="0"/>
                      </a:endParaRPr>
                    </a:p>
                    <a:p>
                      <a:pPr marL="90488" indent="-90488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dirty="0">
                          <a:latin typeface="Trebuchet MS" panose="020B0603020202020204" pitchFamily="34" charset="0"/>
                        </a:rPr>
                        <a:t>создание</a:t>
                      </a: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 и развитие </a:t>
                      </a:r>
                      <a:r>
                        <a:rPr lang="en-US" sz="1100" baseline="0" dirty="0">
                          <a:latin typeface="Trebuchet MS" panose="020B0603020202020204" pitchFamily="34" charset="0"/>
                        </a:rPr>
                        <a:t>IT-</a:t>
                      </a: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систем;</a:t>
                      </a:r>
                    </a:p>
                    <a:p>
                      <a:pPr marL="90488" indent="-90488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организация и проведение НИОКР;</a:t>
                      </a:r>
                    </a:p>
                    <a:p>
                      <a:pPr marL="90488" indent="-90488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целевые субсидии государственным учреждениям в целях осуществления капитальных вложений, операций с недвижимым имуществом, приобретения нефинансовых активов, а также реализации иных мероприятий, отвечающих критериям проектной деятельности;</a:t>
                      </a:r>
                    </a:p>
                    <a:p>
                      <a:pPr marL="90488" indent="-90488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иные направления, отвечающие критериям проектной деятельности;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2800" indent="-17280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госзадания;</a:t>
                      </a:r>
                    </a:p>
                    <a:p>
                      <a:pPr marL="172800" indent="-17280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субвенции;</a:t>
                      </a:r>
                    </a:p>
                    <a:p>
                      <a:pPr marL="172800" indent="-17280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дотация на выравнивание бюджетной обеспеченности;</a:t>
                      </a:r>
                    </a:p>
                    <a:p>
                      <a:pPr marL="172800" indent="-17280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заработная плата и закупки казенных учреждений в рамках текущей деятельности;</a:t>
                      </a:r>
                    </a:p>
                    <a:p>
                      <a:pPr marL="172800" indent="-17280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целевые субсидии государственным учреждениям (за исключением субсидий, предоставляемых в рамках проектной деятельности);</a:t>
                      </a:r>
                    </a:p>
                    <a:p>
                      <a:pPr marL="172800" indent="-17280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обслуживание государственного долга;</a:t>
                      </a:r>
                    </a:p>
                    <a:p>
                      <a:pPr marL="172800" indent="-17280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налоговые расходы (социальные);</a:t>
                      </a:r>
                    </a:p>
                    <a:p>
                      <a:pPr marL="172800" indent="-17280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исполнение международных обязательств (за исключением случаев, когда международными договорами РФ установлен ограниченный период действия обязательств);</a:t>
                      </a:r>
                    </a:p>
                    <a:p>
                      <a:pPr marL="172800" indent="-17280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 в целях финансового обеспечения исполнения государственного социального заказа;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09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rebuchet MS" panose="020B0603020202020204" pitchFamily="34" charset="0"/>
                        </a:rPr>
                        <a:t>Уровень утверждения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baseline="0" dirty="0">
                          <a:latin typeface="Trebuchet MS" panose="020B0603020202020204" pitchFamily="34" charset="0"/>
                        </a:rPr>
                        <a:t>управляющий совет ГП (проектный комитет по НП), возглавляемый вице-премьером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latin typeface="Trebuchet MS" panose="020B0603020202020204" pitchFamily="34" charset="0"/>
                        </a:rPr>
                        <a:t>руководитель ФОИВ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latin typeface="Trebuchet MS" panose="020B0603020202020204" pitchFamily="34" charset="0"/>
                        </a:rPr>
                        <a:t>руководитель (заместитель руководителя) ФОИВ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08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4323090" y="2809129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32107" y="2809127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3" idx="0"/>
          </p:cNvCxnSpPr>
          <p:nvPr/>
        </p:nvCxnSpPr>
        <p:spPr>
          <a:xfrm>
            <a:off x="5319082" y="2792248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4" idx="0"/>
          </p:cNvCxnSpPr>
          <p:nvPr/>
        </p:nvCxnSpPr>
        <p:spPr>
          <a:xfrm flipH="1">
            <a:off x="2497344" y="2792585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527543" y="1898654"/>
            <a:ext cx="0" cy="364347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314294" y="1795975"/>
            <a:ext cx="0" cy="45823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9" idx="0"/>
          </p:cNvCxnSpPr>
          <p:nvPr/>
        </p:nvCxnSpPr>
        <p:spPr>
          <a:xfrm flipH="1">
            <a:off x="531174" y="2809129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2" idx="0"/>
          </p:cNvCxnSpPr>
          <p:nvPr/>
        </p:nvCxnSpPr>
        <p:spPr>
          <a:xfrm flipH="1">
            <a:off x="1503791" y="2809129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140678" y="374223"/>
            <a:ext cx="8858250" cy="546427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defTabSz="844083" eaLnBrk="1" hangingPunct="1">
              <a:lnSpc>
                <a:spcPct val="85000"/>
              </a:lnSpc>
            </a:pPr>
            <a:r>
              <a:rPr lang="ru-RU" sz="2031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Структура ГП и структура бюджетных расходов: текущая модель</a:t>
            </a:r>
            <a:endParaRPr lang="ru-RU" sz="2031" b="1" i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678" y="1300452"/>
            <a:ext cx="5599994" cy="740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846" b="1" dirty="0">
                <a:solidFill>
                  <a:prstClr val="black"/>
                </a:solidFill>
                <a:latin typeface="Trebuchet MS" panose="020B0603020202020204" pitchFamily="34" charset="0"/>
              </a:rPr>
              <a:t>Госпрограмма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0679" y="2254207"/>
            <a:ext cx="2747160" cy="7121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77" b="1" dirty="0">
                <a:solidFill>
                  <a:prstClr val="black"/>
                </a:solidFill>
                <a:latin typeface="Trebuchet MS" panose="020B0603020202020204" pitchFamily="34" charset="0"/>
              </a:rPr>
              <a:t>Подпрограмма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(направление)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0679" y="3196161"/>
            <a:ext cx="780990" cy="1462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 ВЦП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7676" y="2254207"/>
            <a:ext cx="2688409" cy="7121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77" b="1" dirty="0">
                <a:solidFill>
                  <a:prstClr val="black"/>
                </a:solidFill>
                <a:latin typeface="Trebuchet MS" panose="020B0603020202020204" pitchFamily="34" charset="0"/>
              </a:rPr>
              <a:t>Подпрограмма </a:t>
            </a:r>
            <a:br>
              <a:rPr lang="ru-RU" sz="1477" b="1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(направление)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7501" y="1300449"/>
            <a:ext cx="2835483" cy="740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3323" b="1" dirty="0">
                <a:solidFill>
                  <a:prstClr val="black"/>
                </a:solidFill>
                <a:latin typeface="Trebuchet MS" panose="020B0603020202020204" pitchFamily="34" charset="0"/>
              </a:rPr>
              <a:t>ХХ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77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госпрограммы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7502" y="2263001"/>
            <a:ext cx="2835482" cy="7121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en-US" sz="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3323" b="1" dirty="0">
                <a:solidFill>
                  <a:prstClr val="black"/>
                </a:solidFill>
                <a:latin typeface="Trebuchet MS" panose="020B0603020202020204" pitchFamily="34" charset="0"/>
              </a:rPr>
              <a:t>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77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подпрограммы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3991" y="4996387"/>
            <a:ext cx="439614" cy="4331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215" dirty="0">
                <a:solidFill>
                  <a:prstClr val="black"/>
                </a:solidFill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7340" y="920651"/>
            <a:ext cx="4849416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i="1" dirty="0">
                <a:solidFill>
                  <a:prstClr val="black"/>
                </a:solidFill>
                <a:latin typeface="Trebuchet MS" panose="020B0603020202020204" pitchFamily="34" charset="0"/>
              </a:rPr>
              <a:t>Структура госпрограммы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87651" y="920651"/>
            <a:ext cx="1855179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i="1" dirty="0">
                <a:solidFill>
                  <a:prstClr val="black"/>
                </a:solidFill>
                <a:latin typeface="Trebuchet MS" panose="020B0603020202020204" pitchFamily="34" charset="0"/>
              </a:rPr>
              <a:t>Целевая статья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922102" y="875674"/>
            <a:ext cx="0" cy="4785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97501" y="3196160"/>
            <a:ext cx="1259852" cy="1462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3323" b="1" dirty="0">
                <a:solidFill>
                  <a:prstClr val="black"/>
                </a:solidFill>
                <a:latin typeface="Trebuchet MS" panose="020B0603020202020204" pitchFamily="34" charset="0"/>
              </a:rPr>
              <a:t>ХХ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69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основного мероприятия</a:t>
            </a:r>
            <a:endParaRPr lang="ru-RU" sz="969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5153404" y="4784637"/>
            <a:ext cx="326238" cy="222942"/>
            <a:chOff x="5025213" y="6262324"/>
            <a:chExt cx="353424" cy="241521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3271743" y="4831087"/>
            <a:ext cx="326238" cy="222942"/>
            <a:chOff x="5025213" y="6262324"/>
            <a:chExt cx="353424" cy="241521"/>
          </a:xfrm>
        </p:grpSpPr>
        <p:cxnSp>
          <p:nvCxnSpPr>
            <p:cNvPr id="33" name="Прямая со стрелкой 32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151170" y="4828221"/>
            <a:ext cx="326238" cy="222942"/>
            <a:chOff x="5025213" y="6262324"/>
            <a:chExt cx="353424" cy="241521"/>
          </a:xfrm>
        </p:grpSpPr>
        <p:cxnSp>
          <p:nvCxnSpPr>
            <p:cNvPr id="37" name="Прямая со стрелкой 36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1367178" y="4828968"/>
            <a:ext cx="326238" cy="222942"/>
            <a:chOff x="5025213" y="6262324"/>
            <a:chExt cx="353424" cy="241521"/>
          </a:xfrm>
        </p:grpSpPr>
        <p:cxnSp>
          <p:nvCxnSpPr>
            <p:cNvPr id="41" name="Прямая со стрелкой 40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93236" y="4829882"/>
            <a:ext cx="326238" cy="222942"/>
            <a:chOff x="5025213" y="6262324"/>
            <a:chExt cx="353424" cy="241521"/>
          </a:xfrm>
        </p:grpSpPr>
        <p:cxnSp>
          <p:nvCxnSpPr>
            <p:cNvPr id="45" name="Прямая со стрелкой 44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304982" y="4994557"/>
            <a:ext cx="439614" cy="4331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215" dirty="0">
                <a:solidFill>
                  <a:prstClr val="black"/>
                </a:solidFill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00148" y="5050248"/>
            <a:ext cx="1029498" cy="5094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108" dirty="0">
                <a:solidFill>
                  <a:prstClr val="black"/>
                </a:solidFill>
                <a:latin typeface="Trebuchet MS" panose="020B0603020202020204" pitchFamily="34" charset="0"/>
              </a:rPr>
              <a:t>результаты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12663" y="4995471"/>
            <a:ext cx="439614" cy="4331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215" dirty="0">
                <a:solidFill>
                  <a:prstClr val="black"/>
                </a:solidFill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00375" y="4994259"/>
            <a:ext cx="439614" cy="4331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215" dirty="0">
                <a:solidFill>
                  <a:prstClr val="black"/>
                </a:solidFill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13296" y="3196161"/>
            <a:ext cx="780990" cy="1462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Ведомственный проект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02080" y="3179280"/>
            <a:ext cx="834004" cy="1462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06849" y="3179618"/>
            <a:ext cx="780990" cy="1462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675711" y="3196159"/>
            <a:ext cx="1249505" cy="1462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en-US" sz="3323" b="1" dirty="0">
                <a:solidFill>
                  <a:srgbClr val="C00000"/>
                </a:solidFill>
                <a:latin typeface="Trebuchet MS" panose="020B0603020202020204" pitchFamily="34" charset="0"/>
              </a:rPr>
              <a:t>G</a:t>
            </a:r>
            <a:r>
              <a:rPr lang="ru-RU" sz="3323" b="1" dirty="0">
                <a:solidFill>
                  <a:prstClr val="black"/>
                </a:solidFill>
                <a:latin typeface="Trebuchet MS" panose="020B0603020202020204" pitchFamily="34" charset="0"/>
              </a:rPr>
              <a:t>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69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</a:t>
            </a:r>
            <a:r>
              <a:rPr lang="ru-RU" sz="969" i="1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федерального проекта (НП)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37419" y="3179618"/>
            <a:ext cx="780990" cy="1462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 Основное мероприятие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65831" y="3179618"/>
            <a:ext cx="780990" cy="1462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Ведомственный проект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80093" y="4777090"/>
            <a:ext cx="1252891" cy="8841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954" b="1" dirty="0">
                <a:solidFill>
                  <a:prstClr val="black"/>
                </a:solidFill>
                <a:latin typeface="Trebuchet MS" panose="020B0603020202020204" pitchFamily="34" charset="0"/>
              </a:rPr>
              <a:t>ХХХХХ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69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направления расходов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2282409" y="4777091"/>
            <a:ext cx="326238" cy="222942"/>
            <a:chOff x="5025213" y="6262324"/>
            <a:chExt cx="353424" cy="241521"/>
          </a:xfrm>
        </p:grpSpPr>
        <p:cxnSp>
          <p:nvCxnSpPr>
            <p:cNvPr id="60" name="Прямая со стрелкой 59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1929153" y="5042702"/>
            <a:ext cx="1029498" cy="5094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108" dirty="0">
                <a:solidFill>
                  <a:prstClr val="black"/>
                </a:solidFill>
                <a:latin typeface="Trebuchet MS" panose="020B0603020202020204" pitchFamily="34" charset="0"/>
              </a:rPr>
              <a:t>результаты</a:t>
            </a: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H="1">
            <a:off x="148010" y="5804101"/>
            <a:ext cx="8816478" cy="1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Таблица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366308"/>
              </p:ext>
            </p:extLst>
          </p:nvPr>
        </p:nvGraphicFramePr>
        <p:xfrm>
          <a:off x="107504" y="5949280"/>
          <a:ext cx="2448272" cy="857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47728">
                  <a:extLst>
                    <a:ext uri="{9D8B030D-6E8A-4147-A177-3AD203B41FA5}">
                      <a16:colId xmlns:a16="http://schemas.microsoft.com/office/drawing/2014/main" val="4212929986"/>
                    </a:ext>
                  </a:extLst>
                </a:gridCol>
                <a:gridCol w="400544">
                  <a:extLst>
                    <a:ext uri="{9D8B030D-6E8A-4147-A177-3AD203B41FA5}">
                      <a16:colId xmlns:a16="http://schemas.microsoft.com/office/drawing/2014/main" val="2161748145"/>
                    </a:ext>
                  </a:extLst>
                </a:gridCol>
              </a:tblGrid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Демография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P…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153943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Здравоохранение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N…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503274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Образование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E…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205064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Жилье и городская среда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F…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697674"/>
                  </a:ext>
                </a:extLst>
              </a:tr>
            </a:tbl>
          </a:graphicData>
        </a:graphic>
      </p:graphicFrame>
      <p:graphicFrame>
        <p:nvGraphicFramePr>
          <p:cNvPr id="73" name="Таблица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64337"/>
              </p:ext>
            </p:extLst>
          </p:nvPr>
        </p:nvGraphicFramePr>
        <p:xfrm>
          <a:off x="2589684" y="5949280"/>
          <a:ext cx="2448272" cy="857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47728">
                  <a:extLst>
                    <a:ext uri="{9D8B030D-6E8A-4147-A177-3AD203B41FA5}">
                      <a16:colId xmlns:a16="http://schemas.microsoft.com/office/drawing/2014/main" val="4212929986"/>
                    </a:ext>
                  </a:extLst>
                </a:gridCol>
                <a:gridCol w="400544">
                  <a:extLst>
                    <a:ext uri="{9D8B030D-6E8A-4147-A177-3AD203B41FA5}">
                      <a16:colId xmlns:a16="http://schemas.microsoft.com/office/drawing/2014/main" val="2161748145"/>
                    </a:ext>
                  </a:extLst>
                </a:gridCol>
              </a:tblGrid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Экология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G…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153943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БКД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R…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503274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Производительность труда 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L…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205064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Наука и университеты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S…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697674"/>
                  </a:ext>
                </a:extLst>
              </a:tr>
            </a:tbl>
          </a:graphicData>
        </a:graphic>
      </p:graphicFrame>
      <p:graphicFrame>
        <p:nvGraphicFramePr>
          <p:cNvPr id="74" name="Таблица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09026"/>
              </p:ext>
            </p:extLst>
          </p:nvPr>
        </p:nvGraphicFramePr>
        <p:xfrm>
          <a:off x="5076056" y="5949280"/>
          <a:ext cx="2016224" cy="857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421292998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161748145"/>
                    </a:ext>
                  </a:extLst>
                </a:gridCol>
              </a:tblGrid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Цифровая экономика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D…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153943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Культура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A…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503274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МСП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I…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205064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Экспорт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T…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697674"/>
                  </a:ext>
                </a:extLst>
              </a:tr>
            </a:tbl>
          </a:graphicData>
        </a:graphic>
      </p:graphicFrame>
      <p:graphicFrame>
        <p:nvGraphicFramePr>
          <p:cNvPr id="75" name="Таблица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37674"/>
              </p:ext>
            </p:extLst>
          </p:nvPr>
        </p:nvGraphicFramePr>
        <p:xfrm>
          <a:off x="7130380" y="5949280"/>
          <a:ext cx="1906116" cy="857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46076">
                  <a:extLst>
                    <a:ext uri="{9D8B030D-6E8A-4147-A177-3AD203B41FA5}">
                      <a16:colId xmlns:a16="http://schemas.microsoft.com/office/drawing/2014/main" val="421292998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161748145"/>
                    </a:ext>
                  </a:extLst>
                </a:gridCol>
              </a:tblGrid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Атом</a:t>
                      </a: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U…</a:t>
                      </a: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153943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КПМИ</a:t>
                      </a: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503274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Туризм</a:t>
                      </a: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…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205064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69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50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4427984" y="2809129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32107" y="2809127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3" idx="0"/>
          </p:cNvCxnSpPr>
          <p:nvPr/>
        </p:nvCxnSpPr>
        <p:spPr>
          <a:xfrm>
            <a:off x="5319082" y="2792248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4" idx="0"/>
          </p:cNvCxnSpPr>
          <p:nvPr/>
        </p:nvCxnSpPr>
        <p:spPr>
          <a:xfrm flipH="1">
            <a:off x="2497344" y="2792585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527543" y="1840517"/>
            <a:ext cx="0" cy="364347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314294" y="1746631"/>
            <a:ext cx="0" cy="45823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9" idx="0"/>
          </p:cNvCxnSpPr>
          <p:nvPr/>
        </p:nvCxnSpPr>
        <p:spPr>
          <a:xfrm flipH="1">
            <a:off x="531174" y="2809129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2" idx="0"/>
          </p:cNvCxnSpPr>
          <p:nvPr/>
        </p:nvCxnSpPr>
        <p:spPr>
          <a:xfrm flipH="1">
            <a:off x="1503791" y="2809129"/>
            <a:ext cx="0" cy="3870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0677" y="1300452"/>
            <a:ext cx="5652201" cy="740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846" b="1" dirty="0">
                <a:solidFill>
                  <a:prstClr val="black"/>
                </a:solidFill>
                <a:latin typeface="Trebuchet MS" panose="020B0603020202020204" pitchFamily="34" charset="0"/>
              </a:rPr>
              <a:t>Госпрограмма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976" y="2204863"/>
            <a:ext cx="2845165" cy="2478914"/>
          </a:xfrm>
          <a:prstGeom prst="rect">
            <a:avLst/>
          </a:prstGeom>
          <a:solidFill>
            <a:srgbClr val="C6D9F1">
              <a:alpha val="21961"/>
            </a:srgbClr>
          </a:solidFill>
          <a:ln>
            <a:solidFill>
              <a:schemeClr val="tx1"/>
            </a:solidFill>
          </a:ln>
        </p:spPr>
        <p:txBody>
          <a:bodyPr wrap="square" lIns="33231" rIns="33231" rtlCol="0" anchor="t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Подпрограмма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(направление)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35127" y="3179891"/>
            <a:ext cx="780990" cy="1462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 Комплекс процессных мероприятий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7501" y="1300449"/>
            <a:ext cx="2835483" cy="740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3323" b="1" dirty="0">
                <a:solidFill>
                  <a:prstClr val="black"/>
                </a:solidFill>
                <a:latin typeface="Trebuchet MS" panose="020B0603020202020204" pitchFamily="34" charset="0"/>
              </a:rPr>
              <a:t>ХХ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77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госпрограммы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7502" y="2263001"/>
            <a:ext cx="2835482" cy="7121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en-US" sz="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3323" b="1" dirty="0">
                <a:solidFill>
                  <a:prstClr val="black"/>
                </a:solidFill>
                <a:latin typeface="Trebuchet MS" panose="020B0603020202020204" pitchFamily="34" charset="0"/>
              </a:rPr>
              <a:t>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77" i="1" spc="-50" dirty="0">
                <a:solidFill>
                  <a:prstClr val="black"/>
                </a:solidFill>
                <a:latin typeface="Trebuchet MS" panose="020B0603020202020204" pitchFamily="34" charset="0"/>
              </a:rPr>
              <a:t>код типа структурного эл-та*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7340" y="920651"/>
            <a:ext cx="4849416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i="1" dirty="0">
                <a:solidFill>
                  <a:prstClr val="black"/>
                </a:solidFill>
                <a:latin typeface="Trebuchet MS" panose="020B0603020202020204" pitchFamily="34" charset="0"/>
              </a:rPr>
              <a:t>Структура госпрограммы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87651" y="920651"/>
            <a:ext cx="1855179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i="1" dirty="0">
                <a:solidFill>
                  <a:prstClr val="black"/>
                </a:solidFill>
                <a:latin typeface="Trebuchet MS" panose="020B0603020202020204" pitchFamily="34" charset="0"/>
              </a:rPr>
              <a:t>Целевая статья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922102" y="875674"/>
            <a:ext cx="0" cy="4785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97501" y="3196160"/>
            <a:ext cx="1259852" cy="1462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3323" b="1" dirty="0">
                <a:solidFill>
                  <a:prstClr val="black"/>
                </a:solidFill>
                <a:latin typeface="Trebuchet MS" panose="020B0603020202020204" pitchFamily="34" charset="0"/>
              </a:rPr>
              <a:t>ХХ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69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основного мероприятия</a:t>
            </a:r>
            <a:endParaRPr lang="ru-RU" sz="969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5181866" y="4807862"/>
            <a:ext cx="326238" cy="222942"/>
            <a:chOff x="5025213" y="6262324"/>
            <a:chExt cx="353424" cy="241521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3271743" y="4807862"/>
            <a:ext cx="326238" cy="222942"/>
            <a:chOff x="5025213" y="6262324"/>
            <a:chExt cx="353424" cy="241521"/>
          </a:xfrm>
        </p:grpSpPr>
        <p:cxnSp>
          <p:nvCxnSpPr>
            <p:cNvPr id="33" name="Прямая со стрелкой 32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283968" y="4807862"/>
            <a:ext cx="326238" cy="222942"/>
            <a:chOff x="5025213" y="6262324"/>
            <a:chExt cx="353424" cy="241521"/>
          </a:xfrm>
        </p:grpSpPr>
        <p:cxnSp>
          <p:nvCxnSpPr>
            <p:cNvPr id="37" name="Прямая со стрелкой 36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1367178" y="4807862"/>
            <a:ext cx="326238" cy="222942"/>
            <a:chOff x="5025213" y="6262324"/>
            <a:chExt cx="353424" cy="241521"/>
          </a:xfrm>
        </p:grpSpPr>
        <p:cxnSp>
          <p:nvCxnSpPr>
            <p:cNvPr id="41" name="Прямая со стрелкой 40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93236" y="4807862"/>
            <a:ext cx="326238" cy="222942"/>
            <a:chOff x="5025213" y="6262324"/>
            <a:chExt cx="353424" cy="241521"/>
          </a:xfrm>
        </p:grpSpPr>
        <p:cxnSp>
          <p:nvCxnSpPr>
            <p:cNvPr id="45" name="Прямая со стрелкой 44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2968549" y="5051900"/>
            <a:ext cx="910908" cy="5094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>
                <a:solidFill>
                  <a:prstClr val="black"/>
                </a:solidFill>
                <a:latin typeface="Trebuchet MS" panose="020B0603020202020204" pitchFamily="34" charset="0"/>
              </a:rPr>
              <a:t>мероприятия (результаты)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5161" y="3176759"/>
            <a:ext cx="780990" cy="1462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Ведомственный проект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5454" y="3179102"/>
            <a:ext cx="834004" cy="1462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Федеральный проект (НП)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46469" y="3176819"/>
            <a:ext cx="780990" cy="1462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ru-RU"/>
            </a:defPPr>
            <a:lvl1pPr algn="ctr" defTabSz="844083" fontAlgn="base">
              <a:spcBef>
                <a:spcPct val="0"/>
              </a:spcBef>
              <a:spcAft>
                <a:spcPct val="0"/>
              </a:spcAft>
              <a:defRPr sz="1292" b="1">
                <a:solidFill>
                  <a:prstClr val="black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Федеральный проект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675711" y="3196159"/>
            <a:ext cx="1249505" cy="1462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en-US" sz="3323" b="1" dirty="0">
                <a:solidFill>
                  <a:srgbClr val="C00000"/>
                </a:solidFill>
                <a:latin typeface="Trebuchet MS" panose="020B0603020202020204" pitchFamily="34" charset="0"/>
              </a:rPr>
              <a:t>G</a:t>
            </a:r>
            <a:r>
              <a:rPr lang="ru-RU" sz="3323" b="1" dirty="0">
                <a:solidFill>
                  <a:prstClr val="black"/>
                </a:solidFill>
                <a:latin typeface="Trebuchet MS" panose="020B0603020202020204" pitchFamily="34" charset="0"/>
              </a:rPr>
              <a:t>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69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</a:t>
            </a:r>
            <a:r>
              <a:rPr lang="ru-RU" sz="969" i="1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федерального проекта</a:t>
            </a:r>
            <a:r>
              <a:rPr lang="en-US" sz="969" i="1" dirty="0">
                <a:solidFill>
                  <a:srgbClr val="C00000"/>
                </a:solidFill>
                <a:latin typeface="Trebuchet MS" panose="020B0603020202020204" pitchFamily="34" charset="0"/>
              </a:rPr>
              <a:t> (</a:t>
            </a:r>
            <a:r>
              <a:rPr lang="ru-RU" sz="969" i="1" dirty="0">
                <a:solidFill>
                  <a:srgbClr val="C00000"/>
                </a:solidFill>
                <a:latin typeface="Trebuchet MS" panose="020B0603020202020204" pitchFamily="34" charset="0"/>
              </a:rPr>
              <a:t>НП)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56809" y="3170415"/>
            <a:ext cx="780990" cy="1462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Комплекс процессных мероприятий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71860" y="4770982"/>
            <a:ext cx="1261124" cy="8841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954" b="1" dirty="0">
                <a:solidFill>
                  <a:prstClr val="black"/>
                </a:solidFill>
                <a:latin typeface="Trebuchet MS" panose="020B0603020202020204" pitchFamily="34" charset="0"/>
              </a:rPr>
              <a:t>ХХХХХ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69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направления расходов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2282409" y="4807862"/>
            <a:ext cx="326238" cy="222942"/>
            <a:chOff x="5025213" y="6262324"/>
            <a:chExt cx="353424" cy="241521"/>
          </a:xfrm>
        </p:grpSpPr>
        <p:cxnSp>
          <p:nvCxnSpPr>
            <p:cNvPr id="60" name="Прямая со стрелкой 59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2061991" y="5051900"/>
            <a:ext cx="824435" cy="509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>
                <a:solidFill>
                  <a:prstClr val="black"/>
                </a:solidFill>
                <a:latin typeface="Trebuchet MS" panose="020B0603020202020204" pitchFamily="34" charset="0"/>
              </a:rPr>
              <a:t>мероприятия(результаты)</a:t>
            </a: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H="1">
            <a:off x="148010" y="5804101"/>
            <a:ext cx="8816478" cy="1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106849" y="3170572"/>
            <a:ext cx="780990" cy="1462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rebuchet MS" panose="020B0603020202020204" pitchFamily="34" charset="0"/>
              </a:rPr>
              <a:t>Ведомственный проект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89952" y="2204863"/>
            <a:ext cx="2802927" cy="2478914"/>
          </a:xfrm>
          <a:prstGeom prst="rect">
            <a:avLst/>
          </a:prstGeom>
          <a:solidFill>
            <a:srgbClr val="C6D9F1">
              <a:alpha val="21961"/>
            </a:srgbClr>
          </a:solidFill>
          <a:ln>
            <a:solidFill>
              <a:schemeClr val="tx1"/>
            </a:solidFill>
          </a:ln>
        </p:spPr>
        <p:txBody>
          <a:bodyPr wrap="square" lIns="33231" rIns="33231" rtlCol="0" anchor="t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Подпрограмма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(направление)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40678" y="2608243"/>
            <a:ext cx="3738779" cy="3581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77" b="1" dirty="0">
                <a:solidFill>
                  <a:prstClr val="black"/>
                </a:solidFill>
                <a:latin typeface="Trebuchet MS" panose="020B0603020202020204" pitchFamily="34" charset="0"/>
              </a:rPr>
              <a:t>Проектная часть</a:t>
            </a:r>
            <a:endParaRPr lang="ru-RU" sz="1292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035127" y="2608243"/>
            <a:ext cx="1711576" cy="3581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77" b="1" dirty="0">
                <a:solidFill>
                  <a:prstClr val="black"/>
                </a:solidFill>
                <a:latin typeface="Trebuchet MS" panose="020B0603020202020204" pitchFamily="34" charset="0"/>
              </a:rPr>
              <a:t>Процессная часть</a:t>
            </a:r>
            <a:endParaRPr lang="ru-RU" sz="1292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2454" y="5051900"/>
            <a:ext cx="824435" cy="509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>
                <a:solidFill>
                  <a:prstClr val="black"/>
                </a:solidFill>
                <a:latin typeface="Trebuchet MS" panose="020B0603020202020204" pitchFamily="34" charset="0"/>
              </a:rPr>
              <a:t>мероприятия(результаты)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109758" y="5051900"/>
            <a:ext cx="824435" cy="509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>
                <a:solidFill>
                  <a:prstClr val="black"/>
                </a:solidFill>
                <a:latin typeface="Trebuchet MS" panose="020B0603020202020204" pitchFamily="34" charset="0"/>
              </a:rPr>
              <a:t>мероприятия(результаты)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985779" y="5051900"/>
            <a:ext cx="824435" cy="509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>
                <a:solidFill>
                  <a:prstClr val="black"/>
                </a:solidFill>
                <a:latin typeface="Trebuchet MS" panose="020B0603020202020204" pitchFamily="34" charset="0"/>
              </a:rPr>
              <a:t>мероприятия(результаты)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909877" y="5051900"/>
            <a:ext cx="824435" cy="509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>
                <a:solidFill>
                  <a:prstClr val="black"/>
                </a:solidFill>
                <a:latin typeface="Trebuchet MS" panose="020B0603020202020204" pitchFamily="34" charset="0"/>
              </a:rPr>
              <a:t>мероприятия(результаты)</a:t>
            </a:r>
          </a:p>
        </p:txBody>
      </p:sp>
      <p:sp>
        <p:nvSpPr>
          <p:cNvPr id="76" name="Заголовок 1"/>
          <p:cNvSpPr txBox="1">
            <a:spLocks/>
          </p:cNvSpPr>
          <p:nvPr/>
        </p:nvSpPr>
        <p:spPr bwMode="auto">
          <a:xfrm>
            <a:off x="140678" y="374223"/>
            <a:ext cx="8858250" cy="546427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defTabSz="844083" eaLnBrk="1" hangingPunct="1">
              <a:lnSpc>
                <a:spcPct val="85000"/>
              </a:lnSpc>
            </a:pPr>
            <a:r>
              <a:rPr lang="ru-RU" sz="2031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Структура ГП и структура бюджетных расходов: целевая модель</a:t>
            </a:r>
            <a:endParaRPr lang="ru-RU" sz="2031" b="1" i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91266" y="4770982"/>
            <a:ext cx="1272321" cy="8841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954" b="1" dirty="0">
                <a:solidFill>
                  <a:prstClr val="black"/>
                </a:solidFill>
                <a:latin typeface="Trebuchet MS" panose="020B0603020202020204" pitchFamily="34" charset="0"/>
              </a:rPr>
              <a:t>ХХХХХ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69" i="1" dirty="0">
                <a:solidFill>
                  <a:prstClr val="black"/>
                </a:solidFill>
                <a:latin typeface="Trebuchet MS" panose="020B0603020202020204" pitchFamily="34" charset="0"/>
              </a:rPr>
              <a:t>код направления расходов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17437"/>
              </p:ext>
            </p:extLst>
          </p:nvPr>
        </p:nvGraphicFramePr>
        <p:xfrm>
          <a:off x="3099085" y="5854641"/>
          <a:ext cx="4694935" cy="9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570">
                  <a:extLst>
                    <a:ext uri="{9D8B030D-6E8A-4147-A177-3AD203B41FA5}">
                      <a16:colId xmlns:a16="http://schemas.microsoft.com/office/drawing/2014/main" val="212723489"/>
                    </a:ext>
                  </a:extLst>
                </a:gridCol>
                <a:gridCol w="4414365">
                  <a:extLst>
                    <a:ext uri="{9D8B030D-6E8A-4147-A177-3AD203B41FA5}">
                      <a16:colId xmlns:a16="http://schemas.microsoft.com/office/drawing/2014/main" val="1237379246"/>
                    </a:ext>
                  </a:extLst>
                </a:gridCol>
              </a:tblGrid>
              <a:tr h="16740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36000" marR="36000" marT="18000" marB="1800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федеральные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</a:rPr>
                        <a:t> проекты, входящие в национальные проекты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18000" marB="18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600396"/>
                  </a:ext>
                </a:extLst>
              </a:tr>
              <a:tr h="16740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36000" marR="36000" marT="18000" marB="1800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федеральные проекты, не входящие в национальные проекты</a:t>
                      </a:r>
                    </a:p>
                  </a:txBody>
                  <a:tcPr marL="36000" marR="36000" marT="18000" marB="18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388573"/>
                  </a:ext>
                </a:extLst>
              </a:tr>
              <a:tr h="16740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36000" marR="36000" marT="18000" marB="1800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ведомственные проекты</a:t>
                      </a:r>
                    </a:p>
                  </a:txBody>
                  <a:tcPr marL="36000" marR="36000" marT="18000" marB="18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12940"/>
                  </a:ext>
                </a:extLst>
              </a:tr>
              <a:tr h="16740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36000" marR="36000" marT="18000" marB="1800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комплексы процессных мероприятий</a:t>
                      </a:r>
                    </a:p>
                  </a:txBody>
                  <a:tcPr marL="36000" marR="36000" marT="18000" marB="18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509179"/>
                  </a:ext>
                </a:extLst>
              </a:tr>
              <a:tr h="16740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36000" marR="36000" marT="18000" marB="1800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1" dirty="0">
                          <a:solidFill>
                            <a:schemeClr val="tx1"/>
                          </a:solidFill>
                        </a:rPr>
                        <a:t>ФЦП</a:t>
                      </a:r>
                    </a:p>
                  </a:txBody>
                  <a:tcPr marL="36000" marR="36000" marT="18000" marB="18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949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74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C39737D-226A-46A0-A8A8-E59E191B2951}"/>
              </a:ext>
            </a:extLst>
          </p:cNvPr>
          <p:cNvSpPr txBox="1">
            <a:spLocks/>
          </p:cNvSpPr>
          <p:nvPr/>
        </p:nvSpPr>
        <p:spPr bwMode="auto">
          <a:xfrm>
            <a:off x="138869" y="237692"/>
            <a:ext cx="8858250" cy="455004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defTabSz="844083" eaLnBrk="1" hangingPunct="1">
              <a:lnSpc>
                <a:spcPct val="85000"/>
              </a:lnSpc>
            </a:pPr>
            <a:r>
              <a:rPr lang="ru-RU" sz="1846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Понятийный аппарат</a:t>
            </a:r>
            <a:endParaRPr lang="ru-RU" sz="1846" b="1" i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0AFD264-7EB5-446E-A156-9F0C4714F9C9}"/>
              </a:ext>
            </a:extLst>
          </p:cNvPr>
          <p:cNvGraphicFramePr>
            <a:graphicFrameLocks noGrp="1"/>
          </p:cNvGraphicFramePr>
          <p:nvPr/>
        </p:nvGraphicFramePr>
        <p:xfrm>
          <a:off x="138869" y="672607"/>
          <a:ext cx="8858250" cy="6193032"/>
        </p:xfrm>
        <a:graphic>
          <a:graphicData uri="http://schemas.openxmlformats.org/drawingml/2006/table">
            <a:tbl>
              <a:tblPr firstRow="1" firstCol="1" bandRow="1"/>
              <a:tblGrid>
                <a:gridCol w="4429125">
                  <a:extLst>
                    <a:ext uri="{9D8B030D-6E8A-4147-A177-3AD203B41FA5}">
                      <a16:colId xmlns:a16="http://schemas.microsoft.com/office/drawing/2014/main" val="350188351"/>
                    </a:ext>
                  </a:extLst>
                </a:gridCol>
                <a:gridCol w="4429125">
                  <a:extLst>
                    <a:ext uri="{9D8B030D-6E8A-4147-A177-3AD203B41FA5}">
                      <a16:colId xmlns:a16="http://schemas.microsoft.com/office/drawing/2014/main" val="227001895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108000" indent="45021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r>
                        <a:rPr lang="ru-RU" sz="1400" baseline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70" marR="3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3604"/>
                  </a:ext>
                </a:extLst>
              </a:tr>
              <a:tr h="132405">
                <a:tc gridSpan="2">
                  <a:txBody>
                    <a:bodyPr/>
                    <a:lstStyle/>
                    <a:p>
                      <a:pPr marL="108000" indent="450215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 социальный, экономический или иной общественно-значимый и общественно-понятный </a:t>
                      </a:r>
                      <a:r>
                        <a:rPr lang="ru-RU" sz="1400" b="1" i="1" spc="-3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</a:t>
                      </a:r>
                      <a:r>
                        <a:rPr lang="ru-RU" sz="1400" spc="-3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 реализации проекта.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70" marR="3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885641"/>
                  </a:ext>
                </a:extLst>
              </a:tr>
              <a:tr h="132405">
                <a:tc gridSpan="2">
                  <a:txBody>
                    <a:bodyPr/>
                    <a:lstStyle/>
                    <a:p>
                      <a:pPr marL="108000" indent="450215" algn="l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Примеры:</a:t>
                      </a:r>
                    </a:p>
                    <a:p>
                      <a:pPr marL="108000" indent="1981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суммарного коэффициента рождаемости до 1,7 (детей на 1 женщину);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indent="1981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смертности от болезней системы кровообращения (до 450 случаев на 100 тыс. населения);</a:t>
                      </a:r>
                    </a:p>
                    <a:p>
                      <a:pPr marL="108000" indent="1981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больничная летальность от инфаркта миокарда, %.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70" marR="3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567582"/>
                  </a:ext>
                </a:extLst>
              </a:tr>
              <a:tr h="132405">
                <a:tc gridSpan="2">
                  <a:txBody>
                    <a:bodyPr/>
                    <a:lstStyle/>
                    <a:p>
                      <a:pPr marL="108000" indent="45021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70" marR="3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774370"/>
                  </a:ext>
                </a:extLst>
              </a:tr>
              <a:tr h="2223926">
                <a:tc gridSpan="2">
                  <a:txBody>
                    <a:bodyPr/>
                    <a:lstStyle/>
                    <a:p>
                      <a:pPr marL="108000" indent="26670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 </a:t>
                      </a:r>
                      <a:r>
                        <a:rPr lang="ru-RU" sz="1400" b="1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количественно измеримый итог определенной работы</a:t>
                      </a: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08000" indent="26670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r>
                        <a:rPr lang="ru-RU" sz="1400" b="1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формулируется как завершенное действие</a:t>
                      </a: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как правило, по созданию (строительству, приобретению, оснащению, ремонту, реконструкции и т.п.) определенного количества материальных и нематериальных объектов, оказанию определенного объема, выполнению определенного объема работ.</a:t>
                      </a:r>
                    </a:p>
                    <a:p>
                      <a:pPr marL="108000" indent="26670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Каждая </a:t>
                      </a:r>
                      <a:r>
                        <a:rPr lang="ru-RU" sz="1400" b="1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значения результата</a:t>
                      </a: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(введенный объект капитального строительства, обученный студент, вступивший в силу нормативный акт и т.п.)</a:t>
                      </a: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обеспечивает вклад</a:t>
                      </a: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достижение показателей, даже если еще не обеспечено конечное значение результата.</a:t>
                      </a:r>
                    </a:p>
                    <a:p>
                      <a:pPr marL="108000" indent="26670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</a:t>
                      </a:r>
                      <a:r>
                        <a:rPr lang="ru-RU" sz="1400" b="1" i="1" dirty="0"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состояния работы по достижению результата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(процент технической готовности объектов капитального строительства, завершение студентом первого этапа обучения, согласование проекта нормативного правового акта с ведомствами и т.п.) </a:t>
                      </a:r>
                      <a:r>
                        <a:rPr lang="ru-RU" sz="1400" b="1" i="1" dirty="0"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дают вклада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достижение показателей, а потому </a:t>
                      </a:r>
                      <a:r>
                        <a:rPr lang="ru-RU" sz="1400" b="1" i="1" dirty="0"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результата не отражают и результатом не являются!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indent="26670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470" marR="3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295953"/>
                  </a:ext>
                </a:extLst>
              </a:tr>
              <a:tr h="1275811">
                <a:tc>
                  <a:txBody>
                    <a:bodyPr/>
                    <a:lstStyle/>
                    <a:p>
                      <a:pPr marL="108000" indent="26797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Примеры:</a:t>
                      </a:r>
                    </a:p>
                    <a:p>
                      <a:pPr marL="108000" indent="-9017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spc="-2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переоснащены региональные</a:t>
                      </a:r>
                    </a:p>
                    <a:p>
                      <a:pPr marL="108000" indent="-9017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spc="-2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сосудистые центры (нарастающим итогом):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31.12.2022 – 105 ед.;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indent="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31.12.2023 – 115 ед.;</a:t>
                      </a:r>
                    </a:p>
                    <a:p>
                      <a:pPr marL="108000" indent="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31.12.2024 – 135 ед.;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indent="214503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70" marR="3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indent="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endParaRPr lang="ru-RU" sz="1400" i="1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indent="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обучение граждан </a:t>
                      </a:r>
                    </a:p>
                    <a:p>
                      <a:pPr marL="108000" indent="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предпенсионного</a:t>
                      </a: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возраста (ежегодно):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31.12.2022 – 75 тыс. чел;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indent="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31.12.2023 – 75 тыс. чел.;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indent="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31.12.2024 – 75 тыс. чел.;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000" indent="1016635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70" marR="334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079291"/>
                  </a:ext>
                </a:extLst>
              </a:tr>
              <a:tr h="416752">
                <a:tc gridSpan="2">
                  <a:txBody>
                    <a:bodyPr/>
                    <a:lstStyle/>
                    <a:p>
                      <a:pPr marL="10800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400" i="1" spc="-3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 единый реестр субъектов малого и среднего предпринимательства - получателей мер государственной поддержки к 20.12.2020:</a:t>
                      </a:r>
                      <a:r>
                        <a:rPr lang="ru-RU" sz="1400" i="1" spc="-30" baseline="0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i="1" dirty="0"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результата: к 20.12.2020 – 1 ед.</a:t>
                      </a:r>
                      <a:endParaRPr lang="ru-RU" sz="1400" dirty="0"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70" marR="3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08000" indent="1016635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70" marR="334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795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71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Прямая со стрелкой 49"/>
          <p:cNvCxnSpPr/>
          <p:nvPr/>
        </p:nvCxnSpPr>
        <p:spPr>
          <a:xfrm>
            <a:off x="2848620" y="2348945"/>
            <a:ext cx="273928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3140817" y="2880823"/>
            <a:ext cx="4838074" cy="1587728"/>
          </a:xfrm>
          <a:prstGeom prst="rect">
            <a:avLst/>
          </a:prstGeom>
          <a:solidFill>
            <a:srgbClr val="EDD3D3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4" name="Прямоугольник 3"/>
          <p:cNvSpPr/>
          <p:nvPr/>
        </p:nvSpPr>
        <p:spPr>
          <a:xfrm>
            <a:off x="105507" y="571425"/>
            <a:ext cx="8959362" cy="582750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ru-RU" sz="1846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Система целеполагания госпрограмм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2548" y="2053896"/>
            <a:ext cx="4838074" cy="610662"/>
          </a:xfrm>
          <a:prstGeom prst="rect">
            <a:avLst/>
          </a:prstGeom>
          <a:solidFill>
            <a:srgbClr val="EDD3D3"/>
          </a:solidFill>
          <a:ln>
            <a:solidFill>
              <a:schemeClr val="tx1"/>
            </a:solidFill>
          </a:ln>
        </p:spPr>
        <p:txBody>
          <a:bodyPr wrap="square" lIns="33231" rIns="33231" rtlCol="0" anchor="ctr">
            <a:noAutofit/>
          </a:bodyPr>
          <a:lstStyle/>
          <a:p>
            <a:pPr algn="ctr"/>
            <a:r>
              <a:rPr lang="ru-RU" sz="1477" b="1" dirty="0">
                <a:latin typeface="Trebuchet MS" panose="020B0603020202020204" pitchFamily="34" charset="0"/>
              </a:rPr>
              <a:t>Показатели (=цели) госпрограммы </a:t>
            </a:r>
            <a:r>
              <a:rPr lang="ru-RU" sz="1292" b="1" i="1" dirty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(до 5)</a:t>
            </a:r>
            <a:endParaRPr lang="ru-RU" sz="1477" b="1" i="1" dirty="0">
              <a:solidFill>
                <a:schemeClr val="bg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6509344" y="2939143"/>
            <a:ext cx="1414871" cy="1414871"/>
          </a:xfrm>
          <a:prstGeom prst="rect">
            <a:avLst/>
          </a:prstGeom>
          <a:solidFill>
            <a:srgbClr val="DEE9F0"/>
          </a:solidFill>
          <a:ln>
            <a:solidFill>
              <a:schemeClr val="tx1"/>
            </a:solidFill>
            <a:prstDash val="dash"/>
          </a:ln>
        </p:spPr>
        <p:txBody>
          <a:bodyPr vert="vert270" wrap="square" lIns="33231" rIns="33231" rtlCol="0" anchor="ctr">
            <a:noAutofit/>
          </a:bodyPr>
          <a:lstStyle/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Показатели процессных мероприятий</a:t>
            </a:r>
          </a:p>
          <a:p>
            <a:pPr algn="ctr"/>
            <a:r>
              <a:rPr lang="ru-RU" sz="923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(необязательно)</a:t>
            </a:r>
            <a:endParaRPr lang="ru-RU" sz="1200" i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3479741" y="4295445"/>
            <a:ext cx="824910" cy="1414870"/>
          </a:xfrm>
          <a:prstGeom prst="rect">
            <a:avLst/>
          </a:prstGeom>
          <a:solidFill>
            <a:srgbClr val="D79BFF"/>
          </a:solidFill>
          <a:ln>
            <a:solidFill>
              <a:schemeClr val="tx1"/>
            </a:solidFill>
          </a:ln>
        </p:spPr>
        <p:txBody>
          <a:bodyPr vert="vert270" wrap="square" lIns="0" rIns="0" rtlCol="0" anchor="ctr">
            <a:noAutofit/>
          </a:bodyPr>
          <a:lstStyle/>
          <a:p>
            <a:pPr algn="ctr"/>
            <a:r>
              <a:rPr lang="ru-RU" sz="1108" dirty="0">
                <a:latin typeface="Trebuchet MS" panose="020B0603020202020204" pitchFamily="34" charset="0"/>
              </a:rPr>
              <a:t>Результаты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640704" y="2058809"/>
            <a:ext cx="1240214" cy="2404322"/>
          </a:xfrm>
          <a:prstGeom prst="rect">
            <a:avLst/>
          </a:prstGeom>
          <a:solidFill>
            <a:srgbClr val="FEEEC2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ru-RU" sz="978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3180429" y="2943475"/>
            <a:ext cx="1423537" cy="1414870"/>
          </a:xfrm>
          <a:prstGeom prst="rect">
            <a:avLst/>
          </a:prstGeom>
          <a:solidFill>
            <a:srgbClr val="83BCC1"/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/>
            <a:r>
              <a:rPr lang="ru-RU" sz="1292" b="1" dirty="0">
                <a:latin typeface="Trebuchet MS" panose="020B0603020202020204" pitchFamily="34" charset="0"/>
              </a:rPr>
              <a:t>Показатели федерального проекта </a:t>
            </a:r>
            <a:r>
              <a:rPr lang="ru-RU" sz="1292" b="1" i="1" dirty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(до 10)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4842721" y="2943475"/>
            <a:ext cx="1423534" cy="1414870"/>
          </a:xfrm>
          <a:prstGeom prst="rect">
            <a:avLst/>
          </a:prstGeom>
          <a:solidFill>
            <a:srgbClr val="83BCC1"/>
          </a:solidFill>
          <a:ln>
            <a:solidFill>
              <a:schemeClr val="tx1"/>
            </a:solidFill>
          </a:ln>
        </p:spPr>
        <p:txBody>
          <a:bodyPr vert="vert270" wrap="square" lIns="33231" rIns="33231" rtlCol="0" anchor="ctr">
            <a:noAutofit/>
          </a:bodyPr>
          <a:lstStyle/>
          <a:p>
            <a:pPr algn="ctr"/>
            <a:r>
              <a:rPr lang="ru-RU" sz="1292" b="1" dirty="0">
                <a:latin typeface="Trebuchet MS" panose="020B0603020202020204" pitchFamily="34" charset="0"/>
              </a:rPr>
              <a:t>Показатели ведомственного проекта </a:t>
            </a:r>
            <a:r>
              <a:rPr lang="ru-RU" sz="1292" b="1" i="1" dirty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(до 10)</a:t>
            </a:r>
            <a:endParaRPr lang="ru-RU" sz="1015" i="1" dirty="0">
              <a:solidFill>
                <a:schemeClr val="bg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3623925" y="4362677"/>
            <a:ext cx="0" cy="2290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8217514" y="2053896"/>
            <a:ext cx="847354" cy="2400644"/>
          </a:xfrm>
          <a:prstGeom prst="rect">
            <a:avLst/>
          </a:prstGeom>
          <a:solidFill>
            <a:srgbClr val="BEBFD8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8" i="1" dirty="0">
                <a:solidFill>
                  <a:schemeClr val="tx1"/>
                </a:solidFill>
                <a:latin typeface="Trebuchet MS" panose="020B0603020202020204" pitchFamily="34" charset="0"/>
              </a:rPr>
              <a:t>Иные цели гос. </a:t>
            </a:r>
            <a:r>
              <a:rPr lang="ru-RU" sz="1108" i="1" spc="-20" dirty="0">
                <a:solidFill>
                  <a:schemeClr val="tx1"/>
                </a:solidFill>
                <a:latin typeface="Trebuchet MS" panose="020B0603020202020204" pitchFamily="34" charset="0"/>
              </a:rPr>
              <a:t>политики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120577" y="2053897"/>
            <a:ext cx="1266623" cy="2400643"/>
          </a:xfrm>
          <a:prstGeom prst="rect">
            <a:avLst/>
          </a:prstGeom>
          <a:solidFill>
            <a:srgbClr val="FEEEC2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spc="-20" dirty="0">
                <a:solidFill>
                  <a:schemeClr val="tx1"/>
                </a:solidFill>
                <a:latin typeface="Trebuchet MS" panose="020B0603020202020204" pitchFamily="34" charset="0"/>
              </a:rPr>
              <a:t>Национальные цели </a:t>
            </a:r>
            <a:r>
              <a:rPr lang="ru-RU" sz="1200" b="1" dirty="0">
                <a:solidFill>
                  <a:schemeClr val="tx1"/>
                </a:solidFill>
                <a:latin typeface="Trebuchet MS" panose="020B0603020202020204" pitchFamily="34" charset="0"/>
              </a:rPr>
              <a:t>развития</a:t>
            </a:r>
            <a:endParaRPr lang="ru-RU" sz="12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46066" y="2057592"/>
            <a:ext cx="1234853" cy="24642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sz="1015" b="1" dirty="0">
              <a:latin typeface="Trebuchet MS" panose="020B0603020202020204" pitchFamily="34" charset="0"/>
            </a:endParaRPr>
          </a:p>
          <a:p>
            <a:pPr algn="ctr"/>
            <a:endParaRPr lang="ru-RU" sz="1015" b="1" dirty="0">
              <a:latin typeface="Trebuchet MS" panose="020B0603020202020204" pitchFamily="34" charset="0"/>
            </a:endParaRPr>
          </a:p>
          <a:p>
            <a:pPr algn="ctr"/>
            <a:r>
              <a:rPr lang="ru-RU" sz="1062" b="1" dirty="0">
                <a:latin typeface="Trebuchet MS" panose="020B0603020202020204" pitchFamily="34" charset="0"/>
              </a:rPr>
              <a:t>Факторы достижения национальных целей развития</a:t>
            </a:r>
          </a:p>
          <a:p>
            <a:pPr algn="ctr"/>
            <a:r>
              <a:rPr lang="ru-RU" sz="1015" i="1" dirty="0">
                <a:latin typeface="Trebuchet MS" panose="020B0603020202020204" pitchFamily="34" charset="0"/>
              </a:rPr>
              <a:t>(Единый план достижения национальных целей развития РФ от 07.05.2019 </a:t>
            </a:r>
            <a:br>
              <a:rPr lang="ru-RU" sz="1015" i="1" dirty="0">
                <a:latin typeface="Trebuchet MS" panose="020B0603020202020204" pitchFamily="34" charset="0"/>
              </a:rPr>
            </a:br>
            <a:r>
              <a:rPr lang="ru-RU" sz="1015" i="1" dirty="0">
                <a:latin typeface="Trebuchet MS" panose="020B0603020202020204" pitchFamily="34" charset="0"/>
              </a:rPr>
              <a:t>№ 4043п-П13)</a:t>
            </a:r>
          </a:p>
          <a:p>
            <a:pPr algn="ctr"/>
            <a:endParaRPr lang="ru-RU" sz="1015" i="1" dirty="0">
              <a:latin typeface="Trebuchet MS" panose="020B0603020202020204" pitchFamily="34" charset="0"/>
            </a:endParaRPr>
          </a:p>
          <a:p>
            <a:pPr algn="ctr"/>
            <a:endParaRPr lang="ru-RU" sz="1015" i="1" dirty="0">
              <a:latin typeface="Trebuchet MS" panose="020B0603020202020204" pitchFamily="34" charset="0"/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3843710" y="4358935"/>
            <a:ext cx="0" cy="2290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062364" y="4362677"/>
            <a:ext cx="0" cy="2290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5388907" y="4362677"/>
            <a:ext cx="0" cy="2290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5608692" y="4358935"/>
            <a:ext cx="0" cy="2290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5827346" y="4362677"/>
            <a:ext cx="0" cy="2290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6988392" y="4362677"/>
            <a:ext cx="0" cy="2290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7208177" y="4358935"/>
            <a:ext cx="0" cy="2290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7426830" y="4362677"/>
            <a:ext cx="0" cy="2290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3898842" y="2664558"/>
            <a:ext cx="0" cy="27458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5562593" y="2664558"/>
            <a:ext cx="0" cy="27458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7204026" y="2664558"/>
            <a:ext cx="0" cy="27458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 rot="5400000">
            <a:off x="5142033" y="4292970"/>
            <a:ext cx="824910" cy="1414870"/>
          </a:xfrm>
          <a:prstGeom prst="rect">
            <a:avLst/>
          </a:prstGeom>
          <a:solidFill>
            <a:srgbClr val="D79BFF"/>
          </a:solidFill>
          <a:ln>
            <a:solidFill>
              <a:schemeClr val="tx1"/>
            </a:solidFill>
          </a:ln>
        </p:spPr>
        <p:txBody>
          <a:bodyPr vert="vert270" wrap="square" lIns="0" rIns="0" rtlCol="0" anchor="ctr">
            <a:noAutofit/>
          </a:bodyPr>
          <a:lstStyle/>
          <a:p>
            <a:pPr algn="ctr"/>
            <a:r>
              <a:rPr lang="ru-RU" sz="1108" dirty="0">
                <a:latin typeface="Trebuchet MS" panose="020B0603020202020204" pitchFamily="34" charset="0"/>
              </a:rPr>
              <a:t>Результаты</a:t>
            </a:r>
          </a:p>
        </p:txBody>
      </p:sp>
      <p:sp>
        <p:nvSpPr>
          <p:cNvPr id="114" name="TextBox 113"/>
          <p:cNvSpPr txBox="1"/>
          <p:nvPr/>
        </p:nvSpPr>
        <p:spPr>
          <a:xfrm rot="5400000">
            <a:off x="6804324" y="4292971"/>
            <a:ext cx="824910" cy="1414871"/>
          </a:xfrm>
          <a:prstGeom prst="rect">
            <a:avLst/>
          </a:prstGeom>
          <a:solidFill>
            <a:srgbClr val="D79BFF"/>
          </a:solidFill>
          <a:ln>
            <a:solidFill>
              <a:schemeClr val="tx1"/>
            </a:solidFill>
          </a:ln>
        </p:spPr>
        <p:txBody>
          <a:bodyPr vert="vert270" wrap="square" lIns="0" rIns="0" rtlCol="0" anchor="ctr">
            <a:noAutofit/>
          </a:bodyPr>
          <a:lstStyle/>
          <a:p>
            <a:pPr algn="ctr"/>
            <a:r>
              <a:rPr lang="ru-RU" sz="1108" dirty="0">
                <a:latin typeface="Trebuchet MS" panose="020B0603020202020204" pitchFamily="34" charset="0"/>
              </a:rPr>
              <a:t>Результаты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82000" y="-36513"/>
            <a:ext cx="762000" cy="366713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1373170" y="2581899"/>
            <a:ext cx="273928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373170" y="3377728"/>
            <a:ext cx="273928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373170" y="4093170"/>
            <a:ext cx="273928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7960622" y="2352102"/>
            <a:ext cx="251531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98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40677" y="596346"/>
            <a:ext cx="8858250" cy="392454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sz="1846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Подходы к формированию перечня госпрограмм, их соотношение </a:t>
            </a:r>
            <a:br>
              <a:rPr lang="ru-RU" sz="1846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</a:br>
            <a:r>
              <a:rPr lang="ru-RU" sz="1846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между собой и с национальными проектами</a:t>
            </a:r>
            <a:endParaRPr lang="ru-RU" sz="1846" b="1" i="1" dirty="0">
              <a:solidFill>
                <a:srgbClr val="C00000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75697" y="1214501"/>
          <a:ext cx="8176722" cy="3347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1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1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4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0319">
                <a:tc>
                  <a:txBody>
                    <a:bodyPr/>
                    <a:lstStyle/>
                    <a:p>
                      <a:endParaRPr lang="ru-RU" sz="1200" b="1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i="1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i="1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860">
                <a:tc>
                  <a:txBody>
                    <a:bodyPr/>
                    <a:lstStyle/>
                    <a:p>
                      <a:endParaRPr lang="ru-RU" sz="1200" b="1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kern="12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Образование</a:t>
                      </a:r>
                      <a:endParaRPr lang="ru-RU" sz="1100" b="0" i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Здравоохранение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Социальная поддержка</a:t>
                      </a:r>
                      <a:endParaRPr lang="ru-RU" sz="1100" b="0" i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Жильё</a:t>
                      </a:r>
                      <a:endParaRPr lang="ru-RU" sz="1100" b="0" i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21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i="1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vert="vert27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atin typeface="Trebuchet MS" panose="020B0603020202020204" pitchFamily="34" charset="0"/>
                        </a:rPr>
                        <a:t>Демография</a:t>
                      </a:r>
                      <a:endParaRPr lang="ru-RU" sz="1200" b="1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ФП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wdUpDiag">
                      <a:fgClr>
                        <a:srgbClr val="ADEB9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100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wdUpDiag">
                      <a:fgClr>
                        <a:srgbClr val="ADEB9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100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wdUpDiag">
                      <a:fgClr>
                        <a:srgbClr val="ADEB9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ФП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wdUpDiag">
                      <a:fgClr>
                        <a:srgbClr val="ADEB9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16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rebuchet MS" panose="020B0603020202020204" pitchFamily="34" charset="0"/>
                        </a:rPr>
                        <a:t>Развитие сельских территорий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rebuchet MS" panose="020B0603020202020204" pitchFamily="34" charset="0"/>
                        </a:rPr>
                        <a:t>ВП</a:t>
                      </a: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100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wdUpDiag">
                      <a:fgClr>
                        <a:srgbClr val="BEBFD8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rebuchet MS" panose="020B0603020202020204" pitchFamily="34" charset="0"/>
                        </a:rPr>
                        <a:t>ПМ</a:t>
                      </a:r>
                    </a:p>
                  </a:txBody>
                  <a:tcPr marL="84406" marR="84406" marT="42203" marB="42203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ФП</a:t>
                      </a:r>
                    </a:p>
                  </a:txBody>
                  <a:tcPr marL="84406" marR="84406" marT="42203" marB="42203" anchor="ctr">
                    <a:pattFill prst="wdUpDiag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166"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rebuchet MS" panose="020B0603020202020204" pitchFamily="34" charset="0"/>
                        </a:rPr>
                        <a:t>Социально-экономическое</a:t>
                      </a:r>
                      <a:r>
                        <a:rPr lang="ru-RU" sz="1200" b="1" baseline="0" dirty="0">
                          <a:latin typeface="Trebuchet MS" panose="020B0603020202020204" pitchFamily="34" charset="0"/>
                        </a:rPr>
                        <a:t> развитие </a:t>
                      </a:r>
                      <a:r>
                        <a:rPr lang="ru-RU" sz="1200" b="1" baseline="0">
                          <a:latin typeface="Trebuchet MS" panose="020B0603020202020204" pitchFamily="34" charset="0"/>
                        </a:rPr>
                        <a:t>Д</a:t>
                      </a:r>
                      <a:r>
                        <a:rPr lang="ru-RU" sz="1200" b="1">
                          <a:latin typeface="Trebuchet MS" panose="020B0603020202020204" pitchFamily="34" charset="0"/>
                        </a:rPr>
                        <a:t>альнего Востока</a:t>
                      </a:r>
                      <a:endParaRPr lang="ru-RU" sz="1200" b="1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rebuchet MS" panose="020B0603020202020204" pitchFamily="34" charset="0"/>
                        </a:rPr>
                        <a:t>ФП</a:t>
                      </a: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wdUpDiag">
                      <a:fgClr>
                        <a:srgbClr val="EDD3D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rebuchet MS" panose="020B0603020202020204" pitchFamily="34" charset="0"/>
                        </a:rPr>
                        <a:t>ВП</a:t>
                      </a:r>
                    </a:p>
                  </a:txBody>
                  <a:tcPr marL="84406" marR="84406" marT="42203" marB="42203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pattFill prst="wdUpDiag">
                      <a:fgClr>
                        <a:srgbClr val="D5F4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48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latin typeface="Trebuchet MS" panose="020B0603020202020204" pitchFamily="34" charset="0"/>
                        </a:rPr>
                        <a:t>…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rebuchet MS" panose="020B0603020202020204" pitchFamily="34" charset="0"/>
                        </a:rPr>
                        <a:t>ПМ</a:t>
                      </a:r>
                    </a:p>
                  </a:txBody>
                  <a:tcPr marL="84406" marR="84406" marT="42203" marB="4220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rebuchet MS" panose="020B0603020202020204" pitchFamily="34" charset="0"/>
                        </a:rPr>
                        <a:t>ВП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rebuchet MS" panose="020B0603020202020204" pitchFamily="34" charset="0"/>
                        </a:rPr>
                        <a:t>ФП</a:t>
                      </a:r>
                    </a:p>
                  </a:txBody>
                  <a:tcPr marL="84406" marR="84406" marT="42203" marB="42203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221"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latin typeface="Trebuchet MS" panose="020B0603020202020204" pitchFamily="34" charset="0"/>
                        </a:rPr>
                        <a:t>…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100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pattFill prst="wdUpDiag">
                      <a:fgClr>
                        <a:srgbClr val="FF9D5B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ВП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ФП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b="1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pattFill prst="wdUpDiag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22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1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latin typeface="Trebuchet MS" panose="020B0603020202020204" pitchFamily="34" charset="0"/>
                        </a:rPr>
                        <a:t>…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100" dirty="0"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pattFill prst="wdUpDiag">
                      <a:fgClr>
                        <a:srgbClr val="FF9D5B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rebuchet MS" panose="020B0603020202020204" pitchFamily="34" charset="0"/>
                        </a:rPr>
                        <a:t>ФП</a:t>
                      </a:r>
                    </a:p>
                  </a:txBody>
                  <a:tcPr marL="84406" marR="84406" marT="42203" marB="42203" anchor="ctr">
                    <a:pattFill prst="wdUpDiag">
                      <a:fgClr>
                        <a:srgbClr val="BEBFD8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rebuchet MS" panose="020B0603020202020204" pitchFamily="34" charset="0"/>
                        </a:rPr>
                        <a:t>ВП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rebuchet MS" panose="020B0603020202020204" pitchFamily="34" charset="0"/>
                        </a:rPr>
                        <a:t>ПМ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3584367" y="2285500"/>
            <a:ext cx="5453868" cy="332406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37" name="Прямоугольник 36"/>
          <p:cNvSpPr/>
          <p:nvPr/>
        </p:nvSpPr>
        <p:spPr>
          <a:xfrm>
            <a:off x="3570300" y="3877099"/>
            <a:ext cx="1342825" cy="696351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46" name="TextBox 45"/>
          <p:cNvSpPr txBox="1"/>
          <p:nvPr/>
        </p:nvSpPr>
        <p:spPr>
          <a:xfrm>
            <a:off x="1597135" y="4655522"/>
            <a:ext cx="722413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92" b="1" dirty="0">
                <a:latin typeface="Trebuchet MS" panose="020B0603020202020204" pitchFamily="34" charset="0"/>
              </a:rPr>
              <a:t>- национальный проект </a:t>
            </a:r>
            <a:r>
              <a:rPr lang="ru-RU" sz="1292" dirty="0">
                <a:latin typeface="Trebuchet MS" panose="020B0603020202020204" pitchFamily="34" charset="0"/>
              </a:rPr>
              <a:t>(совокупность федеральных проектов).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40441" y="4716135"/>
            <a:ext cx="256695" cy="223763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11" name="Прямоугольник 10"/>
          <p:cNvSpPr/>
          <p:nvPr/>
        </p:nvSpPr>
        <p:spPr>
          <a:xfrm>
            <a:off x="4918600" y="2660244"/>
            <a:ext cx="1444136" cy="879231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12" name="Прямоугольник 11"/>
          <p:cNvSpPr/>
          <p:nvPr/>
        </p:nvSpPr>
        <p:spPr>
          <a:xfrm>
            <a:off x="7776539" y="2643693"/>
            <a:ext cx="1261696" cy="1568548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13" name="Прямоугольник 12"/>
          <p:cNvSpPr/>
          <p:nvPr/>
        </p:nvSpPr>
        <p:spPr>
          <a:xfrm>
            <a:off x="4953769" y="4228792"/>
            <a:ext cx="1385667" cy="344658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14" name="TextBox 13"/>
          <p:cNvSpPr txBox="1"/>
          <p:nvPr/>
        </p:nvSpPr>
        <p:spPr>
          <a:xfrm>
            <a:off x="3599714" y="2301358"/>
            <a:ext cx="128346" cy="205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923" b="1" dirty="0"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90581" y="3891013"/>
            <a:ext cx="128346" cy="205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923" b="1" dirty="0"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8523" y="2681190"/>
            <a:ext cx="128346" cy="205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923" b="1" dirty="0"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8523" y="4246546"/>
            <a:ext cx="128346" cy="205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923" b="1" dirty="0"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07869" y="2683596"/>
            <a:ext cx="128346" cy="205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923" b="1" dirty="0"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655" y="5139304"/>
            <a:ext cx="8618273" cy="1282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 algn="just">
              <a:lnSpc>
                <a:spcPct val="80000"/>
              </a:lnSpc>
              <a:spcAft>
                <a:spcPts val="554"/>
              </a:spcAft>
              <a:buFont typeface="Wingdings" panose="05000000000000000000" pitchFamily="2" charset="2"/>
              <a:buChar char="Ø"/>
            </a:pPr>
            <a:r>
              <a:rPr lang="ru-RU" sz="1292" dirty="0">
                <a:latin typeface="Trebuchet MS" panose="020B0603020202020204" pitchFamily="34" charset="0"/>
              </a:rPr>
              <a:t>В случае если мероприятие государственной программы относится также к сфере реализации комплексной (межотраслевой) программы, то управленческие решения в отношении него принимаются с учетом </a:t>
            </a:r>
            <a:r>
              <a:rPr lang="ru-RU" sz="1292" b="1" dirty="0">
                <a:latin typeface="Trebuchet MS" panose="020B0603020202020204" pitchFamily="34" charset="0"/>
              </a:rPr>
              <a:t>«правила двух ключей» </a:t>
            </a:r>
            <a:r>
              <a:rPr lang="ru-RU" sz="1292" dirty="0">
                <a:latin typeface="Trebuchet MS" panose="020B0603020202020204" pitchFamily="34" charset="0"/>
              </a:rPr>
              <a:t>при участии ответственного исполнителя комплексной программы.</a:t>
            </a:r>
          </a:p>
          <a:p>
            <a:pPr marL="263776" indent="-263776" algn="just">
              <a:lnSpc>
                <a:spcPct val="80000"/>
              </a:lnSpc>
              <a:spcAft>
                <a:spcPts val="554"/>
              </a:spcAft>
              <a:buFont typeface="Wingdings" panose="05000000000000000000" pitchFamily="2" charset="2"/>
              <a:buChar char="Ø"/>
            </a:pPr>
            <a:r>
              <a:rPr lang="ru-RU" sz="1292" dirty="0">
                <a:latin typeface="Trebuchet MS" panose="020B0603020202020204" pitchFamily="34" charset="0"/>
              </a:rPr>
              <a:t>Управление федеральным проектом, входящим в состав </a:t>
            </a:r>
            <a:r>
              <a:rPr lang="ru-RU" sz="1292" b="1" dirty="0">
                <a:latin typeface="Trebuchet MS" panose="020B0603020202020204" pitchFamily="34" charset="0"/>
              </a:rPr>
              <a:t>национального проекта</a:t>
            </a:r>
            <a:r>
              <a:rPr lang="ru-RU" sz="1292" dirty="0">
                <a:latin typeface="Trebuchet MS" panose="020B0603020202020204" pitchFamily="34" charset="0"/>
              </a:rPr>
              <a:t>, осуществляется </a:t>
            </a:r>
            <a:r>
              <a:rPr lang="ru-RU" sz="1292" b="1" dirty="0">
                <a:latin typeface="Trebuchet MS" panose="020B0603020202020204" pitchFamily="34" charset="0"/>
              </a:rPr>
              <a:t>органами управления проектной деятельностью по национальным проектам </a:t>
            </a:r>
            <a:r>
              <a:rPr lang="ru-RU" sz="1292" dirty="0">
                <a:latin typeface="Trebuchet MS" panose="020B0603020202020204" pitchFamily="34" charset="0"/>
              </a:rPr>
              <a:t>с учетом «правила двух ключей» при участии ответственного исполнителя соответствующей государственной программы, а при необходимости также ответственного исполнителя комплексной программы.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25300" y="1127553"/>
            <a:ext cx="4572000" cy="2911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92" i="1" dirty="0">
                <a:solidFill>
                  <a:srgbClr val="C00000"/>
                </a:solidFill>
                <a:latin typeface="Trebuchet MS" panose="020B0603020202020204" pitchFamily="34" charset="0"/>
              </a:rPr>
              <a:t>государственные программы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770039" y="3131562"/>
            <a:ext cx="2719959" cy="49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92" i="1" dirty="0">
                <a:solidFill>
                  <a:srgbClr val="C00000"/>
                </a:solidFill>
                <a:latin typeface="Trebuchet MS" panose="020B0603020202020204" pitchFamily="34" charset="0"/>
              </a:rPr>
              <a:t>комплексные </a:t>
            </a:r>
            <a:br>
              <a:rPr lang="ru-RU" sz="1292" i="1" dirty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ru-RU" sz="1292" i="1" dirty="0">
                <a:solidFill>
                  <a:srgbClr val="C00000"/>
                </a:solidFill>
                <a:latin typeface="Trebuchet MS" panose="020B0603020202020204" pitchFamily="34" charset="0"/>
              </a:rPr>
              <a:t>программы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1091282" y="2285501"/>
            <a:ext cx="135411" cy="22726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21" name="Левая фигурная скобка 20"/>
          <p:cNvSpPr/>
          <p:nvPr/>
        </p:nvSpPr>
        <p:spPr>
          <a:xfrm rot="5400000">
            <a:off x="6243430" y="-1312796"/>
            <a:ext cx="121674" cy="546793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15" name="TextBox 14"/>
          <p:cNvSpPr txBox="1"/>
          <p:nvPr/>
        </p:nvSpPr>
        <p:spPr>
          <a:xfrm>
            <a:off x="2554163" y="1556365"/>
            <a:ext cx="1042663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8" b="1" dirty="0">
                <a:solidFill>
                  <a:schemeClr val="bg1"/>
                </a:solidFill>
                <a:latin typeface="Trebuchet MS" panose="020B0603020202020204" pitchFamily="34" charset="0"/>
              </a:rPr>
              <a:t>отраслевые </a:t>
            </a:r>
            <a:r>
              <a:rPr lang="ru-RU" sz="1108" dirty="0">
                <a:solidFill>
                  <a:schemeClr val="bg1"/>
                </a:solidFill>
                <a:latin typeface="Trebuchet MS" panose="020B0603020202020204" pitchFamily="34" charset="0"/>
              </a:rPr>
              <a:t>направления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26693" y="1859349"/>
            <a:ext cx="1327470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8" b="1" dirty="0">
                <a:solidFill>
                  <a:schemeClr val="bg1"/>
                </a:solidFill>
                <a:latin typeface="Trebuchet MS" panose="020B0603020202020204" pitchFamily="34" charset="0"/>
              </a:rPr>
              <a:t>межотраслевые </a:t>
            </a:r>
            <a:r>
              <a:rPr lang="ru-RU" sz="1108" dirty="0">
                <a:solidFill>
                  <a:schemeClr val="bg1"/>
                </a:solidFill>
                <a:latin typeface="Trebuchet MS" panose="020B0603020202020204" pitchFamily="34" charset="0"/>
              </a:rPr>
              <a:t>направления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82000" y="-36513"/>
            <a:ext cx="762000" cy="366713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18231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9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2054</Words>
  <Application>Microsoft Office PowerPoint</Application>
  <PresentationFormat>Экран (4:3)</PresentationFormat>
  <Paragraphs>470</Paragraphs>
  <Slides>12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Arial Narrow</vt:lpstr>
      <vt:lpstr>Calibri</vt:lpstr>
      <vt:lpstr>Century</vt:lpstr>
      <vt:lpstr>Georgia</vt:lpstr>
      <vt:lpstr>Symbol</vt:lpstr>
      <vt:lpstr>Times New Roman</vt:lpstr>
      <vt:lpstr>Trebuchet MS</vt:lpstr>
      <vt:lpstr>Wingdings</vt:lpstr>
      <vt:lpstr>Wingdings 2</vt:lpstr>
      <vt:lpstr>Тема Office</vt:lpstr>
      <vt:lpstr>9_Городская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o1609</dc:creator>
  <cp:lastModifiedBy>БЕГЧИН НИКОЛАЙ АРКАДЬЕВИЧ</cp:lastModifiedBy>
  <cp:revision>334</cp:revision>
  <cp:lastPrinted>2021-03-22T12:54:19Z</cp:lastPrinted>
  <dcterms:created xsi:type="dcterms:W3CDTF">2019-06-26T08:41:49Z</dcterms:created>
  <dcterms:modified xsi:type="dcterms:W3CDTF">2021-10-08T10:08:35Z</dcterms:modified>
</cp:coreProperties>
</file>