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96" r:id="rId3"/>
    <p:sldId id="299" r:id="rId4"/>
    <p:sldId id="271" r:id="rId5"/>
    <p:sldId id="301" r:id="rId6"/>
    <p:sldId id="300" r:id="rId7"/>
    <p:sldId id="325" r:id="rId8"/>
    <p:sldId id="334" r:id="rId9"/>
    <p:sldId id="335" r:id="rId10"/>
    <p:sldId id="321" r:id="rId11"/>
    <p:sldId id="333" r:id="rId12"/>
    <p:sldId id="330" r:id="rId13"/>
    <p:sldId id="336" r:id="rId14"/>
    <p:sldId id="328" r:id="rId15"/>
    <p:sldId id="279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0000"/>
    <a:srgbClr val="0281BA"/>
    <a:srgbClr val="4274B0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62184" autoAdjust="0"/>
  </p:normalViewPr>
  <p:slideViewPr>
    <p:cSldViewPr>
      <p:cViewPr>
        <p:scale>
          <a:sx n="66" d="100"/>
          <a:sy n="66" d="100"/>
        </p:scale>
        <p:origin x="-3096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4580DC-9FCD-44BD-B32F-F0DBC012675E}" type="doc">
      <dgm:prSet loTypeId="urn:microsoft.com/office/officeart/2005/8/layout/cycle4#1" loCatId="relationship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164F7750-295F-405C-8A47-4E372C960A2D}">
      <dgm:prSet phldrT="[Текст]" custT="1"/>
      <dgm:spPr/>
      <dgm:t>
        <a:bodyPr/>
        <a:lstStyle/>
        <a:p>
          <a:r>
            <a:rPr lang="ru-RU" sz="1600" b="1" dirty="0" smtClean="0"/>
            <a:t>АС Бюджет</a:t>
          </a:r>
          <a:endParaRPr lang="ru-RU" sz="1600" b="1" dirty="0"/>
        </a:p>
      </dgm:t>
    </dgm:pt>
    <dgm:pt modelId="{592A8E55-C774-428F-B6E6-303BB85EEE98}" type="parTrans" cxnId="{AC59CAD8-E686-4CD5-A95C-6A516CD24729}">
      <dgm:prSet/>
      <dgm:spPr/>
      <dgm:t>
        <a:bodyPr/>
        <a:lstStyle/>
        <a:p>
          <a:endParaRPr lang="ru-RU"/>
        </a:p>
      </dgm:t>
    </dgm:pt>
    <dgm:pt modelId="{C5E89301-7ACE-4BE3-91C4-9CA6E19653B0}" type="sibTrans" cxnId="{AC59CAD8-E686-4CD5-A95C-6A516CD24729}">
      <dgm:prSet/>
      <dgm:spPr/>
      <dgm:t>
        <a:bodyPr/>
        <a:lstStyle/>
        <a:p>
          <a:endParaRPr lang="ru-RU"/>
        </a:p>
      </dgm:t>
    </dgm:pt>
    <dgm:pt modelId="{097E460A-A258-4DEE-903F-766041D3D66D}">
      <dgm:prSet phldrT="[Текст]" custT="1"/>
      <dgm:spPr/>
      <dgm:t>
        <a:bodyPr/>
        <a:lstStyle/>
        <a:p>
          <a:r>
            <a:rPr lang="ru-RU" sz="1600" b="1" dirty="0" smtClean="0"/>
            <a:t>Планирование и исполнение бюджета</a:t>
          </a:r>
          <a:endParaRPr lang="ru-RU" sz="1600" b="1" dirty="0"/>
        </a:p>
      </dgm:t>
    </dgm:pt>
    <dgm:pt modelId="{526BEAD9-0293-426E-AC67-C6140E2DC7BB}" type="parTrans" cxnId="{DC9A7FE2-302B-41C7-8CAC-5E6E1463DC44}">
      <dgm:prSet/>
      <dgm:spPr/>
      <dgm:t>
        <a:bodyPr/>
        <a:lstStyle/>
        <a:p>
          <a:endParaRPr lang="ru-RU"/>
        </a:p>
      </dgm:t>
    </dgm:pt>
    <dgm:pt modelId="{17E2F58C-8E11-4B12-AABB-9EC9ECD387B6}" type="sibTrans" cxnId="{DC9A7FE2-302B-41C7-8CAC-5E6E1463DC44}">
      <dgm:prSet/>
      <dgm:spPr/>
      <dgm:t>
        <a:bodyPr/>
        <a:lstStyle/>
        <a:p>
          <a:endParaRPr lang="ru-RU"/>
        </a:p>
      </dgm:t>
    </dgm:pt>
    <dgm:pt modelId="{B9432963-8A90-4967-A003-C75EB68F46CA}">
      <dgm:prSet phldrT="[Текст]" custT="1"/>
      <dgm:spPr/>
      <dgm:t>
        <a:bodyPr/>
        <a:lstStyle/>
        <a:p>
          <a:r>
            <a:rPr lang="ru-RU" sz="1600" b="1" dirty="0" smtClean="0"/>
            <a:t>Ведение бухгалтерского учета и формирование отчетности</a:t>
          </a:r>
          <a:endParaRPr lang="ru-RU" sz="1600" b="1" dirty="0"/>
        </a:p>
      </dgm:t>
    </dgm:pt>
    <dgm:pt modelId="{A59535B3-E633-44FB-977E-E42FD0B56E70}" type="parTrans" cxnId="{5B351D94-0157-4B30-AECB-B08BB2EE7DB3}">
      <dgm:prSet/>
      <dgm:spPr/>
      <dgm:t>
        <a:bodyPr/>
        <a:lstStyle/>
        <a:p>
          <a:endParaRPr lang="ru-RU"/>
        </a:p>
      </dgm:t>
    </dgm:pt>
    <dgm:pt modelId="{1E30D18C-9EDC-44BE-A012-819F71B6CEF5}" type="sibTrans" cxnId="{5B351D94-0157-4B30-AECB-B08BB2EE7DB3}">
      <dgm:prSet/>
      <dgm:spPr/>
      <dgm:t>
        <a:bodyPr/>
        <a:lstStyle/>
        <a:p>
          <a:endParaRPr lang="ru-RU"/>
        </a:p>
      </dgm:t>
    </dgm:pt>
    <dgm:pt modelId="{95B29790-5DC6-4517-AEC1-1010B160192E}">
      <dgm:prSet phldrT="[Текст]" custT="1"/>
      <dgm:spPr/>
      <dgm:t>
        <a:bodyPr/>
        <a:lstStyle/>
        <a:p>
          <a:r>
            <a:rPr lang="en-US" sz="1400" b="1" dirty="0" smtClean="0"/>
            <a:t>Web</a:t>
          </a:r>
          <a:r>
            <a:rPr lang="ru-RU" sz="1400" b="1" dirty="0" smtClean="0"/>
            <a:t> консолидация</a:t>
          </a:r>
          <a:endParaRPr lang="ru-RU" sz="1400" b="1" dirty="0"/>
        </a:p>
      </dgm:t>
    </dgm:pt>
    <dgm:pt modelId="{A5344EED-8010-4234-B114-C3DE9ADB011D}" type="parTrans" cxnId="{6AEFFD5C-D18E-4742-ABE3-E681231BAB24}">
      <dgm:prSet/>
      <dgm:spPr/>
      <dgm:t>
        <a:bodyPr/>
        <a:lstStyle/>
        <a:p>
          <a:endParaRPr lang="ru-RU"/>
        </a:p>
      </dgm:t>
    </dgm:pt>
    <dgm:pt modelId="{0062709B-947E-42CD-97A4-E0077C861555}" type="sibTrans" cxnId="{6AEFFD5C-D18E-4742-ABE3-E681231BAB24}">
      <dgm:prSet/>
      <dgm:spPr/>
      <dgm:t>
        <a:bodyPr/>
        <a:lstStyle/>
        <a:p>
          <a:endParaRPr lang="ru-RU"/>
        </a:p>
      </dgm:t>
    </dgm:pt>
    <dgm:pt modelId="{B691F16D-8A72-474C-9EEE-8FF92836A97B}">
      <dgm:prSet phldrT="[Текст]" custT="1"/>
      <dgm:spPr/>
      <dgm:t>
        <a:bodyPr anchor="b"/>
        <a:lstStyle/>
        <a:p>
          <a:r>
            <a:rPr lang="ru-RU" sz="1600" b="1" dirty="0" smtClean="0"/>
            <a:t>Свод и консолидация  отчетности</a:t>
          </a:r>
          <a:endParaRPr lang="ru-RU" sz="1600" b="1" dirty="0"/>
        </a:p>
      </dgm:t>
    </dgm:pt>
    <dgm:pt modelId="{BD4356BB-99E9-48A3-A9EE-98130D627DF6}" type="parTrans" cxnId="{C88DE86C-0FE1-4101-83F3-2686D9ECEA2A}">
      <dgm:prSet/>
      <dgm:spPr/>
      <dgm:t>
        <a:bodyPr/>
        <a:lstStyle/>
        <a:p>
          <a:endParaRPr lang="ru-RU"/>
        </a:p>
      </dgm:t>
    </dgm:pt>
    <dgm:pt modelId="{DDAFD652-1AEB-4B1D-808B-108CBBB60DAD}" type="sibTrans" cxnId="{C88DE86C-0FE1-4101-83F3-2686D9ECEA2A}">
      <dgm:prSet/>
      <dgm:spPr/>
      <dgm:t>
        <a:bodyPr/>
        <a:lstStyle/>
        <a:p>
          <a:endParaRPr lang="ru-RU"/>
        </a:p>
      </dgm:t>
    </dgm:pt>
    <dgm:pt modelId="{94739CD5-181F-4043-A489-E6951A9F8069}">
      <dgm:prSet phldrT="[Текст]" custT="1"/>
      <dgm:spPr/>
      <dgm:t>
        <a:bodyPr/>
        <a:lstStyle/>
        <a:p>
          <a:r>
            <a:rPr lang="ru-RU" sz="1400" b="1" dirty="0" smtClean="0"/>
            <a:t>РИС Закупки товаров, работ, услуг</a:t>
          </a:r>
          <a:endParaRPr lang="ru-RU" sz="1400" b="1" dirty="0"/>
        </a:p>
      </dgm:t>
    </dgm:pt>
    <dgm:pt modelId="{E28BC86C-FDD7-4001-B324-44BA0D79CB68}" type="parTrans" cxnId="{B5A1018F-3A8D-4BB6-88D7-E8EF6A8CC82A}">
      <dgm:prSet/>
      <dgm:spPr/>
      <dgm:t>
        <a:bodyPr/>
        <a:lstStyle/>
        <a:p>
          <a:endParaRPr lang="ru-RU"/>
        </a:p>
      </dgm:t>
    </dgm:pt>
    <dgm:pt modelId="{574496DE-2C6B-4AB4-81F4-351E3B848E4B}" type="sibTrans" cxnId="{B5A1018F-3A8D-4BB6-88D7-E8EF6A8CC82A}">
      <dgm:prSet/>
      <dgm:spPr/>
      <dgm:t>
        <a:bodyPr/>
        <a:lstStyle/>
        <a:p>
          <a:endParaRPr lang="ru-RU"/>
        </a:p>
      </dgm:t>
    </dgm:pt>
    <dgm:pt modelId="{A6995880-90A2-46BB-848D-9268D163D734}">
      <dgm:prSet phldrT="[Текст]" custT="1"/>
      <dgm:spPr/>
      <dgm:t>
        <a:bodyPr anchor="b"/>
        <a:lstStyle/>
        <a:p>
          <a:r>
            <a:rPr lang="ru-RU" sz="1600" b="1" dirty="0" smtClean="0"/>
            <a:t>Осуществление закупок</a:t>
          </a:r>
          <a:endParaRPr lang="ru-RU" sz="1600" b="1" dirty="0"/>
        </a:p>
      </dgm:t>
    </dgm:pt>
    <dgm:pt modelId="{74F8950F-AC43-4EA6-B0CB-91E97B406629}" type="parTrans" cxnId="{05C2EE13-EF5E-418B-B49D-1A4CE0BA5A08}">
      <dgm:prSet/>
      <dgm:spPr/>
      <dgm:t>
        <a:bodyPr/>
        <a:lstStyle/>
        <a:p>
          <a:endParaRPr lang="ru-RU"/>
        </a:p>
      </dgm:t>
    </dgm:pt>
    <dgm:pt modelId="{45104C86-D1EB-4A89-8F3C-BF0C986B52BF}" type="sibTrans" cxnId="{05C2EE13-EF5E-418B-B49D-1A4CE0BA5A08}">
      <dgm:prSet/>
      <dgm:spPr/>
      <dgm:t>
        <a:bodyPr/>
        <a:lstStyle/>
        <a:p>
          <a:endParaRPr lang="ru-RU"/>
        </a:p>
      </dgm:t>
    </dgm:pt>
    <dgm:pt modelId="{B6C9BAE9-0267-4DCE-BDC9-25BF95BFF9CC}">
      <dgm:prSet phldrT="[Текст]" custT="1"/>
      <dgm:spPr/>
      <dgm:t>
        <a:bodyPr/>
        <a:lstStyle/>
        <a:p>
          <a:r>
            <a:rPr lang="ru-RU" sz="1600" b="1" dirty="0" smtClean="0"/>
            <a:t>ЕЦИС</a:t>
          </a:r>
          <a:endParaRPr lang="ru-RU" sz="1600" b="1" dirty="0"/>
        </a:p>
      </dgm:t>
    </dgm:pt>
    <dgm:pt modelId="{A7E2A5A3-BC0E-478E-8954-FFB373F3D344}" type="sibTrans" cxnId="{BBC76150-83B3-4A5E-8BA5-446AF8291D8A}">
      <dgm:prSet/>
      <dgm:spPr/>
      <dgm:t>
        <a:bodyPr/>
        <a:lstStyle/>
        <a:p>
          <a:endParaRPr lang="ru-RU"/>
        </a:p>
      </dgm:t>
    </dgm:pt>
    <dgm:pt modelId="{48F2D47E-2CED-4882-A2E1-0E371AF56FC5}" type="parTrans" cxnId="{BBC76150-83B3-4A5E-8BA5-446AF8291D8A}">
      <dgm:prSet/>
      <dgm:spPr/>
      <dgm:t>
        <a:bodyPr/>
        <a:lstStyle/>
        <a:p>
          <a:endParaRPr lang="ru-RU"/>
        </a:p>
      </dgm:t>
    </dgm:pt>
    <dgm:pt modelId="{A2DFC971-D7C0-46AB-A7A1-B6241AAD3BDA}" type="pres">
      <dgm:prSet presAssocID="{934580DC-9FCD-44BD-B32F-F0DBC012675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0C516E-0576-4E84-A4B4-D307AA33947D}" type="pres">
      <dgm:prSet presAssocID="{934580DC-9FCD-44BD-B32F-F0DBC012675E}" presName="children" presStyleCnt="0"/>
      <dgm:spPr/>
    </dgm:pt>
    <dgm:pt modelId="{429C674C-1799-4759-97CD-1C359B68DFB1}" type="pres">
      <dgm:prSet presAssocID="{934580DC-9FCD-44BD-B32F-F0DBC012675E}" presName="child1group" presStyleCnt="0"/>
      <dgm:spPr/>
    </dgm:pt>
    <dgm:pt modelId="{D46F6485-5C27-4F20-BD98-8EA9ECD86D2B}" type="pres">
      <dgm:prSet presAssocID="{934580DC-9FCD-44BD-B32F-F0DBC012675E}" presName="child1" presStyleLbl="bgAcc1" presStyleIdx="0" presStyleCnt="4" custScaleX="117227"/>
      <dgm:spPr/>
      <dgm:t>
        <a:bodyPr/>
        <a:lstStyle/>
        <a:p>
          <a:endParaRPr lang="ru-RU"/>
        </a:p>
      </dgm:t>
    </dgm:pt>
    <dgm:pt modelId="{5BF912BC-AEFA-4333-AA98-97BE13A558B7}" type="pres">
      <dgm:prSet presAssocID="{934580DC-9FCD-44BD-B32F-F0DBC012675E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3CE92-5058-484F-9B81-5DD40D67D649}" type="pres">
      <dgm:prSet presAssocID="{934580DC-9FCD-44BD-B32F-F0DBC012675E}" presName="child2group" presStyleCnt="0"/>
      <dgm:spPr/>
    </dgm:pt>
    <dgm:pt modelId="{39EEF553-5333-4F89-9CA4-BD61F8AD37BC}" type="pres">
      <dgm:prSet presAssocID="{934580DC-9FCD-44BD-B32F-F0DBC012675E}" presName="child2" presStyleLbl="bgAcc1" presStyleIdx="1" presStyleCnt="4" custScaleX="102919"/>
      <dgm:spPr/>
      <dgm:t>
        <a:bodyPr/>
        <a:lstStyle/>
        <a:p>
          <a:endParaRPr lang="ru-RU"/>
        </a:p>
      </dgm:t>
    </dgm:pt>
    <dgm:pt modelId="{09192C4E-F908-471F-8763-6F2BAD703AF3}" type="pres">
      <dgm:prSet presAssocID="{934580DC-9FCD-44BD-B32F-F0DBC012675E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67FA1D-5551-4F5D-8134-503D66D251B3}" type="pres">
      <dgm:prSet presAssocID="{934580DC-9FCD-44BD-B32F-F0DBC012675E}" presName="child3group" presStyleCnt="0"/>
      <dgm:spPr/>
    </dgm:pt>
    <dgm:pt modelId="{0639E861-9D9F-438F-AB82-6E443EE7419B}" type="pres">
      <dgm:prSet presAssocID="{934580DC-9FCD-44BD-B32F-F0DBC012675E}" presName="child3" presStyleLbl="bgAcc1" presStyleIdx="2" presStyleCnt="4" custScaleX="107423"/>
      <dgm:spPr/>
      <dgm:t>
        <a:bodyPr/>
        <a:lstStyle/>
        <a:p>
          <a:endParaRPr lang="ru-RU"/>
        </a:p>
      </dgm:t>
    </dgm:pt>
    <dgm:pt modelId="{ACAC3C21-402A-4054-9C81-A4CD50FCEBA6}" type="pres">
      <dgm:prSet presAssocID="{934580DC-9FCD-44BD-B32F-F0DBC012675E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BCA258-DCD0-4679-B4FE-3FD4551B8F52}" type="pres">
      <dgm:prSet presAssocID="{934580DC-9FCD-44BD-B32F-F0DBC012675E}" presName="child4group" presStyleCnt="0"/>
      <dgm:spPr/>
    </dgm:pt>
    <dgm:pt modelId="{042D136A-EE81-4673-8E69-9027ACF10310}" type="pres">
      <dgm:prSet presAssocID="{934580DC-9FCD-44BD-B32F-F0DBC012675E}" presName="child4" presStyleLbl="bgAcc1" presStyleIdx="3" presStyleCnt="4" custScaleX="108354"/>
      <dgm:spPr/>
      <dgm:t>
        <a:bodyPr/>
        <a:lstStyle/>
        <a:p>
          <a:endParaRPr lang="ru-RU"/>
        </a:p>
      </dgm:t>
    </dgm:pt>
    <dgm:pt modelId="{8755EF9E-1A42-4242-AA4D-9B136177E590}" type="pres">
      <dgm:prSet presAssocID="{934580DC-9FCD-44BD-B32F-F0DBC012675E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D270F-4F5A-4AC2-BE9E-05C956D3895B}" type="pres">
      <dgm:prSet presAssocID="{934580DC-9FCD-44BD-B32F-F0DBC012675E}" presName="childPlaceholder" presStyleCnt="0"/>
      <dgm:spPr/>
    </dgm:pt>
    <dgm:pt modelId="{64B84C72-6B8C-4B72-A303-AFBC86B75F7E}" type="pres">
      <dgm:prSet presAssocID="{934580DC-9FCD-44BD-B32F-F0DBC012675E}" presName="circle" presStyleCnt="0"/>
      <dgm:spPr/>
    </dgm:pt>
    <dgm:pt modelId="{7BF1B08D-9FF9-490F-8A93-1E55136BFAAE}" type="pres">
      <dgm:prSet presAssocID="{934580DC-9FCD-44BD-B32F-F0DBC012675E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3BF33-8BF9-4326-9251-33906110573E}" type="pres">
      <dgm:prSet presAssocID="{934580DC-9FCD-44BD-B32F-F0DBC012675E}" presName="quadrant2" presStyleLbl="node1" presStyleIdx="1" presStyleCnt="4" custLinFactNeighborX="-253" custLinFactNeighborY="15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855C80-CA21-4E83-93B0-9FEB5A48E20C}" type="pres">
      <dgm:prSet presAssocID="{934580DC-9FCD-44BD-B32F-F0DBC012675E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3ADB5-A8C7-4570-A09A-6035BD2D4031}" type="pres">
      <dgm:prSet presAssocID="{934580DC-9FCD-44BD-B32F-F0DBC012675E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D956F-1828-4744-B095-02890CD9DFCC}" type="pres">
      <dgm:prSet presAssocID="{934580DC-9FCD-44BD-B32F-F0DBC012675E}" presName="quadrantPlaceholder" presStyleCnt="0"/>
      <dgm:spPr/>
    </dgm:pt>
    <dgm:pt modelId="{B1076D21-E1E0-4CA5-9550-5EE0D9A674C8}" type="pres">
      <dgm:prSet presAssocID="{934580DC-9FCD-44BD-B32F-F0DBC012675E}" presName="center1" presStyleLbl="fgShp" presStyleIdx="0" presStyleCnt="2"/>
      <dgm:spPr/>
    </dgm:pt>
    <dgm:pt modelId="{CD61299A-A8A6-47FA-97F3-51E0F90F4B88}" type="pres">
      <dgm:prSet presAssocID="{934580DC-9FCD-44BD-B32F-F0DBC012675E}" presName="center2" presStyleLbl="fgShp" presStyleIdx="1" presStyleCnt="2"/>
      <dgm:spPr/>
    </dgm:pt>
  </dgm:ptLst>
  <dgm:cxnLst>
    <dgm:cxn modelId="{B5A1018F-3A8D-4BB6-88D7-E8EF6A8CC82A}" srcId="{934580DC-9FCD-44BD-B32F-F0DBC012675E}" destId="{94739CD5-181F-4043-A489-E6951A9F8069}" srcOrd="3" destOrd="0" parTransId="{E28BC86C-FDD7-4001-B324-44BA0D79CB68}" sibTransId="{574496DE-2C6B-4AB4-81F4-351E3B848E4B}"/>
    <dgm:cxn modelId="{C88DE86C-0FE1-4101-83F3-2686D9ECEA2A}" srcId="{95B29790-5DC6-4517-AEC1-1010B160192E}" destId="{B691F16D-8A72-474C-9EEE-8FF92836A97B}" srcOrd="0" destOrd="0" parTransId="{BD4356BB-99E9-48A3-A9EE-98130D627DF6}" sibTransId="{DDAFD652-1AEB-4B1D-808B-108CBBB60DAD}"/>
    <dgm:cxn modelId="{6AEFFD5C-D18E-4742-ABE3-E681231BAB24}" srcId="{934580DC-9FCD-44BD-B32F-F0DBC012675E}" destId="{95B29790-5DC6-4517-AEC1-1010B160192E}" srcOrd="2" destOrd="0" parTransId="{A5344EED-8010-4234-B114-C3DE9ADB011D}" sibTransId="{0062709B-947E-42CD-97A4-E0077C861555}"/>
    <dgm:cxn modelId="{4F9803A3-6564-41B6-B95C-CED314E4B8E1}" type="presOf" srcId="{097E460A-A258-4DEE-903F-766041D3D66D}" destId="{5BF912BC-AEFA-4333-AA98-97BE13A558B7}" srcOrd="1" destOrd="0" presId="urn:microsoft.com/office/officeart/2005/8/layout/cycle4#1"/>
    <dgm:cxn modelId="{E71CC9EE-967E-4058-846B-D4179774C4CA}" type="presOf" srcId="{B6C9BAE9-0267-4DCE-BDC9-25BF95BFF9CC}" destId="{5A93BF33-8BF9-4326-9251-33906110573E}" srcOrd="0" destOrd="0" presId="urn:microsoft.com/office/officeart/2005/8/layout/cycle4#1"/>
    <dgm:cxn modelId="{6CD939FC-F56A-4B15-996D-53365DA164D4}" type="presOf" srcId="{95B29790-5DC6-4517-AEC1-1010B160192E}" destId="{C5855C80-CA21-4E83-93B0-9FEB5A48E20C}" srcOrd="0" destOrd="0" presId="urn:microsoft.com/office/officeart/2005/8/layout/cycle4#1"/>
    <dgm:cxn modelId="{5B351D94-0157-4B30-AECB-B08BB2EE7DB3}" srcId="{B6C9BAE9-0267-4DCE-BDC9-25BF95BFF9CC}" destId="{B9432963-8A90-4967-A003-C75EB68F46CA}" srcOrd="0" destOrd="0" parTransId="{A59535B3-E633-44FB-977E-E42FD0B56E70}" sibTransId="{1E30D18C-9EDC-44BE-A012-819F71B6CEF5}"/>
    <dgm:cxn modelId="{6D18635E-B28F-45DD-913E-7E7A45FB32C0}" type="presOf" srcId="{934580DC-9FCD-44BD-B32F-F0DBC012675E}" destId="{A2DFC971-D7C0-46AB-A7A1-B6241AAD3BDA}" srcOrd="0" destOrd="0" presId="urn:microsoft.com/office/officeart/2005/8/layout/cycle4#1"/>
    <dgm:cxn modelId="{6FF5C5E8-4B79-4AFE-985A-8BF645F5CE84}" type="presOf" srcId="{B691F16D-8A72-474C-9EEE-8FF92836A97B}" destId="{0639E861-9D9F-438F-AB82-6E443EE7419B}" srcOrd="0" destOrd="0" presId="urn:microsoft.com/office/officeart/2005/8/layout/cycle4#1"/>
    <dgm:cxn modelId="{1E00D527-4E1E-4B9E-8BDC-3BA9F2B2AA4A}" type="presOf" srcId="{A6995880-90A2-46BB-848D-9268D163D734}" destId="{8755EF9E-1A42-4242-AA4D-9B136177E590}" srcOrd="1" destOrd="0" presId="urn:microsoft.com/office/officeart/2005/8/layout/cycle4#1"/>
    <dgm:cxn modelId="{05C2EE13-EF5E-418B-B49D-1A4CE0BA5A08}" srcId="{94739CD5-181F-4043-A489-E6951A9F8069}" destId="{A6995880-90A2-46BB-848D-9268D163D734}" srcOrd="0" destOrd="0" parTransId="{74F8950F-AC43-4EA6-B0CB-91E97B406629}" sibTransId="{45104C86-D1EB-4A89-8F3C-BF0C986B52BF}"/>
    <dgm:cxn modelId="{60478942-B77B-4D3A-A978-3A56C04B08B6}" type="presOf" srcId="{B9432963-8A90-4967-A003-C75EB68F46CA}" destId="{09192C4E-F908-471F-8763-6F2BAD703AF3}" srcOrd="1" destOrd="0" presId="urn:microsoft.com/office/officeart/2005/8/layout/cycle4#1"/>
    <dgm:cxn modelId="{AC59CAD8-E686-4CD5-A95C-6A516CD24729}" srcId="{934580DC-9FCD-44BD-B32F-F0DBC012675E}" destId="{164F7750-295F-405C-8A47-4E372C960A2D}" srcOrd="0" destOrd="0" parTransId="{592A8E55-C774-428F-B6E6-303BB85EEE98}" sibTransId="{C5E89301-7ACE-4BE3-91C4-9CA6E19653B0}"/>
    <dgm:cxn modelId="{5F323E95-4090-466A-9392-30185A2BA504}" type="presOf" srcId="{B9432963-8A90-4967-A003-C75EB68F46CA}" destId="{39EEF553-5333-4F89-9CA4-BD61F8AD37BC}" srcOrd="0" destOrd="0" presId="urn:microsoft.com/office/officeart/2005/8/layout/cycle4#1"/>
    <dgm:cxn modelId="{07F4DD54-7885-4D65-80D3-5991B570658D}" type="presOf" srcId="{097E460A-A258-4DEE-903F-766041D3D66D}" destId="{D46F6485-5C27-4F20-BD98-8EA9ECD86D2B}" srcOrd="0" destOrd="0" presId="urn:microsoft.com/office/officeart/2005/8/layout/cycle4#1"/>
    <dgm:cxn modelId="{14E027D7-3AA7-4165-9AD7-343FBD0586D8}" type="presOf" srcId="{94739CD5-181F-4043-A489-E6951A9F8069}" destId="{27D3ADB5-A8C7-4570-A09A-6035BD2D4031}" srcOrd="0" destOrd="0" presId="urn:microsoft.com/office/officeart/2005/8/layout/cycle4#1"/>
    <dgm:cxn modelId="{40BEC3F5-F0BB-4266-9ACF-1A9B545F4B03}" type="presOf" srcId="{B691F16D-8A72-474C-9EEE-8FF92836A97B}" destId="{ACAC3C21-402A-4054-9C81-A4CD50FCEBA6}" srcOrd="1" destOrd="0" presId="urn:microsoft.com/office/officeart/2005/8/layout/cycle4#1"/>
    <dgm:cxn modelId="{BBC76150-83B3-4A5E-8BA5-446AF8291D8A}" srcId="{934580DC-9FCD-44BD-B32F-F0DBC012675E}" destId="{B6C9BAE9-0267-4DCE-BDC9-25BF95BFF9CC}" srcOrd="1" destOrd="0" parTransId="{48F2D47E-2CED-4882-A2E1-0E371AF56FC5}" sibTransId="{A7E2A5A3-BC0E-478E-8954-FFB373F3D344}"/>
    <dgm:cxn modelId="{DC9A7FE2-302B-41C7-8CAC-5E6E1463DC44}" srcId="{164F7750-295F-405C-8A47-4E372C960A2D}" destId="{097E460A-A258-4DEE-903F-766041D3D66D}" srcOrd="0" destOrd="0" parTransId="{526BEAD9-0293-426E-AC67-C6140E2DC7BB}" sibTransId="{17E2F58C-8E11-4B12-AABB-9EC9ECD387B6}"/>
    <dgm:cxn modelId="{36755B89-E5F1-463F-9029-2F6DEEEFCB70}" type="presOf" srcId="{164F7750-295F-405C-8A47-4E372C960A2D}" destId="{7BF1B08D-9FF9-490F-8A93-1E55136BFAAE}" srcOrd="0" destOrd="0" presId="urn:microsoft.com/office/officeart/2005/8/layout/cycle4#1"/>
    <dgm:cxn modelId="{B9C9587E-A683-47F7-AEBD-810D125EA365}" type="presOf" srcId="{A6995880-90A2-46BB-848D-9268D163D734}" destId="{042D136A-EE81-4673-8E69-9027ACF10310}" srcOrd="0" destOrd="0" presId="urn:microsoft.com/office/officeart/2005/8/layout/cycle4#1"/>
    <dgm:cxn modelId="{605F7F47-992B-471D-88B2-B02B8BC7304F}" type="presParOf" srcId="{A2DFC971-D7C0-46AB-A7A1-B6241AAD3BDA}" destId="{9F0C516E-0576-4E84-A4B4-D307AA33947D}" srcOrd="0" destOrd="0" presId="urn:microsoft.com/office/officeart/2005/8/layout/cycle4#1"/>
    <dgm:cxn modelId="{6A441CCD-352D-4507-9732-ADE6FB7BF235}" type="presParOf" srcId="{9F0C516E-0576-4E84-A4B4-D307AA33947D}" destId="{429C674C-1799-4759-97CD-1C359B68DFB1}" srcOrd="0" destOrd="0" presId="urn:microsoft.com/office/officeart/2005/8/layout/cycle4#1"/>
    <dgm:cxn modelId="{10F3DBE0-13C8-4CE6-90DA-19C4208CE105}" type="presParOf" srcId="{429C674C-1799-4759-97CD-1C359B68DFB1}" destId="{D46F6485-5C27-4F20-BD98-8EA9ECD86D2B}" srcOrd="0" destOrd="0" presId="urn:microsoft.com/office/officeart/2005/8/layout/cycle4#1"/>
    <dgm:cxn modelId="{3E2C64C8-ECCB-4792-B677-535C1FDF76A7}" type="presParOf" srcId="{429C674C-1799-4759-97CD-1C359B68DFB1}" destId="{5BF912BC-AEFA-4333-AA98-97BE13A558B7}" srcOrd="1" destOrd="0" presId="urn:microsoft.com/office/officeart/2005/8/layout/cycle4#1"/>
    <dgm:cxn modelId="{9C376F03-D114-4E91-A0A5-2A0975FA6109}" type="presParOf" srcId="{9F0C516E-0576-4E84-A4B4-D307AA33947D}" destId="{0B33CE92-5058-484F-9B81-5DD40D67D649}" srcOrd="1" destOrd="0" presId="urn:microsoft.com/office/officeart/2005/8/layout/cycle4#1"/>
    <dgm:cxn modelId="{5BA2BADA-CE37-4030-B67C-3B0B4EAF855D}" type="presParOf" srcId="{0B33CE92-5058-484F-9B81-5DD40D67D649}" destId="{39EEF553-5333-4F89-9CA4-BD61F8AD37BC}" srcOrd="0" destOrd="0" presId="urn:microsoft.com/office/officeart/2005/8/layout/cycle4#1"/>
    <dgm:cxn modelId="{886CF4AD-B351-4B52-8805-7952F5949805}" type="presParOf" srcId="{0B33CE92-5058-484F-9B81-5DD40D67D649}" destId="{09192C4E-F908-471F-8763-6F2BAD703AF3}" srcOrd="1" destOrd="0" presId="urn:microsoft.com/office/officeart/2005/8/layout/cycle4#1"/>
    <dgm:cxn modelId="{CCFB6326-34DE-465D-914D-3F1745F00402}" type="presParOf" srcId="{9F0C516E-0576-4E84-A4B4-D307AA33947D}" destId="{D967FA1D-5551-4F5D-8134-503D66D251B3}" srcOrd="2" destOrd="0" presId="urn:microsoft.com/office/officeart/2005/8/layout/cycle4#1"/>
    <dgm:cxn modelId="{D6E12D6F-ACAC-40EB-82BB-7879C2DD4566}" type="presParOf" srcId="{D967FA1D-5551-4F5D-8134-503D66D251B3}" destId="{0639E861-9D9F-438F-AB82-6E443EE7419B}" srcOrd="0" destOrd="0" presId="urn:microsoft.com/office/officeart/2005/8/layout/cycle4#1"/>
    <dgm:cxn modelId="{23162BED-C9D7-4286-8A54-E41A3BCBFC85}" type="presParOf" srcId="{D967FA1D-5551-4F5D-8134-503D66D251B3}" destId="{ACAC3C21-402A-4054-9C81-A4CD50FCEBA6}" srcOrd="1" destOrd="0" presId="urn:microsoft.com/office/officeart/2005/8/layout/cycle4#1"/>
    <dgm:cxn modelId="{02D29440-DFDA-4E6E-9D0E-512C137ABDF4}" type="presParOf" srcId="{9F0C516E-0576-4E84-A4B4-D307AA33947D}" destId="{49BCA258-DCD0-4679-B4FE-3FD4551B8F52}" srcOrd="3" destOrd="0" presId="urn:microsoft.com/office/officeart/2005/8/layout/cycle4#1"/>
    <dgm:cxn modelId="{CAF1CF53-5C25-4720-8B9C-375C46311F07}" type="presParOf" srcId="{49BCA258-DCD0-4679-B4FE-3FD4551B8F52}" destId="{042D136A-EE81-4673-8E69-9027ACF10310}" srcOrd="0" destOrd="0" presId="urn:microsoft.com/office/officeart/2005/8/layout/cycle4#1"/>
    <dgm:cxn modelId="{2E587CBF-9DF1-4596-826A-E2E99DDAA679}" type="presParOf" srcId="{49BCA258-DCD0-4679-B4FE-3FD4551B8F52}" destId="{8755EF9E-1A42-4242-AA4D-9B136177E590}" srcOrd="1" destOrd="0" presId="urn:microsoft.com/office/officeart/2005/8/layout/cycle4#1"/>
    <dgm:cxn modelId="{91BEB168-484D-4CB0-984B-651376AA0DE4}" type="presParOf" srcId="{9F0C516E-0576-4E84-A4B4-D307AA33947D}" destId="{6F4D270F-4F5A-4AC2-BE9E-05C956D3895B}" srcOrd="4" destOrd="0" presId="urn:microsoft.com/office/officeart/2005/8/layout/cycle4#1"/>
    <dgm:cxn modelId="{A098C414-834A-4167-A5DD-812778278516}" type="presParOf" srcId="{A2DFC971-D7C0-46AB-A7A1-B6241AAD3BDA}" destId="{64B84C72-6B8C-4B72-A303-AFBC86B75F7E}" srcOrd="1" destOrd="0" presId="urn:microsoft.com/office/officeart/2005/8/layout/cycle4#1"/>
    <dgm:cxn modelId="{9060A93F-84F5-457F-ADFB-5677E849EC2A}" type="presParOf" srcId="{64B84C72-6B8C-4B72-A303-AFBC86B75F7E}" destId="{7BF1B08D-9FF9-490F-8A93-1E55136BFAAE}" srcOrd="0" destOrd="0" presId="urn:microsoft.com/office/officeart/2005/8/layout/cycle4#1"/>
    <dgm:cxn modelId="{78F33987-035B-42ED-809C-EF75D0996536}" type="presParOf" srcId="{64B84C72-6B8C-4B72-A303-AFBC86B75F7E}" destId="{5A93BF33-8BF9-4326-9251-33906110573E}" srcOrd="1" destOrd="0" presId="urn:microsoft.com/office/officeart/2005/8/layout/cycle4#1"/>
    <dgm:cxn modelId="{800C47C7-9459-4BCC-84FB-F4FD9EBDF00E}" type="presParOf" srcId="{64B84C72-6B8C-4B72-A303-AFBC86B75F7E}" destId="{C5855C80-CA21-4E83-93B0-9FEB5A48E20C}" srcOrd="2" destOrd="0" presId="urn:microsoft.com/office/officeart/2005/8/layout/cycle4#1"/>
    <dgm:cxn modelId="{E4F0C573-5D34-4DA7-9FDF-387BED740D15}" type="presParOf" srcId="{64B84C72-6B8C-4B72-A303-AFBC86B75F7E}" destId="{27D3ADB5-A8C7-4570-A09A-6035BD2D4031}" srcOrd="3" destOrd="0" presId="urn:microsoft.com/office/officeart/2005/8/layout/cycle4#1"/>
    <dgm:cxn modelId="{F39FB856-EF66-4D70-B9B9-E9ECA8641072}" type="presParOf" srcId="{64B84C72-6B8C-4B72-A303-AFBC86B75F7E}" destId="{B71D956F-1828-4744-B095-02890CD9DFCC}" srcOrd="4" destOrd="0" presId="urn:microsoft.com/office/officeart/2005/8/layout/cycle4#1"/>
    <dgm:cxn modelId="{B4818164-7987-4626-A8E6-2F136A9218A8}" type="presParOf" srcId="{A2DFC971-D7C0-46AB-A7A1-B6241AAD3BDA}" destId="{B1076D21-E1E0-4CA5-9550-5EE0D9A674C8}" srcOrd="2" destOrd="0" presId="urn:microsoft.com/office/officeart/2005/8/layout/cycle4#1"/>
    <dgm:cxn modelId="{6B87015A-0BD7-46B2-AED6-0FF314A41901}" type="presParOf" srcId="{A2DFC971-D7C0-46AB-A7A1-B6241AAD3BDA}" destId="{CD61299A-A8A6-47FA-97F3-51E0F90F4B88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E77C56-4333-4D58-906D-E71CB4DF05FB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325CCDC5-EBE1-4EDC-8455-199838310C53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400" dirty="0" smtClean="0"/>
            <a:t>ГКУ ВО «Областное казначейство</a:t>
          </a:r>
          <a:endParaRPr lang="ru-RU" sz="1400" dirty="0"/>
        </a:p>
      </dgm:t>
    </dgm:pt>
    <dgm:pt modelId="{6E86F040-376C-41B3-A91F-CBACDBE84B02}" type="parTrans" cxnId="{74A2CAC9-56CE-42EA-8AD4-E4C95BB7F653}">
      <dgm:prSet/>
      <dgm:spPr/>
      <dgm:t>
        <a:bodyPr/>
        <a:lstStyle/>
        <a:p>
          <a:endParaRPr lang="ru-RU"/>
        </a:p>
      </dgm:t>
    </dgm:pt>
    <dgm:pt modelId="{E07A6F0F-5474-40B3-B63B-4676A901757B}" type="sibTrans" cxnId="{74A2CAC9-56CE-42EA-8AD4-E4C95BB7F653}">
      <dgm:prSet/>
      <dgm:spPr/>
      <dgm:t>
        <a:bodyPr/>
        <a:lstStyle/>
        <a:p>
          <a:endParaRPr lang="ru-RU"/>
        </a:p>
      </dgm:t>
    </dgm:pt>
    <dgm:pt modelId="{5704E655-4774-4E55-84CD-48BDF8E0BA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400" dirty="0" smtClean="0"/>
            <a:t>Отраслевые центры учета</a:t>
          </a:r>
          <a:endParaRPr lang="ru-RU" sz="1400" dirty="0"/>
        </a:p>
      </dgm:t>
    </dgm:pt>
    <dgm:pt modelId="{8D365483-CC2C-4774-903C-BE52E261112F}" type="parTrans" cxnId="{B80E845A-08D6-4963-9E9F-696E57487AF9}">
      <dgm:prSet/>
      <dgm:spPr/>
      <dgm:t>
        <a:bodyPr/>
        <a:lstStyle/>
        <a:p>
          <a:endParaRPr lang="ru-RU"/>
        </a:p>
      </dgm:t>
    </dgm:pt>
    <dgm:pt modelId="{871D35F9-ABB2-4BAA-9702-7F9125821A10}" type="sibTrans" cxnId="{B80E845A-08D6-4963-9E9F-696E57487AF9}">
      <dgm:prSet/>
      <dgm:spPr/>
      <dgm:t>
        <a:bodyPr/>
        <a:lstStyle/>
        <a:p>
          <a:endParaRPr lang="ru-RU"/>
        </a:p>
      </dgm:t>
    </dgm:pt>
    <dgm:pt modelId="{9F033687-CF53-416C-A378-A955B86865F6}">
      <dgm:prSet phldrT="[Текст]" custT="1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ru-RU" sz="1400" dirty="0" smtClean="0"/>
            <a:t>Единые межведомственные центры учета муниципального уровня</a:t>
          </a:r>
          <a:endParaRPr lang="ru-RU" sz="1400" dirty="0"/>
        </a:p>
      </dgm:t>
    </dgm:pt>
    <dgm:pt modelId="{DA7F16DE-8B90-4598-9771-4C29AB01A991}" type="parTrans" cxnId="{5C63D3DC-A42A-4A39-8D52-3CC19615127D}">
      <dgm:prSet/>
      <dgm:spPr/>
      <dgm:t>
        <a:bodyPr/>
        <a:lstStyle/>
        <a:p>
          <a:endParaRPr lang="ru-RU"/>
        </a:p>
      </dgm:t>
    </dgm:pt>
    <dgm:pt modelId="{97F7B957-E7FC-43E0-A40D-713E665A1CD0}" type="sibTrans" cxnId="{5C63D3DC-A42A-4A39-8D52-3CC19615127D}">
      <dgm:prSet/>
      <dgm:spPr/>
      <dgm:t>
        <a:bodyPr/>
        <a:lstStyle/>
        <a:p>
          <a:endParaRPr lang="ru-RU"/>
        </a:p>
      </dgm:t>
    </dgm:pt>
    <dgm:pt modelId="{C93416D6-FB15-4E03-BCE7-BB3639774A95}" type="pres">
      <dgm:prSet presAssocID="{56E77C56-4333-4D58-906D-E71CB4DF05FB}" presName="Name0" presStyleCnt="0">
        <dgm:presLayoutVars>
          <dgm:dir/>
          <dgm:animLvl val="lvl"/>
          <dgm:resizeHandles val="exact"/>
        </dgm:presLayoutVars>
      </dgm:prSet>
      <dgm:spPr/>
    </dgm:pt>
    <dgm:pt modelId="{7AC3C8A2-2785-4F91-9F5D-4C613EC7E4E0}" type="pres">
      <dgm:prSet presAssocID="{325CCDC5-EBE1-4EDC-8455-199838310C53}" presName="Name8" presStyleCnt="0"/>
      <dgm:spPr/>
    </dgm:pt>
    <dgm:pt modelId="{0E81C53C-9309-49AF-B1DA-FB23A2667FAE}" type="pres">
      <dgm:prSet presAssocID="{325CCDC5-EBE1-4EDC-8455-199838310C53}" presName="level" presStyleLbl="node1" presStyleIdx="0" presStyleCnt="3" custScaleX="110458" custScaleY="100092" custLinFactNeighborX="2595" custLinFactNeighborY="-96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B1EB9-DA61-49A6-AFC9-9CBCCE866A5B}" type="pres">
      <dgm:prSet presAssocID="{325CCDC5-EBE1-4EDC-8455-199838310C5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BCE2B0-FAD4-457C-ACB4-CF2FDCB91505}" type="pres">
      <dgm:prSet presAssocID="{5704E655-4774-4E55-84CD-48BDF8E0BA8E}" presName="Name8" presStyleCnt="0"/>
      <dgm:spPr/>
    </dgm:pt>
    <dgm:pt modelId="{2EDB54AC-4400-4F1B-8BFE-EE96A0848E9F}" type="pres">
      <dgm:prSet presAssocID="{5704E655-4774-4E55-84CD-48BDF8E0BA8E}" presName="level" presStyleLbl="node1" presStyleIdx="1" presStyleCnt="3" custScaleX="105246" custLinFactNeighborX="-19" custLinFactNeighborY="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E2F98-9A30-4FDA-8097-A405010F3AE7}" type="pres">
      <dgm:prSet presAssocID="{5704E655-4774-4E55-84CD-48BDF8E0BA8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9EC763-3FA7-4EC7-A51B-68BDC9BCADDD}" type="pres">
      <dgm:prSet presAssocID="{9F033687-CF53-416C-A378-A955B86865F6}" presName="Name8" presStyleCnt="0"/>
      <dgm:spPr/>
    </dgm:pt>
    <dgm:pt modelId="{7747C17C-18D4-47BD-90AB-95A8916D7A59}" type="pres">
      <dgm:prSet presAssocID="{9F033687-CF53-416C-A378-A955B86865F6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FD087B-6B4E-4572-AF4D-73F4D0E19393}" type="pres">
      <dgm:prSet presAssocID="{9F033687-CF53-416C-A378-A955B86865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895E8B-4888-4BF2-A94E-BE142FEA0390}" type="presOf" srcId="{9F033687-CF53-416C-A378-A955B86865F6}" destId="{7747C17C-18D4-47BD-90AB-95A8916D7A59}" srcOrd="0" destOrd="0" presId="urn:microsoft.com/office/officeart/2005/8/layout/pyramid1"/>
    <dgm:cxn modelId="{4662F557-8895-424F-8FB8-2D98F348F9E2}" type="presOf" srcId="{5704E655-4774-4E55-84CD-48BDF8E0BA8E}" destId="{239E2F98-9A30-4FDA-8097-A405010F3AE7}" srcOrd="1" destOrd="0" presId="urn:microsoft.com/office/officeart/2005/8/layout/pyramid1"/>
    <dgm:cxn modelId="{39E816CB-2F33-4D60-A321-AFF8AE8676B9}" type="presOf" srcId="{325CCDC5-EBE1-4EDC-8455-199838310C53}" destId="{0E81C53C-9309-49AF-B1DA-FB23A2667FAE}" srcOrd="0" destOrd="0" presId="urn:microsoft.com/office/officeart/2005/8/layout/pyramid1"/>
    <dgm:cxn modelId="{5F1BC132-1065-432A-9334-B368F958DB47}" type="presOf" srcId="{325CCDC5-EBE1-4EDC-8455-199838310C53}" destId="{33DB1EB9-DA61-49A6-AFC9-9CBCCE866A5B}" srcOrd="1" destOrd="0" presId="urn:microsoft.com/office/officeart/2005/8/layout/pyramid1"/>
    <dgm:cxn modelId="{B80E845A-08D6-4963-9E9F-696E57487AF9}" srcId="{56E77C56-4333-4D58-906D-E71CB4DF05FB}" destId="{5704E655-4774-4E55-84CD-48BDF8E0BA8E}" srcOrd="1" destOrd="0" parTransId="{8D365483-CC2C-4774-903C-BE52E261112F}" sibTransId="{871D35F9-ABB2-4BAA-9702-7F9125821A10}"/>
    <dgm:cxn modelId="{74A2CAC9-56CE-42EA-8AD4-E4C95BB7F653}" srcId="{56E77C56-4333-4D58-906D-E71CB4DF05FB}" destId="{325CCDC5-EBE1-4EDC-8455-199838310C53}" srcOrd="0" destOrd="0" parTransId="{6E86F040-376C-41B3-A91F-CBACDBE84B02}" sibTransId="{E07A6F0F-5474-40B3-B63B-4676A901757B}"/>
    <dgm:cxn modelId="{BFA49080-6D95-4645-82B4-9F2FF6AA526F}" type="presOf" srcId="{9F033687-CF53-416C-A378-A955B86865F6}" destId="{B4FD087B-6B4E-4572-AF4D-73F4D0E19393}" srcOrd="1" destOrd="0" presId="urn:microsoft.com/office/officeart/2005/8/layout/pyramid1"/>
    <dgm:cxn modelId="{99877BBE-3A89-45CB-8E2A-7D465BFB47EA}" type="presOf" srcId="{5704E655-4774-4E55-84CD-48BDF8E0BA8E}" destId="{2EDB54AC-4400-4F1B-8BFE-EE96A0848E9F}" srcOrd="0" destOrd="0" presId="urn:microsoft.com/office/officeart/2005/8/layout/pyramid1"/>
    <dgm:cxn modelId="{9593BF67-E91A-4C5D-BECA-71A89CAE731A}" type="presOf" srcId="{56E77C56-4333-4D58-906D-E71CB4DF05FB}" destId="{C93416D6-FB15-4E03-BCE7-BB3639774A95}" srcOrd="0" destOrd="0" presId="urn:microsoft.com/office/officeart/2005/8/layout/pyramid1"/>
    <dgm:cxn modelId="{5C63D3DC-A42A-4A39-8D52-3CC19615127D}" srcId="{56E77C56-4333-4D58-906D-E71CB4DF05FB}" destId="{9F033687-CF53-416C-A378-A955B86865F6}" srcOrd="2" destOrd="0" parTransId="{DA7F16DE-8B90-4598-9771-4C29AB01A991}" sibTransId="{97F7B957-E7FC-43E0-A40D-713E665A1CD0}"/>
    <dgm:cxn modelId="{74AA872C-362E-4FBF-B6DE-4CCF8C57BF3C}" type="presParOf" srcId="{C93416D6-FB15-4E03-BCE7-BB3639774A95}" destId="{7AC3C8A2-2785-4F91-9F5D-4C613EC7E4E0}" srcOrd="0" destOrd="0" presId="urn:microsoft.com/office/officeart/2005/8/layout/pyramid1"/>
    <dgm:cxn modelId="{2D67798B-99D3-4391-A743-AAFD8078BA5A}" type="presParOf" srcId="{7AC3C8A2-2785-4F91-9F5D-4C613EC7E4E0}" destId="{0E81C53C-9309-49AF-B1DA-FB23A2667FAE}" srcOrd="0" destOrd="0" presId="urn:microsoft.com/office/officeart/2005/8/layout/pyramid1"/>
    <dgm:cxn modelId="{1B38935B-614F-43E2-A045-339C592FBCDD}" type="presParOf" srcId="{7AC3C8A2-2785-4F91-9F5D-4C613EC7E4E0}" destId="{33DB1EB9-DA61-49A6-AFC9-9CBCCE866A5B}" srcOrd="1" destOrd="0" presId="urn:microsoft.com/office/officeart/2005/8/layout/pyramid1"/>
    <dgm:cxn modelId="{DDCBFE23-B8E6-4233-85E1-BA1534CFEA6B}" type="presParOf" srcId="{C93416D6-FB15-4E03-BCE7-BB3639774A95}" destId="{3BBCE2B0-FAD4-457C-ACB4-CF2FDCB91505}" srcOrd="1" destOrd="0" presId="urn:microsoft.com/office/officeart/2005/8/layout/pyramid1"/>
    <dgm:cxn modelId="{51B67A33-D7BE-4186-A496-8442D104A20E}" type="presParOf" srcId="{3BBCE2B0-FAD4-457C-ACB4-CF2FDCB91505}" destId="{2EDB54AC-4400-4F1B-8BFE-EE96A0848E9F}" srcOrd="0" destOrd="0" presId="urn:microsoft.com/office/officeart/2005/8/layout/pyramid1"/>
    <dgm:cxn modelId="{DF1EAC29-C486-4388-88B9-092C234DBC7D}" type="presParOf" srcId="{3BBCE2B0-FAD4-457C-ACB4-CF2FDCB91505}" destId="{239E2F98-9A30-4FDA-8097-A405010F3AE7}" srcOrd="1" destOrd="0" presId="urn:microsoft.com/office/officeart/2005/8/layout/pyramid1"/>
    <dgm:cxn modelId="{1D759F02-84FF-4432-8284-A2512A9803B5}" type="presParOf" srcId="{C93416D6-FB15-4E03-BCE7-BB3639774A95}" destId="{5B9EC763-3FA7-4EC7-A51B-68BDC9BCADDD}" srcOrd="2" destOrd="0" presId="urn:microsoft.com/office/officeart/2005/8/layout/pyramid1"/>
    <dgm:cxn modelId="{CCFD0EE1-3E82-4E7A-96D3-6044BE437C5F}" type="presParOf" srcId="{5B9EC763-3FA7-4EC7-A51B-68BDC9BCADDD}" destId="{7747C17C-18D4-47BD-90AB-95A8916D7A59}" srcOrd="0" destOrd="0" presId="urn:microsoft.com/office/officeart/2005/8/layout/pyramid1"/>
    <dgm:cxn modelId="{74D3D491-9BEB-4E44-A53D-781097936805}" type="presParOf" srcId="{5B9EC763-3FA7-4EC7-A51B-68BDC9BCADDD}" destId="{B4FD087B-6B4E-4572-AF4D-73F4D0E1939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39E861-9D9F-438F-AB82-6E443EE7419B}">
      <dsp:nvSpPr>
        <dsp:cNvPr id="0" name=""/>
        <dsp:cNvSpPr/>
      </dsp:nvSpPr>
      <dsp:spPr>
        <a:xfrm>
          <a:off x="4607205" y="4061250"/>
          <a:ext cx="3056996" cy="1843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Свод и консолидация  отчетности</a:t>
          </a:r>
          <a:endParaRPr lang="ru-RU" sz="1600" b="1" kern="1200" dirty="0"/>
        </a:p>
      </dsp:txBody>
      <dsp:txXfrm>
        <a:off x="5524304" y="4522101"/>
        <a:ext cx="2139897" cy="1382553"/>
      </dsp:txXfrm>
    </dsp:sp>
    <dsp:sp modelId="{042D136A-EE81-4673-8E69-9027ACF10310}">
      <dsp:nvSpPr>
        <dsp:cNvPr id="0" name=""/>
        <dsp:cNvSpPr/>
      </dsp:nvSpPr>
      <dsp:spPr>
        <a:xfrm>
          <a:off x="-49117" y="4061250"/>
          <a:ext cx="3083490" cy="1843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b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Осуществление закупок</a:t>
          </a:r>
          <a:endParaRPr lang="ru-RU" sz="1600" b="1" kern="1200" dirty="0"/>
        </a:p>
      </dsp:txBody>
      <dsp:txXfrm>
        <a:off x="-49117" y="4522101"/>
        <a:ext cx="2158443" cy="1382553"/>
      </dsp:txXfrm>
    </dsp:sp>
    <dsp:sp modelId="{39EEF553-5333-4F89-9CA4-BD61F8AD37BC}">
      <dsp:nvSpPr>
        <dsp:cNvPr id="0" name=""/>
        <dsp:cNvSpPr/>
      </dsp:nvSpPr>
      <dsp:spPr>
        <a:xfrm>
          <a:off x="4671291" y="144015"/>
          <a:ext cx="2928823" cy="1843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Ведение бухгалтерского учета и формирование отчетности</a:t>
          </a:r>
          <a:endParaRPr lang="ru-RU" sz="1600" b="1" kern="1200" dirty="0"/>
        </a:p>
      </dsp:txBody>
      <dsp:txXfrm>
        <a:off x="5549938" y="144015"/>
        <a:ext cx="2050176" cy="1382553"/>
      </dsp:txXfrm>
    </dsp:sp>
    <dsp:sp modelId="{D46F6485-5C27-4F20-BD98-8EA9ECD86D2B}">
      <dsp:nvSpPr>
        <dsp:cNvPr id="0" name=""/>
        <dsp:cNvSpPr/>
      </dsp:nvSpPr>
      <dsp:spPr>
        <a:xfrm>
          <a:off x="-175369" y="144015"/>
          <a:ext cx="3335994" cy="18434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Планирование и исполнение бюджета</a:t>
          </a:r>
          <a:endParaRPr lang="ru-RU" sz="1600" b="1" kern="1200" dirty="0"/>
        </a:p>
      </dsp:txBody>
      <dsp:txXfrm>
        <a:off x="-175369" y="144015"/>
        <a:ext cx="2335196" cy="1382553"/>
      </dsp:txXfrm>
    </dsp:sp>
    <dsp:sp modelId="{7BF1B08D-9FF9-490F-8A93-1E55136BFAAE}">
      <dsp:nvSpPr>
        <dsp:cNvPr id="0" name=""/>
        <dsp:cNvSpPr/>
      </dsp:nvSpPr>
      <dsp:spPr>
        <a:xfrm>
          <a:off x="1192452" y="472371"/>
          <a:ext cx="2494357" cy="2494357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АС Бюджет</a:t>
          </a:r>
          <a:endParaRPr lang="ru-RU" sz="1600" b="1" kern="1200" dirty="0"/>
        </a:p>
      </dsp:txBody>
      <dsp:txXfrm>
        <a:off x="1192452" y="472371"/>
        <a:ext cx="2494357" cy="2494357"/>
      </dsp:txXfrm>
    </dsp:sp>
    <dsp:sp modelId="{5A93BF33-8BF9-4326-9251-33906110573E}">
      <dsp:nvSpPr>
        <dsp:cNvPr id="0" name=""/>
        <dsp:cNvSpPr/>
      </dsp:nvSpPr>
      <dsp:spPr>
        <a:xfrm rot="5400000">
          <a:off x="3795711" y="510959"/>
          <a:ext cx="2494357" cy="2494357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ЕЦИС</a:t>
          </a:r>
          <a:endParaRPr lang="ru-RU" sz="1600" b="1" kern="1200" dirty="0"/>
        </a:p>
      </dsp:txBody>
      <dsp:txXfrm rot="5400000">
        <a:off x="3795711" y="510959"/>
        <a:ext cx="2494357" cy="2494357"/>
      </dsp:txXfrm>
    </dsp:sp>
    <dsp:sp modelId="{C5855C80-CA21-4E83-93B0-9FEB5A48E20C}">
      <dsp:nvSpPr>
        <dsp:cNvPr id="0" name=""/>
        <dsp:cNvSpPr/>
      </dsp:nvSpPr>
      <dsp:spPr>
        <a:xfrm rot="10800000">
          <a:off x="3802022" y="3081941"/>
          <a:ext cx="2494357" cy="2494357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Web</a:t>
          </a:r>
          <a:r>
            <a:rPr lang="ru-RU" sz="1400" b="1" kern="1200" dirty="0" smtClean="0"/>
            <a:t> консолидация</a:t>
          </a:r>
          <a:endParaRPr lang="ru-RU" sz="1400" b="1" kern="1200" dirty="0"/>
        </a:p>
      </dsp:txBody>
      <dsp:txXfrm rot="10800000">
        <a:off x="3802022" y="3081941"/>
        <a:ext cx="2494357" cy="2494357"/>
      </dsp:txXfrm>
    </dsp:sp>
    <dsp:sp modelId="{27D3ADB5-A8C7-4570-A09A-6035BD2D4031}">
      <dsp:nvSpPr>
        <dsp:cNvPr id="0" name=""/>
        <dsp:cNvSpPr/>
      </dsp:nvSpPr>
      <dsp:spPr>
        <a:xfrm rot="16200000">
          <a:off x="1192452" y="3081941"/>
          <a:ext cx="2494357" cy="2494357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РИС Закупки товаров, работ, услуг</a:t>
          </a:r>
          <a:endParaRPr lang="ru-RU" sz="1400" b="1" kern="1200" dirty="0"/>
        </a:p>
      </dsp:txBody>
      <dsp:txXfrm rot="16200000">
        <a:off x="1192452" y="3081941"/>
        <a:ext cx="2494357" cy="2494357"/>
      </dsp:txXfrm>
    </dsp:sp>
    <dsp:sp modelId="{B1076D21-E1E0-4CA5-9550-5EE0D9A674C8}">
      <dsp:nvSpPr>
        <dsp:cNvPr id="0" name=""/>
        <dsp:cNvSpPr/>
      </dsp:nvSpPr>
      <dsp:spPr>
        <a:xfrm>
          <a:off x="3313808" y="2505877"/>
          <a:ext cx="861215" cy="74888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61299A-A8A6-47FA-97F3-51E0F90F4B88}">
      <dsp:nvSpPr>
        <dsp:cNvPr id="0" name=""/>
        <dsp:cNvSpPr/>
      </dsp:nvSpPr>
      <dsp:spPr>
        <a:xfrm rot="10800000">
          <a:off x="3313808" y="2793909"/>
          <a:ext cx="861215" cy="748883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81C53C-9309-49AF-B1DA-FB23A2667FAE}">
      <dsp:nvSpPr>
        <dsp:cNvPr id="0" name=""/>
        <dsp:cNvSpPr/>
      </dsp:nvSpPr>
      <dsp:spPr>
        <a:xfrm>
          <a:off x="1331673" y="0"/>
          <a:ext cx="1512159" cy="1355497"/>
        </a:xfrm>
        <a:prstGeom prst="trapezoid">
          <a:avLst>
            <a:gd name="adj" fmla="val 50498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ГКУ ВО «Областное казначейство</a:t>
          </a:r>
          <a:endParaRPr lang="ru-RU" sz="1400" kern="1200" dirty="0"/>
        </a:p>
      </dsp:txBody>
      <dsp:txXfrm>
        <a:off x="1331673" y="0"/>
        <a:ext cx="1512159" cy="1355497"/>
      </dsp:txXfrm>
    </dsp:sp>
    <dsp:sp modelId="{2EDB54AC-4400-4F1B-8BFE-EE96A0848E9F}">
      <dsp:nvSpPr>
        <dsp:cNvPr id="0" name=""/>
        <dsp:cNvSpPr/>
      </dsp:nvSpPr>
      <dsp:spPr>
        <a:xfrm>
          <a:off x="611562" y="1355917"/>
          <a:ext cx="2880291" cy="1354251"/>
        </a:xfrm>
        <a:prstGeom prst="trapezoid">
          <a:avLst>
            <a:gd name="adj" fmla="val 50498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Отраслевые центры учета</a:t>
          </a:r>
          <a:endParaRPr lang="ru-RU" sz="1400" kern="1200" dirty="0"/>
        </a:p>
      </dsp:txBody>
      <dsp:txXfrm>
        <a:off x="1115613" y="1355917"/>
        <a:ext cx="1872189" cy="1354251"/>
      </dsp:txXfrm>
    </dsp:sp>
    <dsp:sp modelId="{7747C17C-18D4-47BD-90AB-95A8916D7A59}">
      <dsp:nvSpPr>
        <dsp:cNvPr id="0" name=""/>
        <dsp:cNvSpPr/>
      </dsp:nvSpPr>
      <dsp:spPr>
        <a:xfrm>
          <a:off x="0" y="2709748"/>
          <a:ext cx="4104456" cy="1354251"/>
        </a:xfrm>
        <a:prstGeom prst="trapezoid">
          <a:avLst>
            <a:gd name="adj" fmla="val 50498"/>
          </a:avLst>
        </a:prstGeom>
        <a:solidFill>
          <a:schemeClr val="accent5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Единые межведомственные центры учета муниципального уровня</a:t>
          </a:r>
          <a:endParaRPr lang="ru-RU" sz="1400" kern="1200" dirty="0"/>
        </a:p>
      </dsp:txBody>
      <dsp:txXfrm>
        <a:off x="718279" y="2709748"/>
        <a:ext cx="2667896" cy="13542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99D9A-A3FB-4C57-9AB9-BBC5E55311CD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62211-942D-44DB-B474-E654CB80A8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610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513" y="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3707904"/>
            <a:ext cx="5486400" cy="4114800"/>
          </a:xfrm>
        </p:spPr>
        <p:txBody>
          <a:bodyPr>
            <a:normAutofit/>
          </a:bodyPr>
          <a:lstStyle/>
          <a:p>
            <a:pPr indent="446088" algn="just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803400" y="0"/>
            <a:ext cx="3216275" cy="24114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980728" y="2843808"/>
            <a:ext cx="5112568" cy="6129247"/>
          </a:xfrm>
        </p:spPr>
        <p:txBody>
          <a:bodyPr>
            <a:normAutofit/>
          </a:bodyPr>
          <a:lstStyle/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553A-F70B-41A6-931A-8AFD9B00159D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0"/>
            <a:ext cx="4572000" cy="248376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2483768"/>
            <a:ext cx="6408712" cy="6660232"/>
          </a:xfrm>
        </p:spPr>
        <p:txBody>
          <a:bodyPr>
            <a:noAutofit/>
          </a:bodyPr>
          <a:lstStyle/>
          <a:p>
            <a:pPr marL="0" marR="0" indent="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b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52736" y="0"/>
            <a:ext cx="4248472" cy="349188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3563888"/>
            <a:ext cx="6048672" cy="4536504"/>
          </a:xfrm>
        </p:spPr>
        <p:txBody>
          <a:bodyPr>
            <a:noAutofit/>
          </a:bodyPr>
          <a:lstStyle/>
          <a:p>
            <a:pPr indent="357188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12</a:t>
            </a:fld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24744" y="323528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indent="446088" algn="just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419225" y="0"/>
            <a:ext cx="3984625" cy="29876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6672" y="3131840"/>
            <a:ext cx="5904656" cy="5688632"/>
          </a:xfrm>
        </p:spPr>
        <p:txBody>
          <a:bodyPr>
            <a:normAutofit fontScale="85000" lnSpcReduction="10000"/>
          </a:bodyPr>
          <a:lstStyle/>
          <a:p>
            <a:pPr marL="0" marR="0" indent="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44600" y="0"/>
            <a:ext cx="4368800" cy="205172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260648" y="2123728"/>
            <a:ext cx="6437468" cy="6134572"/>
          </a:xfrm>
        </p:spPr>
        <p:txBody>
          <a:bodyPr>
            <a:noAutofit/>
          </a:bodyPr>
          <a:lstStyle/>
          <a:p>
            <a:pPr indent="269875" algn="just">
              <a:buFontTx/>
              <a:buNone/>
            </a:pPr>
            <a:endParaRPr lang="ru-RU" sz="15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9BAE28-71B3-45AA-96E9-73C8B5085B8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533525" y="0"/>
            <a:ext cx="4078288" cy="30591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332656" y="3169568"/>
            <a:ext cx="6120680" cy="5974432"/>
          </a:xfrm>
        </p:spPr>
        <p:txBody>
          <a:bodyPr>
            <a:normAutofit/>
          </a:bodyPr>
          <a:lstStyle/>
          <a:p>
            <a:pPr marR="0" indent="2682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79553A-F70B-41A6-931A-8AFD9B0015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611313" y="0"/>
            <a:ext cx="3600450" cy="27003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0" y="2699792"/>
            <a:ext cx="6669360" cy="5400600"/>
          </a:xfrm>
        </p:spPr>
        <p:txBody>
          <a:bodyPr>
            <a:noAutofit/>
          </a:bodyPr>
          <a:lstStyle/>
          <a:p>
            <a:pPr marR="0" indent="2682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300" kern="12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5036F-72E2-4E8A-9C41-2399437F544D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40593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2771800"/>
            <a:ext cx="6349592" cy="6084168"/>
          </a:xfrm>
        </p:spPr>
        <p:txBody>
          <a:bodyPr>
            <a:noAutofit/>
          </a:bodyPr>
          <a:lstStyle/>
          <a:p>
            <a:pPr lvl="0" indent="352425" algn="just"/>
            <a:endParaRPr lang="ru-RU" sz="1400" baseline="0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352425"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R="0" lvl="0" indent="268288" algn="just" defTabSz="914400" rtl="0" eaLnBrk="1" fontAlgn="auto" latinLnBrk="0" hangingPunct="1">
              <a:buClrTx/>
              <a:buSzTx/>
              <a:buFontTx/>
              <a:buNone/>
              <a:tabLst/>
              <a:defRPr/>
            </a:pPr>
            <a:endParaRPr lang="ru-RU" sz="14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C7CC-0FD2-4479-B37E-964B1737D249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5" name="Образ слайда 4"/>
          <p:cNvSpPr>
            <a:spLocks noGrp="1" noRot="1" noChangeAspect="1"/>
          </p:cNvSpPr>
          <p:nvPr>
            <p:ph type="sldImg"/>
          </p:nvPr>
        </p:nvSpPr>
        <p:spPr>
          <a:xfrm>
            <a:off x="1433513" y="0"/>
            <a:ext cx="3887787" cy="2699792"/>
          </a:xfr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270000" y="0"/>
            <a:ext cx="4175125" cy="31321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188640" y="3455367"/>
            <a:ext cx="6379644" cy="4717033"/>
          </a:xfrm>
        </p:spPr>
        <p:txBody>
          <a:bodyPr>
            <a:normAutofit/>
          </a:bodyPr>
          <a:lstStyle/>
          <a:p>
            <a:pPr marL="0" marR="0" indent="357188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4DC7CC-0FD2-4479-B37E-964B1737D24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25538" y="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xfrm>
            <a:off x="332656" y="3851920"/>
            <a:ext cx="6120680" cy="43204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indent="265113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aseline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1951D1-E847-44F7-AE4F-BCE93123573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46038"/>
            <a:ext cx="4598988" cy="3448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34377" indent="-282943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31766" indent="-22571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84793" indent="-22571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37816" indent="-22571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95609" indent="-225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53402" indent="-225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11196" indent="-225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68990" indent="-2257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08A0DDD8-E8A1-464A-9F62-BFA01F370C43}" type="slidenum">
              <a:rPr lang="ru-RU" altLang="ru-RU" smtClean="0"/>
              <a:pPr/>
              <a:t>7</a:t>
            </a:fld>
            <a:endParaRPr lang="ru-RU" altLang="ru-RU" smtClean="0"/>
          </a:p>
        </p:txBody>
      </p:sp>
      <p:sp>
        <p:nvSpPr>
          <p:cNvPr id="19460" name="Заметки 5"/>
          <p:cNvSpPr>
            <a:spLocks noGrp="1"/>
          </p:cNvSpPr>
          <p:nvPr>
            <p:ph type="body" sz="quarter" idx="3"/>
          </p:nvPr>
        </p:nvSpPr>
        <p:spPr bwMode="auto">
          <a:xfrm>
            <a:off x="476671" y="3621634"/>
            <a:ext cx="5904657" cy="519883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indent="177800" algn="just"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1075" y="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04664" y="3635896"/>
            <a:ext cx="6048672" cy="4822304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80728" y="0"/>
            <a:ext cx="4104456" cy="2699792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04664" y="2771800"/>
            <a:ext cx="5904656" cy="619268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62211-942D-44DB-B474-E654CB80A84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E884B-261D-4604-A105-C7A719681165}" type="datetimeFigureOut">
              <a:rPr lang="ru-RU" smtClean="0"/>
              <a:pPr/>
              <a:t>07.10.2021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4BB57-52E3-40E0-B576-82E5E8B441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043608" y="620688"/>
            <a:ext cx="7056783" cy="3312368"/>
          </a:xfrm>
          <a:prstGeom prst="rect">
            <a:avLst/>
          </a:prstGeom>
          <a:solidFill>
            <a:schemeClr val="accent1">
              <a:lumMod val="75000"/>
              <a:alpha val="50000"/>
            </a:schemeClr>
          </a:solidFill>
          <a:ln>
            <a:solidFill>
              <a:schemeClr val="bg1">
                <a:alpha val="69000"/>
              </a:schemeClr>
            </a:solidFill>
          </a:ln>
          <a:effectLst>
            <a:outerShdw blurRad="50800" dist="38100" dir="5400000" algn="t" rotWithShape="0">
              <a:schemeClr val="tx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 rot="10800000" flipV="1">
            <a:off x="0" y="5013176"/>
            <a:ext cx="6767736" cy="163121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</a:rPr>
              <a:t>Начальник государственного казенного учреждения Вологодской области </a:t>
            </a:r>
          </a:p>
          <a:p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</a:rPr>
              <a:t>«Областное казначейство»</a:t>
            </a:r>
          </a:p>
          <a:p>
            <a:endParaRPr lang="ru-RU" sz="2000" b="1" dirty="0" smtClean="0">
              <a:solidFill>
                <a:srgbClr val="FFFFFF"/>
              </a:solidFill>
              <a:latin typeface="Century Gothic" pitchFamily="34" charset="0"/>
            </a:endParaRPr>
          </a:p>
          <a:p>
            <a:r>
              <a:rPr lang="ru-RU" sz="2000" b="1" dirty="0" smtClean="0">
                <a:solidFill>
                  <a:srgbClr val="FFFFFF"/>
                </a:solidFill>
                <a:latin typeface="Century Gothic" pitchFamily="34" charset="0"/>
              </a:rPr>
              <a:t>БУХМИЧЕВА РИММА МИХАЙЛОВНА</a:t>
            </a:r>
            <a:endParaRPr lang="ru-RU" sz="2000" b="1" dirty="0">
              <a:solidFill>
                <a:srgbClr val="FFFFFF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7056784" cy="2664296"/>
          </a:xfrm>
          <a:noFill/>
          <a:effectLst>
            <a:innerShdw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ru-RU" sz="3500" b="1" dirty="0" smtClean="0">
                <a:solidFill>
                  <a:schemeClr val="bg1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Основные направления развития Единой централизованной информационной системы учета и отчетности в Вологодской области</a:t>
            </a:r>
            <a:endParaRPr lang="ru-RU" sz="36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3212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815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ЕЦИС в сфере здравоохранения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6"/>
            <a:ext cx="7920880" cy="56612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Задачи на 2021 год:</a:t>
            </a:r>
          </a:p>
          <a:p>
            <a:pPr marL="0" indent="0" algn="just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в ЕЦИС единого справочника должностей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Создание в ЕЦИС единого справочника  выплат</a:t>
            </a:r>
          </a:p>
          <a:p>
            <a:pPr marL="0" indent="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Адаптация работ контрактной и бухгалтерской  служб посредством электронного документооборота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Направления интеграции ЕЦИС с Региональной медицинской информационной системой (РМИС) :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Кадровый учет с проведением инвентаризации наличия пересекающихся данных в ЕЦИС и РМИС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Бухгалтерский учет и отчетность</a:t>
            </a:r>
          </a:p>
          <a:p>
            <a:pPr algn="just">
              <a:buFont typeface="Wingdings" pitchFamily="2" charset="2"/>
              <a:buChar char="v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Аптечный учет в  лечебных учреждениях с учетом проведенной интеграции с  системой мониторинга  движения лекарственных препаратов (МДЛП)</a:t>
            </a:r>
          </a:p>
          <a:p>
            <a:pPr algn="just">
              <a:buNone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Актуальные вопросы развития ЕЦИС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Интеграция федеральных информационных систем, в том числе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ведомственных программ, применяемых федеральными органами власти,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 региональными системами по обмену информацией</a:t>
            </a:r>
          </a:p>
          <a:p>
            <a:pPr marL="1588" indent="449263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lvl="0" indent="449263" algn="just"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электронного документооборота при учете бюджетных обязательств и исполнения государственных контрактов с исключением дублирующего ввода информации, содержащейся в других информационных системах</a:t>
            </a:r>
          </a:p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None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endParaRPr lang="ru-RU" sz="28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8" indent="449263" algn="just">
              <a:spcBef>
                <a:spcPts val="0"/>
              </a:spcBef>
              <a:buFont typeface="Wingdings" pitchFamily="2" charset="2"/>
              <a:buChar char="ü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76672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АКТУАЛЬНЫЕ  ВОПРОСЫ  КОНТРОЛЯ  И  АУДИТА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251520" y="476672"/>
            <a:ext cx="8568952" cy="532859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Доступ органов контроля к государственным и муниципальным информационным системам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абзаца 7 пункта 2 статьи 269.2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Бюджетного кодекса Российской Федерации: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 осуществлении полномочий по внутреннему государственному (муниципальному) финансовому контролю органами внутреннего государственного (муниципального) финансового контроля получается необходимый для осуществления внутреннего государственного (муниципального) финансового контроля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постоянный доступ к государственным и муниципальным информационным системам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..»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 части 5 статьи 15 Федерального закона от 07.02.2011 № 6-ФЗ (с 30.09.2021 )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«При осуществлении внешнего государственного и муниципального финансового контроля контрольно-счетным органам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предоставляется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необходимый для реализации их полномочий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постоянный доступ к государственным и муниципальным информационным системам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..»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kumimoji="0" lang="ru-RU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Федеральный стандарт ВФА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Приказ МФ РФ от 01.09.2021 г. № 120н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Федеральный стандарт внутреннего финансового аудита в целях подтверждения достоверности бюджетной отчетности и соответствия порядка ведения бюджетного учета единой методологии бюджетного учета, составления, представления и утверждения бюджетной отчетности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5618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Приказ Минфина России от 15.04.2021г. № 61н         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"Об утверждении унифицированных форм электронных документов бухгалтерского учета, применяемых при ведении бюджетного учета, бухгалтерского учета государственных (муниципальных) учреждений, и Методических указаний по их формированию и применению"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3068960"/>
            <a:ext cx="6707088" cy="237626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Субъекты учета должны  с 01.01.2022 года применять новые форм электронных первичных документов</a:t>
            </a:r>
          </a:p>
          <a:p>
            <a:pPr marL="0" indent="0" algn="just">
              <a:buNone/>
            </a:pPr>
            <a:endParaRPr lang="ru-RU" sz="31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Обязательное применение – с 2023 года</a:t>
            </a:r>
          </a:p>
        </p:txBody>
      </p:sp>
      <p:pic>
        <p:nvPicPr>
          <p:cNvPr id="4" name="Рисунок 3" descr="depositphotos_26871073-stock-photo-3d-man-showing-thumbs-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1296144" cy="86409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pPr lvl="0"/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функционала единой централизованной информационной системы учета и отчетности </a:t>
            </a:r>
            <a:endParaRPr lang="ru-RU" sz="2800" b="1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920880" cy="5040560"/>
          </a:xfrm>
        </p:spPr>
        <p:txBody>
          <a:bodyPr>
            <a:noAutofit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0" algn="l"/>
              </a:tabLst>
            </a:pPr>
            <a:r>
              <a:rPr lang="ru-RU" sz="1800" b="1" dirty="0" smtClean="0">
                <a:latin typeface="Century Gothic" pitchFamily="34" charset="0"/>
                <a:cs typeface="Times New Roman" pitchFamily="18" charset="0"/>
              </a:rPr>
              <a:t>-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Внедрение подсистем «Интеграционная платформа (НСИ) «  и «Единая точка входа» в ГИИС «Региональный электронный бюджет Вологодской области»  и интеграция их  с  финансовыми информационными системами</a:t>
            </a:r>
          </a:p>
          <a:p>
            <a:pPr marL="0" indent="0" algn="just">
              <a:spcBef>
                <a:spcPts val="0"/>
              </a:spcBef>
              <a:buFontTx/>
              <a:buChar char="-"/>
              <a:tabLst>
                <a:tab pos="0" algn="l"/>
              </a:tabLs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FontTx/>
              <a:buChar char="-"/>
              <a:tabLst>
                <a:tab pos="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Реализация аналитических отчетов для принятия управленческих решений субъектами учета</a:t>
            </a:r>
          </a:p>
          <a:p>
            <a:pPr marL="0" lvl="0" indent="0" algn="just">
              <a:spcBef>
                <a:spcPts val="0"/>
              </a:spcBef>
              <a:buFontTx/>
              <a:buChar char="-"/>
              <a:tabLst>
                <a:tab pos="0" algn="l"/>
              </a:tabLst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spcBef>
                <a:spcPts val="0"/>
              </a:spcBef>
              <a:buFontTx/>
              <a:buChar char="-"/>
              <a:tabLst>
                <a:tab pos="0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Обеспечение  администрирования доходов в системе в целях выполнения требований федерального законодательства по единой методологии</a:t>
            </a:r>
          </a:p>
          <a:p>
            <a:pPr marL="0" indent="0" algn="just">
              <a:spcBef>
                <a:spcPts val="0"/>
              </a:spcBef>
              <a:buFont typeface="Arial" pitchFamily="34" charset="0"/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Продолжение решения вопросов электронного хранения бухгалтерских документов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Автоматизация процессов осуществления финансовыми органами казначейского сопровождения средств региональных (местных) бюджетов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 smtClean="0">
              <a:latin typeface="Century Gothic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331640" y="2420888"/>
            <a:ext cx="6696744" cy="1008112"/>
          </a:xfrm>
          <a:prstGeom prst="rect">
            <a:avLst/>
          </a:prstGeom>
          <a:solidFill>
            <a:srgbClr val="C00000"/>
          </a:solidFill>
          <a:ln>
            <a:solidFill>
              <a:schemeClr val="accent1">
                <a:shade val="50000"/>
                <a:alpha val="5000"/>
              </a:schemeClr>
            </a:solidFill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1916832"/>
            <a:ext cx="6696744" cy="1800200"/>
          </a:xfrm>
          <a:noFill/>
          <a:effectLst>
            <a:innerShdw dist="50800" dir="27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ru-RU" sz="4800" dirty="0" smtClean="0">
                <a:ln>
                  <a:solidFill>
                    <a:srgbClr val="0070C0"/>
                  </a:solidFill>
                </a:ln>
                <a:latin typeface="+mn-lt"/>
              </a:rPr>
              <a:t/>
            </a:r>
            <a:br>
              <a:rPr lang="ru-RU" sz="4800" dirty="0" smtClean="0">
                <a:ln>
                  <a:solidFill>
                    <a:srgbClr val="0070C0"/>
                  </a:solidFill>
                </a:ln>
                <a:latin typeface="+mn-lt"/>
              </a:rPr>
            </a:br>
            <a:r>
              <a:rPr lang="ru-RU" sz="4800" dirty="0" smtClean="0">
                <a:ln>
                  <a:solidFill>
                    <a:srgbClr val="0070C0"/>
                  </a:solidFill>
                </a:ln>
                <a:latin typeface="+mn-lt"/>
              </a:rPr>
              <a:t> </a:t>
            </a:r>
            <a:r>
              <a:rPr lang="ru-RU" sz="4800" b="1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+mn-lt"/>
              </a:rPr>
              <a:t>Спасибо за внимание!</a:t>
            </a:r>
            <a:r>
              <a:rPr lang="ru-RU" sz="4800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+mn-lt"/>
              </a:rPr>
              <a:t/>
            </a:r>
            <a:br>
              <a:rPr lang="ru-RU" sz="4800" dirty="0" smtClean="0">
                <a:ln>
                  <a:solidFill>
                    <a:srgbClr val="0070C0"/>
                  </a:solidFill>
                </a:ln>
                <a:solidFill>
                  <a:schemeClr val="bg1"/>
                </a:solidFill>
                <a:latin typeface="+mn-lt"/>
              </a:rPr>
            </a:br>
            <a:endParaRPr lang="ru-RU" sz="4800" dirty="0">
              <a:ln>
                <a:solidFill>
                  <a:srgbClr val="0070C0"/>
                </a:solidFill>
              </a:ln>
              <a:solidFill>
                <a:schemeClr val="bg1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55976" y="32129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576" y="620688"/>
          <a:ext cx="7488832" cy="6048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23528" y="0"/>
            <a:ext cx="8640960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Региональный Электронный бюджет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Вологодской области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3"/>
          <p:cNvSpPr txBox="1">
            <a:spLocks/>
          </p:cNvSpPr>
          <p:nvPr/>
        </p:nvSpPr>
        <p:spPr>
          <a:xfrm>
            <a:off x="511974" y="290657"/>
            <a:ext cx="8445624" cy="6479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endParaRPr lang="ru-RU" sz="2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253" y="824186"/>
            <a:ext cx="9137670" cy="1"/>
          </a:xfrm>
          <a:prstGeom prst="line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476672"/>
            <a:ext cx="9144000" cy="1812035"/>
          </a:xfrm>
          <a:prstGeom prst="rect">
            <a:avLst/>
          </a:prstGeom>
          <a:noFill/>
          <a:ln w="38100"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5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Смешанный вариант </a:t>
            </a:r>
          </a:p>
          <a:p>
            <a:pPr marL="266700" indent="-266700" algn="just">
              <a:buFont typeface="Wingdings" panose="05000000000000000000" pitchFamily="2" charset="2"/>
              <a:buChar char="Ø"/>
              <a:tabLst>
                <a:tab pos="8521700" algn="l"/>
                <a:tab pos="8788400" algn="l"/>
              </a:tabLst>
            </a:pP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Органы исполнительной государственной власти и казенные учреждения – 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ГКУ ВО «Областное казначейство», подведомственное Департаменту финансов области </a:t>
            </a:r>
            <a:r>
              <a:rPr lang="ru-RU" sz="15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(ст. 264.1 Бюджетного Кодекса РФ,  постановления Правительства области от 22.12.2014 года № 1173 и от 15.06.2020 года № 693)</a:t>
            </a:r>
            <a:endParaRPr lang="ru-RU" sz="150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266700" indent="-266700" algn="just">
              <a:lnSpc>
                <a:spcPct val="115000"/>
              </a:lnSpc>
              <a:buFont typeface="Wingdings" panose="05000000000000000000" pitchFamily="2" charset="2"/>
              <a:buChar char="Ø"/>
              <a:tabLst>
                <a:tab pos="8521700" algn="l"/>
                <a:tab pos="8788400" algn="l"/>
              </a:tabLst>
            </a:pPr>
            <a:r>
              <a:rPr lang="ru-RU" sz="15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Бюджетные и автономные учреждения – ГКУ ВО «Областное казначейство» и отраслевые центры учета на основании Соглашений о передаче функций по ведению бухгалтерского (бюджетного) учета и составлению отчетности  </a:t>
            </a:r>
            <a:r>
              <a:rPr lang="ru-RU" sz="1500" dirty="0" smtClean="0">
                <a:solidFill>
                  <a:srgbClr val="FF000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(ст. 161 Бюджетного Кодекса РФ)</a:t>
            </a:r>
            <a:endParaRPr lang="ru-RU" sz="1500" dirty="0">
              <a:solidFill>
                <a:srgbClr val="FF0000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106416" y="-24955"/>
            <a:ext cx="4851182" cy="824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rial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noFill/>
          <a:ln>
            <a:headEnd/>
            <a:tailEnd/>
          </a:ln>
          <a:effec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rgbClr val="FF0000"/>
                </a:solidFill>
                <a:cs typeface="Arial" charset="0"/>
              </a:rPr>
              <a:t>Структура  функционально-технологической  централизации учета</a:t>
            </a:r>
            <a:endParaRPr lang="ru-RU" sz="2400" b="1" dirty="0">
              <a:solidFill>
                <a:srgbClr val="FF0000"/>
              </a:solidFill>
              <a:cs typeface="Arial" charset="0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0" y="2794000"/>
          <a:ext cx="41044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843808" y="3140968"/>
            <a:ext cx="1728192" cy="324036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2843808" y="3140968"/>
            <a:ext cx="2448272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707904" y="4797152"/>
            <a:ext cx="158417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644008" y="6381328"/>
            <a:ext cx="864096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436096" y="2852936"/>
            <a:ext cx="345638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b="1" dirty="0" smtClean="0">
                <a:solidFill>
                  <a:schemeClr val="bg1"/>
                </a:solidFill>
              </a:rPr>
              <a:t>Обеспечение учетных функций всех ОГИВ и казенных учреждений (50 юр.лиц), а так же 40 бюджетных и автономных учреждений, в прочих отраслях</a:t>
            </a:r>
          </a:p>
          <a:p>
            <a:endParaRPr lang="ru-RU" sz="1500" b="1" dirty="0" smtClean="0">
              <a:solidFill>
                <a:schemeClr val="bg1"/>
              </a:solidFill>
            </a:endParaRPr>
          </a:p>
          <a:p>
            <a:r>
              <a:rPr lang="ru-RU" sz="1500" b="1" dirty="0" smtClean="0">
                <a:solidFill>
                  <a:schemeClr val="bg1"/>
                </a:solidFill>
              </a:rPr>
              <a:t>6 отраслевых центров, обеспечивающих учетные функции 197 бюджетных и автономных учреждений в отраслях  образования, здравоохранения,  культуры, социальной защиты, лесной отрасли и в отрасли занятости населения</a:t>
            </a:r>
          </a:p>
          <a:p>
            <a:endParaRPr lang="ru-RU" sz="1500" b="1" dirty="0" smtClean="0">
              <a:solidFill>
                <a:schemeClr val="bg1"/>
              </a:solidFill>
            </a:endParaRPr>
          </a:p>
          <a:p>
            <a:r>
              <a:rPr lang="ru-RU" sz="1500" b="1" dirty="0" smtClean="0">
                <a:solidFill>
                  <a:schemeClr val="bg1"/>
                </a:solidFill>
              </a:rPr>
              <a:t>28 единых межведомственных центров в каждом  муниципальном районе и городских округах  области</a:t>
            </a:r>
          </a:p>
          <a:p>
            <a:endParaRPr lang="ru-RU" sz="1400" dirty="0"/>
          </a:p>
        </p:txBody>
      </p:sp>
      <p:sp>
        <p:nvSpPr>
          <p:cNvPr id="24" name="TextBox 23"/>
          <p:cNvSpPr txBox="1"/>
          <p:nvPr/>
        </p:nvSpPr>
        <p:spPr>
          <a:xfrm rot="16200000">
            <a:off x="4667562" y="-1635115"/>
            <a:ext cx="492443" cy="846043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vert"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Единая централизованная информационная система учета и отчетности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755576" y="2852936"/>
            <a:ext cx="720080" cy="1008112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 flipV="1">
            <a:off x="755576" y="2852936"/>
            <a:ext cx="360040" cy="180020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39552" y="2852936"/>
            <a:ext cx="216024" cy="288032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06467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-32064"/>
            <a:ext cx="9147520" cy="652752"/>
          </a:xfrm>
        </p:spPr>
        <p:txBody>
          <a:bodyPr anchor="t"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Единой централизованной информационной системы учета и отчетности </a:t>
            </a:r>
            <a:r>
              <a:rPr lang="ru-RU" sz="2600" b="1" dirty="0">
                <a:latin typeface="Century Gothic" pitchFamily="34" charset="0"/>
              </a:rPr>
              <a:t/>
            </a:r>
            <a:br>
              <a:rPr lang="ru-RU" sz="2600" b="1" dirty="0">
                <a:latin typeface="Century Gothic" pitchFamily="34" charset="0"/>
              </a:rPr>
            </a:br>
            <a:r>
              <a:rPr lang="ru-RU" sz="2600" b="1" dirty="0">
                <a:latin typeface="Century Gothic" pitchFamily="34" charset="0"/>
              </a:rPr>
              <a:t/>
            </a:r>
            <a:br>
              <a:rPr lang="ru-RU" sz="2600" b="1" dirty="0">
                <a:latin typeface="Century Gothic" pitchFamily="34" charset="0"/>
              </a:rPr>
            </a:b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780" y="764704"/>
            <a:ext cx="883822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 smtClean="0">
                <a:latin typeface="Century Gothic" pitchFamily="34" charset="0"/>
              </a:rPr>
              <a:t>Нормативное регулирование - постановление </a:t>
            </a:r>
            <a:r>
              <a:rPr lang="ru-RU" b="1" dirty="0">
                <a:latin typeface="Century Gothic" pitchFamily="34" charset="0"/>
              </a:rPr>
              <a:t>Правительства области от 28.03.2016г. № </a:t>
            </a:r>
            <a:r>
              <a:rPr lang="ru-RU" b="1" dirty="0" smtClean="0">
                <a:latin typeface="Century Gothic" pitchFamily="34" charset="0"/>
              </a:rPr>
              <a:t>288 (</a:t>
            </a:r>
            <a:r>
              <a:rPr lang="ru-RU" b="1" dirty="0">
                <a:latin typeface="Century Gothic" pitchFamily="34" charset="0"/>
              </a:rPr>
              <a:t>ввод в эксплуатацию ЕЦИС – с 2015 года)</a:t>
            </a:r>
          </a:p>
          <a:p>
            <a:pPr lvl="0"/>
            <a:endParaRPr lang="ru-RU" b="1" u="sng" dirty="0">
              <a:solidFill>
                <a:srgbClr val="FFFFFF"/>
              </a:solidFill>
              <a:latin typeface="Century Gothic" pitchFamily="34" charset="0"/>
            </a:endParaRPr>
          </a:p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Участники информационного взаимодействия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/>
            <a:endParaRPr lang="ru-RU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Оператор ЕЦИС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Департамент финансов области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Операторы сервисной подсистемы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органы местного самоуправления, определенные администрациями муниципальных образований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Администратор ЕЦИС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бюджетное учреждение в сфере информационных технологий Вологодской области «Центр информационных технологий»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Государственное казенное учреждение Вологодской области «Областное казначейство»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(отдельные функции оператора системы)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Центры бухгалтерского учета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Субъекты  ЕЦИС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органы власти области и государственные учреждения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>
              <a:solidFill>
                <a:srgbClr val="FFFFFF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646333"/>
            <a:ext cx="9144000" cy="1702547"/>
          </a:xfrm>
          <a:prstGeom prst="rect">
            <a:avLst/>
          </a:prstGeom>
          <a:solidFill>
            <a:srgbClr val="E1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 исполнительной государственной власти области, учреждение</a:t>
            </a: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Создание первичных документов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3413" y="1149220"/>
            <a:ext cx="2635764" cy="748147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Кадровая служба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79970" y="1204642"/>
            <a:ext cx="2661353" cy="692727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служба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</a:p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62716" y="1190786"/>
            <a:ext cx="2776507" cy="706581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Контрактная служба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</a:p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2"/>
            <a:ext cx="89052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cap="all" dirty="0" smtClean="0"/>
              <a:t>   </a:t>
            </a:r>
            <a:r>
              <a:rPr lang="ru-RU" sz="2000" b="1" cap="all" dirty="0" smtClean="0">
                <a:solidFill>
                  <a:srgbClr val="FF0000"/>
                </a:solidFill>
              </a:rPr>
              <a:t>Схема  электронного  документооборота  при централизации учета и отчетности  в ГКУ ВО «Областное казначейство»</a:t>
            </a:r>
            <a:endParaRPr lang="ru-RU" sz="2000" b="1" cap="all" dirty="0">
              <a:solidFill>
                <a:srgbClr val="FF00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699792" y="2924944"/>
            <a:ext cx="3625431" cy="1152128"/>
          </a:xfrm>
          <a:prstGeom prst="ellipse">
            <a:avLst/>
          </a:prstGeom>
          <a:solidFill>
            <a:srgbClr val="E8FEE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ЕДИНАЯ  ЦЕНТРАЛИЗОВАННАЯ ИНФОРМАЦИОННАЯ  СИСТЕМА (ЕЦИС)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0" y="4509120"/>
            <a:ext cx="9144000" cy="2160240"/>
          </a:xfrm>
          <a:prstGeom prst="rect">
            <a:avLst/>
          </a:prstGeom>
          <a:solidFill>
            <a:srgbClr val="E1F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Обработка первичных документов</a:t>
            </a: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Центр учета ГКУ ВО «Областное казначейство»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79512" y="5085184"/>
            <a:ext cx="1853551" cy="864096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оплаты труда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67744" y="5085184"/>
            <a:ext cx="3902915" cy="864096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расчетов по бюджетному (бухгалтерскому) учету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444208" y="5085184"/>
            <a:ext cx="2699792" cy="864096"/>
          </a:xfrm>
          <a:prstGeom prst="rect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Управление бюджетной (бухгалтерской) отчетности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РМ ЕЦИС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3" name="Прямая соединительная линия 52"/>
          <p:cNvCxnSpPr>
            <a:endCxn id="18" idx="3"/>
          </p:cNvCxnSpPr>
          <p:nvPr/>
        </p:nvCxnSpPr>
        <p:spPr>
          <a:xfrm>
            <a:off x="9016053" y="5287534"/>
            <a:ext cx="127947" cy="2296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Двойная стрелка влево/вправо 58"/>
          <p:cNvSpPr/>
          <p:nvPr/>
        </p:nvSpPr>
        <p:spPr>
          <a:xfrm rot="19771480">
            <a:off x="5746893" y="2589243"/>
            <a:ext cx="1356970" cy="459413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Двойная стрелка влево/вправо 71"/>
          <p:cNvSpPr/>
          <p:nvPr/>
        </p:nvSpPr>
        <p:spPr>
          <a:xfrm rot="19536254">
            <a:off x="1787193" y="3907432"/>
            <a:ext cx="1215449" cy="459413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Двойная стрелка влево/вправо 72"/>
          <p:cNvSpPr/>
          <p:nvPr/>
        </p:nvSpPr>
        <p:spPr>
          <a:xfrm rot="2232327">
            <a:off x="1964862" y="2597217"/>
            <a:ext cx="1169259" cy="459413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Двойная стрелка влево/вправо 73"/>
          <p:cNvSpPr/>
          <p:nvPr/>
        </p:nvSpPr>
        <p:spPr>
          <a:xfrm rot="2417998">
            <a:off x="5908024" y="3908304"/>
            <a:ext cx="1162471" cy="459413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Двойная стрелка влево/вправо 75"/>
          <p:cNvSpPr/>
          <p:nvPr/>
        </p:nvSpPr>
        <p:spPr>
          <a:xfrm rot="5400000">
            <a:off x="4082222" y="2406610"/>
            <a:ext cx="623455" cy="363980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Двойная стрелка влево/вправо 76"/>
          <p:cNvSpPr/>
          <p:nvPr/>
        </p:nvSpPr>
        <p:spPr>
          <a:xfrm rot="5400000">
            <a:off x="4142521" y="4146511"/>
            <a:ext cx="623455" cy="340561"/>
          </a:xfrm>
          <a:prstGeom prst="leftRightArrow">
            <a:avLst/>
          </a:prstGeom>
          <a:solidFill>
            <a:srgbClr val="FFFBF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Скругленный прямоугольник 27"/>
          <p:cNvSpPr/>
          <p:nvPr/>
        </p:nvSpPr>
        <p:spPr>
          <a:xfrm>
            <a:off x="2699792" y="908720"/>
            <a:ext cx="3167062" cy="4700587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/>
              <a:t>ЦБУ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273800" y="938213"/>
            <a:ext cx="2490788" cy="47228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/>
              <a:t>Архив подготовленных документов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1300" y="938213"/>
            <a:ext cx="2098675" cy="472281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1600" b="1" dirty="0" smtClean="0"/>
              <a:t>ОГИВ</a:t>
            </a:r>
            <a:r>
              <a:rPr lang="ru-RU" sz="1600" b="1" dirty="0"/>
              <a:t>, </a:t>
            </a:r>
            <a:r>
              <a:rPr lang="ru-RU" sz="1600" b="1" dirty="0" smtClean="0"/>
              <a:t>ГУ</a:t>
            </a:r>
            <a:endParaRPr lang="ru-RU" sz="1600" b="1" dirty="0"/>
          </a:p>
        </p:txBody>
      </p:sp>
      <p:sp>
        <p:nvSpPr>
          <p:cNvPr id="26631" name="Заголовок 3"/>
          <p:cNvSpPr txBox="1">
            <a:spLocks/>
          </p:cNvSpPr>
          <p:nvPr/>
        </p:nvSpPr>
        <p:spPr bwMode="auto">
          <a:xfrm>
            <a:off x="512763" y="290513"/>
            <a:ext cx="84455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4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i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0638" y="823913"/>
            <a:ext cx="9137650" cy="0"/>
          </a:xfrm>
          <a:prstGeom prst="line">
            <a:avLst/>
          </a:prstGeom>
          <a:ln>
            <a:noFill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23913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электронного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документооборота в ЕЦИС 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330281" y="1603648"/>
            <a:ext cx="1937463" cy="1667107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 smtClean="0"/>
              <a:t>Создание первичного </a:t>
            </a:r>
            <a:r>
              <a:rPr lang="ru-RU" sz="1400" b="1" dirty="0"/>
              <a:t>учетного </a:t>
            </a:r>
            <a:r>
              <a:rPr lang="ru-RU" sz="1400" b="1" dirty="0" smtClean="0"/>
              <a:t>документа</a:t>
            </a:r>
            <a:endParaRPr lang="ru-RU" sz="1400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57517" y="3913643"/>
            <a:ext cx="1910227" cy="115944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Наложение ЭП Уполномоченного лица (</a:t>
            </a:r>
            <a:r>
              <a:rPr lang="ru-RU" sz="1400" b="1" dirty="0" smtClean="0"/>
              <a:t>ОГИВ</a:t>
            </a:r>
            <a:r>
              <a:rPr lang="ru-RU" sz="1400" b="1" dirty="0"/>
              <a:t>, </a:t>
            </a:r>
            <a:r>
              <a:rPr lang="ru-RU" sz="1400" b="1" dirty="0" smtClean="0"/>
              <a:t>ГУ</a:t>
            </a:r>
            <a:r>
              <a:rPr lang="ru-RU" sz="1400" b="1" dirty="0"/>
              <a:t>)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1231900" y="3425825"/>
            <a:ext cx="312738" cy="369888"/>
          </a:xfrm>
          <a:prstGeom prst="down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3808" y="1524273"/>
            <a:ext cx="2829519" cy="126672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Сортировка задач системой по типу документа и наименованию организации между исполнителями в ЦБУ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843808" y="5040784"/>
            <a:ext cx="2829520" cy="50319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Наложение ЭП уполномоченного лица ЦБУ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44207" y="1631268"/>
            <a:ext cx="2177939" cy="1667107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Проверка руководителем структурного подразделения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7" y="3913643"/>
            <a:ext cx="2177940" cy="130376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Контроль со стороны </a:t>
            </a:r>
            <a:r>
              <a:rPr lang="ru-RU" sz="1400" b="1" dirty="0" smtClean="0">
                <a:solidFill>
                  <a:schemeClr val="tx1"/>
                </a:solidFill>
              </a:rPr>
              <a:t>главного </a:t>
            </a:r>
            <a:r>
              <a:rPr lang="ru-RU" sz="1400" b="1" dirty="0">
                <a:solidFill>
                  <a:schemeClr val="tx1"/>
                </a:solidFill>
              </a:rPr>
              <a:t>бухгалтера</a:t>
            </a:r>
          </a:p>
          <a:p>
            <a:pPr algn="ctr">
              <a:defRPr/>
            </a:pPr>
            <a:r>
              <a:rPr lang="ru-RU" sz="1400" b="1" dirty="0">
                <a:solidFill>
                  <a:schemeClr val="tx1"/>
                </a:solidFill>
              </a:rPr>
              <a:t>Наложение ЭП </a:t>
            </a:r>
            <a:r>
              <a:rPr lang="ru-RU" sz="1400" b="1" dirty="0" smtClean="0">
                <a:solidFill>
                  <a:schemeClr val="tx1"/>
                </a:solidFill>
              </a:rPr>
              <a:t>главного </a:t>
            </a:r>
            <a:r>
              <a:rPr lang="ru-RU" sz="1400" b="1" dirty="0">
                <a:solidFill>
                  <a:schemeClr val="tx1"/>
                </a:solidFill>
              </a:rPr>
              <a:t>бухгалтера</a:t>
            </a:r>
          </a:p>
        </p:txBody>
      </p:sp>
      <p:sp>
        <p:nvSpPr>
          <p:cNvPr id="22" name="Стрелка вниз 21"/>
          <p:cNvSpPr/>
          <p:nvPr/>
        </p:nvSpPr>
        <p:spPr>
          <a:xfrm>
            <a:off x="4121150" y="2865438"/>
            <a:ext cx="311150" cy="13335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Стрелка вниз 22"/>
          <p:cNvSpPr/>
          <p:nvPr/>
        </p:nvSpPr>
        <p:spPr>
          <a:xfrm>
            <a:off x="7377113" y="3457575"/>
            <a:ext cx="312737" cy="357188"/>
          </a:xfrm>
          <a:prstGeom prst="down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C00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827088" y="5661025"/>
            <a:ext cx="0" cy="6477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27088" y="6335713"/>
            <a:ext cx="748982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75" name="Прямая со стрелкой 3074"/>
          <p:cNvCxnSpPr/>
          <p:nvPr/>
        </p:nvCxnSpPr>
        <p:spPr>
          <a:xfrm flipV="1">
            <a:off x="8316913" y="5661025"/>
            <a:ext cx="0" cy="647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658" name="TextBox 3076"/>
          <p:cNvSpPr txBox="1">
            <a:spLocks noChangeArrowheads="1"/>
          </p:cNvSpPr>
          <p:nvPr/>
        </p:nvSpPr>
        <p:spPr bwMode="auto">
          <a:xfrm>
            <a:off x="814388" y="6335713"/>
            <a:ext cx="75025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Просмотр эл.форм документов с возможностью выведения печатных форм со штампами наложенных ЭП</a:t>
            </a:r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 flipV="1">
            <a:off x="4502150" y="6073775"/>
            <a:ext cx="3340100" cy="17463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7812088" y="5673725"/>
            <a:ext cx="9525" cy="395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502150" y="5683250"/>
            <a:ext cx="0" cy="39687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662" name="TextBox 46"/>
          <p:cNvSpPr txBox="1">
            <a:spLocks noChangeArrowheads="1"/>
          </p:cNvSpPr>
          <p:nvPr/>
        </p:nvSpPr>
        <p:spPr bwMode="auto">
          <a:xfrm>
            <a:off x="4552950" y="5673725"/>
            <a:ext cx="34417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/>
              <a:t>Отправка сформированного документа в архив</a:t>
            </a:r>
          </a:p>
        </p:txBody>
      </p:sp>
      <p:sp>
        <p:nvSpPr>
          <p:cNvPr id="26663" name="TextBox 47"/>
          <p:cNvSpPr txBox="1">
            <a:spLocks noChangeArrowheads="1"/>
          </p:cNvSpPr>
          <p:nvPr/>
        </p:nvSpPr>
        <p:spPr bwMode="auto">
          <a:xfrm>
            <a:off x="1389063" y="5661025"/>
            <a:ext cx="21748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 dirty="0"/>
              <a:t>Отклонение задачи </a:t>
            </a:r>
            <a:r>
              <a:rPr lang="ru-RU" sz="1200" dirty="0" smtClean="0"/>
              <a:t>ОГИВ </a:t>
            </a:r>
            <a:r>
              <a:rPr lang="ru-RU" sz="1200" dirty="0"/>
              <a:t>(</a:t>
            </a:r>
            <a:r>
              <a:rPr lang="ru-RU" sz="1200" dirty="0" smtClean="0"/>
              <a:t>ГУ</a:t>
            </a:r>
            <a:r>
              <a:rPr lang="ru-RU" sz="1200" dirty="0"/>
              <a:t>)</a:t>
            </a:r>
          </a:p>
        </p:txBody>
      </p:sp>
      <p:cxnSp>
        <p:nvCxnSpPr>
          <p:cNvPr id="49" name="Прямая соединительная линия 48"/>
          <p:cNvCxnSpPr/>
          <p:nvPr/>
        </p:nvCxnSpPr>
        <p:spPr>
          <a:xfrm>
            <a:off x="4140200" y="5661025"/>
            <a:ext cx="0" cy="37623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1101725" y="6057900"/>
            <a:ext cx="3038475" cy="111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1116013" y="5651500"/>
            <a:ext cx="7937" cy="3952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87" name="Стрелка вправо 3086"/>
          <p:cNvSpPr/>
          <p:nvPr/>
        </p:nvSpPr>
        <p:spPr>
          <a:xfrm>
            <a:off x="2389188" y="2767013"/>
            <a:ext cx="227012" cy="868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6" name="Стрелка вправо 55"/>
          <p:cNvSpPr/>
          <p:nvPr/>
        </p:nvSpPr>
        <p:spPr>
          <a:xfrm rot="17443402">
            <a:off x="5141368" y="4317628"/>
            <a:ext cx="1715004" cy="4005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843808" y="3795458"/>
            <a:ext cx="2829519" cy="94558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Исполнение (отклонение) </a:t>
            </a:r>
            <a:r>
              <a:rPr lang="ru-RU" sz="1400" b="1" dirty="0" smtClean="0"/>
              <a:t>задачи и </a:t>
            </a:r>
            <a:r>
              <a:rPr lang="ru-RU" sz="1400" b="1" dirty="0"/>
              <a:t>ее </a:t>
            </a:r>
            <a:r>
              <a:rPr lang="ru-RU" sz="1400" b="1" dirty="0" smtClean="0"/>
              <a:t>закрытие</a:t>
            </a:r>
            <a:endParaRPr lang="ru-RU" sz="1400" b="1" dirty="0"/>
          </a:p>
        </p:txBody>
      </p:sp>
      <p:sp>
        <p:nvSpPr>
          <p:cNvPr id="58" name="Стрелка вниз 57"/>
          <p:cNvSpPr/>
          <p:nvPr/>
        </p:nvSpPr>
        <p:spPr>
          <a:xfrm>
            <a:off x="4121150" y="4843463"/>
            <a:ext cx="311150" cy="13335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843808" y="3069112"/>
            <a:ext cx="2829519" cy="45852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b="1" dirty="0"/>
              <a:t>Контроль документа</a:t>
            </a:r>
          </a:p>
        </p:txBody>
      </p:sp>
      <p:sp>
        <p:nvSpPr>
          <p:cNvPr id="42" name="Стрелка вниз 41"/>
          <p:cNvSpPr/>
          <p:nvPr/>
        </p:nvSpPr>
        <p:spPr>
          <a:xfrm>
            <a:off x="4121150" y="3594100"/>
            <a:ext cx="311150" cy="133350"/>
          </a:xfrm>
          <a:prstGeom prst="down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7747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ЕДИНАЯ ЦЕНТРАЛИЗОВАННАЯ ИНФОРМАЦИОННАЯ  СИСТЕМА  УЧЕТА И ОТЧЕТНОСТИ ВОЛОГОДСКОЙ ОБЛАСТИ</a:t>
            </a:r>
            <a:endParaRPr lang="ru-RU" sz="1600" b="1" dirty="0"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-184667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latin typeface="Century Gothic" pitchFamily="34" charset="0"/>
            </a:endParaRPr>
          </a:p>
        </p:txBody>
      </p:sp>
      <p:sp>
        <p:nvSpPr>
          <p:cNvPr id="36" name="Rectangle 7"/>
          <p:cNvSpPr>
            <a:spLocks noChangeArrowheads="1"/>
          </p:cNvSpPr>
          <p:nvPr/>
        </p:nvSpPr>
        <p:spPr bwMode="gray">
          <a:xfrm>
            <a:off x="395536" y="2660916"/>
            <a:ext cx="2076450" cy="114300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 ФНС России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gray">
          <a:xfrm>
            <a:off x="3162301" y="1955799"/>
            <a:ext cx="2771775" cy="1993901"/>
          </a:xfrm>
          <a:prstGeom prst="rect">
            <a:avLst/>
          </a:prstGeom>
          <a:solidFill>
            <a:srgbClr val="00B0F0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Единая централизованная информационная система бюджетного (бухгалтерского) учета и отчетности (ЕЦИС)</a:t>
            </a:r>
            <a:endParaRPr lang="en-GB" altLang="ru-RU" sz="1600" b="1" dirty="0" smtClean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66725" y="1064241"/>
            <a:ext cx="76581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endParaRPr lang="ru-RU" sz="1400" b="1" dirty="0">
              <a:solidFill>
                <a:srgbClr val="00B0F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gray">
          <a:xfrm>
            <a:off x="395536" y="3909054"/>
            <a:ext cx="2114550" cy="1143001"/>
          </a:xfrm>
          <a:prstGeom prst="rect">
            <a:avLst/>
          </a:prstGeom>
          <a:solidFill>
            <a:srgbClr val="00B0F0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 ПФ России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Rectangle 7"/>
          <p:cNvSpPr>
            <a:spLocks noChangeArrowheads="1"/>
          </p:cNvSpPr>
          <p:nvPr/>
        </p:nvSpPr>
        <p:spPr bwMode="gray">
          <a:xfrm>
            <a:off x="2019300" y="5207000"/>
            <a:ext cx="1314450" cy="1143001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ИС ФСС России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gray">
          <a:xfrm>
            <a:off x="3571875" y="5194301"/>
            <a:ext cx="1390650" cy="115570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ГИС ГМП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Rectangle 7"/>
          <p:cNvSpPr>
            <a:spLocks noChangeArrowheads="1"/>
          </p:cNvSpPr>
          <p:nvPr/>
        </p:nvSpPr>
        <p:spPr bwMode="gray">
          <a:xfrm>
            <a:off x="5181601" y="5207000"/>
            <a:ext cx="1571624" cy="1143000"/>
          </a:xfrm>
          <a:prstGeom prst="rect">
            <a:avLst/>
          </a:prstGeom>
          <a:solidFill>
            <a:schemeClr val="bg2">
              <a:lumMod val="50000"/>
            </a:schemeClr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ГИС ЖКХ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gray">
          <a:xfrm>
            <a:off x="6588225" y="1412777"/>
            <a:ext cx="2162175" cy="1168399"/>
          </a:xfrm>
          <a:prstGeom prst="rect">
            <a:avLst/>
          </a:prstGeom>
          <a:solidFill>
            <a:srgbClr val="C00000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АС «Бюджет»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/>
        </p:nvSpPr>
        <p:spPr bwMode="gray">
          <a:xfrm>
            <a:off x="6660232" y="2756926"/>
            <a:ext cx="2162176" cy="1143001"/>
          </a:xfrm>
          <a:prstGeom prst="rect">
            <a:avLst/>
          </a:prstGeom>
          <a:solidFill>
            <a:srgbClr val="C00000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Банковские информационные системы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gray">
          <a:xfrm>
            <a:off x="6588224" y="4101075"/>
            <a:ext cx="2200275" cy="1066800"/>
          </a:xfrm>
          <a:prstGeom prst="rect">
            <a:avLst/>
          </a:prstGeom>
          <a:solidFill>
            <a:srgbClr val="C00000"/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ИП Росстата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gray">
          <a:xfrm>
            <a:off x="395537" y="1412777"/>
            <a:ext cx="2066925" cy="114300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algn="ctr">
            <a:solidFill>
              <a:srgbClr val="DDDDDD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lvl1pPr defTabSz="801688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801688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801688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80168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0" hangingPunct="0"/>
            <a:r>
              <a:rPr lang="en-US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Web-</a:t>
            </a:r>
            <a:r>
              <a:rPr lang="ru-RU" altLang="ru-RU" sz="1600" b="1" dirty="0" smtClean="0">
                <a:solidFill>
                  <a:srgbClr val="000000"/>
                </a:solidFill>
                <a:latin typeface="Century Gothic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консолидация</a:t>
            </a:r>
            <a:endParaRPr lang="en-GB" altLang="ru-RU" sz="1600" b="1" dirty="0">
              <a:solidFill>
                <a:srgbClr val="000000"/>
              </a:solidFill>
              <a:latin typeface="Century Gothic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24" name="Прямая со стрелкой 23"/>
          <p:cNvCxnSpPr/>
          <p:nvPr/>
        </p:nvCxnSpPr>
        <p:spPr>
          <a:xfrm flipV="1">
            <a:off x="5934076" y="1700809"/>
            <a:ext cx="654149" cy="293092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12160" y="2948947"/>
            <a:ext cx="647700" cy="6351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37" idx="1"/>
          </p:cNvCxnSpPr>
          <p:nvPr/>
        </p:nvCxnSpPr>
        <p:spPr>
          <a:xfrm flipH="1">
            <a:off x="2438402" y="2952749"/>
            <a:ext cx="723899" cy="19051"/>
          </a:xfrm>
          <a:prstGeom prst="straightConnector1">
            <a:avLst/>
          </a:prstGeom>
          <a:ln w="50800" cap="rnd">
            <a:solidFill>
              <a:schemeClr val="accent1">
                <a:lumMod val="7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22" idx="1"/>
          </p:cNvCxnSpPr>
          <p:nvPr/>
        </p:nvCxnSpPr>
        <p:spPr>
          <a:xfrm>
            <a:off x="5940152" y="3909054"/>
            <a:ext cx="648072" cy="725421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8" idx="0"/>
          </p:cNvCxnSpPr>
          <p:nvPr/>
        </p:nvCxnSpPr>
        <p:spPr>
          <a:xfrm>
            <a:off x="4267200" y="4013201"/>
            <a:ext cx="0" cy="1181100"/>
          </a:xfrm>
          <a:prstGeom prst="straightConnector1">
            <a:avLst/>
          </a:prstGeom>
          <a:ln w="50800" cap="rnd">
            <a:solidFill>
              <a:schemeClr val="bg2">
                <a:lumMod val="50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19" idx="0"/>
          </p:cNvCxnSpPr>
          <p:nvPr/>
        </p:nvCxnSpPr>
        <p:spPr>
          <a:xfrm>
            <a:off x="5438775" y="3962400"/>
            <a:ext cx="528638" cy="1244600"/>
          </a:xfrm>
          <a:prstGeom prst="straightConnector1">
            <a:avLst/>
          </a:prstGeom>
          <a:ln w="50800" cap="rnd">
            <a:solidFill>
              <a:srgbClr val="FF000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H="1">
            <a:off x="2847976" y="3962401"/>
            <a:ext cx="657225" cy="1231900"/>
          </a:xfrm>
          <a:prstGeom prst="straightConnector1">
            <a:avLst/>
          </a:prstGeom>
          <a:ln w="50800" cap="rnd">
            <a:solidFill>
              <a:schemeClr val="bg2">
                <a:lumMod val="90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endCxn id="16" idx="3"/>
          </p:cNvCxnSpPr>
          <p:nvPr/>
        </p:nvCxnSpPr>
        <p:spPr>
          <a:xfrm flipH="1">
            <a:off x="2510087" y="3997955"/>
            <a:ext cx="685801" cy="482600"/>
          </a:xfrm>
          <a:prstGeom prst="straightConnector1">
            <a:avLst/>
          </a:prstGeom>
          <a:ln w="50800" cap="rnd">
            <a:solidFill>
              <a:srgbClr val="00B0F0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H="1" flipV="1">
            <a:off x="2400302" y="1612900"/>
            <a:ext cx="800099" cy="381000"/>
          </a:xfrm>
          <a:prstGeom prst="straightConnector1">
            <a:avLst/>
          </a:prstGeom>
          <a:ln w="50800" cap="rnd">
            <a:solidFill>
              <a:schemeClr val="tx2"/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35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Центр учета в сфере здравоохранения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1845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Казенное учреждение в сфере здравоохранения Вологодской области «Централизованная бухгалтерия» 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Создано  с  01.01 2017 года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2 филиала -  в  г.Вологда и г.Череповец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Перевод учреждений здравоохранения осуществлялся поэтапно с 2017 – по  2019 год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настоящее время осуществляет учет:</a:t>
            </a:r>
          </a:p>
          <a:p>
            <a:pPr marL="0" indent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86 учреждений здравоохранения: 25 ЦРБ, 40 ЛПУ г.Вологда, 21 ЛПУ г.Череповец, где работает более 30 тысяч сотрудников учреждений здравоохранения </a:t>
            </a:r>
          </a:p>
          <a:p>
            <a:pPr marL="0" indent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разрезе  всех источников финансирования и видов помощи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Достигнутые результаты  развития ЕЦИС в сфере здравоохранения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124744"/>
            <a:ext cx="8659688" cy="5580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5642</TotalTime>
  <Words>1075</Words>
  <Application>Microsoft Office PowerPoint</Application>
  <PresentationFormat>Экран (4:3)</PresentationFormat>
  <Paragraphs>180</Paragraphs>
  <Slides>16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Основные направления развития Единой централизованной информационной системы учета и отчетности в Вологодской области</vt:lpstr>
      <vt:lpstr>Слайд 2</vt:lpstr>
      <vt:lpstr>Слайд 3</vt:lpstr>
      <vt:lpstr>Создание Единой централизованной информационной системы учета и отчетности    </vt:lpstr>
      <vt:lpstr>Слайд 5</vt:lpstr>
      <vt:lpstr>Схема электронного документооборота в ЕЦИС </vt:lpstr>
      <vt:lpstr>Слайд 7</vt:lpstr>
      <vt:lpstr>Центр учета в сфере здравоохранения</vt:lpstr>
      <vt:lpstr>Достигнутые результаты  развития ЕЦИС в сфере здравоохранения</vt:lpstr>
      <vt:lpstr>Развитие ЕЦИС в сфере здравоохранения</vt:lpstr>
      <vt:lpstr>Актуальные вопросы развития ЕЦИС</vt:lpstr>
      <vt:lpstr>АКТУАЛЬНЫЕ  ВОПРОСЫ  КОНТРОЛЯ  И  АУДИТА</vt:lpstr>
      <vt:lpstr>Федеральный стандарт ВФА</vt:lpstr>
      <vt:lpstr>Приказ Минфина России от 15.04.2021г. № 61н                              "Об утверждении унифицированных форм электронных документов бухгалтерского учета, применяемых при ведении бюджетного учета, бухгалтерского учета государственных (муниципальных) учреждений, и Методических указаний по их формированию и применению" </vt:lpstr>
      <vt:lpstr>Развитие функционала единой централизованной информационной системы учета и отчетности </vt:lpstr>
      <vt:lpstr>  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АС Планирование  Государственные программы</dc:title>
  <dc:creator>nadin</dc:creator>
  <cp:lastModifiedBy>Ивановская</cp:lastModifiedBy>
  <cp:revision>702</cp:revision>
  <dcterms:created xsi:type="dcterms:W3CDTF">2017-05-18T08:54:37Z</dcterms:created>
  <dcterms:modified xsi:type="dcterms:W3CDTF">2021-10-07T09:00:14Z</dcterms:modified>
</cp:coreProperties>
</file>