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1" r:id="rId1"/>
  </p:sldMasterIdLst>
  <p:notesMasterIdLst>
    <p:notesMasterId r:id="rId11"/>
  </p:notesMasterIdLst>
  <p:sldIdLst>
    <p:sldId id="262" r:id="rId2"/>
    <p:sldId id="296" r:id="rId3"/>
    <p:sldId id="297" r:id="rId4"/>
    <p:sldId id="294" r:id="rId5"/>
    <p:sldId id="289" r:id="rId6"/>
    <p:sldId id="298" r:id="rId7"/>
    <p:sldId id="299" r:id="rId8"/>
    <p:sldId id="300" r:id="rId9"/>
    <p:sldId id="301" r:id="rId10"/>
  </p:sldIdLst>
  <p:sldSz cx="9144000" cy="6858000" type="screen4x3"/>
  <p:notesSz cx="6858000" cy="9872663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oto Sans" panose="020B0604020202020204" charset="0"/>
      <p:regular r:id="rId20"/>
      <p:bold r:id="rId21"/>
      <p:italic r:id="rId22"/>
      <p:bold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5" userDrawn="1">
          <p15:clr>
            <a:srgbClr val="A4A3A4"/>
          </p15:clr>
        </p15:guide>
        <p15:guide id="4" orient="horz" pos="2047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143"/>
    <a:srgbClr val="3E4C60"/>
    <a:srgbClr val="A6A6A6"/>
    <a:srgbClr val="E5B054"/>
    <a:srgbClr val="199360"/>
    <a:srgbClr val="596272"/>
    <a:srgbClr val="3E89CE"/>
    <a:srgbClr val="60AA84"/>
    <a:srgbClr val="7C7C7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96404" autoAdjust="0"/>
  </p:normalViewPr>
  <p:slideViewPr>
    <p:cSldViewPr snapToGrid="0">
      <p:cViewPr varScale="1">
        <p:scale>
          <a:sx n="118" d="100"/>
          <a:sy n="118" d="100"/>
        </p:scale>
        <p:origin x="1868" y="72"/>
      </p:cViewPr>
      <p:guideLst>
        <p:guide pos="295"/>
        <p:guide orient="horz" pos="2047"/>
        <p:guide orient="horz" pos="3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800" cy="495347"/>
          </a:xfrm>
          <a:prstGeom prst="rect">
            <a:avLst/>
          </a:prstGeom>
        </p:spPr>
        <p:txBody>
          <a:bodyPr vert="horz" lIns="90976" tIns="45489" rIns="90976" bIns="454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95347"/>
          </a:xfrm>
          <a:prstGeom prst="rect">
            <a:avLst/>
          </a:prstGeom>
        </p:spPr>
        <p:txBody>
          <a:bodyPr vert="horz" lIns="90976" tIns="45489" rIns="90976" bIns="45489" rtlCol="0"/>
          <a:lstStyle>
            <a:lvl1pPr algn="r">
              <a:defRPr sz="1200"/>
            </a:lvl1pPr>
          </a:lstStyle>
          <a:p>
            <a:fld id="{1B57030F-35D5-4FE0-80FE-F8EA9DFD1FD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6" tIns="45489" rIns="90976" bIns="454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51222"/>
            <a:ext cx="5486400" cy="3887361"/>
          </a:xfrm>
          <a:prstGeom prst="rect">
            <a:avLst/>
          </a:prstGeom>
        </p:spPr>
        <p:txBody>
          <a:bodyPr vert="horz" lIns="90976" tIns="45489" rIns="90976" bIns="454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71800" cy="495346"/>
          </a:xfrm>
          <a:prstGeom prst="rect">
            <a:avLst/>
          </a:prstGeom>
        </p:spPr>
        <p:txBody>
          <a:bodyPr vert="horz" lIns="90976" tIns="45489" rIns="90976" bIns="454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377317"/>
            <a:ext cx="2971800" cy="495346"/>
          </a:xfrm>
          <a:prstGeom prst="rect">
            <a:avLst/>
          </a:prstGeom>
        </p:spPr>
        <p:txBody>
          <a:bodyPr vert="horz" lIns="90976" tIns="45489" rIns="90976" bIns="45489" rtlCol="0" anchor="b"/>
          <a:lstStyle>
            <a:lvl1pPr algn="r">
              <a:defRPr sz="1200"/>
            </a:lvl1pPr>
          </a:lstStyle>
          <a:p>
            <a:fld id="{69EA26B6-40C4-4705-95EA-50917FD5C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1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перерисовать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FE17-E5FD-40BF-A28A-D51286F31ED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5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4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61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78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4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09BE73-A1EA-48D8-AB36-39487D2A598F}"/>
              </a:ext>
            </a:extLst>
          </p:cNvPr>
          <p:cNvSpPr/>
          <p:nvPr userDrawn="1"/>
        </p:nvSpPr>
        <p:spPr>
          <a:xfrm>
            <a:off x="2428860" y="668636"/>
            <a:ext cx="671514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C7CF21-9B14-4527-A11F-DB62066EB2D7}"/>
              </a:ext>
            </a:extLst>
          </p:cNvPr>
          <p:cNvSpPr/>
          <p:nvPr userDrawn="1"/>
        </p:nvSpPr>
        <p:spPr>
          <a:xfrm>
            <a:off x="8429653" y="214290"/>
            <a:ext cx="714347" cy="500066"/>
          </a:xfrm>
          <a:prstGeom prst="rect">
            <a:avLst/>
          </a:prstGeom>
          <a:solidFill>
            <a:srgbClr val="2A3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8" y="247502"/>
            <a:ext cx="1786589" cy="4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em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91" b="6307"/>
          <a:stretch/>
        </p:blipFill>
        <p:spPr>
          <a:xfrm>
            <a:off x="0" y="0"/>
            <a:ext cx="9559636" cy="6858000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-41564" y="0"/>
            <a:ext cx="9569450" cy="6858000"/>
          </a:xfrm>
          <a:custGeom>
            <a:avLst/>
            <a:gdLst>
              <a:gd name="connsiteX0" fmla="*/ 7101363 w 10271945"/>
              <a:gd name="connsiteY0" fmla="*/ 0 h 6858000"/>
              <a:gd name="connsiteX1" fmla="*/ 10271945 w 10271945"/>
              <a:gd name="connsiteY1" fmla="*/ 0 h 6858000"/>
              <a:gd name="connsiteX2" fmla="*/ 10271945 w 10271945"/>
              <a:gd name="connsiteY2" fmla="*/ 6858000 h 6858000"/>
              <a:gd name="connsiteX3" fmla="*/ 0 w 1027194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1945" h="6858000">
                <a:moveTo>
                  <a:pt x="7101363" y="0"/>
                </a:moveTo>
                <a:lnTo>
                  <a:pt x="10271945" y="0"/>
                </a:lnTo>
                <a:lnTo>
                  <a:pt x="102719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>
            <a:alphaModFix amt="33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22" y="173787"/>
            <a:ext cx="4158585" cy="456331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flipV="1">
            <a:off x="6089752" y="5174342"/>
            <a:ext cx="3054248" cy="45719"/>
          </a:xfrm>
          <a:prstGeom prst="roundRect">
            <a:avLst/>
          </a:prstGeom>
          <a:solidFill>
            <a:srgbClr val="2A3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8"/>
          <a:stretch/>
        </p:blipFill>
        <p:spPr>
          <a:xfrm>
            <a:off x="8259142" y="3232033"/>
            <a:ext cx="1017241" cy="987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7156" y="4305425"/>
            <a:ext cx="8088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УПРАВЛЕНИЕ ОБЩЕСТВЕННЫМИ ФИНАНСАМИ.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НОВЫЕ ВЫЗОВЫ И ПРАКТИКА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1" y="5382051"/>
            <a:ext cx="8549108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08.10.2021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239"/>
            <a:ext cx="9144000" cy="6110814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4613563" y="1461226"/>
            <a:ext cx="4114511" cy="4805104"/>
          </a:xfrm>
          <a:prstGeom prst="roundRect">
            <a:avLst>
              <a:gd name="adj" fmla="val 793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  <a:latin typeface="Arial Narrow"/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3074" y="1775447"/>
            <a:ext cx="3458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42E3D"/>
                </a:solidFill>
                <a:cs typeface="Arial" panose="020B0604020202020204" pitchFamily="34" charset="0"/>
              </a:rPr>
              <a:t>НАПРАВЛЕНИЯ УСОВЕРШЕНСТВОВАНИЯ СИСТЕМЫ</a:t>
            </a:r>
            <a:endParaRPr lang="ru-RU" b="1" dirty="0">
              <a:solidFill>
                <a:srgbClr val="242E3D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5053" y="2791110"/>
            <a:ext cx="334302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Переход к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клиентоцентричному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интерфейсу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5053" y="4687571"/>
            <a:ext cx="334302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Единство ввода и многократное использование информации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5053" y="3406247"/>
            <a:ext cx="335054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Мгновенное отражение факта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выполнения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операций на счетах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5054" y="5251656"/>
            <a:ext cx="334302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«Бесшовная" интеграция с иными ГИС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создание единой экосистемы в сфере управления общественными финансами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85053" y="4021384"/>
            <a:ext cx="33651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Работа с большими данными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средствами искусственного интеллекта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67288" y="2852695"/>
            <a:ext cx="400050" cy="400050"/>
          </a:xfrm>
          <a:prstGeom prst="roundRect">
            <a:avLst>
              <a:gd name="adj" fmla="val 5953"/>
            </a:avLst>
          </a:prstGeom>
          <a:solidFill>
            <a:srgbClr val="3A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967288" y="3474995"/>
            <a:ext cx="400050" cy="400050"/>
          </a:xfrm>
          <a:prstGeom prst="roundRect">
            <a:avLst>
              <a:gd name="adj" fmla="val 5953"/>
            </a:avLst>
          </a:prstGeom>
          <a:solidFill>
            <a:srgbClr val="3A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967288" y="4097295"/>
            <a:ext cx="400050" cy="400050"/>
          </a:xfrm>
          <a:prstGeom prst="roundRect">
            <a:avLst>
              <a:gd name="adj" fmla="val 5953"/>
            </a:avLst>
          </a:prstGeom>
          <a:solidFill>
            <a:srgbClr val="3A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967288" y="5341895"/>
            <a:ext cx="400050" cy="400050"/>
          </a:xfrm>
          <a:prstGeom prst="roundRect">
            <a:avLst>
              <a:gd name="adj" fmla="val 5953"/>
            </a:avLst>
          </a:prstGeom>
          <a:solidFill>
            <a:srgbClr val="3A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967288" y="4719595"/>
            <a:ext cx="400050" cy="400050"/>
          </a:xfrm>
          <a:prstGeom prst="roundRect">
            <a:avLst>
              <a:gd name="adj" fmla="val 5953"/>
            </a:avLst>
          </a:prstGeom>
          <a:solidFill>
            <a:srgbClr val="3A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5034923" y="2926679"/>
            <a:ext cx="264943" cy="264944"/>
            <a:chOff x="2337293" y="633180"/>
            <a:chExt cx="324182" cy="324182"/>
          </a:xfrm>
          <a:solidFill>
            <a:schemeClr val="bg1"/>
          </a:solidFill>
        </p:grpSpPr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2486490" y="781456"/>
              <a:ext cx="174984" cy="175906"/>
            </a:xfrm>
            <a:custGeom>
              <a:avLst/>
              <a:gdLst>
                <a:gd name="T0" fmla="*/ 416 w 832"/>
                <a:gd name="T1" fmla="*/ 832 h 832"/>
                <a:gd name="T2" fmla="*/ 0 w 832"/>
                <a:gd name="T3" fmla="*/ 416 h 832"/>
                <a:gd name="T4" fmla="*/ 416 w 832"/>
                <a:gd name="T5" fmla="*/ 0 h 832"/>
                <a:gd name="T6" fmla="*/ 832 w 832"/>
                <a:gd name="T7" fmla="*/ 416 h 832"/>
                <a:gd name="T8" fmla="*/ 416 w 832"/>
                <a:gd name="T9" fmla="*/ 832 h 832"/>
                <a:gd name="T10" fmla="*/ 416 w 832"/>
                <a:gd name="T11" fmla="*/ 96 h 832"/>
                <a:gd name="T12" fmla="*/ 96 w 832"/>
                <a:gd name="T13" fmla="*/ 416 h 832"/>
                <a:gd name="T14" fmla="*/ 416 w 832"/>
                <a:gd name="T15" fmla="*/ 736 h 832"/>
                <a:gd name="T16" fmla="*/ 736 w 832"/>
                <a:gd name="T17" fmla="*/ 416 h 832"/>
                <a:gd name="T18" fmla="*/ 416 w 832"/>
                <a:gd name="T19" fmla="*/ 96 h 832"/>
                <a:gd name="T20" fmla="*/ 416 w 832"/>
                <a:gd name="T21" fmla="*/ 96 h 832"/>
                <a:gd name="T22" fmla="*/ 416 w 832"/>
                <a:gd name="T23" fmla="*/ 96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2" h="832">
                  <a:moveTo>
                    <a:pt x="416" y="832"/>
                  </a:moveTo>
                  <a:cubicBezTo>
                    <a:pt x="186" y="832"/>
                    <a:pt x="0" y="645"/>
                    <a:pt x="0" y="416"/>
                  </a:cubicBezTo>
                  <a:cubicBezTo>
                    <a:pt x="0" y="187"/>
                    <a:pt x="186" y="0"/>
                    <a:pt x="416" y="0"/>
                  </a:cubicBezTo>
                  <a:cubicBezTo>
                    <a:pt x="645" y="0"/>
                    <a:pt x="832" y="187"/>
                    <a:pt x="832" y="416"/>
                  </a:cubicBezTo>
                  <a:cubicBezTo>
                    <a:pt x="832" y="645"/>
                    <a:pt x="645" y="832"/>
                    <a:pt x="416" y="832"/>
                  </a:cubicBezTo>
                  <a:close/>
                  <a:moveTo>
                    <a:pt x="416" y="96"/>
                  </a:moveTo>
                  <a:cubicBezTo>
                    <a:pt x="239" y="96"/>
                    <a:pt x="96" y="240"/>
                    <a:pt x="96" y="416"/>
                  </a:cubicBezTo>
                  <a:cubicBezTo>
                    <a:pt x="96" y="592"/>
                    <a:pt x="239" y="736"/>
                    <a:pt x="416" y="736"/>
                  </a:cubicBezTo>
                  <a:cubicBezTo>
                    <a:pt x="592" y="736"/>
                    <a:pt x="736" y="592"/>
                    <a:pt x="736" y="416"/>
                  </a:cubicBezTo>
                  <a:cubicBezTo>
                    <a:pt x="736" y="240"/>
                    <a:pt x="592" y="96"/>
                    <a:pt x="416" y="96"/>
                  </a:cubicBezTo>
                  <a:close/>
                  <a:moveTo>
                    <a:pt x="416" y="96"/>
                  </a:moveTo>
                  <a:cubicBezTo>
                    <a:pt x="416" y="96"/>
                    <a:pt x="416" y="96"/>
                    <a:pt x="416" y="9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37"/>
            <p:cNvSpPr>
              <a:spLocks noEditPoints="1"/>
            </p:cNvSpPr>
            <p:nvPr/>
          </p:nvSpPr>
          <p:spPr bwMode="auto">
            <a:xfrm>
              <a:off x="2522408" y="831189"/>
              <a:ext cx="96702" cy="75520"/>
            </a:xfrm>
            <a:custGeom>
              <a:avLst/>
              <a:gdLst>
                <a:gd name="T0" fmla="*/ 181 w 458"/>
                <a:gd name="T1" fmla="*/ 358 h 358"/>
                <a:gd name="T2" fmla="*/ 147 w 458"/>
                <a:gd name="T3" fmla="*/ 344 h 358"/>
                <a:gd name="T4" fmla="*/ 19 w 458"/>
                <a:gd name="T5" fmla="*/ 216 h 358"/>
                <a:gd name="T6" fmla="*/ 19 w 458"/>
                <a:gd name="T7" fmla="*/ 148 h 358"/>
                <a:gd name="T8" fmla="*/ 87 w 458"/>
                <a:gd name="T9" fmla="*/ 148 h 358"/>
                <a:gd name="T10" fmla="*/ 179 w 458"/>
                <a:gd name="T11" fmla="*/ 240 h 358"/>
                <a:gd name="T12" fmla="*/ 369 w 458"/>
                <a:gd name="T13" fmla="*/ 22 h 358"/>
                <a:gd name="T14" fmla="*/ 436 w 458"/>
                <a:gd name="T15" fmla="*/ 18 h 358"/>
                <a:gd name="T16" fmla="*/ 441 w 458"/>
                <a:gd name="T17" fmla="*/ 86 h 358"/>
                <a:gd name="T18" fmla="*/ 217 w 458"/>
                <a:gd name="T19" fmla="*/ 342 h 358"/>
                <a:gd name="T20" fmla="*/ 182 w 458"/>
                <a:gd name="T21" fmla="*/ 358 h 358"/>
                <a:gd name="T22" fmla="*/ 181 w 458"/>
                <a:gd name="T23" fmla="*/ 358 h 358"/>
                <a:gd name="T24" fmla="*/ 181 w 458"/>
                <a:gd name="T25" fmla="*/ 358 h 358"/>
                <a:gd name="T26" fmla="*/ 181 w 458"/>
                <a:gd name="T2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8" h="358">
                  <a:moveTo>
                    <a:pt x="181" y="358"/>
                  </a:moveTo>
                  <a:cubicBezTo>
                    <a:pt x="168" y="358"/>
                    <a:pt x="156" y="353"/>
                    <a:pt x="147" y="344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0" y="197"/>
                    <a:pt x="0" y="167"/>
                    <a:pt x="19" y="148"/>
                  </a:cubicBezTo>
                  <a:cubicBezTo>
                    <a:pt x="38" y="129"/>
                    <a:pt x="68" y="129"/>
                    <a:pt x="87" y="148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86" y="3"/>
                    <a:pt x="417" y="0"/>
                    <a:pt x="436" y="18"/>
                  </a:cubicBezTo>
                  <a:cubicBezTo>
                    <a:pt x="456" y="35"/>
                    <a:pt x="458" y="66"/>
                    <a:pt x="441" y="86"/>
                  </a:cubicBezTo>
                  <a:cubicBezTo>
                    <a:pt x="217" y="342"/>
                    <a:pt x="217" y="342"/>
                    <a:pt x="217" y="342"/>
                  </a:cubicBezTo>
                  <a:cubicBezTo>
                    <a:pt x="208" y="352"/>
                    <a:pt x="196" y="358"/>
                    <a:pt x="182" y="358"/>
                  </a:cubicBezTo>
                  <a:cubicBezTo>
                    <a:pt x="182" y="358"/>
                    <a:pt x="181" y="358"/>
                    <a:pt x="181" y="358"/>
                  </a:cubicBezTo>
                  <a:close/>
                  <a:moveTo>
                    <a:pt x="181" y="358"/>
                  </a:moveTo>
                  <a:cubicBezTo>
                    <a:pt x="181" y="358"/>
                    <a:pt x="181" y="358"/>
                    <a:pt x="181" y="35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38"/>
            <p:cNvSpPr>
              <a:spLocks noEditPoints="1"/>
            </p:cNvSpPr>
            <p:nvPr/>
          </p:nvSpPr>
          <p:spPr bwMode="auto">
            <a:xfrm>
              <a:off x="2391630" y="728040"/>
              <a:ext cx="216428" cy="81045"/>
            </a:xfrm>
            <a:custGeom>
              <a:avLst/>
              <a:gdLst>
                <a:gd name="T0" fmla="*/ 416 w 1024"/>
                <a:gd name="T1" fmla="*/ 384 h 384"/>
                <a:gd name="T2" fmla="*/ 48 w 1024"/>
                <a:gd name="T3" fmla="*/ 384 h 384"/>
                <a:gd name="T4" fmla="*/ 0 w 1024"/>
                <a:gd name="T5" fmla="*/ 336 h 384"/>
                <a:gd name="T6" fmla="*/ 0 w 1024"/>
                <a:gd name="T7" fmla="*/ 48 h 384"/>
                <a:gd name="T8" fmla="*/ 48 w 1024"/>
                <a:gd name="T9" fmla="*/ 0 h 384"/>
                <a:gd name="T10" fmla="*/ 976 w 1024"/>
                <a:gd name="T11" fmla="*/ 0 h 384"/>
                <a:gd name="T12" fmla="*/ 1024 w 1024"/>
                <a:gd name="T13" fmla="*/ 48 h 384"/>
                <a:gd name="T14" fmla="*/ 1024 w 1024"/>
                <a:gd name="T15" fmla="*/ 124 h 384"/>
                <a:gd name="T16" fmla="*/ 976 w 1024"/>
                <a:gd name="T17" fmla="*/ 172 h 384"/>
                <a:gd name="T18" fmla="*/ 928 w 1024"/>
                <a:gd name="T19" fmla="*/ 124 h 384"/>
                <a:gd name="T20" fmla="*/ 928 w 1024"/>
                <a:gd name="T21" fmla="*/ 96 h 384"/>
                <a:gd name="T22" fmla="*/ 96 w 1024"/>
                <a:gd name="T23" fmla="*/ 96 h 384"/>
                <a:gd name="T24" fmla="*/ 96 w 1024"/>
                <a:gd name="T25" fmla="*/ 288 h 384"/>
                <a:gd name="T26" fmla="*/ 416 w 1024"/>
                <a:gd name="T27" fmla="*/ 288 h 384"/>
                <a:gd name="T28" fmla="*/ 464 w 1024"/>
                <a:gd name="T29" fmla="*/ 336 h 384"/>
                <a:gd name="T30" fmla="*/ 416 w 1024"/>
                <a:gd name="T31" fmla="*/ 384 h 384"/>
                <a:gd name="T32" fmla="*/ 416 w 1024"/>
                <a:gd name="T33" fmla="*/ 384 h 384"/>
                <a:gd name="T34" fmla="*/ 416 w 1024"/>
                <a:gd name="T3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4" h="384">
                  <a:moveTo>
                    <a:pt x="416" y="384"/>
                  </a:moveTo>
                  <a:cubicBezTo>
                    <a:pt x="48" y="384"/>
                    <a:pt x="48" y="384"/>
                    <a:pt x="48" y="384"/>
                  </a:cubicBezTo>
                  <a:cubicBezTo>
                    <a:pt x="21" y="384"/>
                    <a:pt x="0" y="363"/>
                    <a:pt x="0" y="33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1002" y="0"/>
                    <a:pt x="1024" y="22"/>
                    <a:pt x="1024" y="48"/>
                  </a:cubicBezTo>
                  <a:cubicBezTo>
                    <a:pt x="1024" y="124"/>
                    <a:pt x="1024" y="124"/>
                    <a:pt x="1024" y="124"/>
                  </a:cubicBezTo>
                  <a:cubicBezTo>
                    <a:pt x="1024" y="150"/>
                    <a:pt x="1002" y="172"/>
                    <a:pt x="976" y="172"/>
                  </a:cubicBezTo>
                  <a:cubicBezTo>
                    <a:pt x="949" y="172"/>
                    <a:pt x="928" y="150"/>
                    <a:pt x="928" y="124"/>
                  </a:cubicBezTo>
                  <a:cubicBezTo>
                    <a:pt x="928" y="96"/>
                    <a:pt x="928" y="96"/>
                    <a:pt x="928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288"/>
                    <a:pt x="96" y="288"/>
                    <a:pt x="96" y="288"/>
                  </a:cubicBezTo>
                  <a:cubicBezTo>
                    <a:pt x="416" y="288"/>
                    <a:pt x="416" y="288"/>
                    <a:pt x="416" y="288"/>
                  </a:cubicBezTo>
                  <a:cubicBezTo>
                    <a:pt x="443" y="288"/>
                    <a:pt x="464" y="310"/>
                    <a:pt x="464" y="336"/>
                  </a:cubicBezTo>
                  <a:cubicBezTo>
                    <a:pt x="464" y="363"/>
                    <a:pt x="443" y="384"/>
                    <a:pt x="416" y="384"/>
                  </a:cubicBezTo>
                  <a:close/>
                  <a:moveTo>
                    <a:pt x="416" y="384"/>
                  </a:moveTo>
                  <a:cubicBezTo>
                    <a:pt x="416" y="384"/>
                    <a:pt x="416" y="384"/>
                    <a:pt x="416" y="38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39"/>
            <p:cNvSpPr>
              <a:spLocks noEditPoints="1"/>
            </p:cNvSpPr>
            <p:nvPr/>
          </p:nvSpPr>
          <p:spPr bwMode="auto">
            <a:xfrm>
              <a:off x="2392551" y="829347"/>
              <a:ext cx="77362" cy="20261"/>
            </a:xfrm>
            <a:custGeom>
              <a:avLst/>
              <a:gdLst>
                <a:gd name="T0" fmla="*/ 320 w 368"/>
                <a:gd name="T1" fmla="*/ 96 h 96"/>
                <a:gd name="T2" fmla="*/ 48 w 368"/>
                <a:gd name="T3" fmla="*/ 96 h 96"/>
                <a:gd name="T4" fmla="*/ 0 w 368"/>
                <a:gd name="T5" fmla="*/ 48 h 96"/>
                <a:gd name="T6" fmla="*/ 48 w 368"/>
                <a:gd name="T7" fmla="*/ 0 h 96"/>
                <a:gd name="T8" fmla="*/ 320 w 368"/>
                <a:gd name="T9" fmla="*/ 0 h 96"/>
                <a:gd name="T10" fmla="*/ 368 w 368"/>
                <a:gd name="T11" fmla="*/ 48 h 96"/>
                <a:gd name="T12" fmla="*/ 320 w 368"/>
                <a:gd name="T13" fmla="*/ 96 h 96"/>
                <a:gd name="T14" fmla="*/ 320 w 368"/>
                <a:gd name="T15" fmla="*/ 96 h 96"/>
                <a:gd name="T16" fmla="*/ 320 w 368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96">
                  <a:moveTo>
                    <a:pt x="320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47" y="0"/>
                    <a:pt x="368" y="22"/>
                    <a:pt x="368" y="48"/>
                  </a:cubicBezTo>
                  <a:cubicBezTo>
                    <a:pt x="368" y="75"/>
                    <a:pt x="347" y="96"/>
                    <a:pt x="320" y="96"/>
                  </a:cubicBezTo>
                  <a:close/>
                  <a:moveTo>
                    <a:pt x="320" y="96"/>
                  </a:moveTo>
                  <a:cubicBezTo>
                    <a:pt x="320" y="96"/>
                    <a:pt x="320" y="96"/>
                    <a:pt x="320" y="9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0"/>
            <p:cNvSpPr>
              <a:spLocks noEditPoints="1"/>
            </p:cNvSpPr>
            <p:nvPr/>
          </p:nvSpPr>
          <p:spPr bwMode="auto">
            <a:xfrm>
              <a:off x="2392551" y="869869"/>
              <a:ext cx="73678" cy="20261"/>
            </a:xfrm>
            <a:custGeom>
              <a:avLst/>
              <a:gdLst>
                <a:gd name="T0" fmla="*/ 303 w 351"/>
                <a:gd name="T1" fmla="*/ 96 h 96"/>
                <a:gd name="T2" fmla="*/ 48 w 351"/>
                <a:gd name="T3" fmla="*/ 96 h 96"/>
                <a:gd name="T4" fmla="*/ 0 w 351"/>
                <a:gd name="T5" fmla="*/ 48 h 96"/>
                <a:gd name="T6" fmla="*/ 48 w 351"/>
                <a:gd name="T7" fmla="*/ 0 h 96"/>
                <a:gd name="T8" fmla="*/ 303 w 351"/>
                <a:gd name="T9" fmla="*/ 0 h 96"/>
                <a:gd name="T10" fmla="*/ 351 w 351"/>
                <a:gd name="T11" fmla="*/ 48 h 96"/>
                <a:gd name="T12" fmla="*/ 303 w 351"/>
                <a:gd name="T13" fmla="*/ 96 h 96"/>
                <a:gd name="T14" fmla="*/ 303 w 351"/>
                <a:gd name="T15" fmla="*/ 96 h 96"/>
                <a:gd name="T16" fmla="*/ 303 w 351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96">
                  <a:moveTo>
                    <a:pt x="303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30" y="0"/>
                    <a:pt x="351" y="22"/>
                    <a:pt x="351" y="48"/>
                  </a:cubicBezTo>
                  <a:cubicBezTo>
                    <a:pt x="351" y="75"/>
                    <a:pt x="330" y="96"/>
                    <a:pt x="303" y="96"/>
                  </a:cubicBezTo>
                  <a:close/>
                  <a:moveTo>
                    <a:pt x="303" y="96"/>
                  </a:moveTo>
                  <a:cubicBezTo>
                    <a:pt x="303" y="96"/>
                    <a:pt x="303" y="96"/>
                    <a:pt x="303" y="9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1"/>
            <p:cNvSpPr>
              <a:spLocks noEditPoints="1"/>
            </p:cNvSpPr>
            <p:nvPr/>
          </p:nvSpPr>
          <p:spPr bwMode="auto">
            <a:xfrm>
              <a:off x="2337293" y="633180"/>
              <a:ext cx="324182" cy="297474"/>
            </a:xfrm>
            <a:custGeom>
              <a:avLst/>
              <a:gdLst>
                <a:gd name="T0" fmla="*/ 614 w 1536"/>
                <a:gd name="T1" fmla="*/ 1408 h 1408"/>
                <a:gd name="T2" fmla="*/ 176 w 1536"/>
                <a:gd name="T3" fmla="*/ 1408 h 1408"/>
                <a:gd name="T4" fmla="*/ 0 w 1536"/>
                <a:gd name="T5" fmla="*/ 1232 h 1408"/>
                <a:gd name="T6" fmla="*/ 0 w 1536"/>
                <a:gd name="T7" fmla="*/ 176 h 1408"/>
                <a:gd name="T8" fmla="*/ 176 w 1536"/>
                <a:gd name="T9" fmla="*/ 0 h 1408"/>
                <a:gd name="T10" fmla="*/ 1360 w 1536"/>
                <a:gd name="T11" fmla="*/ 0 h 1408"/>
                <a:gd name="T12" fmla="*/ 1536 w 1536"/>
                <a:gd name="T13" fmla="*/ 176 h 1408"/>
                <a:gd name="T14" fmla="*/ 1536 w 1536"/>
                <a:gd name="T15" fmla="*/ 699 h 1408"/>
                <a:gd name="T16" fmla="*/ 1488 w 1536"/>
                <a:gd name="T17" fmla="*/ 747 h 1408"/>
                <a:gd name="T18" fmla="*/ 1440 w 1536"/>
                <a:gd name="T19" fmla="*/ 699 h 1408"/>
                <a:gd name="T20" fmla="*/ 1440 w 1536"/>
                <a:gd name="T21" fmla="*/ 176 h 1408"/>
                <a:gd name="T22" fmla="*/ 1360 w 1536"/>
                <a:gd name="T23" fmla="*/ 96 h 1408"/>
                <a:gd name="T24" fmla="*/ 176 w 1536"/>
                <a:gd name="T25" fmla="*/ 96 h 1408"/>
                <a:gd name="T26" fmla="*/ 96 w 1536"/>
                <a:gd name="T27" fmla="*/ 176 h 1408"/>
                <a:gd name="T28" fmla="*/ 96 w 1536"/>
                <a:gd name="T29" fmla="*/ 1232 h 1408"/>
                <a:gd name="T30" fmla="*/ 176 w 1536"/>
                <a:gd name="T31" fmla="*/ 1312 h 1408"/>
                <a:gd name="T32" fmla="*/ 614 w 1536"/>
                <a:gd name="T33" fmla="*/ 1312 h 1408"/>
                <a:gd name="T34" fmla="*/ 662 w 1536"/>
                <a:gd name="T35" fmla="*/ 1360 h 1408"/>
                <a:gd name="T36" fmla="*/ 614 w 1536"/>
                <a:gd name="T37" fmla="*/ 1408 h 1408"/>
                <a:gd name="T38" fmla="*/ 614 w 1536"/>
                <a:gd name="T39" fmla="*/ 1408 h 1408"/>
                <a:gd name="T40" fmla="*/ 614 w 1536"/>
                <a:gd name="T41" fmla="*/ 1408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36" h="1408">
                  <a:moveTo>
                    <a:pt x="614" y="1408"/>
                  </a:moveTo>
                  <a:cubicBezTo>
                    <a:pt x="176" y="1408"/>
                    <a:pt x="176" y="1408"/>
                    <a:pt x="176" y="1408"/>
                  </a:cubicBezTo>
                  <a:cubicBezTo>
                    <a:pt x="79" y="1408"/>
                    <a:pt x="0" y="1329"/>
                    <a:pt x="0" y="123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1360" y="0"/>
                    <a:pt x="1360" y="0"/>
                    <a:pt x="1360" y="0"/>
                  </a:cubicBezTo>
                  <a:cubicBezTo>
                    <a:pt x="1457" y="0"/>
                    <a:pt x="1536" y="79"/>
                    <a:pt x="1536" y="176"/>
                  </a:cubicBezTo>
                  <a:cubicBezTo>
                    <a:pt x="1536" y="699"/>
                    <a:pt x="1536" y="699"/>
                    <a:pt x="1536" y="699"/>
                  </a:cubicBezTo>
                  <a:cubicBezTo>
                    <a:pt x="1536" y="725"/>
                    <a:pt x="1514" y="747"/>
                    <a:pt x="1488" y="747"/>
                  </a:cubicBezTo>
                  <a:cubicBezTo>
                    <a:pt x="1461" y="747"/>
                    <a:pt x="1440" y="725"/>
                    <a:pt x="1440" y="699"/>
                  </a:cubicBezTo>
                  <a:cubicBezTo>
                    <a:pt x="1440" y="176"/>
                    <a:pt x="1440" y="176"/>
                    <a:pt x="1440" y="176"/>
                  </a:cubicBezTo>
                  <a:cubicBezTo>
                    <a:pt x="1440" y="132"/>
                    <a:pt x="1404" y="96"/>
                    <a:pt x="1360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32" y="96"/>
                    <a:pt x="96" y="132"/>
                    <a:pt x="96" y="176"/>
                  </a:cubicBezTo>
                  <a:cubicBezTo>
                    <a:pt x="96" y="1232"/>
                    <a:pt x="96" y="1232"/>
                    <a:pt x="96" y="1232"/>
                  </a:cubicBezTo>
                  <a:cubicBezTo>
                    <a:pt x="96" y="1276"/>
                    <a:pt x="132" y="1312"/>
                    <a:pt x="176" y="1312"/>
                  </a:cubicBezTo>
                  <a:cubicBezTo>
                    <a:pt x="614" y="1312"/>
                    <a:pt x="614" y="1312"/>
                    <a:pt x="614" y="1312"/>
                  </a:cubicBezTo>
                  <a:cubicBezTo>
                    <a:pt x="640" y="1312"/>
                    <a:pt x="662" y="1334"/>
                    <a:pt x="662" y="1360"/>
                  </a:cubicBezTo>
                  <a:cubicBezTo>
                    <a:pt x="662" y="1387"/>
                    <a:pt x="640" y="1408"/>
                    <a:pt x="614" y="1408"/>
                  </a:cubicBezTo>
                  <a:close/>
                  <a:moveTo>
                    <a:pt x="614" y="1408"/>
                  </a:moveTo>
                  <a:cubicBezTo>
                    <a:pt x="614" y="1408"/>
                    <a:pt x="614" y="1408"/>
                    <a:pt x="614" y="140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2337293" y="680149"/>
              <a:ext cx="324182" cy="20261"/>
            </a:xfrm>
            <a:custGeom>
              <a:avLst/>
              <a:gdLst>
                <a:gd name="T0" fmla="*/ 1488 w 1536"/>
                <a:gd name="T1" fmla="*/ 96 h 96"/>
                <a:gd name="T2" fmla="*/ 48 w 1536"/>
                <a:gd name="T3" fmla="*/ 96 h 96"/>
                <a:gd name="T4" fmla="*/ 0 w 1536"/>
                <a:gd name="T5" fmla="*/ 48 h 96"/>
                <a:gd name="T6" fmla="*/ 48 w 1536"/>
                <a:gd name="T7" fmla="*/ 0 h 96"/>
                <a:gd name="T8" fmla="*/ 1488 w 1536"/>
                <a:gd name="T9" fmla="*/ 0 h 96"/>
                <a:gd name="T10" fmla="*/ 1536 w 1536"/>
                <a:gd name="T11" fmla="*/ 48 h 96"/>
                <a:gd name="T12" fmla="*/ 1488 w 1536"/>
                <a:gd name="T13" fmla="*/ 96 h 96"/>
                <a:gd name="T14" fmla="*/ 1488 w 1536"/>
                <a:gd name="T15" fmla="*/ 96 h 96"/>
                <a:gd name="T16" fmla="*/ 1488 w 153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6" h="96">
                  <a:moveTo>
                    <a:pt x="1488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1" y="96"/>
                    <a:pt x="0" y="75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1488" y="0"/>
                    <a:pt x="1488" y="0"/>
                    <a:pt x="1488" y="0"/>
                  </a:cubicBezTo>
                  <a:cubicBezTo>
                    <a:pt x="1514" y="0"/>
                    <a:pt x="1536" y="22"/>
                    <a:pt x="1536" y="48"/>
                  </a:cubicBezTo>
                  <a:cubicBezTo>
                    <a:pt x="1536" y="75"/>
                    <a:pt x="1514" y="96"/>
                    <a:pt x="1488" y="96"/>
                  </a:cubicBezTo>
                  <a:close/>
                  <a:moveTo>
                    <a:pt x="1488" y="96"/>
                  </a:moveTo>
                  <a:cubicBezTo>
                    <a:pt x="1488" y="96"/>
                    <a:pt x="1488" y="96"/>
                    <a:pt x="1488" y="9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034923" y="3553462"/>
            <a:ext cx="264943" cy="243116"/>
            <a:chOff x="3741773" y="2067131"/>
            <a:chExt cx="324182" cy="297474"/>
          </a:xfrm>
          <a:solidFill>
            <a:schemeClr val="bg1"/>
          </a:solidFill>
        </p:grpSpPr>
        <p:sp>
          <p:nvSpPr>
            <p:cNvPr id="60" name="Freeform 19"/>
            <p:cNvSpPr>
              <a:spLocks noEditPoints="1"/>
            </p:cNvSpPr>
            <p:nvPr/>
          </p:nvSpPr>
          <p:spPr bwMode="auto">
            <a:xfrm>
              <a:off x="3782296" y="2175806"/>
              <a:ext cx="40523" cy="40523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192 h 192"/>
                <a:gd name="T12" fmla="*/ 96 w 192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192"/>
                  </a:moveTo>
                  <a:cubicBezTo>
                    <a:pt x="96" y="192"/>
                    <a:pt x="96" y="192"/>
                    <a:pt x="96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20"/>
            <p:cNvSpPr>
              <a:spLocks noEditPoints="1"/>
            </p:cNvSpPr>
            <p:nvPr/>
          </p:nvSpPr>
          <p:spPr bwMode="auto">
            <a:xfrm>
              <a:off x="3883603" y="2188699"/>
              <a:ext cx="40523" cy="40523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192 h 192"/>
                <a:gd name="T12" fmla="*/ 96 w 192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192"/>
                  </a:moveTo>
                  <a:cubicBezTo>
                    <a:pt x="96" y="192"/>
                    <a:pt x="96" y="192"/>
                    <a:pt x="96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1"/>
            <p:cNvSpPr>
              <a:spLocks noEditPoints="1"/>
            </p:cNvSpPr>
            <p:nvPr/>
          </p:nvSpPr>
          <p:spPr bwMode="auto">
            <a:xfrm>
              <a:off x="3984909" y="2161991"/>
              <a:ext cx="40523" cy="40523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192 h 192"/>
                <a:gd name="T12" fmla="*/ 96 w 192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192"/>
                  </a:moveTo>
                  <a:cubicBezTo>
                    <a:pt x="96" y="192"/>
                    <a:pt x="96" y="192"/>
                    <a:pt x="96" y="19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2"/>
            <p:cNvSpPr>
              <a:spLocks noEditPoints="1"/>
            </p:cNvSpPr>
            <p:nvPr/>
          </p:nvSpPr>
          <p:spPr bwMode="auto">
            <a:xfrm>
              <a:off x="3893733" y="2256851"/>
              <a:ext cx="20261" cy="63547"/>
            </a:xfrm>
            <a:custGeom>
              <a:avLst/>
              <a:gdLst>
                <a:gd name="T0" fmla="*/ 48 w 96"/>
                <a:gd name="T1" fmla="*/ 304 h 304"/>
                <a:gd name="T2" fmla="*/ 0 w 96"/>
                <a:gd name="T3" fmla="*/ 256 h 304"/>
                <a:gd name="T4" fmla="*/ 0 w 96"/>
                <a:gd name="T5" fmla="*/ 48 h 304"/>
                <a:gd name="T6" fmla="*/ 48 w 96"/>
                <a:gd name="T7" fmla="*/ 0 h 304"/>
                <a:gd name="T8" fmla="*/ 96 w 96"/>
                <a:gd name="T9" fmla="*/ 48 h 304"/>
                <a:gd name="T10" fmla="*/ 96 w 96"/>
                <a:gd name="T11" fmla="*/ 256 h 304"/>
                <a:gd name="T12" fmla="*/ 48 w 96"/>
                <a:gd name="T13" fmla="*/ 304 h 304"/>
                <a:gd name="T14" fmla="*/ 48 w 96"/>
                <a:gd name="T15" fmla="*/ 304 h 304"/>
                <a:gd name="T16" fmla="*/ 48 w 96"/>
                <a:gd name="T1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04">
                  <a:moveTo>
                    <a:pt x="48" y="304"/>
                  </a:moveTo>
                  <a:cubicBezTo>
                    <a:pt x="21" y="304"/>
                    <a:pt x="0" y="283"/>
                    <a:pt x="0" y="25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96" y="283"/>
                    <a:pt x="74" y="304"/>
                    <a:pt x="48" y="304"/>
                  </a:cubicBezTo>
                  <a:close/>
                  <a:moveTo>
                    <a:pt x="48" y="304"/>
                  </a:moveTo>
                  <a:cubicBezTo>
                    <a:pt x="48" y="304"/>
                    <a:pt x="48" y="304"/>
                    <a:pt x="48" y="30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23"/>
            <p:cNvSpPr>
              <a:spLocks noEditPoints="1"/>
            </p:cNvSpPr>
            <p:nvPr/>
          </p:nvSpPr>
          <p:spPr bwMode="auto">
            <a:xfrm>
              <a:off x="3795189" y="2229222"/>
              <a:ext cx="216428" cy="94860"/>
            </a:xfrm>
            <a:custGeom>
              <a:avLst/>
              <a:gdLst>
                <a:gd name="T0" fmla="*/ 976 w 1024"/>
                <a:gd name="T1" fmla="*/ 448 h 448"/>
                <a:gd name="T2" fmla="*/ 48 w 1024"/>
                <a:gd name="T3" fmla="*/ 448 h 448"/>
                <a:gd name="T4" fmla="*/ 0 w 1024"/>
                <a:gd name="T5" fmla="*/ 400 h 448"/>
                <a:gd name="T6" fmla="*/ 0 w 1024"/>
                <a:gd name="T7" fmla="*/ 112 h 448"/>
                <a:gd name="T8" fmla="*/ 48 w 1024"/>
                <a:gd name="T9" fmla="*/ 64 h 448"/>
                <a:gd name="T10" fmla="*/ 96 w 1024"/>
                <a:gd name="T11" fmla="*/ 112 h 448"/>
                <a:gd name="T12" fmla="*/ 96 w 1024"/>
                <a:gd name="T13" fmla="*/ 352 h 448"/>
                <a:gd name="T14" fmla="*/ 928 w 1024"/>
                <a:gd name="T15" fmla="*/ 352 h 448"/>
                <a:gd name="T16" fmla="*/ 928 w 1024"/>
                <a:gd name="T17" fmla="*/ 48 h 448"/>
                <a:gd name="T18" fmla="*/ 976 w 1024"/>
                <a:gd name="T19" fmla="*/ 0 h 448"/>
                <a:gd name="T20" fmla="*/ 1024 w 1024"/>
                <a:gd name="T21" fmla="*/ 48 h 448"/>
                <a:gd name="T22" fmla="*/ 1024 w 1024"/>
                <a:gd name="T23" fmla="*/ 400 h 448"/>
                <a:gd name="T24" fmla="*/ 976 w 1024"/>
                <a:gd name="T25" fmla="*/ 448 h 448"/>
                <a:gd name="T26" fmla="*/ 976 w 1024"/>
                <a:gd name="T27" fmla="*/ 448 h 448"/>
                <a:gd name="T28" fmla="*/ 976 w 1024"/>
                <a:gd name="T29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4" h="448">
                  <a:moveTo>
                    <a:pt x="976" y="448"/>
                  </a:moveTo>
                  <a:cubicBezTo>
                    <a:pt x="48" y="448"/>
                    <a:pt x="48" y="448"/>
                    <a:pt x="48" y="448"/>
                  </a:cubicBezTo>
                  <a:cubicBezTo>
                    <a:pt x="21" y="448"/>
                    <a:pt x="0" y="427"/>
                    <a:pt x="0" y="40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86"/>
                    <a:pt x="21" y="64"/>
                    <a:pt x="48" y="64"/>
                  </a:cubicBezTo>
                  <a:cubicBezTo>
                    <a:pt x="74" y="64"/>
                    <a:pt x="96" y="86"/>
                    <a:pt x="96" y="112"/>
                  </a:cubicBezTo>
                  <a:cubicBezTo>
                    <a:pt x="96" y="352"/>
                    <a:pt x="96" y="352"/>
                    <a:pt x="96" y="352"/>
                  </a:cubicBezTo>
                  <a:cubicBezTo>
                    <a:pt x="928" y="352"/>
                    <a:pt x="928" y="352"/>
                    <a:pt x="928" y="352"/>
                  </a:cubicBezTo>
                  <a:cubicBezTo>
                    <a:pt x="928" y="48"/>
                    <a:pt x="928" y="48"/>
                    <a:pt x="928" y="48"/>
                  </a:cubicBezTo>
                  <a:cubicBezTo>
                    <a:pt x="928" y="22"/>
                    <a:pt x="949" y="0"/>
                    <a:pt x="976" y="0"/>
                  </a:cubicBezTo>
                  <a:cubicBezTo>
                    <a:pt x="1002" y="0"/>
                    <a:pt x="1024" y="22"/>
                    <a:pt x="1024" y="48"/>
                  </a:cubicBezTo>
                  <a:cubicBezTo>
                    <a:pt x="1024" y="400"/>
                    <a:pt x="1024" y="400"/>
                    <a:pt x="1024" y="400"/>
                  </a:cubicBezTo>
                  <a:cubicBezTo>
                    <a:pt x="1024" y="427"/>
                    <a:pt x="1002" y="448"/>
                    <a:pt x="976" y="448"/>
                  </a:cubicBezTo>
                  <a:close/>
                  <a:moveTo>
                    <a:pt x="976" y="448"/>
                  </a:moveTo>
                  <a:cubicBezTo>
                    <a:pt x="976" y="448"/>
                    <a:pt x="976" y="448"/>
                    <a:pt x="976" y="4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4"/>
            <p:cNvSpPr>
              <a:spLocks noEditPoints="1"/>
            </p:cNvSpPr>
            <p:nvPr/>
          </p:nvSpPr>
          <p:spPr bwMode="auto">
            <a:xfrm>
              <a:off x="3791506" y="2171201"/>
              <a:ext cx="224717" cy="47890"/>
            </a:xfrm>
            <a:custGeom>
              <a:avLst/>
              <a:gdLst>
                <a:gd name="T0" fmla="*/ 531 w 1064"/>
                <a:gd name="T1" fmla="*/ 229 h 229"/>
                <a:gd name="T2" fmla="*/ 525 w 1064"/>
                <a:gd name="T3" fmla="*/ 229 h 229"/>
                <a:gd name="T4" fmla="*/ 45 w 1064"/>
                <a:gd name="T5" fmla="*/ 165 h 229"/>
                <a:gd name="T6" fmla="*/ 3 w 1064"/>
                <a:gd name="T7" fmla="*/ 111 h 229"/>
                <a:gd name="T8" fmla="*/ 57 w 1064"/>
                <a:gd name="T9" fmla="*/ 69 h 229"/>
                <a:gd name="T10" fmla="*/ 528 w 1064"/>
                <a:gd name="T11" fmla="*/ 132 h 229"/>
                <a:gd name="T12" fmla="*/ 998 w 1064"/>
                <a:gd name="T13" fmla="*/ 7 h 229"/>
                <a:gd name="T14" fmla="*/ 1057 w 1064"/>
                <a:gd name="T15" fmla="*/ 41 h 229"/>
                <a:gd name="T16" fmla="*/ 1023 w 1064"/>
                <a:gd name="T17" fmla="*/ 99 h 229"/>
                <a:gd name="T18" fmla="*/ 543 w 1064"/>
                <a:gd name="T19" fmla="*/ 227 h 229"/>
                <a:gd name="T20" fmla="*/ 531 w 1064"/>
                <a:gd name="T21" fmla="*/ 229 h 229"/>
                <a:gd name="T22" fmla="*/ 531 w 1064"/>
                <a:gd name="T23" fmla="*/ 229 h 229"/>
                <a:gd name="T24" fmla="*/ 531 w 1064"/>
                <a:gd name="T2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4" h="229">
                  <a:moveTo>
                    <a:pt x="531" y="229"/>
                  </a:moveTo>
                  <a:cubicBezTo>
                    <a:pt x="529" y="229"/>
                    <a:pt x="527" y="229"/>
                    <a:pt x="525" y="229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18" y="161"/>
                    <a:pt x="0" y="137"/>
                    <a:pt x="3" y="111"/>
                  </a:cubicBezTo>
                  <a:cubicBezTo>
                    <a:pt x="7" y="84"/>
                    <a:pt x="31" y="66"/>
                    <a:pt x="57" y="69"/>
                  </a:cubicBezTo>
                  <a:cubicBezTo>
                    <a:pt x="528" y="132"/>
                    <a:pt x="528" y="132"/>
                    <a:pt x="528" y="132"/>
                  </a:cubicBezTo>
                  <a:cubicBezTo>
                    <a:pt x="998" y="7"/>
                    <a:pt x="998" y="7"/>
                    <a:pt x="998" y="7"/>
                  </a:cubicBezTo>
                  <a:cubicBezTo>
                    <a:pt x="1024" y="0"/>
                    <a:pt x="1050" y="15"/>
                    <a:pt x="1057" y="41"/>
                  </a:cubicBezTo>
                  <a:cubicBezTo>
                    <a:pt x="1064" y="66"/>
                    <a:pt x="1049" y="93"/>
                    <a:pt x="1023" y="99"/>
                  </a:cubicBezTo>
                  <a:cubicBezTo>
                    <a:pt x="543" y="227"/>
                    <a:pt x="543" y="227"/>
                    <a:pt x="543" y="227"/>
                  </a:cubicBezTo>
                  <a:cubicBezTo>
                    <a:pt x="539" y="229"/>
                    <a:pt x="535" y="229"/>
                    <a:pt x="531" y="229"/>
                  </a:cubicBezTo>
                  <a:close/>
                  <a:moveTo>
                    <a:pt x="531" y="229"/>
                  </a:moveTo>
                  <a:cubicBezTo>
                    <a:pt x="531" y="229"/>
                    <a:pt x="531" y="229"/>
                    <a:pt x="531" y="2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25"/>
            <p:cNvSpPr>
              <a:spLocks noEditPoints="1"/>
            </p:cNvSpPr>
            <p:nvPr/>
          </p:nvSpPr>
          <p:spPr bwMode="auto">
            <a:xfrm>
              <a:off x="3741773" y="2067131"/>
              <a:ext cx="324182" cy="297474"/>
            </a:xfrm>
            <a:custGeom>
              <a:avLst/>
              <a:gdLst>
                <a:gd name="T0" fmla="*/ 1360 w 1536"/>
                <a:gd name="T1" fmla="*/ 1408 h 1408"/>
                <a:gd name="T2" fmla="*/ 176 w 1536"/>
                <a:gd name="T3" fmla="*/ 1408 h 1408"/>
                <a:gd name="T4" fmla="*/ 0 w 1536"/>
                <a:gd name="T5" fmla="*/ 1232 h 1408"/>
                <a:gd name="T6" fmla="*/ 0 w 1536"/>
                <a:gd name="T7" fmla="*/ 176 h 1408"/>
                <a:gd name="T8" fmla="*/ 176 w 1536"/>
                <a:gd name="T9" fmla="*/ 0 h 1408"/>
                <a:gd name="T10" fmla="*/ 1360 w 1536"/>
                <a:gd name="T11" fmla="*/ 0 h 1408"/>
                <a:gd name="T12" fmla="*/ 1536 w 1536"/>
                <a:gd name="T13" fmla="*/ 176 h 1408"/>
                <a:gd name="T14" fmla="*/ 1536 w 1536"/>
                <a:gd name="T15" fmla="*/ 1232 h 1408"/>
                <a:gd name="T16" fmla="*/ 1360 w 1536"/>
                <a:gd name="T17" fmla="*/ 1408 h 1408"/>
                <a:gd name="T18" fmla="*/ 176 w 1536"/>
                <a:gd name="T19" fmla="*/ 96 h 1408"/>
                <a:gd name="T20" fmla="*/ 96 w 1536"/>
                <a:gd name="T21" fmla="*/ 176 h 1408"/>
                <a:gd name="T22" fmla="*/ 96 w 1536"/>
                <a:gd name="T23" fmla="*/ 1232 h 1408"/>
                <a:gd name="T24" fmla="*/ 176 w 1536"/>
                <a:gd name="T25" fmla="*/ 1312 h 1408"/>
                <a:gd name="T26" fmla="*/ 1360 w 1536"/>
                <a:gd name="T27" fmla="*/ 1312 h 1408"/>
                <a:gd name="T28" fmla="*/ 1440 w 1536"/>
                <a:gd name="T29" fmla="*/ 1232 h 1408"/>
                <a:gd name="T30" fmla="*/ 1440 w 1536"/>
                <a:gd name="T31" fmla="*/ 176 h 1408"/>
                <a:gd name="T32" fmla="*/ 1360 w 1536"/>
                <a:gd name="T33" fmla="*/ 96 h 1408"/>
                <a:gd name="T34" fmla="*/ 176 w 1536"/>
                <a:gd name="T35" fmla="*/ 96 h 1408"/>
                <a:gd name="T36" fmla="*/ 176 w 1536"/>
                <a:gd name="T37" fmla="*/ 96 h 1408"/>
                <a:gd name="T38" fmla="*/ 176 w 1536"/>
                <a:gd name="T39" fmla="*/ 96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6" h="1408">
                  <a:moveTo>
                    <a:pt x="1360" y="1408"/>
                  </a:moveTo>
                  <a:cubicBezTo>
                    <a:pt x="176" y="1408"/>
                    <a:pt x="176" y="1408"/>
                    <a:pt x="176" y="1408"/>
                  </a:cubicBezTo>
                  <a:cubicBezTo>
                    <a:pt x="79" y="1408"/>
                    <a:pt x="0" y="1329"/>
                    <a:pt x="0" y="123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1360" y="0"/>
                    <a:pt x="1360" y="0"/>
                    <a:pt x="1360" y="0"/>
                  </a:cubicBezTo>
                  <a:cubicBezTo>
                    <a:pt x="1457" y="0"/>
                    <a:pt x="1536" y="79"/>
                    <a:pt x="1536" y="176"/>
                  </a:cubicBezTo>
                  <a:cubicBezTo>
                    <a:pt x="1536" y="1232"/>
                    <a:pt x="1536" y="1232"/>
                    <a:pt x="1536" y="1232"/>
                  </a:cubicBezTo>
                  <a:cubicBezTo>
                    <a:pt x="1536" y="1329"/>
                    <a:pt x="1457" y="1408"/>
                    <a:pt x="1360" y="1408"/>
                  </a:cubicBezTo>
                  <a:close/>
                  <a:moveTo>
                    <a:pt x="176" y="96"/>
                  </a:moveTo>
                  <a:cubicBezTo>
                    <a:pt x="132" y="96"/>
                    <a:pt x="96" y="132"/>
                    <a:pt x="96" y="176"/>
                  </a:cubicBezTo>
                  <a:cubicBezTo>
                    <a:pt x="96" y="1232"/>
                    <a:pt x="96" y="1232"/>
                    <a:pt x="96" y="1232"/>
                  </a:cubicBezTo>
                  <a:cubicBezTo>
                    <a:pt x="96" y="1276"/>
                    <a:pt x="132" y="1312"/>
                    <a:pt x="176" y="1312"/>
                  </a:cubicBezTo>
                  <a:cubicBezTo>
                    <a:pt x="1360" y="1312"/>
                    <a:pt x="1360" y="1312"/>
                    <a:pt x="1360" y="1312"/>
                  </a:cubicBezTo>
                  <a:cubicBezTo>
                    <a:pt x="1404" y="1312"/>
                    <a:pt x="1440" y="1276"/>
                    <a:pt x="1440" y="1232"/>
                  </a:cubicBezTo>
                  <a:cubicBezTo>
                    <a:pt x="1440" y="176"/>
                    <a:pt x="1440" y="176"/>
                    <a:pt x="1440" y="176"/>
                  </a:cubicBezTo>
                  <a:cubicBezTo>
                    <a:pt x="1440" y="132"/>
                    <a:pt x="1404" y="96"/>
                    <a:pt x="1360" y="96"/>
                  </a:cubicBezTo>
                  <a:lnTo>
                    <a:pt x="176" y="96"/>
                  </a:lnTo>
                  <a:close/>
                  <a:moveTo>
                    <a:pt x="176" y="96"/>
                  </a:moveTo>
                  <a:cubicBezTo>
                    <a:pt x="176" y="96"/>
                    <a:pt x="176" y="96"/>
                    <a:pt x="176" y="9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26"/>
            <p:cNvSpPr>
              <a:spLocks noEditPoints="1"/>
            </p:cNvSpPr>
            <p:nvPr/>
          </p:nvSpPr>
          <p:spPr bwMode="auto">
            <a:xfrm>
              <a:off x="3741773" y="2115022"/>
              <a:ext cx="324182" cy="20261"/>
            </a:xfrm>
            <a:custGeom>
              <a:avLst/>
              <a:gdLst>
                <a:gd name="T0" fmla="*/ 1488 w 1536"/>
                <a:gd name="T1" fmla="*/ 96 h 96"/>
                <a:gd name="T2" fmla="*/ 48 w 1536"/>
                <a:gd name="T3" fmla="*/ 96 h 96"/>
                <a:gd name="T4" fmla="*/ 0 w 1536"/>
                <a:gd name="T5" fmla="*/ 48 h 96"/>
                <a:gd name="T6" fmla="*/ 48 w 1536"/>
                <a:gd name="T7" fmla="*/ 0 h 96"/>
                <a:gd name="T8" fmla="*/ 1488 w 1536"/>
                <a:gd name="T9" fmla="*/ 0 h 96"/>
                <a:gd name="T10" fmla="*/ 1536 w 1536"/>
                <a:gd name="T11" fmla="*/ 48 h 96"/>
                <a:gd name="T12" fmla="*/ 1488 w 1536"/>
                <a:gd name="T13" fmla="*/ 96 h 96"/>
                <a:gd name="T14" fmla="*/ 1488 w 1536"/>
                <a:gd name="T15" fmla="*/ 96 h 96"/>
                <a:gd name="T16" fmla="*/ 1488 w 153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6" h="96">
                  <a:moveTo>
                    <a:pt x="1488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1" y="96"/>
                    <a:pt x="0" y="75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1488" y="0"/>
                    <a:pt x="1488" y="0"/>
                    <a:pt x="1488" y="0"/>
                  </a:cubicBezTo>
                  <a:cubicBezTo>
                    <a:pt x="1514" y="0"/>
                    <a:pt x="1536" y="22"/>
                    <a:pt x="1536" y="48"/>
                  </a:cubicBezTo>
                  <a:cubicBezTo>
                    <a:pt x="1536" y="75"/>
                    <a:pt x="1514" y="96"/>
                    <a:pt x="1488" y="96"/>
                  </a:cubicBezTo>
                  <a:close/>
                  <a:moveTo>
                    <a:pt x="1488" y="96"/>
                  </a:moveTo>
                  <a:cubicBezTo>
                    <a:pt x="1488" y="96"/>
                    <a:pt x="1488" y="96"/>
                    <a:pt x="1488" y="9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5034923" y="4172319"/>
            <a:ext cx="264943" cy="264943"/>
            <a:chOff x="10079038" y="3940175"/>
            <a:chExt cx="457200" cy="457200"/>
          </a:xfrm>
          <a:solidFill>
            <a:schemeClr val="bg1"/>
          </a:solidFill>
        </p:grpSpPr>
        <p:sp>
          <p:nvSpPr>
            <p:cNvPr id="69" name="Freeform 61"/>
            <p:cNvSpPr>
              <a:spLocks noEditPoints="1"/>
            </p:cNvSpPr>
            <p:nvPr/>
          </p:nvSpPr>
          <p:spPr bwMode="auto">
            <a:xfrm>
              <a:off x="10307638" y="4168775"/>
              <a:ext cx="188913" cy="190500"/>
            </a:xfrm>
            <a:custGeom>
              <a:avLst/>
              <a:gdLst>
                <a:gd name="T0" fmla="*/ 320 w 640"/>
                <a:gd name="T1" fmla="*/ 640 h 640"/>
                <a:gd name="T2" fmla="*/ 0 w 640"/>
                <a:gd name="T3" fmla="*/ 320 h 640"/>
                <a:gd name="T4" fmla="*/ 320 w 640"/>
                <a:gd name="T5" fmla="*/ 0 h 640"/>
                <a:gd name="T6" fmla="*/ 640 w 640"/>
                <a:gd name="T7" fmla="*/ 320 h 640"/>
                <a:gd name="T8" fmla="*/ 320 w 640"/>
                <a:gd name="T9" fmla="*/ 640 h 640"/>
                <a:gd name="T10" fmla="*/ 320 w 640"/>
                <a:gd name="T11" fmla="*/ 96 h 640"/>
                <a:gd name="T12" fmla="*/ 96 w 640"/>
                <a:gd name="T13" fmla="*/ 320 h 640"/>
                <a:gd name="T14" fmla="*/ 320 w 640"/>
                <a:gd name="T15" fmla="*/ 544 h 640"/>
                <a:gd name="T16" fmla="*/ 544 w 640"/>
                <a:gd name="T17" fmla="*/ 320 h 640"/>
                <a:gd name="T18" fmla="*/ 320 w 640"/>
                <a:gd name="T19" fmla="*/ 96 h 640"/>
                <a:gd name="T20" fmla="*/ 320 w 640"/>
                <a:gd name="T21" fmla="*/ 96 h 640"/>
                <a:gd name="T22" fmla="*/ 320 w 640"/>
                <a:gd name="T23" fmla="*/ 9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0" h="640">
                  <a:moveTo>
                    <a:pt x="320" y="640"/>
                  </a:moveTo>
                  <a:cubicBezTo>
                    <a:pt x="143" y="640"/>
                    <a:pt x="0" y="497"/>
                    <a:pt x="0" y="320"/>
                  </a:cubicBezTo>
                  <a:cubicBezTo>
                    <a:pt x="0" y="144"/>
                    <a:pt x="143" y="0"/>
                    <a:pt x="320" y="0"/>
                  </a:cubicBezTo>
                  <a:cubicBezTo>
                    <a:pt x="496" y="0"/>
                    <a:pt x="640" y="144"/>
                    <a:pt x="640" y="320"/>
                  </a:cubicBezTo>
                  <a:cubicBezTo>
                    <a:pt x="640" y="497"/>
                    <a:pt x="496" y="640"/>
                    <a:pt x="320" y="640"/>
                  </a:cubicBezTo>
                  <a:close/>
                  <a:moveTo>
                    <a:pt x="320" y="96"/>
                  </a:moveTo>
                  <a:cubicBezTo>
                    <a:pt x="196" y="96"/>
                    <a:pt x="96" y="197"/>
                    <a:pt x="96" y="320"/>
                  </a:cubicBezTo>
                  <a:cubicBezTo>
                    <a:pt x="96" y="444"/>
                    <a:pt x="196" y="544"/>
                    <a:pt x="320" y="544"/>
                  </a:cubicBezTo>
                  <a:cubicBezTo>
                    <a:pt x="443" y="544"/>
                    <a:pt x="544" y="444"/>
                    <a:pt x="544" y="320"/>
                  </a:cubicBezTo>
                  <a:cubicBezTo>
                    <a:pt x="544" y="197"/>
                    <a:pt x="443" y="96"/>
                    <a:pt x="320" y="96"/>
                  </a:cubicBezTo>
                  <a:close/>
                  <a:moveTo>
                    <a:pt x="320" y="96"/>
                  </a:moveTo>
                  <a:cubicBezTo>
                    <a:pt x="320" y="96"/>
                    <a:pt x="320" y="96"/>
                    <a:pt x="320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2"/>
            <p:cNvSpPr>
              <a:spLocks noEditPoints="1"/>
            </p:cNvSpPr>
            <p:nvPr/>
          </p:nvSpPr>
          <p:spPr bwMode="auto">
            <a:xfrm>
              <a:off x="10447338" y="4308475"/>
              <a:ext cx="88900" cy="88900"/>
            </a:xfrm>
            <a:custGeom>
              <a:avLst/>
              <a:gdLst>
                <a:gd name="T0" fmla="*/ 249 w 302"/>
                <a:gd name="T1" fmla="*/ 297 h 297"/>
                <a:gd name="T2" fmla="*/ 215 w 302"/>
                <a:gd name="T3" fmla="*/ 283 h 297"/>
                <a:gd name="T4" fmla="*/ 19 w 302"/>
                <a:gd name="T5" fmla="*/ 87 h 297"/>
                <a:gd name="T6" fmla="*/ 19 w 302"/>
                <a:gd name="T7" fmla="*/ 19 h 297"/>
                <a:gd name="T8" fmla="*/ 87 w 302"/>
                <a:gd name="T9" fmla="*/ 19 h 297"/>
                <a:gd name="T10" fmla="*/ 283 w 302"/>
                <a:gd name="T11" fmla="*/ 215 h 297"/>
                <a:gd name="T12" fmla="*/ 283 w 302"/>
                <a:gd name="T13" fmla="*/ 283 h 297"/>
                <a:gd name="T14" fmla="*/ 249 w 302"/>
                <a:gd name="T15" fmla="*/ 297 h 297"/>
                <a:gd name="T16" fmla="*/ 249 w 302"/>
                <a:gd name="T17" fmla="*/ 297 h 297"/>
                <a:gd name="T18" fmla="*/ 249 w 302"/>
                <a:gd name="T1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297">
                  <a:moveTo>
                    <a:pt x="249" y="297"/>
                  </a:moveTo>
                  <a:cubicBezTo>
                    <a:pt x="237" y="297"/>
                    <a:pt x="224" y="292"/>
                    <a:pt x="215" y="28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0" y="68"/>
                    <a:pt x="0" y="37"/>
                    <a:pt x="19" y="19"/>
                  </a:cubicBezTo>
                  <a:cubicBezTo>
                    <a:pt x="37" y="0"/>
                    <a:pt x="68" y="0"/>
                    <a:pt x="87" y="19"/>
                  </a:cubicBezTo>
                  <a:cubicBezTo>
                    <a:pt x="283" y="215"/>
                    <a:pt x="283" y="215"/>
                    <a:pt x="283" y="215"/>
                  </a:cubicBezTo>
                  <a:cubicBezTo>
                    <a:pt x="302" y="234"/>
                    <a:pt x="302" y="264"/>
                    <a:pt x="283" y="283"/>
                  </a:cubicBezTo>
                  <a:cubicBezTo>
                    <a:pt x="274" y="292"/>
                    <a:pt x="261" y="297"/>
                    <a:pt x="249" y="297"/>
                  </a:cubicBezTo>
                  <a:close/>
                  <a:moveTo>
                    <a:pt x="249" y="297"/>
                  </a:moveTo>
                  <a:cubicBezTo>
                    <a:pt x="249" y="297"/>
                    <a:pt x="249" y="297"/>
                    <a:pt x="249" y="2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63"/>
            <p:cNvSpPr>
              <a:spLocks noEditPoints="1"/>
            </p:cNvSpPr>
            <p:nvPr/>
          </p:nvSpPr>
          <p:spPr bwMode="auto">
            <a:xfrm>
              <a:off x="10079038" y="3940175"/>
              <a:ext cx="455613" cy="419100"/>
            </a:xfrm>
            <a:custGeom>
              <a:avLst/>
              <a:gdLst>
                <a:gd name="T0" fmla="*/ 48 w 1536"/>
                <a:gd name="T1" fmla="*/ 1408 h 1408"/>
                <a:gd name="T2" fmla="*/ 0 w 1536"/>
                <a:gd name="T3" fmla="*/ 1360 h 1408"/>
                <a:gd name="T4" fmla="*/ 0 w 1536"/>
                <a:gd name="T5" fmla="*/ 176 h 1408"/>
                <a:gd name="T6" fmla="*/ 176 w 1536"/>
                <a:gd name="T7" fmla="*/ 0 h 1408"/>
                <a:gd name="T8" fmla="*/ 1360 w 1536"/>
                <a:gd name="T9" fmla="*/ 0 h 1408"/>
                <a:gd name="T10" fmla="*/ 1536 w 1536"/>
                <a:gd name="T11" fmla="*/ 176 h 1408"/>
                <a:gd name="T12" fmla="*/ 1536 w 1536"/>
                <a:gd name="T13" fmla="*/ 720 h 1408"/>
                <a:gd name="T14" fmla="*/ 1488 w 1536"/>
                <a:gd name="T15" fmla="*/ 768 h 1408"/>
                <a:gd name="T16" fmla="*/ 1440 w 1536"/>
                <a:gd name="T17" fmla="*/ 720 h 1408"/>
                <a:gd name="T18" fmla="*/ 1440 w 1536"/>
                <a:gd name="T19" fmla="*/ 176 h 1408"/>
                <a:gd name="T20" fmla="*/ 1360 w 1536"/>
                <a:gd name="T21" fmla="*/ 96 h 1408"/>
                <a:gd name="T22" fmla="*/ 176 w 1536"/>
                <a:gd name="T23" fmla="*/ 96 h 1408"/>
                <a:gd name="T24" fmla="*/ 96 w 1536"/>
                <a:gd name="T25" fmla="*/ 176 h 1408"/>
                <a:gd name="T26" fmla="*/ 96 w 1536"/>
                <a:gd name="T27" fmla="*/ 1360 h 1408"/>
                <a:gd name="T28" fmla="*/ 48 w 1536"/>
                <a:gd name="T29" fmla="*/ 1408 h 1408"/>
                <a:gd name="T30" fmla="*/ 48 w 1536"/>
                <a:gd name="T31" fmla="*/ 1408 h 1408"/>
                <a:gd name="T32" fmla="*/ 48 w 1536"/>
                <a:gd name="T33" fmla="*/ 1408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6" h="1408">
                  <a:moveTo>
                    <a:pt x="48" y="1408"/>
                  </a:moveTo>
                  <a:cubicBezTo>
                    <a:pt x="21" y="1408"/>
                    <a:pt x="0" y="1387"/>
                    <a:pt x="0" y="136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1360" y="0"/>
                    <a:pt x="1360" y="0"/>
                    <a:pt x="1360" y="0"/>
                  </a:cubicBezTo>
                  <a:cubicBezTo>
                    <a:pt x="1457" y="0"/>
                    <a:pt x="1536" y="79"/>
                    <a:pt x="1536" y="176"/>
                  </a:cubicBezTo>
                  <a:cubicBezTo>
                    <a:pt x="1536" y="720"/>
                    <a:pt x="1536" y="720"/>
                    <a:pt x="1536" y="720"/>
                  </a:cubicBezTo>
                  <a:cubicBezTo>
                    <a:pt x="1536" y="747"/>
                    <a:pt x="1514" y="768"/>
                    <a:pt x="1488" y="768"/>
                  </a:cubicBezTo>
                  <a:cubicBezTo>
                    <a:pt x="1461" y="768"/>
                    <a:pt x="1440" y="747"/>
                    <a:pt x="1440" y="720"/>
                  </a:cubicBezTo>
                  <a:cubicBezTo>
                    <a:pt x="1440" y="176"/>
                    <a:pt x="1440" y="176"/>
                    <a:pt x="1440" y="176"/>
                  </a:cubicBezTo>
                  <a:cubicBezTo>
                    <a:pt x="1440" y="132"/>
                    <a:pt x="1404" y="96"/>
                    <a:pt x="1360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32" y="96"/>
                    <a:pt x="96" y="132"/>
                    <a:pt x="96" y="176"/>
                  </a:cubicBezTo>
                  <a:cubicBezTo>
                    <a:pt x="96" y="1360"/>
                    <a:pt x="96" y="1360"/>
                    <a:pt x="96" y="1360"/>
                  </a:cubicBezTo>
                  <a:cubicBezTo>
                    <a:pt x="96" y="1387"/>
                    <a:pt x="74" y="1408"/>
                    <a:pt x="48" y="1408"/>
                  </a:cubicBezTo>
                  <a:close/>
                  <a:moveTo>
                    <a:pt x="48" y="1408"/>
                  </a:moveTo>
                  <a:cubicBezTo>
                    <a:pt x="48" y="1408"/>
                    <a:pt x="48" y="1408"/>
                    <a:pt x="48" y="14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4"/>
            <p:cNvSpPr>
              <a:spLocks noEditPoints="1"/>
            </p:cNvSpPr>
            <p:nvPr/>
          </p:nvSpPr>
          <p:spPr bwMode="auto">
            <a:xfrm>
              <a:off x="10079038" y="4006850"/>
              <a:ext cx="455613" cy="28575"/>
            </a:xfrm>
            <a:custGeom>
              <a:avLst/>
              <a:gdLst>
                <a:gd name="T0" fmla="*/ 1488 w 1536"/>
                <a:gd name="T1" fmla="*/ 96 h 96"/>
                <a:gd name="T2" fmla="*/ 48 w 1536"/>
                <a:gd name="T3" fmla="*/ 96 h 96"/>
                <a:gd name="T4" fmla="*/ 0 w 1536"/>
                <a:gd name="T5" fmla="*/ 48 h 96"/>
                <a:gd name="T6" fmla="*/ 48 w 1536"/>
                <a:gd name="T7" fmla="*/ 0 h 96"/>
                <a:gd name="T8" fmla="*/ 1488 w 1536"/>
                <a:gd name="T9" fmla="*/ 0 h 96"/>
                <a:gd name="T10" fmla="*/ 1536 w 1536"/>
                <a:gd name="T11" fmla="*/ 48 h 96"/>
                <a:gd name="T12" fmla="*/ 1488 w 1536"/>
                <a:gd name="T13" fmla="*/ 96 h 96"/>
                <a:gd name="T14" fmla="*/ 1488 w 1536"/>
                <a:gd name="T15" fmla="*/ 96 h 96"/>
                <a:gd name="T16" fmla="*/ 1488 w 153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6" h="96">
                  <a:moveTo>
                    <a:pt x="1488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1" y="96"/>
                    <a:pt x="0" y="75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1488" y="0"/>
                    <a:pt x="1488" y="0"/>
                    <a:pt x="1488" y="0"/>
                  </a:cubicBezTo>
                  <a:cubicBezTo>
                    <a:pt x="1514" y="0"/>
                    <a:pt x="1536" y="22"/>
                    <a:pt x="1536" y="48"/>
                  </a:cubicBezTo>
                  <a:cubicBezTo>
                    <a:pt x="1536" y="75"/>
                    <a:pt x="1514" y="96"/>
                    <a:pt x="1488" y="96"/>
                  </a:cubicBezTo>
                  <a:close/>
                  <a:moveTo>
                    <a:pt x="1488" y="96"/>
                  </a:moveTo>
                  <a:cubicBezTo>
                    <a:pt x="1488" y="96"/>
                    <a:pt x="1488" y="96"/>
                    <a:pt x="1488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5"/>
            <p:cNvSpPr>
              <a:spLocks noEditPoints="1"/>
            </p:cNvSpPr>
            <p:nvPr/>
          </p:nvSpPr>
          <p:spPr bwMode="auto">
            <a:xfrm>
              <a:off x="10145713" y="4073525"/>
              <a:ext cx="28575" cy="114300"/>
            </a:xfrm>
            <a:custGeom>
              <a:avLst/>
              <a:gdLst>
                <a:gd name="T0" fmla="*/ 48 w 96"/>
                <a:gd name="T1" fmla="*/ 384 h 384"/>
                <a:gd name="T2" fmla="*/ 0 w 96"/>
                <a:gd name="T3" fmla="*/ 336 h 384"/>
                <a:gd name="T4" fmla="*/ 0 w 96"/>
                <a:gd name="T5" fmla="*/ 48 h 384"/>
                <a:gd name="T6" fmla="*/ 48 w 96"/>
                <a:gd name="T7" fmla="*/ 0 h 384"/>
                <a:gd name="T8" fmla="*/ 96 w 96"/>
                <a:gd name="T9" fmla="*/ 48 h 384"/>
                <a:gd name="T10" fmla="*/ 96 w 96"/>
                <a:gd name="T11" fmla="*/ 336 h 384"/>
                <a:gd name="T12" fmla="*/ 48 w 96"/>
                <a:gd name="T13" fmla="*/ 384 h 384"/>
                <a:gd name="T14" fmla="*/ 48 w 96"/>
                <a:gd name="T15" fmla="*/ 384 h 384"/>
                <a:gd name="T16" fmla="*/ 48 w 96"/>
                <a:gd name="T1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84">
                  <a:moveTo>
                    <a:pt x="48" y="384"/>
                  </a:moveTo>
                  <a:cubicBezTo>
                    <a:pt x="21" y="384"/>
                    <a:pt x="0" y="363"/>
                    <a:pt x="0" y="33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336"/>
                    <a:pt x="96" y="336"/>
                    <a:pt x="96" y="336"/>
                  </a:cubicBezTo>
                  <a:cubicBezTo>
                    <a:pt x="96" y="363"/>
                    <a:pt x="74" y="384"/>
                    <a:pt x="48" y="384"/>
                  </a:cubicBezTo>
                  <a:close/>
                  <a:moveTo>
                    <a:pt x="48" y="384"/>
                  </a:moveTo>
                  <a:cubicBezTo>
                    <a:pt x="48" y="384"/>
                    <a:pt x="48" y="384"/>
                    <a:pt x="48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66"/>
            <p:cNvSpPr>
              <a:spLocks noEditPoints="1"/>
            </p:cNvSpPr>
            <p:nvPr/>
          </p:nvSpPr>
          <p:spPr bwMode="auto">
            <a:xfrm>
              <a:off x="10440988" y="4073525"/>
              <a:ext cx="26988" cy="76200"/>
            </a:xfrm>
            <a:custGeom>
              <a:avLst/>
              <a:gdLst>
                <a:gd name="T0" fmla="*/ 48 w 96"/>
                <a:gd name="T1" fmla="*/ 256 h 256"/>
                <a:gd name="T2" fmla="*/ 0 w 96"/>
                <a:gd name="T3" fmla="*/ 208 h 256"/>
                <a:gd name="T4" fmla="*/ 0 w 96"/>
                <a:gd name="T5" fmla="*/ 48 h 256"/>
                <a:gd name="T6" fmla="*/ 48 w 96"/>
                <a:gd name="T7" fmla="*/ 0 h 256"/>
                <a:gd name="T8" fmla="*/ 96 w 96"/>
                <a:gd name="T9" fmla="*/ 48 h 256"/>
                <a:gd name="T10" fmla="*/ 96 w 96"/>
                <a:gd name="T11" fmla="*/ 208 h 256"/>
                <a:gd name="T12" fmla="*/ 48 w 96"/>
                <a:gd name="T13" fmla="*/ 256 h 256"/>
                <a:gd name="T14" fmla="*/ 48 w 96"/>
                <a:gd name="T15" fmla="*/ 256 h 256"/>
                <a:gd name="T16" fmla="*/ 48 w 96"/>
                <a:gd name="T1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56">
                  <a:moveTo>
                    <a:pt x="48" y="256"/>
                  </a:moveTo>
                  <a:cubicBezTo>
                    <a:pt x="21" y="256"/>
                    <a:pt x="0" y="235"/>
                    <a:pt x="0" y="20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208"/>
                    <a:pt x="96" y="208"/>
                    <a:pt x="96" y="208"/>
                  </a:cubicBezTo>
                  <a:cubicBezTo>
                    <a:pt x="96" y="235"/>
                    <a:pt x="74" y="256"/>
                    <a:pt x="48" y="256"/>
                  </a:cubicBezTo>
                  <a:close/>
                  <a:moveTo>
                    <a:pt x="48" y="256"/>
                  </a:moveTo>
                  <a:cubicBezTo>
                    <a:pt x="48" y="256"/>
                    <a:pt x="48" y="256"/>
                    <a:pt x="48" y="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67"/>
            <p:cNvSpPr>
              <a:spLocks noEditPoints="1"/>
            </p:cNvSpPr>
            <p:nvPr/>
          </p:nvSpPr>
          <p:spPr bwMode="auto">
            <a:xfrm>
              <a:off x="10202863" y="4073525"/>
              <a:ext cx="85725" cy="114300"/>
            </a:xfrm>
            <a:custGeom>
              <a:avLst/>
              <a:gdLst>
                <a:gd name="T0" fmla="*/ 176 w 288"/>
                <a:gd name="T1" fmla="*/ 384 h 384"/>
                <a:gd name="T2" fmla="*/ 112 w 288"/>
                <a:gd name="T3" fmla="*/ 384 h 384"/>
                <a:gd name="T4" fmla="*/ 0 w 288"/>
                <a:gd name="T5" fmla="*/ 272 h 384"/>
                <a:gd name="T6" fmla="*/ 0 w 288"/>
                <a:gd name="T7" fmla="*/ 112 h 384"/>
                <a:gd name="T8" fmla="*/ 112 w 288"/>
                <a:gd name="T9" fmla="*/ 0 h 384"/>
                <a:gd name="T10" fmla="*/ 176 w 288"/>
                <a:gd name="T11" fmla="*/ 0 h 384"/>
                <a:gd name="T12" fmla="*/ 288 w 288"/>
                <a:gd name="T13" fmla="*/ 112 h 384"/>
                <a:gd name="T14" fmla="*/ 288 w 288"/>
                <a:gd name="T15" fmla="*/ 272 h 384"/>
                <a:gd name="T16" fmla="*/ 176 w 288"/>
                <a:gd name="T17" fmla="*/ 384 h 384"/>
                <a:gd name="T18" fmla="*/ 112 w 288"/>
                <a:gd name="T19" fmla="*/ 96 h 384"/>
                <a:gd name="T20" fmla="*/ 96 w 288"/>
                <a:gd name="T21" fmla="*/ 112 h 384"/>
                <a:gd name="T22" fmla="*/ 96 w 288"/>
                <a:gd name="T23" fmla="*/ 272 h 384"/>
                <a:gd name="T24" fmla="*/ 112 w 288"/>
                <a:gd name="T25" fmla="*/ 288 h 384"/>
                <a:gd name="T26" fmla="*/ 176 w 288"/>
                <a:gd name="T27" fmla="*/ 288 h 384"/>
                <a:gd name="T28" fmla="*/ 192 w 288"/>
                <a:gd name="T29" fmla="*/ 272 h 384"/>
                <a:gd name="T30" fmla="*/ 192 w 288"/>
                <a:gd name="T31" fmla="*/ 112 h 384"/>
                <a:gd name="T32" fmla="*/ 176 w 288"/>
                <a:gd name="T33" fmla="*/ 96 h 384"/>
                <a:gd name="T34" fmla="*/ 112 w 288"/>
                <a:gd name="T35" fmla="*/ 96 h 384"/>
                <a:gd name="T36" fmla="*/ 112 w 288"/>
                <a:gd name="T37" fmla="*/ 96 h 384"/>
                <a:gd name="T38" fmla="*/ 112 w 288"/>
                <a:gd name="T39" fmla="*/ 9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384">
                  <a:moveTo>
                    <a:pt x="176" y="384"/>
                  </a:moveTo>
                  <a:cubicBezTo>
                    <a:pt x="112" y="384"/>
                    <a:pt x="112" y="384"/>
                    <a:pt x="112" y="384"/>
                  </a:cubicBezTo>
                  <a:cubicBezTo>
                    <a:pt x="50" y="384"/>
                    <a:pt x="0" y="334"/>
                    <a:pt x="0" y="27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238" y="0"/>
                    <a:pt x="288" y="50"/>
                    <a:pt x="288" y="112"/>
                  </a:cubicBezTo>
                  <a:cubicBezTo>
                    <a:pt x="288" y="272"/>
                    <a:pt x="288" y="272"/>
                    <a:pt x="288" y="272"/>
                  </a:cubicBezTo>
                  <a:cubicBezTo>
                    <a:pt x="288" y="334"/>
                    <a:pt x="238" y="384"/>
                    <a:pt x="176" y="384"/>
                  </a:cubicBezTo>
                  <a:close/>
                  <a:moveTo>
                    <a:pt x="112" y="96"/>
                  </a:moveTo>
                  <a:cubicBezTo>
                    <a:pt x="103" y="96"/>
                    <a:pt x="96" y="103"/>
                    <a:pt x="96" y="11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6" y="281"/>
                    <a:pt x="103" y="288"/>
                    <a:pt x="112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85" y="288"/>
                    <a:pt x="192" y="281"/>
                    <a:pt x="192" y="272"/>
                  </a:cubicBezTo>
                  <a:cubicBezTo>
                    <a:pt x="192" y="112"/>
                    <a:pt x="192" y="112"/>
                    <a:pt x="192" y="112"/>
                  </a:cubicBezTo>
                  <a:cubicBezTo>
                    <a:pt x="192" y="103"/>
                    <a:pt x="185" y="96"/>
                    <a:pt x="176" y="96"/>
                  </a:cubicBezTo>
                  <a:lnTo>
                    <a:pt x="112" y="96"/>
                  </a:lnTo>
                  <a:close/>
                  <a:moveTo>
                    <a:pt x="112" y="96"/>
                  </a:moveTo>
                  <a:cubicBezTo>
                    <a:pt x="112" y="96"/>
                    <a:pt x="112" y="96"/>
                    <a:pt x="112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68"/>
            <p:cNvSpPr>
              <a:spLocks noEditPoints="1"/>
            </p:cNvSpPr>
            <p:nvPr/>
          </p:nvSpPr>
          <p:spPr bwMode="auto">
            <a:xfrm>
              <a:off x="10326688" y="4073525"/>
              <a:ext cx="85725" cy="76200"/>
            </a:xfrm>
            <a:custGeom>
              <a:avLst/>
              <a:gdLst>
                <a:gd name="T0" fmla="*/ 48 w 288"/>
                <a:gd name="T1" fmla="*/ 256 h 256"/>
                <a:gd name="T2" fmla="*/ 0 w 288"/>
                <a:gd name="T3" fmla="*/ 208 h 256"/>
                <a:gd name="T4" fmla="*/ 0 w 288"/>
                <a:gd name="T5" fmla="*/ 112 h 256"/>
                <a:gd name="T6" fmla="*/ 112 w 288"/>
                <a:gd name="T7" fmla="*/ 0 h 256"/>
                <a:gd name="T8" fmla="*/ 176 w 288"/>
                <a:gd name="T9" fmla="*/ 0 h 256"/>
                <a:gd name="T10" fmla="*/ 288 w 288"/>
                <a:gd name="T11" fmla="*/ 112 h 256"/>
                <a:gd name="T12" fmla="*/ 288 w 288"/>
                <a:gd name="T13" fmla="*/ 144 h 256"/>
                <a:gd name="T14" fmla="*/ 240 w 288"/>
                <a:gd name="T15" fmla="*/ 192 h 256"/>
                <a:gd name="T16" fmla="*/ 192 w 288"/>
                <a:gd name="T17" fmla="*/ 144 h 256"/>
                <a:gd name="T18" fmla="*/ 192 w 288"/>
                <a:gd name="T19" fmla="*/ 112 h 256"/>
                <a:gd name="T20" fmla="*/ 176 w 288"/>
                <a:gd name="T21" fmla="*/ 96 h 256"/>
                <a:gd name="T22" fmla="*/ 112 w 288"/>
                <a:gd name="T23" fmla="*/ 96 h 256"/>
                <a:gd name="T24" fmla="*/ 96 w 288"/>
                <a:gd name="T25" fmla="*/ 112 h 256"/>
                <a:gd name="T26" fmla="*/ 96 w 288"/>
                <a:gd name="T27" fmla="*/ 208 h 256"/>
                <a:gd name="T28" fmla="*/ 48 w 288"/>
                <a:gd name="T29" fmla="*/ 256 h 256"/>
                <a:gd name="T30" fmla="*/ 48 w 288"/>
                <a:gd name="T31" fmla="*/ 256 h 256"/>
                <a:gd name="T32" fmla="*/ 48 w 288"/>
                <a:gd name="T3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256">
                  <a:moveTo>
                    <a:pt x="48" y="256"/>
                  </a:moveTo>
                  <a:cubicBezTo>
                    <a:pt x="21" y="256"/>
                    <a:pt x="0" y="235"/>
                    <a:pt x="0" y="20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238" y="0"/>
                    <a:pt x="288" y="50"/>
                    <a:pt x="288" y="11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171"/>
                    <a:pt x="266" y="192"/>
                    <a:pt x="240" y="192"/>
                  </a:cubicBezTo>
                  <a:cubicBezTo>
                    <a:pt x="213" y="192"/>
                    <a:pt x="192" y="171"/>
                    <a:pt x="192" y="144"/>
                  </a:cubicBezTo>
                  <a:cubicBezTo>
                    <a:pt x="192" y="112"/>
                    <a:pt x="192" y="112"/>
                    <a:pt x="192" y="112"/>
                  </a:cubicBezTo>
                  <a:cubicBezTo>
                    <a:pt x="192" y="103"/>
                    <a:pt x="185" y="96"/>
                    <a:pt x="176" y="96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03" y="96"/>
                    <a:pt x="96" y="103"/>
                    <a:pt x="96" y="112"/>
                  </a:cubicBezTo>
                  <a:cubicBezTo>
                    <a:pt x="96" y="208"/>
                    <a:pt x="96" y="208"/>
                    <a:pt x="96" y="208"/>
                  </a:cubicBezTo>
                  <a:cubicBezTo>
                    <a:pt x="96" y="235"/>
                    <a:pt x="74" y="256"/>
                    <a:pt x="48" y="256"/>
                  </a:cubicBezTo>
                  <a:close/>
                  <a:moveTo>
                    <a:pt x="48" y="256"/>
                  </a:moveTo>
                  <a:cubicBezTo>
                    <a:pt x="48" y="256"/>
                    <a:pt x="48" y="256"/>
                    <a:pt x="48" y="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69"/>
            <p:cNvSpPr>
              <a:spLocks noEditPoints="1"/>
            </p:cNvSpPr>
            <p:nvPr/>
          </p:nvSpPr>
          <p:spPr bwMode="auto">
            <a:xfrm>
              <a:off x="10145713" y="4225925"/>
              <a:ext cx="85725" cy="114300"/>
            </a:xfrm>
            <a:custGeom>
              <a:avLst/>
              <a:gdLst>
                <a:gd name="T0" fmla="*/ 176 w 288"/>
                <a:gd name="T1" fmla="*/ 384 h 384"/>
                <a:gd name="T2" fmla="*/ 112 w 288"/>
                <a:gd name="T3" fmla="*/ 384 h 384"/>
                <a:gd name="T4" fmla="*/ 0 w 288"/>
                <a:gd name="T5" fmla="*/ 272 h 384"/>
                <a:gd name="T6" fmla="*/ 0 w 288"/>
                <a:gd name="T7" fmla="*/ 112 h 384"/>
                <a:gd name="T8" fmla="*/ 112 w 288"/>
                <a:gd name="T9" fmla="*/ 0 h 384"/>
                <a:gd name="T10" fmla="*/ 176 w 288"/>
                <a:gd name="T11" fmla="*/ 0 h 384"/>
                <a:gd name="T12" fmla="*/ 288 w 288"/>
                <a:gd name="T13" fmla="*/ 112 h 384"/>
                <a:gd name="T14" fmla="*/ 288 w 288"/>
                <a:gd name="T15" fmla="*/ 272 h 384"/>
                <a:gd name="T16" fmla="*/ 176 w 288"/>
                <a:gd name="T17" fmla="*/ 384 h 384"/>
                <a:gd name="T18" fmla="*/ 112 w 288"/>
                <a:gd name="T19" fmla="*/ 96 h 384"/>
                <a:gd name="T20" fmla="*/ 96 w 288"/>
                <a:gd name="T21" fmla="*/ 112 h 384"/>
                <a:gd name="T22" fmla="*/ 96 w 288"/>
                <a:gd name="T23" fmla="*/ 272 h 384"/>
                <a:gd name="T24" fmla="*/ 112 w 288"/>
                <a:gd name="T25" fmla="*/ 288 h 384"/>
                <a:gd name="T26" fmla="*/ 176 w 288"/>
                <a:gd name="T27" fmla="*/ 288 h 384"/>
                <a:gd name="T28" fmla="*/ 192 w 288"/>
                <a:gd name="T29" fmla="*/ 272 h 384"/>
                <a:gd name="T30" fmla="*/ 192 w 288"/>
                <a:gd name="T31" fmla="*/ 112 h 384"/>
                <a:gd name="T32" fmla="*/ 176 w 288"/>
                <a:gd name="T33" fmla="*/ 96 h 384"/>
                <a:gd name="T34" fmla="*/ 112 w 288"/>
                <a:gd name="T35" fmla="*/ 96 h 384"/>
                <a:gd name="T36" fmla="*/ 112 w 288"/>
                <a:gd name="T37" fmla="*/ 96 h 384"/>
                <a:gd name="T38" fmla="*/ 112 w 288"/>
                <a:gd name="T39" fmla="*/ 9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384">
                  <a:moveTo>
                    <a:pt x="176" y="384"/>
                  </a:moveTo>
                  <a:cubicBezTo>
                    <a:pt x="112" y="384"/>
                    <a:pt x="112" y="384"/>
                    <a:pt x="112" y="384"/>
                  </a:cubicBezTo>
                  <a:cubicBezTo>
                    <a:pt x="50" y="384"/>
                    <a:pt x="0" y="334"/>
                    <a:pt x="0" y="27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238" y="0"/>
                    <a:pt x="288" y="50"/>
                    <a:pt x="288" y="112"/>
                  </a:cubicBezTo>
                  <a:cubicBezTo>
                    <a:pt x="288" y="272"/>
                    <a:pt x="288" y="272"/>
                    <a:pt x="288" y="272"/>
                  </a:cubicBezTo>
                  <a:cubicBezTo>
                    <a:pt x="288" y="334"/>
                    <a:pt x="238" y="384"/>
                    <a:pt x="176" y="384"/>
                  </a:cubicBezTo>
                  <a:close/>
                  <a:moveTo>
                    <a:pt x="112" y="96"/>
                  </a:moveTo>
                  <a:cubicBezTo>
                    <a:pt x="103" y="96"/>
                    <a:pt x="96" y="103"/>
                    <a:pt x="96" y="11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6" y="281"/>
                    <a:pt x="103" y="288"/>
                    <a:pt x="112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85" y="288"/>
                    <a:pt x="192" y="281"/>
                    <a:pt x="192" y="272"/>
                  </a:cubicBezTo>
                  <a:cubicBezTo>
                    <a:pt x="192" y="112"/>
                    <a:pt x="192" y="112"/>
                    <a:pt x="192" y="112"/>
                  </a:cubicBezTo>
                  <a:cubicBezTo>
                    <a:pt x="192" y="103"/>
                    <a:pt x="185" y="96"/>
                    <a:pt x="176" y="96"/>
                  </a:cubicBezTo>
                  <a:lnTo>
                    <a:pt x="112" y="96"/>
                  </a:lnTo>
                  <a:close/>
                  <a:moveTo>
                    <a:pt x="112" y="96"/>
                  </a:moveTo>
                  <a:cubicBezTo>
                    <a:pt x="112" y="96"/>
                    <a:pt x="112" y="96"/>
                    <a:pt x="112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10260013" y="4244975"/>
              <a:ext cx="28575" cy="95250"/>
            </a:xfrm>
            <a:custGeom>
              <a:avLst/>
              <a:gdLst>
                <a:gd name="T0" fmla="*/ 48 w 96"/>
                <a:gd name="T1" fmla="*/ 320 h 320"/>
                <a:gd name="T2" fmla="*/ 0 w 96"/>
                <a:gd name="T3" fmla="*/ 272 h 320"/>
                <a:gd name="T4" fmla="*/ 0 w 96"/>
                <a:gd name="T5" fmla="*/ 48 h 320"/>
                <a:gd name="T6" fmla="*/ 48 w 96"/>
                <a:gd name="T7" fmla="*/ 0 h 320"/>
                <a:gd name="T8" fmla="*/ 96 w 96"/>
                <a:gd name="T9" fmla="*/ 48 h 320"/>
                <a:gd name="T10" fmla="*/ 96 w 96"/>
                <a:gd name="T11" fmla="*/ 272 h 320"/>
                <a:gd name="T12" fmla="*/ 48 w 96"/>
                <a:gd name="T13" fmla="*/ 320 h 320"/>
                <a:gd name="T14" fmla="*/ 48 w 96"/>
                <a:gd name="T15" fmla="*/ 320 h 320"/>
                <a:gd name="T16" fmla="*/ 48 w 96"/>
                <a:gd name="T1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20">
                  <a:moveTo>
                    <a:pt x="48" y="320"/>
                  </a:moveTo>
                  <a:cubicBezTo>
                    <a:pt x="21" y="320"/>
                    <a:pt x="0" y="299"/>
                    <a:pt x="0" y="27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6" y="299"/>
                    <a:pt x="74" y="320"/>
                    <a:pt x="48" y="320"/>
                  </a:cubicBezTo>
                  <a:close/>
                  <a:moveTo>
                    <a:pt x="48" y="320"/>
                  </a:moveTo>
                  <a:cubicBezTo>
                    <a:pt x="48" y="320"/>
                    <a:pt x="48" y="320"/>
                    <a:pt x="48" y="3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034923" y="4798609"/>
            <a:ext cx="264023" cy="242021"/>
            <a:chOff x="11669713" y="3959225"/>
            <a:chExt cx="457200" cy="419100"/>
          </a:xfrm>
          <a:solidFill>
            <a:schemeClr val="bg1"/>
          </a:solidFill>
        </p:grpSpPr>
        <p:sp>
          <p:nvSpPr>
            <p:cNvPr id="80" name="Freeform 16"/>
            <p:cNvSpPr>
              <a:spLocks noEditPoints="1"/>
            </p:cNvSpPr>
            <p:nvPr/>
          </p:nvSpPr>
          <p:spPr bwMode="auto">
            <a:xfrm>
              <a:off x="11822113" y="4092575"/>
              <a:ext cx="152400" cy="171450"/>
            </a:xfrm>
            <a:custGeom>
              <a:avLst/>
              <a:gdLst>
                <a:gd name="T0" fmla="*/ 256 w 512"/>
                <a:gd name="T1" fmla="*/ 576 h 576"/>
                <a:gd name="T2" fmla="*/ 0 w 512"/>
                <a:gd name="T3" fmla="*/ 320 h 576"/>
                <a:gd name="T4" fmla="*/ 0 w 512"/>
                <a:gd name="T5" fmla="*/ 48 h 576"/>
                <a:gd name="T6" fmla="*/ 48 w 512"/>
                <a:gd name="T7" fmla="*/ 0 h 576"/>
                <a:gd name="T8" fmla="*/ 464 w 512"/>
                <a:gd name="T9" fmla="*/ 0 h 576"/>
                <a:gd name="T10" fmla="*/ 512 w 512"/>
                <a:gd name="T11" fmla="*/ 48 h 576"/>
                <a:gd name="T12" fmla="*/ 512 w 512"/>
                <a:gd name="T13" fmla="*/ 320 h 576"/>
                <a:gd name="T14" fmla="*/ 256 w 512"/>
                <a:gd name="T15" fmla="*/ 576 h 576"/>
                <a:gd name="T16" fmla="*/ 96 w 512"/>
                <a:gd name="T17" fmla="*/ 96 h 576"/>
                <a:gd name="T18" fmla="*/ 96 w 512"/>
                <a:gd name="T19" fmla="*/ 320 h 576"/>
                <a:gd name="T20" fmla="*/ 256 w 512"/>
                <a:gd name="T21" fmla="*/ 480 h 576"/>
                <a:gd name="T22" fmla="*/ 416 w 512"/>
                <a:gd name="T23" fmla="*/ 320 h 576"/>
                <a:gd name="T24" fmla="*/ 416 w 512"/>
                <a:gd name="T25" fmla="*/ 96 h 576"/>
                <a:gd name="T26" fmla="*/ 96 w 512"/>
                <a:gd name="T27" fmla="*/ 96 h 576"/>
                <a:gd name="T28" fmla="*/ 96 w 512"/>
                <a:gd name="T29" fmla="*/ 96 h 576"/>
                <a:gd name="T30" fmla="*/ 96 w 512"/>
                <a:gd name="T31" fmla="*/ 9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2" h="576">
                  <a:moveTo>
                    <a:pt x="256" y="576"/>
                  </a:moveTo>
                  <a:cubicBezTo>
                    <a:pt x="115" y="576"/>
                    <a:pt x="0" y="461"/>
                    <a:pt x="0" y="32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91" y="0"/>
                    <a:pt x="512" y="22"/>
                    <a:pt x="512" y="48"/>
                  </a:cubicBezTo>
                  <a:cubicBezTo>
                    <a:pt x="512" y="320"/>
                    <a:pt x="512" y="320"/>
                    <a:pt x="512" y="320"/>
                  </a:cubicBezTo>
                  <a:cubicBezTo>
                    <a:pt x="512" y="461"/>
                    <a:pt x="398" y="576"/>
                    <a:pt x="256" y="576"/>
                  </a:cubicBezTo>
                  <a:close/>
                  <a:moveTo>
                    <a:pt x="96" y="96"/>
                  </a:moveTo>
                  <a:cubicBezTo>
                    <a:pt x="96" y="320"/>
                    <a:pt x="96" y="320"/>
                    <a:pt x="96" y="320"/>
                  </a:cubicBezTo>
                  <a:cubicBezTo>
                    <a:pt x="96" y="408"/>
                    <a:pt x="168" y="480"/>
                    <a:pt x="256" y="480"/>
                  </a:cubicBezTo>
                  <a:cubicBezTo>
                    <a:pt x="345" y="480"/>
                    <a:pt x="416" y="408"/>
                    <a:pt x="416" y="320"/>
                  </a:cubicBezTo>
                  <a:cubicBezTo>
                    <a:pt x="416" y="96"/>
                    <a:pt x="416" y="96"/>
                    <a:pt x="416" y="96"/>
                  </a:cubicBezTo>
                  <a:lnTo>
                    <a:pt x="96" y="96"/>
                  </a:lnTo>
                  <a:close/>
                  <a:moveTo>
                    <a:pt x="96" y="96"/>
                  </a:moveTo>
                  <a:cubicBezTo>
                    <a:pt x="96" y="96"/>
                    <a:pt x="96" y="96"/>
                    <a:pt x="96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7"/>
            <p:cNvSpPr>
              <a:spLocks noEditPoints="1"/>
            </p:cNvSpPr>
            <p:nvPr/>
          </p:nvSpPr>
          <p:spPr bwMode="auto">
            <a:xfrm>
              <a:off x="11884025" y="4240213"/>
              <a:ext cx="28575" cy="80963"/>
            </a:xfrm>
            <a:custGeom>
              <a:avLst/>
              <a:gdLst>
                <a:gd name="T0" fmla="*/ 48 w 96"/>
                <a:gd name="T1" fmla="*/ 272 h 272"/>
                <a:gd name="T2" fmla="*/ 0 w 96"/>
                <a:gd name="T3" fmla="*/ 224 h 272"/>
                <a:gd name="T4" fmla="*/ 0 w 96"/>
                <a:gd name="T5" fmla="*/ 48 h 272"/>
                <a:gd name="T6" fmla="*/ 48 w 96"/>
                <a:gd name="T7" fmla="*/ 0 h 272"/>
                <a:gd name="T8" fmla="*/ 96 w 96"/>
                <a:gd name="T9" fmla="*/ 48 h 272"/>
                <a:gd name="T10" fmla="*/ 96 w 96"/>
                <a:gd name="T11" fmla="*/ 224 h 272"/>
                <a:gd name="T12" fmla="*/ 48 w 96"/>
                <a:gd name="T13" fmla="*/ 272 h 272"/>
                <a:gd name="T14" fmla="*/ 48 w 96"/>
                <a:gd name="T15" fmla="*/ 272 h 272"/>
                <a:gd name="T16" fmla="*/ 48 w 96"/>
                <a:gd name="T1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72">
                  <a:moveTo>
                    <a:pt x="48" y="272"/>
                  </a:moveTo>
                  <a:cubicBezTo>
                    <a:pt x="22" y="272"/>
                    <a:pt x="0" y="251"/>
                    <a:pt x="0" y="22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6" y="251"/>
                    <a:pt x="75" y="272"/>
                    <a:pt x="48" y="272"/>
                  </a:cubicBezTo>
                  <a:close/>
                  <a:moveTo>
                    <a:pt x="48" y="272"/>
                  </a:moveTo>
                  <a:cubicBezTo>
                    <a:pt x="48" y="272"/>
                    <a:pt x="48" y="272"/>
                    <a:pt x="48" y="2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8"/>
            <p:cNvSpPr>
              <a:spLocks noEditPoints="1"/>
            </p:cNvSpPr>
            <p:nvPr/>
          </p:nvSpPr>
          <p:spPr bwMode="auto">
            <a:xfrm>
              <a:off x="11841163" y="4292600"/>
              <a:ext cx="114300" cy="28575"/>
            </a:xfrm>
            <a:custGeom>
              <a:avLst/>
              <a:gdLst>
                <a:gd name="T0" fmla="*/ 336 w 384"/>
                <a:gd name="T1" fmla="*/ 96 h 96"/>
                <a:gd name="T2" fmla="*/ 48 w 384"/>
                <a:gd name="T3" fmla="*/ 96 h 96"/>
                <a:gd name="T4" fmla="*/ 0 w 384"/>
                <a:gd name="T5" fmla="*/ 48 h 96"/>
                <a:gd name="T6" fmla="*/ 48 w 384"/>
                <a:gd name="T7" fmla="*/ 0 h 96"/>
                <a:gd name="T8" fmla="*/ 336 w 384"/>
                <a:gd name="T9" fmla="*/ 0 h 96"/>
                <a:gd name="T10" fmla="*/ 384 w 384"/>
                <a:gd name="T11" fmla="*/ 48 h 96"/>
                <a:gd name="T12" fmla="*/ 336 w 384"/>
                <a:gd name="T13" fmla="*/ 96 h 96"/>
                <a:gd name="T14" fmla="*/ 336 w 384"/>
                <a:gd name="T15" fmla="*/ 96 h 96"/>
                <a:gd name="T16" fmla="*/ 336 w 384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96">
                  <a:moveTo>
                    <a:pt x="336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63" y="0"/>
                    <a:pt x="384" y="22"/>
                    <a:pt x="384" y="48"/>
                  </a:cubicBezTo>
                  <a:cubicBezTo>
                    <a:pt x="384" y="75"/>
                    <a:pt x="363" y="96"/>
                    <a:pt x="336" y="96"/>
                  </a:cubicBezTo>
                  <a:close/>
                  <a:moveTo>
                    <a:pt x="336" y="96"/>
                  </a:moveTo>
                  <a:cubicBezTo>
                    <a:pt x="336" y="96"/>
                    <a:pt x="336" y="96"/>
                    <a:pt x="336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9"/>
            <p:cNvSpPr>
              <a:spLocks noEditPoints="1"/>
            </p:cNvSpPr>
            <p:nvPr/>
          </p:nvSpPr>
          <p:spPr bwMode="auto">
            <a:xfrm>
              <a:off x="11942763" y="4116388"/>
              <a:ext cx="69850" cy="104775"/>
            </a:xfrm>
            <a:custGeom>
              <a:avLst/>
              <a:gdLst>
                <a:gd name="T0" fmla="*/ 61 w 237"/>
                <a:gd name="T1" fmla="*/ 352 h 352"/>
                <a:gd name="T2" fmla="*/ 43 w 237"/>
                <a:gd name="T3" fmla="*/ 351 h 352"/>
                <a:gd name="T4" fmla="*/ 5 w 237"/>
                <a:gd name="T5" fmla="*/ 294 h 352"/>
                <a:gd name="T6" fmla="*/ 61 w 237"/>
                <a:gd name="T7" fmla="*/ 256 h 352"/>
                <a:gd name="T8" fmla="*/ 141 w 237"/>
                <a:gd name="T9" fmla="*/ 176 h 352"/>
                <a:gd name="T10" fmla="*/ 61 w 237"/>
                <a:gd name="T11" fmla="*/ 96 h 352"/>
                <a:gd name="T12" fmla="*/ 13 w 237"/>
                <a:gd name="T13" fmla="*/ 48 h 352"/>
                <a:gd name="T14" fmla="*/ 61 w 237"/>
                <a:gd name="T15" fmla="*/ 0 h 352"/>
                <a:gd name="T16" fmla="*/ 237 w 237"/>
                <a:gd name="T17" fmla="*/ 176 h 352"/>
                <a:gd name="T18" fmla="*/ 61 w 237"/>
                <a:gd name="T19" fmla="*/ 352 h 352"/>
                <a:gd name="T20" fmla="*/ 61 w 237"/>
                <a:gd name="T21" fmla="*/ 352 h 352"/>
                <a:gd name="T22" fmla="*/ 61 w 237"/>
                <a:gd name="T2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7" h="352">
                  <a:moveTo>
                    <a:pt x="61" y="352"/>
                  </a:moveTo>
                  <a:cubicBezTo>
                    <a:pt x="55" y="352"/>
                    <a:pt x="49" y="352"/>
                    <a:pt x="43" y="351"/>
                  </a:cubicBezTo>
                  <a:cubicBezTo>
                    <a:pt x="17" y="345"/>
                    <a:pt x="0" y="320"/>
                    <a:pt x="5" y="294"/>
                  </a:cubicBezTo>
                  <a:cubicBezTo>
                    <a:pt x="10" y="268"/>
                    <a:pt x="35" y="251"/>
                    <a:pt x="61" y="256"/>
                  </a:cubicBezTo>
                  <a:cubicBezTo>
                    <a:pt x="106" y="256"/>
                    <a:pt x="141" y="220"/>
                    <a:pt x="141" y="176"/>
                  </a:cubicBezTo>
                  <a:cubicBezTo>
                    <a:pt x="141" y="132"/>
                    <a:pt x="106" y="96"/>
                    <a:pt x="61" y="96"/>
                  </a:cubicBezTo>
                  <a:cubicBezTo>
                    <a:pt x="35" y="96"/>
                    <a:pt x="13" y="75"/>
                    <a:pt x="13" y="48"/>
                  </a:cubicBezTo>
                  <a:cubicBezTo>
                    <a:pt x="13" y="22"/>
                    <a:pt x="35" y="0"/>
                    <a:pt x="61" y="0"/>
                  </a:cubicBezTo>
                  <a:cubicBezTo>
                    <a:pt x="159" y="0"/>
                    <a:pt x="237" y="79"/>
                    <a:pt x="237" y="176"/>
                  </a:cubicBezTo>
                  <a:cubicBezTo>
                    <a:pt x="237" y="273"/>
                    <a:pt x="159" y="352"/>
                    <a:pt x="61" y="352"/>
                  </a:cubicBezTo>
                  <a:close/>
                  <a:moveTo>
                    <a:pt x="61" y="352"/>
                  </a:moveTo>
                  <a:cubicBezTo>
                    <a:pt x="61" y="352"/>
                    <a:pt x="61" y="352"/>
                    <a:pt x="61" y="3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20"/>
            <p:cNvSpPr>
              <a:spLocks noEditPoints="1"/>
            </p:cNvSpPr>
            <p:nvPr/>
          </p:nvSpPr>
          <p:spPr bwMode="auto">
            <a:xfrm>
              <a:off x="11784013" y="4116388"/>
              <a:ext cx="71438" cy="104775"/>
            </a:xfrm>
            <a:custGeom>
              <a:avLst/>
              <a:gdLst>
                <a:gd name="T0" fmla="*/ 176 w 238"/>
                <a:gd name="T1" fmla="*/ 352 h 352"/>
                <a:gd name="T2" fmla="*/ 0 w 238"/>
                <a:gd name="T3" fmla="*/ 176 h 352"/>
                <a:gd name="T4" fmla="*/ 176 w 238"/>
                <a:gd name="T5" fmla="*/ 0 h 352"/>
                <a:gd name="T6" fmla="*/ 224 w 238"/>
                <a:gd name="T7" fmla="*/ 48 h 352"/>
                <a:gd name="T8" fmla="*/ 176 w 238"/>
                <a:gd name="T9" fmla="*/ 96 h 352"/>
                <a:gd name="T10" fmla="*/ 96 w 238"/>
                <a:gd name="T11" fmla="*/ 176 h 352"/>
                <a:gd name="T12" fmla="*/ 176 w 238"/>
                <a:gd name="T13" fmla="*/ 256 h 352"/>
                <a:gd name="T14" fmla="*/ 233 w 238"/>
                <a:gd name="T15" fmla="*/ 294 h 352"/>
                <a:gd name="T16" fmla="*/ 195 w 238"/>
                <a:gd name="T17" fmla="*/ 351 h 352"/>
                <a:gd name="T18" fmla="*/ 176 w 238"/>
                <a:gd name="T19" fmla="*/ 352 h 352"/>
                <a:gd name="T20" fmla="*/ 176 w 238"/>
                <a:gd name="T21" fmla="*/ 352 h 352"/>
                <a:gd name="T22" fmla="*/ 176 w 238"/>
                <a:gd name="T2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352">
                  <a:moveTo>
                    <a:pt x="176" y="352"/>
                  </a:moveTo>
                  <a:cubicBezTo>
                    <a:pt x="79" y="352"/>
                    <a:pt x="0" y="273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203" y="0"/>
                    <a:pt x="224" y="22"/>
                    <a:pt x="224" y="48"/>
                  </a:cubicBezTo>
                  <a:cubicBezTo>
                    <a:pt x="224" y="75"/>
                    <a:pt x="203" y="96"/>
                    <a:pt x="176" y="96"/>
                  </a:cubicBezTo>
                  <a:cubicBezTo>
                    <a:pt x="132" y="96"/>
                    <a:pt x="96" y="132"/>
                    <a:pt x="96" y="176"/>
                  </a:cubicBezTo>
                  <a:cubicBezTo>
                    <a:pt x="96" y="220"/>
                    <a:pt x="132" y="256"/>
                    <a:pt x="176" y="256"/>
                  </a:cubicBezTo>
                  <a:cubicBezTo>
                    <a:pt x="202" y="251"/>
                    <a:pt x="228" y="268"/>
                    <a:pt x="233" y="294"/>
                  </a:cubicBezTo>
                  <a:cubicBezTo>
                    <a:pt x="238" y="320"/>
                    <a:pt x="221" y="345"/>
                    <a:pt x="195" y="351"/>
                  </a:cubicBezTo>
                  <a:cubicBezTo>
                    <a:pt x="189" y="352"/>
                    <a:pt x="183" y="352"/>
                    <a:pt x="176" y="352"/>
                  </a:cubicBezTo>
                  <a:close/>
                  <a:moveTo>
                    <a:pt x="176" y="352"/>
                  </a:moveTo>
                  <a:cubicBezTo>
                    <a:pt x="176" y="352"/>
                    <a:pt x="176" y="352"/>
                    <a:pt x="176" y="3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21"/>
            <p:cNvSpPr>
              <a:spLocks noEditPoints="1"/>
            </p:cNvSpPr>
            <p:nvPr/>
          </p:nvSpPr>
          <p:spPr bwMode="auto">
            <a:xfrm>
              <a:off x="11669713" y="3959225"/>
              <a:ext cx="457200" cy="419100"/>
            </a:xfrm>
            <a:custGeom>
              <a:avLst/>
              <a:gdLst>
                <a:gd name="T0" fmla="*/ 1360 w 1536"/>
                <a:gd name="T1" fmla="*/ 1408 h 1408"/>
                <a:gd name="T2" fmla="*/ 176 w 1536"/>
                <a:gd name="T3" fmla="*/ 1408 h 1408"/>
                <a:gd name="T4" fmla="*/ 0 w 1536"/>
                <a:gd name="T5" fmla="*/ 1232 h 1408"/>
                <a:gd name="T6" fmla="*/ 0 w 1536"/>
                <a:gd name="T7" fmla="*/ 176 h 1408"/>
                <a:gd name="T8" fmla="*/ 176 w 1536"/>
                <a:gd name="T9" fmla="*/ 0 h 1408"/>
                <a:gd name="T10" fmla="*/ 1360 w 1536"/>
                <a:gd name="T11" fmla="*/ 0 h 1408"/>
                <a:gd name="T12" fmla="*/ 1536 w 1536"/>
                <a:gd name="T13" fmla="*/ 176 h 1408"/>
                <a:gd name="T14" fmla="*/ 1536 w 1536"/>
                <a:gd name="T15" fmla="*/ 1232 h 1408"/>
                <a:gd name="T16" fmla="*/ 1360 w 1536"/>
                <a:gd name="T17" fmla="*/ 1408 h 1408"/>
                <a:gd name="T18" fmla="*/ 176 w 1536"/>
                <a:gd name="T19" fmla="*/ 96 h 1408"/>
                <a:gd name="T20" fmla="*/ 96 w 1536"/>
                <a:gd name="T21" fmla="*/ 176 h 1408"/>
                <a:gd name="T22" fmla="*/ 96 w 1536"/>
                <a:gd name="T23" fmla="*/ 1232 h 1408"/>
                <a:gd name="T24" fmla="*/ 176 w 1536"/>
                <a:gd name="T25" fmla="*/ 1312 h 1408"/>
                <a:gd name="T26" fmla="*/ 1360 w 1536"/>
                <a:gd name="T27" fmla="*/ 1312 h 1408"/>
                <a:gd name="T28" fmla="*/ 1440 w 1536"/>
                <a:gd name="T29" fmla="*/ 1232 h 1408"/>
                <a:gd name="T30" fmla="*/ 1440 w 1536"/>
                <a:gd name="T31" fmla="*/ 176 h 1408"/>
                <a:gd name="T32" fmla="*/ 1360 w 1536"/>
                <a:gd name="T33" fmla="*/ 96 h 1408"/>
                <a:gd name="T34" fmla="*/ 176 w 1536"/>
                <a:gd name="T35" fmla="*/ 96 h 1408"/>
                <a:gd name="T36" fmla="*/ 176 w 1536"/>
                <a:gd name="T37" fmla="*/ 96 h 1408"/>
                <a:gd name="T38" fmla="*/ 176 w 1536"/>
                <a:gd name="T39" fmla="*/ 96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6" h="1408">
                  <a:moveTo>
                    <a:pt x="1360" y="1408"/>
                  </a:moveTo>
                  <a:cubicBezTo>
                    <a:pt x="176" y="1408"/>
                    <a:pt x="176" y="1408"/>
                    <a:pt x="176" y="1408"/>
                  </a:cubicBezTo>
                  <a:cubicBezTo>
                    <a:pt x="79" y="1408"/>
                    <a:pt x="0" y="1329"/>
                    <a:pt x="0" y="123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1360" y="0"/>
                    <a:pt x="1360" y="0"/>
                    <a:pt x="1360" y="0"/>
                  </a:cubicBezTo>
                  <a:cubicBezTo>
                    <a:pt x="1458" y="0"/>
                    <a:pt x="1536" y="79"/>
                    <a:pt x="1536" y="176"/>
                  </a:cubicBezTo>
                  <a:cubicBezTo>
                    <a:pt x="1536" y="1232"/>
                    <a:pt x="1536" y="1232"/>
                    <a:pt x="1536" y="1232"/>
                  </a:cubicBezTo>
                  <a:cubicBezTo>
                    <a:pt x="1536" y="1329"/>
                    <a:pt x="1458" y="1408"/>
                    <a:pt x="1360" y="1408"/>
                  </a:cubicBezTo>
                  <a:close/>
                  <a:moveTo>
                    <a:pt x="176" y="96"/>
                  </a:moveTo>
                  <a:cubicBezTo>
                    <a:pt x="132" y="96"/>
                    <a:pt x="96" y="132"/>
                    <a:pt x="96" y="176"/>
                  </a:cubicBezTo>
                  <a:cubicBezTo>
                    <a:pt x="96" y="1232"/>
                    <a:pt x="96" y="1232"/>
                    <a:pt x="96" y="1232"/>
                  </a:cubicBezTo>
                  <a:cubicBezTo>
                    <a:pt x="96" y="1276"/>
                    <a:pt x="132" y="1312"/>
                    <a:pt x="176" y="1312"/>
                  </a:cubicBezTo>
                  <a:cubicBezTo>
                    <a:pt x="1360" y="1312"/>
                    <a:pt x="1360" y="1312"/>
                    <a:pt x="1360" y="1312"/>
                  </a:cubicBezTo>
                  <a:cubicBezTo>
                    <a:pt x="1405" y="1312"/>
                    <a:pt x="1440" y="1276"/>
                    <a:pt x="1440" y="1232"/>
                  </a:cubicBezTo>
                  <a:cubicBezTo>
                    <a:pt x="1440" y="176"/>
                    <a:pt x="1440" y="176"/>
                    <a:pt x="1440" y="176"/>
                  </a:cubicBezTo>
                  <a:cubicBezTo>
                    <a:pt x="1440" y="132"/>
                    <a:pt x="1405" y="96"/>
                    <a:pt x="1360" y="96"/>
                  </a:cubicBezTo>
                  <a:lnTo>
                    <a:pt x="176" y="96"/>
                  </a:lnTo>
                  <a:close/>
                  <a:moveTo>
                    <a:pt x="176" y="96"/>
                  </a:moveTo>
                  <a:cubicBezTo>
                    <a:pt x="176" y="96"/>
                    <a:pt x="176" y="96"/>
                    <a:pt x="176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22"/>
            <p:cNvSpPr>
              <a:spLocks noEditPoints="1"/>
            </p:cNvSpPr>
            <p:nvPr/>
          </p:nvSpPr>
          <p:spPr bwMode="auto">
            <a:xfrm>
              <a:off x="11669713" y="4025900"/>
              <a:ext cx="457200" cy="28575"/>
            </a:xfrm>
            <a:custGeom>
              <a:avLst/>
              <a:gdLst>
                <a:gd name="T0" fmla="*/ 1488 w 1536"/>
                <a:gd name="T1" fmla="*/ 96 h 96"/>
                <a:gd name="T2" fmla="*/ 48 w 1536"/>
                <a:gd name="T3" fmla="*/ 96 h 96"/>
                <a:gd name="T4" fmla="*/ 0 w 1536"/>
                <a:gd name="T5" fmla="*/ 48 h 96"/>
                <a:gd name="T6" fmla="*/ 48 w 1536"/>
                <a:gd name="T7" fmla="*/ 0 h 96"/>
                <a:gd name="T8" fmla="*/ 1488 w 1536"/>
                <a:gd name="T9" fmla="*/ 0 h 96"/>
                <a:gd name="T10" fmla="*/ 1536 w 1536"/>
                <a:gd name="T11" fmla="*/ 48 h 96"/>
                <a:gd name="T12" fmla="*/ 1488 w 1536"/>
                <a:gd name="T13" fmla="*/ 96 h 96"/>
                <a:gd name="T14" fmla="*/ 1488 w 1536"/>
                <a:gd name="T15" fmla="*/ 96 h 96"/>
                <a:gd name="T16" fmla="*/ 1488 w 153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6" h="96">
                  <a:moveTo>
                    <a:pt x="1488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1488" y="0"/>
                    <a:pt x="1488" y="0"/>
                    <a:pt x="1488" y="0"/>
                  </a:cubicBezTo>
                  <a:cubicBezTo>
                    <a:pt x="1515" y="0"/>
                    <a:pt x="1536" y="22"/>
                    <a:pt x="1536" y="48"/>
                  </a:cubicBezTo>
                  <a:cubicBezTo>
                    <a:pt x="1536" y="75"/>
                    <a:pt x="1515" y="96"/>
                    <a:pt x="1488" y="96"/>
                  </a:cubicBezTo>
                  <a:close/>
                  <a:moveTo>
                    <a:pt x="1488" y="96"/>
                  </a:moveTo>
                  <a:cubicBezTo>
                    <a:pt x="1488" y="96"/>
                    <a:pt x="1488" y="96"/>
                    <a:pt x="1488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034923" y="5411710"/>
            <a:ext cx="264023" cy="264943"/>
            <a:chOff x="6365875" y="3940175"/>
            <a:chExt cx="455613" cy="457200"/>
          </a:xfrm>
          <a:solidFill>
            <a:schemeClr val="bg1"/>
          </a:solidFill>
        </p:grpSpPr>
        <p:sp>
          <p:nvSpPr>
            <p:cNvPr id="88" name="Freeform 41"/>
            <p:cNvSpPr>
              <a:spLocks noEditPoints="1"/>
            </p:cNvSpPr>
            <p:nvPr/>
          </p:nvSpPr>
          <p:spPr bwMode="auto">
            <a:xfrm>
              <a:off x="6365875" y="4054475"/>
              <a:ext cx="455613" cy="342900"/>
            </a:xfrm>
            <a:custGeom>
              <a:avLst/>
              <a:gdLst>
                <a:gd name="T0" fmla="*/ 1360 w 1536"/>
                <a:gd name="T1" fmla="*/ 1152 h 1152"/>
                <a:gd name="T2" fmla="*/ 176 w 1536"/>
                <a:gd name="T3" fmla="*/ 1152 h 1152"/>
                <a:gd name="T4" fmla="*/ 0 w 1536"/>
                <a:gd name="T5" fmla="*/ 976 h 1152"/>
                <a:gd name="T6" fmla="*/ 0 w 1536"/>
                <a:gd name="T7" fmla="*/ 176 h 1152"/>
                <a:gd name="T8" fmla="*/ 176 w 1536"/>
                <a:gd name="T9" fmla="*/ 0 h 1152"/>
                <a:gd name="T10" fmla="*/ 208 w 1536"/>
                <a:gd name="T11" fmla="*/ 0 h 1152"/>
                <a:gd name="T12" fmla="*/ 256 w 1536"/>
                <a:gd name="T13" fmla="*/ 48 h 1152"/>
                <a:gd name="T14" fmla="*/ 208 w 1536"/>
                <a:gd name="T15" fmla="*/ 96 h 1152"/>
                <a:gd name="T16" fmla="*/ 176 w 1536"/>
                <a:gd name="T17" fmla="*/ 96 h 1152"/>
                <a:gd name="T18" fmla="*/ 96 w 1536"/>
                <a:gd name="T19" fmla="*/ 176 h 1152"/>
                <a:gd name="T20" fmla="*/ 96 w 1536"/>
                <a:gd name="T21" fmla="*/ 976 h 1152"/>
                <a:gd name="T22" fmla="*/ 176 w 1536"/>
                <a:gd name="T23" fmla="*/ 1056 h 1152"/>
                <a:gd name="T24" fmla="*/ 1360 w 1536"/>
                <a:gd name="T25" fmla="*/ 1056 h 1152"/>
                <a:gd name="T26" fmla="*/ 1440 w 1536"/>
                <a:gd name="T27" fmla="*/ 976 h 1152"/>
                <a:gd name="T28" fmla="*/ 1440 w 1536"/>
                <a:gd name="T29" fmla="*/ 176 h 1152"/>
                <a:gd name="T30" fmla="*/ 1360 w 1536"/>
                <a:gd name="T31" fmla="*/ 96 h 1152"/>
                <a:gd name="T32" fmla="*/ 1328 w 1536"/>
                <a:gd name="T33" fmla="*/ 96 h 1152"/>
                <a:gd name="T34" fmla="*/ 1280 w 1536"/>
                <a:gd name="T35" fmla="*/ 48 h 1152"/>
                <a:gd name="T36" fmla="*/ 1328 w 1536"/>
                <a:gd name="T37" fmla="*/ 0 h 1152"/>
                <a:gd name="T38" fmla="*/ 1360 w 1536"/>
                <a:gd name="T39" fmla="*/ 0 h 1152"/>
                <a:gd name="T40" fmla="*/ 1536 w 1536"/>
                <a:gd name="T41" fmla="*/ 176 h 1152"/>
                <a:gd name="T42" fmla="*/ 1536 w 1536"/>
                <a:gd name="T43" fmla="*/ 976 h 1152"/>
                <a:gd name="T44" fmla="*/ 1360 w 1536"/>
                <a:gd name="T45" fmla="*/ 1152 h 1152"/>
                <a:gd name="T46" fmla="*/ 1360 w 1536"/>
                <a:gd name="T47" fmla="*/ 1152 h 1152"/>
                <a:gd name="T48" fmla="*/ 1360 w 1536"/>
                <a:gd name="T4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6" h="1152">
                  <a:moveTo>
                    <a:pt x="1360" y="1152"/>
                  </a:moveTo>
                  <a:cubicBezTo>
                    <a:pt x="176" y="1152"/>
                    <a:pt x="176" y="1152"/>
                    <a:pt x="176" y="1152"/>
                  </a:cubicBezTo>
                  <a:cubicBezTo>
                    <a:pt x="79" y="1152"/>
                    <a:pt x="0" y="1073"/>
                    <a:pt x="0" y="9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35" y="0"/>
                    <a:pt x="256" y="22"/>
                    <a:pt x="256" y="48"/>
                  </a:cubicBezTo>
                  <a:cubicBezTo>
                    <a:pt x="256" y="75"/>
                    <a:pt x="235" y="96"/>
                    <a:pt x="208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32" y="96"/>
                    <a:pt x="96" y="132"/>
                    <a:pt x="96" y="176"/>
                  </a:cubicBezTo>
                  <a:cubicBezTo>
                    <a:pt x="96" y="976"/>
                    <a:pt x="96" y="976"/>
                    <a:pt x="96" y="976"/>
                  </a:cubicBezTo>
                  <a:cubicBezTo>
                    <a:pt x="96" y="1020"/>
                    <a:pt x="132" y="1056"/>
                    <a:pt x="176" y="1056"/>
                  </a:cubicBezTo>
                  <a:cubicBezTo>
                    <a:pt x="1360" y="1056"/>
                    <a:pt x="1360" y="1056"/>
                    <a:pt x="1360" y="1056"/>
                  </a:cubicBezTo>
                  <a:cubicBezTo>
                    <a:pt x="1404" y="1056"/>
                    <a:pt x="1440" y="1020"/>
                    <a:pt x="1440" y="976"/>
                  </a:cubicBezTo>
                  <a:cubicBezTo>
                    <a:pt x="1440" y="176"/>
                    <a:pt x="1440" y="176"/>
                    <a:pt x="1440" y="176"/>
                  </a:cubicBezTo>
                  <a:cubicBezTo>
                    <a:pt x="1440" y="132"/>
                    <a:pt x="1404" y="96"/>
                    <a:pt x="1360" y="96"/>
                  </a:cubicBezTo>
                  <a:cubicBezTo>
                    <a:pt x="1328" y="96"/>
                    <a:pt x="1328" y="96"/>
                    <a:pt x="1328" y="96"/>
                  </a:cubicBezTo>
                  <a:cubicBezTo>
                    <a:pt x="1302" y="96"/>
                    <a:pt x="1280" y="75"/>
                    <a:pt x="1280" y="48"/>
                  </a:cubicBezTo>
                  <a:cubicBezTo>
                    <a:pt x="1280" y="22"/>
                    <a:pt x="1302" y="0"/>
                    <a:pt x="1328" y="0"/>
                  </a:cubicBezTo>
                  <a:cubicBezTo>
                    <a:pt x="1360" y="0"/>
                    <a:pt x="1360" y="0"/>
                    <a:pt x="1360" y="0"/>
                  </a:cubicBezTo>
                  <a:cubicBezTo>
                    <a:pt x="1457" y="0"/>
                    <a:pt x="1536" y="79"/>
                    <a:pt x="1536" y="176"/>
                  </a:cubicBezTo>
                  <a:cubicBezTo>
                    <a:pt x="1536" y="976"/>
                    <a:pt x="1536" y="976"/>
                    <a:pt x="1536" y="976"/>
                  </a:cubicBezTo>
                  <a:cubicBezTo>
                    <a:pt x="1536" y="1073"/>
                    <a:pt x="1457" y="1152"/>
                    <a:pt x="1360" y="1152"/>
                  </a:cubicBezTo>
                  <a:close/>
                  <a:moveTo>
                    <a:pt x="1360" y="1152"/>
                  </a:moveTo>
                  <a:cubicBezTo>
                    <a:pt x="1360" y="1152"/>
                    <a:pt x="1360" y="1152"/>
                    <a:pt x="1360" y="1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42"/>
            <p:cNvSpPr>
              <a:spLocks noEditPoints="1"/>
            </p:cNvSpPr>
            <p:nvPr/>
          </p:nvSpPr>
          <p:spPr bwMode="auto">
            <a:xfrm>
              <a:off x="6370638" y="4273550"/>
              <a:ext cx="446088" cy="28575"/>
            </a:xfrm>
            <a:custGeom>
              <a:avLst/>
              <a:gdLst>
                <a:gd name="T0" fmla="*/ 1456 w 1504"/>
                <a:gd name="T1" fmla="*/ 96 h 96"/>
                <a:gd name="T2" fmla="*/ 48 w 1504"/>
                <a:gd name="T3" fmla="*/ 96 h 96"/>
                <a:gd name="T4" fmla="*/ 0 w 1504"/>
                <a:gd name="T5" fmla="*/ 48 h 96"/>
                <a:gd name="T6" fmla="*/ 48 w 1504"/>
                <a:gd name="T7" fmla="*/ 0 h 96"/>
                <a:gd name="T8" fmla="*/ 1456 w 1504"/>
                <a:gd name="T9" fmla="*/ 0 h 96"/>
                <a:gd name="T10" fmla="*/ 1504 w 1504"/>
                <a:gd name="T11" fmla="*/ 48 h 96"/>
                <a:gd name="T12" fmla="*/ 1456 w 1504"/>
                <a:gd name="T13" fmla="*/ 96 h 96"/>
                <a:gd name="T14" fmla="*/ 1456 w 1504"/>
                <a:gd name="T15" fmla="*/ 96 h 96"/>
                <a:gd name="T16" fmla="*/ 1456 w 1504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4" h="96">
                  <a:moveTo>
                    <a:pt x="1456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1456" y="0"/>
                    <a:pt x="1456" y="0"/>
                    <a:pt x="1456" y="0"/>
                  </a:cubicBezTo>
                  <a:cubicBezTo>
                    <a:pt x="1483" y="0"/>
                    <a:pt x="1504" y="22"/>
                    <a:pt x="1504" y="48"/>
                  </a:cubicBezTo>
                  <a:cubicBezTo>
                    <a:pt x="1504" y="75"/>
                    <a:pt x="1483" y="96"/>
                    <a:pt x="1456" y="96"/>
                  </a:cubicBezTo>
                  <a:close/>
                  <a:moveTo>
                    <a:pt x="1456" y="96"/>
                  </a:moveTo>
                  <a:cubicBezTo>
                    <a:pt x="1456" y="96"/>
                    <a:pt x="1456" y="96"/>
                    <a:pt x="1456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43"/>
            <p:cNvSpPr>
              <a:spLocks noEditPoints="1"/>
            </p:cNvSpPr>
            <p:nvPr/>
          </p:nvSpPr>
          <p:spPr bwMode="auto">
            <a:xfrm>
              <a:off x="6580188" y="4273550"/>
              <a:ext cx="26988" cy="119063"/>
            </a:xfrm>
            <a:custGeom>
              <a:avLst/>
              <a:gdLst>
                <a:gd name="T0" fmla="*/ 48 w 96"/>
                <a:gd name="T1" fmla="*/ 400 h 400"/>
                <a:gd name="T2" fmla="*/ 0 w 96"/>
                <a:gd name="T3" fmla="*/ 352 h 400"/>
                <a:gd name="T4" fmla="*/ 0 w 96"/>
                <a:gd name="T5" fmla="*/ 48 h 400"/>
                <a:gd name="T6" fmla="*/ 48 w 96"/>
                <a:gd name="T7" fmla="*/ 0 h 400"/>
                <a:gd name="T8" fmla="*/ 96 w 96"/>
                <a:gd name="T9" fmla="*/ 48 h 400"/>
                <a:gd name="T10" fmla="*/ 96 w 96"/>
                <a:gd name="T11" fmla="*/ 352 h 400"/>
                <a:gd name="T12" fmla="*/ 48 w 96"/>
                <a:gd name="T13" fmla="*/ 400 h 400"/>
                <a:gd name="T14" fmla="*/ 48 w 96"/>
                <a:gd name="T15" fmla="*/ 400 h 400"/>
                <a:gd name="T16" fmla="*/ 48 w 96"/>
                <a:gd name="T1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00">
                  <a:moveTo>
                    <a:pt x="48" y="400"/>
                  </a:moveTo>
                  <a:cubicBezTo>
                    <a:pt x="22" y="400"/>
                    <a:pt x="0" y="379"/>
                    <a:pt x="0" y="35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352"/>
                    <a:pt x="96" y="352"/>
                    <a:pt x="96" y="352"/>
                  </a:cubicBezTo>
                  <a:cubicBezTo>
                    <a:pt x="96" y="379"/>
                    <a:pt x="75" y="400"/>
                    <a:pt x="48" y="400"/>
                  </a:cubicBezTo>
                  <a:close/>
                  <a:moveTo>
                    <a:pt x="48" y="400"/>
                  </a:moveTo>
                  <a:cubicBezTo>
                    <a:pt x="48" y="400"/>
                    <a:pt x="48" y="400"/>
                    <a:pt x="48" y="4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44"/>
            <p:cNvSpPr>
              <a:spLocks noEditPoints="1"/>
            </p:cNvSpPr>
            <p:nvPr/>
          </p:nvSpPr>
          <p:spPr bwMode="auto">
            <a:xfrm>
              <a:off x="6470650" y="3940175"/>
              <a:ext cx="246063" cy="247650"/>
            </a:xfrm>
            <a:custGeom>
              <a:avLst/>
              <a:gdLst>
                <a:gd name="T0" fmla="*/ 416 w 832"/>
                <a:gd name="T1" fmla="*/ 832 h 832"/>
                <a:gd name="T2" fmla="*/ 0 w 832"/>
                <a:gd name="T3" fmla="*/ 416 h 832"/>
                <a:gd name="T4" fmla="*/ 416 w 832"/>
                <a:gd name="T5" fmla="*/ 0 h 832"/>
                <a:gd name="T6" fmla="*/ 832 w 832"/>
                <a:gd name="T7" fmla="*/ 416 h 832"/>
                <a:gd name="T8" fmla="*/ 416 w 832"/>
                <a:gd name="T9" fmla="*/ 832 h 832"/>
                <a:gd name="T10" fmla="*/ 416 w 832"/>
                <a:gd name="T11" fmla="*/ 96 h 832"/>
                <a:gd name="T12" fmla="*/ 96 w 832"/>
                <a:gd name="T13" fmla="*/ 416 h 832"/>
                <a:gd name="T14" fmla="*/ 416 w 832"/>
                <a:gd name="T15" fmla="*/ 736 h 832"/>
                <a:gd name="T16" fmla="*/ 736 w 832"/>
                <a:gd name="T17" fmla="*/ 416 h 832"/>
                <a:gd name="T18" fmla="*/ 416 w 832"/>
                <a:gd name="T19" fmla="*/ 96 h 832"/>
                <a:gd name="T20" fmla="*/ 416 w 832"/>
                <a:gd name="T21" fmla="*/ 96 h 832"/>
                <a:gd name="T22" fmla="*/ 416 w 832"/>
                <a:gd name="T23" fmla="*/ 96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2" h="832">
                  <a:moveTo>
                    <a:pt x="416" y="832"/>
                  </a:moveTo>
                  <a:cubicBezTo>
                    <a:pt x="187" y="832"/>
                    <a:pt x="0" y="645"/>
                    <a:pt x="0" y="416"/>
                  </a:cubicBezTo>
                  <a:cubicBezTo>
                    <a:pt x="0" y="187"/>
                    <a:pt x="187" y="0"/>
                    <a:pt x="416" y="0"/>
                  </a:cubicBezTo>
                  <a:cubicBezTo>
                    <a:pt x="646" y="0"/>
                    <a:pt x="832" y="187"/>
                    <a:pt x="832" y="416"/>
                  </a:cubicBezTo>
                  <a:cubicBezTo>
                    <a:pt x="832" y="645"/>
                    <a:pt x="646" y="832"/>
                    <a:pt x="416" y="832"/>
                  </a:cubicBezTo>
                  <a:close/>
                  <a:moveTo>
                    <a:pt x="416" y="96"/>
                  </a:moveTo>
                  <a:cubicBezTo>
                    <a:pt x="240" y="96"/>
                    <a:pt x="96" y="240"/>
                    <a:pt x="96" y="416"/>
                  </a:cubicBezTo>
                  <a:cubicBezTo>
                    <a:pt x="96" y="593"/>
                    <a:pt x="240" y="736"/>
                    <a:pt x="416" y="736"/>
                  </a:cubicBezTo>
                  <a:cubicBezTo>
                    <a:pt x="593" y="736"/>
                    <a:pt x="736" y="593"/>
                    <a:pt x="736" y="416"/>
                  </a:cubicBezTo>
                  <a:cubicBezTo>
                    <a:pt x="736" y="240"/>
                    <a:pt x="593" y="96"/>
                    <a:pt x="416" y="96"/>
                  </a:cubicBezTo>
                  <a:close/>
                  <a:moveTo>
                    <a:pt x="416" y="96"/>
                  </a:moveTo>
                  <a:cubicBezTo>
                    <a:pt x="416" y="96"/>
                    <a:pt x="416" y="96"/>
                    <a:pt x="416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45"/>
            <p:cNvSpPr>
              <a:spLocks noEditPoints="1"/>
            </p:cNvSpPr>
            <p:nvPr/>
          </p:nvSpPr>
          <p:spPr bwMode="auto">
            <a:xfrm>
              <a:off x="6526213" y="4014788"/>
              <a:ext cx="127000" cy="96838"/>
            </a:xfrm>
            <a:custGeom>
              <a:avLst/>
              <a:gdLst>
                <a:gd name="T0" fmla="*/ 165 w 427"/>
                <a:gd name="T1" fmla="*/ 325 h 325"/>
                <a:gd name="T2" fmla="*/ 134 w 427"/>
                <a:gd name="T3" fmla="*/ 313 h 325"/>
                <a:gd name="T4" fmla="*/ 22 w 427"/>
                <a:gd name="T5" fmla="*/ 217 h 325"/>
                <a:gd name="T6" fmla="*/ 17 w 427"/>
                <a:gd name="T7" fmla="*/ 150 h 325"/>
                <a:gd name="T8" fmla="*/ 85 w 427"/>
                <a:gd name="T9" fmla="*/ 145 h 325"/>
                <a:gd name="T10" fmla="*/ 162 w 427"/>
                <a:gd name="T11" fmla="*/ 211 h 325"/>
                <a:gd name="T12" fmla="*/ 338 w 427"/>
                <a:gd name="T13" fmla="*/ 20 h 325"/>
                <a:gd name="T14" fmla="*/ 406 w 427"/>
                <a:gd name="T15" fmla="*/ 18 h 325"/>
                <a:gd name="T16" fmla="*/ 409 w 427"/>
                <a:gd name="T17" fmla="*/ 86 h 325"/>
                <a:gd name="T18" fmla="*/ 201 w 427"/>
                <a:gd name="T19" fmla="*/ 310 h 325"/>
                <a:gd name="T20" fmla="*/ 165 w 427"/>
                <a:gd name="T21" fmla="*/ 325 h 325"/>
                <a:gd name="T22" fmla="*/ 165 w 427"/>
                <a:gd name="T23" fmla="*/ 325 h 325"/>
                <a:gd name="T24" fmla="*/ 165 w 427"/>
                <a:gd name="T25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7" h="325">
                  <a:moveTo>
                    <a:pt x="165" y="325"/>
                  </a:moveTo>
                  <a:cubicBezTo>
                    <a:pt x="154" y="325"/>
                    <a:pt x="143" y="321"/>
                    <a:pt x="134" y="313"/>
                  </a:cubicBezTo>
                  <a:cubicBezTo>
                    <a:pt x="22" y="217"/>
                    <a:pt x="22" y="217"/>
                    <a:pt x="22" y="217"/>
                  </a:cubicBezTo>
                  <a:cubicBezTo>
                    <a:pt x="2" y="200"/>
                    <a:pt x="0" y="170"/>
                    <a:pt x="17" y="150"/>
                  </a:cubicBezTo>
                  <a:cubicBezTo>
                    <a:pt x="34" y="130"/>
                    <a:pt x="65" y="127"/>
                    <a:pt x="85" y="145"/>
                  </a:cubicBezTo>
                  <a:cubicBezTo>
                    <a:pt x="162" y="211"/>
                    <a:pt x="162" y="211"/>
                    <a:pt x="162" y="211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56" y="1"/>
                    <a:pt x="387" y="0"/>
                    <a:pt x="406" y="18"/>
                  </a:cubicBezTo>
                  <a:cubicBezTo>
                    <a:pt x="425" y="36"/>
                    <a:pt x="427" y="66"/>
                    <a:pt x="409" y="86"/>
                  </a:cubicBezTo>
                  <a:cubicBezTo>
                    <a:pt x="201" y="310"/>
                    <a:pt x="201" y="310"/>
                    <a:pt x="201" y="310"/>
                  </a:cubicBezTo>
                  <a:cubicBezTo>
                    <a:pt x="191" y="320"/>
                    <a:pt x="178" y="325"/>
                    <a:pt x="165" y="325"/>
                  </a:cubicBezTo>
                  <a:close/>
                  <a:moveTo>
                    <a:pt x="165" y="325"/>
                  </a:moveTo>
                  <a:cubicBezTo>
                    <a:pt x="165" y="325"/>
                    <a:pt x="165" y="325"/>
                    <a:pt x="165" y="3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344754" y="348955"/>
            <a:ext cx="60688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РАЗВИТИЕ ЭЛЕКТРОННОГО БЮДЖЕТА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02CE39F-556B-4092-88F6-A602C9FA1D5F}"/>
              </a:ext>
            </a:extLst>
          </p:cNvPr>
          <p:cNvSpPr txBox="1"/>
          <p:nvPr/>
        </p:nvSpPr>
        <p:spPr>
          <a:xfrm>
            <a:off x="8527800" y="233491"/>
            <a:ext cx="48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8" y="5046403"/>
            <a:ext cx="3662070" cy="99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Скругленный прямоугольник 74"/>
          <p:cNvSpPr/>
          <p:nvPr/>
        </p:nvSpPr>
        <p:spPr>
          <a:xfrm>
            <a:off x="0" y="2842259"/>
            <a:ext cx="9144000" cy="4015741"/>
          </a:xfrm>
          <a:prstGeom prst="roundRect">
            <a:avLst>
              <a:gd name="adj" fmla="val 0"/>
            </a:avLst>
          </a:prstGeom>
          <a:solidFill>
            <a:srgbClr val="2A3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395288" y="1052250"/>
            <a:ext cx="8335168" cy="5400938"/>
          </a:xfrm>
          <a:prstGeom prst="roundRect">
            <a:avLst>
              <a:gd name="adj" fmla="val 793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CE39F-556B-4092-88F6-A602C9FA1D5F}"/>
              </a:ext>
            </a:extLst>
          </p:cNvPr>
          <p:cNvSpPr txBox="1"/>
          <p:nvPr/>
        </p:nvSpPr>
        <p:spPr>
          <a:xfrm>
            <a:off x="7596000" y="103236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2795" y="1197620"/>
            <a:ext cx="7186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D3548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Проактивное предоставление субсидий юридическим лицам, индивидуальным предпринимателям, </a:t>
            </a:r>
            <a:r>
              <a:rPr lang="ru-RU" sz="1400" b="1" dirty="0" smtClean="0">
                <a:solidFill>
                  <a:srgbClr val="2D3548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 </a:t>
            </a:r>
            <a:r>
              <a:rPr lang="ru-RU" sz="1400" b="1" dirty="0">
                <a:solidFill>
                  <a:srgbClr val="2D3548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также физическим лицам - производителям товаров, работ, услуг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94946" y="1940480"/>
            <a:ext cx="7680958" cy="4512708"/>
            <a:chOff x="694946" y="1940480"/>
            <a:chExt cx="7680958" cy="4512708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94946" y="4970161"/>
              <a:ext cx="7680958" cy="1483027"/>
            </a:xfrm>
            <a:prstGeom prst="roundRect">
              <a:avLst>
                <a:gd name="adj" fmla="val 653"/>
              </a:avLst>
            </a:prstGeom>
            <a:solidFill>
              <a:srgbClr val="E7EAF1">
                <a:alpha val="80000"/>
              </a:srgbClr>
            </a:solidFill>
            <a:ln w="9525">
              <a:solidFill>
                <a:srgbClr val="94A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3062333" y="1940480"/>
              <a:ext cx="2906441" cy="3365010"/>
            </a:xfrm>
            <a:prstGeom prst="roundRect">
              <a:avLst>
                <a:gd name="adj" fmla="val 653"/>
              </a:avLst>
            </a:prstGeom>
            <a:solidFill>
              <a:srgbClr val="F4F6F8"/>
            </a:solidFill>
            <a:ln>
              <a:solidFill>
                <a:schemeClr val="bg1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814295" y="1993665"/>
              <a:ext cx="344225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3A445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ЛК ЗАЯВИТЕЛЯ</a:t>
              </a:r>
            </a:p>
            <a:p>
              <a:pPr algn="ctr"/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Единой площадки предоставления </a:t>
              </a:r>
              <a:b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мер государственной финансовой поддержки</a:t>
              </a: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3310346" y="2007441"/>
              <a:ext cx="2450157" cy="2468235"/>
              <a:chOff x="3087608" y="1133115"/>
              <a:chExt cx="3503698" cy="3529551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5304" y="2035333"/>
                <a:ext cx="2779370" cy="2044882"/>
              </a:xfrm>
              <a:prstGeom prst="rect">
                <a:avLst/>
              </a:prstGeom>
            </p:spPr>
          </p:pic>
          <p:grpSp>
            <p:nvGrpSpPr>
              <p:cNvPr id="40" name="Группа 39"/>
              <p:cNvGrpSpPr/>
              <p:nvPr/>
            </p:nvGrpSpPr>
            <p:grpSpPr>
              <a:xfrm>
                <a:off x="3087608" y="1133115"/>
                <a:ext cx="3503698" cy="3529551"/>
                <a:chOff x="4242646" y="440297"/>
                <a:chExt cx="3795672" cy="3823680"/>
              </a:xfrm>
            </p:grpSpPr>
            <p:sp>
              <p:nvSpPr>
                <p:cNvPr id="41" name="Дуга 40"/>
                <p:cNvSpPr/>
                <p:nvPr/>
              </p:nvSpPr>
              <p:spPr>
                <a:xfrm>
                  <a:off x="4293902" y="440297"/>
                  <a:ext cx="3744416" cy="3744416"/>
                </a:xfrm>
                <a:prstGeom prst="arc">
                  <a:avLst>
                    <a:gd name="adj1" fmla="val 7398842"/>
                    <a:gd name="adj2" fmla="val 10823452"/>
                  </a:avLst>
                </a:prstGeom>
                <a:noFill/>
                <a:ln w="57150" cap="rnd">
                  <a:solidFill>
                    <a:srgbClr val="3A445C"/>
                  </a:solidFill>
                  <a:round/>
                  <a:head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Дуга 41"/>
                <p:cNvSpPr/>
                <p:nvPr/>
              </p:nvSpPr>
              <p:spPr>
                <a:xfrm flipH="1">
                  <a:off x="4242646" y="519561"/>
                  <a:ext cx="3744416" cy="3744416"/>
                </a:xfrm>
                <a:prstGeom prst="arc">
                  <a:avLst>
                    <a:gd name="adj1" fmla="val 7414413"/>
                    <a:gd name="adj2" fmla="val 10823452"/>
                  </a:avLst>
                </a:prstGeom>
                <a:noFill/>
                <a:ln w="57150" cap="rnd">
                  <a:solidFill>
                    <a:srgbClr val="EAA64C"/>
                  </a:solidFill>
                  <a:round/>
                  <a:head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4" name="Прямоугольник 43"/>
            <p:cNvSpPr/>
            <p:nvPr/>
          </p:nvSpPr>
          <p:spPr>
            <a:xfrm>
              <a:off x="3132606" y="4240026"/>
              <a:ext cx="1816204" cy="1051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  <a:buClr>
                  <a:srgbClr val="077D3F"/>
                </a:buClr>
              </a:pP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Выбор мер поддержки</a:t>
              </a:r>
            </a:p>
            <a:p>
              <a:pPr>
                <a:spcBef>
                  <a:spcPts val="450"/>
                </a:spcBef>
                <a:buClr>
                  <a:srgbClr val="077D3F"/>
                </a:buClr>
              </a:pP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Участие в процедурах </a:t>
              </a:r>
              <a:b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отбора</a:t>
              </a:r>
            </a:p>
            <a:p>
              <a:pPr>
                <a:spcBef>
                  <a:spcPts val="450"/>
                </a:spcBef>
                <a:buClr>
                  <a:srgbClr val="077D3F"/>
                </a:buClr>
              </a:pP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Предоставление отчёта </a:t>
              </a:r>
              <a:r>
                <a:rPr lang="en-US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en-US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об исполнении условий соглашения 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654674" y="4240027"/>
              <a:ext cx="1330709" cy="848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  <a:buClr>
                  <a:srgbClr val="077D3F"/>
                </a:buClr>
              </a:pP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Заключение соглашений</a:t>
              </a:r>
            </a:p>
            <a:p>
              <a:pPr>
                <a:spcBef>
                  <a:spcPts val="450"/>
                </a:spcBef>
                <a:buClr>
                  <a:srgbClr val="077D3F"/>
                </a:buClr>
              </a:pP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Предоставление информации </a:t>
              </a:r>
              <a:b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 ходе исполнения 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968773" y="2801032"/>
              <a:ext cx="1810419" cy="815293"/>
            </a:xfrm>
            <a:prstGeom prst="roundRect">
              <a:avLst>
                <a:gd name="adj" fmla="val 4793"/>
              </a:avLst>
            </a:prstGeom>
            <a:solidFill>
              <a:schemeClr val="bg1"/>
            </a:solidFill>
            <a:ln w="6350">
              <a:solidFill>
                <a:srgbClr val="3A445C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130204" y="3559241"/>
              <a:ext cx="1787589" cy="953011"/>
            </a:xfrm>
            <a:prstGeom prst="roundRect">
              <a:avLst>
                <a:gd name="adj" fmla="val 3328"/>
              </a:avLst>
            </a:prstGeom>
            <a:solidFill>
              <a:srgbClr val="EAA64C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172765" y="3619652"/>
              <a:ext cx="1517394" cy="879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Подбор при помощи «клиентского пути»</a:t>
              </a:r>
              <a:b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ru-RU" sz="1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квиз</a:t>
              </a: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-тесты, интуитивная навигация)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80782" y="2948321"/>
              <a:ext cx="1727057" cy="568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Единая площадка </a:t>
              </a:r>
              <a:r>
                <a:rPr lang="en-US" sz="10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en-US" sz="10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</a:t>
              </a:r>
              <a:r>
                <a:rPr lang="en-US" sz="10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системе </a:t>
              </a:r>
              <a:r>
                <a:rPr lang="en-US" sz="10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en-US" sz="10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«Электронный</a:t>
              </a:r>
              <a:r>
                <a:rPr lang="en-US" sz="10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бюджет»</a:t>
              </a: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5852434" y="2985688"/>
              <a:ext cx="232679" cy="232679"/>
              <a:chOff x="8347462" y="1788329"/>
              <a:chExt cx="276999" cy="276999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8347462" y="1788329"/>
                <a:ext cx="276999" cy="27699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3A445C"/>
                </a:solidFill>
              </a:ln>
              <a:effectLst>
                <a:outerShdw blurRad="368300" sx="102000" sy="102000" algn="ctr" rotWithShape="0">
                  <a:srgbClr val="8495BA">
                    <a:alpha val="13725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r="73993"/>
              <a:stretch/>
            </p:blipFill>
            <p:spPr>
              <a:xfrm>
                <a:off x="8397200" y="1830791"/>
                <a:ext cx="208070" cy="210546"/>
              </a:xfrm>
              <a:prstGeom prst="rect">
                <a:avLst/>
              </a:prstGeom>
            </p:spPr>
          </p:pic>
        </p:grpSp>
        <p:sp>
          <p:nvSpPr>
            <p:cNvPr id="54" name="Скругленный прямоугольник 53"/>
            <p:cNvSpPr/>
            <p:nvPr/>
          </p:nvSpPr>
          <p:spPr>
            <a:xfrm>
              <a:off x="1319048" y="2770985"/>
              <a:ext cx="1736604" cy="622918"/>
            </a:xfrm>
            <a:prstGeom prst="roundRect">
              <a:avLst>
                <a:gd name="adj" fmla="val 4793"/>
              </a:avLst>
            </a:prstGeom>
            <a:solidFill>
              <a:schemeClr val="bg1"/>
            </a:solidFill>
            <a:ln w="6350">
              <a:solidFill>
                <a:srgbClr val="3A445C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087620" y="3355447"/>
              <a:ext cx="1847581" cy="837652"/>
            </a:xfrm>
            <a:prstGeom prst="roundRect">
              <a:avLst>
                <a:gd name="adj" fmla="val 3126"/>
              </a:avLst>
            </a:prstGeom>
            <a:solidFill>
              <a:srgbClr val="3A445C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1400" dirty="0">
                <a:solidFill>
                  <a:srgbClr val="FFFFFF"/>
                </a:solidFill>
                <a:latin typeface="Arial" panose="020B0604020202020204" pitchFamily="34" charset="0"/>
                <a:ea typeface="Noto Sans" panose="020B0802040504020204" pitchFamily="34"/>
                <a:cs typeface="Arial" panose="020B0604020202020204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131844" y="3389921"/>
              <a:ext cx="1692380" cy="723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Рекомендации по мерам поддержки на основе профиля ЕПГУ (ЮЛ, ИП, ФЛ)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467842" y="2780542"/>
              <a:ext cx="1488234" cy="568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Единый портал государственных услуг</a:t>
              </a:r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37117" y="2893808"/>
              <a:ext cx="232679" cy="2326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3A445C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Picture 7"/>
            <p:cNvPicPr>
              <a:picLocks noChangeAspect="1"/>
            </p:cNvPicPr>
            <p:nvPr/>
          </p:nvPicPr>
          <p:blipFill rotWithShape="1">
            <a:blip r:embed="rId4"/>
            <a:srcRect r="73993"/>
            <a:stretch/>
          </p:blipFill>
          <p:spPr>
            <a:xfrm>
              <a:off x="3613058" y="5488653"/>
              <a:ext cx="462879" cy="468387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288" y="5477503"/>
              <a:ext cx="490692" cy="490692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698" y="5468116"/>
              <a:ext cx="500551" cy="509465"/>
            </a:xfrm>
            <a:prstGeom prst="rect">
              <a:avLst/>
            </a:prstGeom>
          </p:spPr>
        </p:pic>
        <p:sp>
          <p:nvSpPr>
            <p:cNvPr id="69" name="Прямоугольник 68"/>
            <p:cNvSpPr/>
            <p:nvPr/>
          </p:nvSpPr>
          <p:spPr>
            <a:xfrm>
              <a:off x="911913" y="5490168"/>
              <a:ext cx="249787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Федеральные государственные </a:t>
              </a:r>
              <a:br>
                <a:rPr lang="ru-RU" sz="9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lang="ru-RU" sz="9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и ведомственные информационные </a:t>
              </a:r>
              <a:br>
                <a:rPr lang="ru-RU" sz="9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</a:br>
              <a:r>
                <a:rPr lang="ru-RU" sz="900" dirty="0">
                  <a:solidFill>
                    <a:srgbClr val="4444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системы</a:t>
              </a:r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5400000">
              <a:off x="4715044" y="5672931"/>
              <a:ext cx="190205" cy="99831"/>
            </a:xfrm>
            <a:prstGeom prst="triangle">
              <a:avLst/>
            </a:prstGeom>
            <a:solidFill>
              <a:srgbClr val="3A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5400000">
              <a:off x="5451108" y="5672931"/>
              <a:ext cx="190205" cy="99831"/>
            </a:xfrm>
            <a:prstGeom prst="triangle">
              <a:avLst/>
            </a:prstGeom>
            <a:solidFill>
              <a:srgbClr val="3A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/>
            <a:srcRect l="6259" t="7396" r="46600" b="40214"/>
            <a:stretch>
              <a:fillRect/>
            </a:stretch>
          </p:blipFill>
          <p:spPr>
            <a:xfrm>
              <a:off x="5754281" y="5525045"/>
              <a:ext cx="395607" cy="395607"/>
            </a:xfrm>
            <a:custGeom>
              <a:avLst/>
              <a:gdLst>
                <a:gd name="connsiteX0" fmla="*/ 79410 w 1028900"/>
                <a:gd name="connsiteY0" fmla="*/ 0 h 1028898"/>
                <a:gd name="connsiteX1" fmla="*/ 949490 w 1028900"/>
                <a:gd name="connsiteY1" fmla="*/ 0 h 1028898"/>
                <a:gd name="connsiteX2" fmla="*/ 1028900 w 1028900"/>
                <a:gd name="connsiteY2" fmla="*/ 79410 h 1028898"/>
                <a:gd name="connsiteX3" fmla="*/ 1028900 w 1028900"/>
                <a:gd name="connsiteY3" fmla="*/ 949488 h 1028898"/>
                <a:gd name="connsiteX4" fmla="*/ 949490 w 1028900"/>
                <a:gd name="connsiteY4" fmla="*/ 1028898 h 1028898"/>
                <a:gd name="connsiteX5" fmla="*/ 79410 w 1028900"/>
                <a:gd name="connsiteY5" fmla="*/ 1028898 h 1028898"/>
                <a:gd name="connsiteX6" fmla="*/ 0 w 1028900"/>
                <a:gd name="connsiteY6" fmla="*/ 949488 h 1028898"/>
                <a:gd name="connsiteX7" fmla="*/ 0 w 1028900"/>
                <a:gd name="connsiteY7" fmla="*/ 79410 h 1028898"/>
                <a:gd name="connsiteX8" fmla="*/ 79410 w 1028900"/>
                <a:gd name="connsiteY8" fmla="*/ 0 h 102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900" h="1028898">
                  <a:moveTo>
                    <a:pt x="79410" y="0"/>
                  </a:moveTo>
                  <a:lnTo>
                    <a:pt x="949490" y="0"/>
                  </a:lnTo>
                  <a:cubicBezTo>
                    <a:pt x="993347" y="0"/>
                    <a:pt x="1028900" y="35553"/>
                    <a:pt x="1028900" y="79410"/>
                  </a:cubicBezTo>
                  <a:lnTo>
                    <a:pt x="1028900" y="949488"/>
                  </a:lnTo>
                  <a:cubicBezTo>
                    <a:pt x="1028900" y="993345"/>
                    <a:pt x="993347" y="1028898"/>
                    <a:pt x="949490" y="1028898"/>
                  </a:cubicBezTo>
                  <a:lnTo>
                    <a:pt x="79410" y="1028898"/>
                  </a:lnTo>
                  <a:cubicBezTo>
                    <a:pt x="35553" y="1028898"/>
                    <a:pt x="0" y="993345"/>
                    <a:pt x="0" y="949488"/>
                  </a:cubicBezTo>
                  <a:lnTo>
                    <a:pt x="0" y="79410"/>
                  </a:lnTo>
                  <a:cubicBezTo>
                    <a:pt x="0" y="35553"/>
                    <a:pt x="35553" y="0"/>
                    <a:pt x="79410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F4F4F7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</p:pic>
        <p:grpSp>
          <p:nvGrpSpPr>
            <p:cNvPr id="81" name="Группа 80"/>
            <p:cNvGrpSpPr/>
            <p:nvPr/>
          </p:nvGrpSpPr>
          <p:grpSpPr>
            <a:xfrm>
              <a:off x="1131844" y="2875387"/>
              <a:ext cx="338800" cy="338800"/>
              <a:chOff x="520117" y="2592815"/>
              <a:chExt cx="403333" cy="403333"/>
            </a:xfrm>
          </p:grpSpPr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520117" y="2592815"/>
                <a:ext cx="403333" cy="403333"/>
              </a:xfrm>
              <a:prstGeom prst="roundRect">
                <a:avLst>
                  <a:gd name="adj" fmla="val 7221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732" y="2602493"/>
                <a:ext cx="387098" cy="387098"/>
              </a:xfrm>
              <a:prstGeom prst="rect">
                <a:avLst/>
              </a:prstGeom>
            </p:spPr>
          </p:pic>
        </p:grpSp>
        <p:sp>
          <p:nvSpPr>
            <p:cNvPr id="79" name="Скругленный прямоугольник 78"/>
            <p:cNvSpPr/>
            <p:nvPr/>
          </p:nvSpPr>
          <p:spPr>
            <a:xfrm>
              <a:off x="7621208" y="2875387"/>
              <a:ext cx="338800" cy="338800"/>
            </a:xfrm>
            <a:prstGeom prst="roundRect">
              <a:avLst>
                <a:gd name="adj" fmla="val 7221"/>
              </a:avLst>
            </a:prstGeom>
            <a:solidFill>
              <a:srgbClr val="FFFFFF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7"/>
            <a:srcRect l="6259" t="7396" r="46600" b="40214"/>
            <a:stretch>
              <a:fillRect/>
            </a:stretch>
          </p:blipFill>
          <p:spPr>
            <a:xfrm>
              <a:off x="7649854" y="2908030"/>
              <a:ext cx="281505" cy="281505"/>
            </a:xfrm>
            <a:custGeom>
              <a:avLst/>
              <a:gdLst>
                <a:gd name="connsiteX0" fmla="*/ 79410 w 1028900"/>
                <a:gd name="connsiteY0" fmla="*/ 0 h 1028898"/>
                <a:gd name="connsiteX1" fmla="*/ 949490 w 1028900"/>
                <a:gd name="connsiteY1" fmla="*/ 0 h 1028898"/>
                <a:gd name="connsiteX2" fmla="*/ 1028900 w 1028900"/>
                <a:gd name="connsiteY2" fmla="*/ 79410 h 1028898"/>
                <a:gd name="connsiteX3" fmla="*/ 1028900 w 1028900"/>
                <a:gd name="connsiteY3" fmla="*/ 949488 h 1028898"/>
                <a:gd name="connsiteX4" fmla="*/ 949490 w 1028900"/>
                <a:gd name="connsiteY4" fmla="*/ 1028898 h 1028898"/>
                <a:gd name="connsiteX5" fmla="*/ 79410 w 1028900"/>
                <a:gd name="connsiteY5" fmla="*/ 1028898 h 1028898"/>
                <a:gd name="connsiteX6" fmla="*/ 0 w 1028900"/>
                <a:gd name="connsiteY6" fmla="*/ 949488 h 1028898"/>
                <a:gd name="connsiteX7" fmla="*/ 0 w 1028900"/>
                <a:gd name="connsiteY7" fmla="*/ 79410 h 1028898"/>
                <a:gd name="connsiteX8" fmla="*/ 79410 w 1028900"/>
                <a:gd name="connsiteY8" fmla="*/ 0 h 102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900" h="1028898">
                  <a:moveTo>
                    <a:pt x="79410" y="0"/>
                  </a:moveTo>
                  <a:lnTo>
                    <a:pt x="949490" y="0"/>
                  </a:lnTo>
                  <a:cubicBezTo>
                    <a:pt x="993347" y="0"/>
                    <a:pt x="1028900" y="35553"/>
                    <a:pt x="1028900" y="79410"/>
                  </a:cubicBezTo>
                  <a:lnTo>
                    <a:pt x="1028900" y="949488"/>
                  </a:lnTo>
                  <a:cubicBezTo>
                    <a:pt x="1028900" y="993345"/>
                    <a:pt x="993347" y="1028898"/>
                    <a:pt x="949490" y="1028898"/>
                  </a:cubicBezTo>
                  <a:lnTo>
                    <a:pt x="79410" y="1028898"/>
                  </a:lnTo>
                  <a:cubicBezTo>
                    <a:pt x="35553" y="1028898"/>
                    <a:pt x="0" y="993345"/>
                    <a:pt x="0" y="949488"/>
                  </a:cubicBezTo>
                  <a:lnTo>
                    <a:pt x="0" y="79410"/>
                  </a:lnTo>
                  <a:cubicBezTo>
                    <a:pt x="0" y="35553"/>
                    <a:pt x="35553" y="0"/>
                    <a:pt x="79410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</p:pic>
        <p:grpSp>
          <p:nvGrpSpPr>
            <p:cNvPr id="82" name="Группа 81"/>
            <p:cNvGrpSpPr/>
            <p:nvPr/>
          </p:nvGrpSpPr>
          <p:grpSpPr>
            <a:xfrm>
              <a:off x="6242779" y="5525045"/>
              <a:ext cx="395607" cy="395607"/>
              <a:chOff x="520117" y="2592815"/>
              <a:chExt cx="403333" cy="403333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520117" y="2592815"/>
                <a:ext cx="403333" cy="403333"/>
              </a:xfrm>
              <a:prstGeom prst="roundRect">
                <a:avLst>
                  <a:gd name="adj" fmla="val 7221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732" y="2602493"/>
                <a:ext cx="387098" cy="387098"/>
              </a:xfrm>
              <a:prstGeom prst="rect">
                <a:avLst/>
              </a:prstGeom>
            </p:spPr>
          </p:pic>
        </p:grpSp>
        <p:sp>
          <p:nvSpPr>
            <p:cNvPr id="4" name="Равнобедренный треугольник 3"/>
            <p:cNvSpPr/>
            <p:nvPr/>
          </p:nvSpPr>
          <p:spPr>
            <a:xfrm rot="5400000">
              <a:off x="3116103" y="4326867"/>
              <a:ext cx="54104" cy="46641"/>
            </a:xfrm>
            <a:prstGeom prst="triangle">
              <a:avLst/>
            </a:prstGeom>
            <a:solidFill>
              <a:srgbClr val="3A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5400000">
              <a:off x="3116103" y="4525932"/>
              <a:ext cx="54104" cy="46641"/>
            </a:xfrm>
            <a:prstGeom prst="triangle">
              <a:avLst/>
            </a:prstGeom>
            <a:solidFill>
              <a:srgbClr val="3A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9" name="Равнобедренный треугольник 58"/>
            <p:cNvSpPr/>
            <p:nvPr/>
          </p:nvSpPr>
          <p:spPr>
            <a:xfrm rot="5400000">
              <a:off x="3116103" y="4873976"/>
              <a:ext cx="54104" cy="46641"/>
            </a:xfrm>
            <a:prstGeom prst="triangle">
              <a:avLst/>
            </a:prstGeom>
            <a:solidFill>
              <a:srgbClr val="3A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 rot="5400000">
              <a:off x="4627622" y="4326867"/>
              <a:ext cx="54104" cy="46641"/>
            </a:xfrm>
            <a:prstGeom prst="triangle">
              <a:avLst/>
            </a:prstGeom>
            <a:solidFill>
              <a:srgbClr val="3A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 rot="5400000">
              <a:off x="4627622" y="4668749"/>
              <a:ext cx="54104" cy="46641"/>
            </a:xfrm>
            <a:prstGeom prst="triangle">
              <a:avLst/>
            </a:prstGeom>
            <a:solidFill>
              <a:srgbClr val="3A4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780" y="5493136"/>
              <a:ext cx="460133" cy="480071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968" y="2924428"/>
              <a:ext cx="165368" cy="172534"/>
            </a:xfrm>
            <a:prstGeom prst="rect">
              <a:avLst/>
            </a:prstGeom>
          </p:spPr>
        </p:pic>
      </p:grpSp>
      <p:sp>
        <p:nvSpPr>
          <p:cNvPr id="64" name="TextBox 63"/>
          <p:cNvSpPr txBox="1"/>
          <p:nvPr/>
        </p:nvSpPr>
        <p:spPr>
          <a:xfrm>
            <a:off x="2307096" y="357901"/>
            <a:ext cx="60688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ЕДИНАЯ ПЛОЩАДКА ПРЕДОСТАВЛЕНИЯ СУДСИДИЙ ЮЛ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02CE39F-556B-4092-88F6-A602C9FA1D5F}"/>
              </a:ext>
            </a:extLst>
          </p:cNvPr>
          <p:cNvSpPr txBox="1"/>
          <p:nvPr/>
        </p:nvSpPr>
        <p:spPr>
          <a:xfrm>
            <a:off x="8527800" y="233491"/>
            <a:ext cx="48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4213" y="1052250"/>
            <a:ext cx="456548" cy="45719"/>
          </a:xfrm>
          <a:prstGeom prst="roundRect">
            <a:avLst/>
          </a:prstGeom>
          <a:solidFill>
            <a:srgbClr val="777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0271" y="171936"/>
            <a:ext cx="598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5959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ЦЕЛЕВАЯ ИТ-АРХИТЕКТУРА ЕДИНОЙ ПЛОЩАДКИ ПРЕДОСТАВЛЕНИЯ МЕР ГОСУДАРСТВЕННОЙ ФИНАНСОВОЙ ПОДДЕРЖКИ</a:t>
            </a:r>
            <a:endParaRPr lang="ru-RU" sz="1400" b="1" dirty="0">
              <a:solidFill>
                <a:srgbClr val="59595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CE39F-556B-4092-88F6-A602C9FA1D5F}"/>
              </a:ext>
            </a:extLst>
          </p:cNvPr>
          <p:cNvSpPr txBox="1"/>
          <p:nvPr/>
        </p:nvSpPr>
        <p:spPr>
          <a:xfrm>
            <a:off x="8604000" y="23349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49536" y="1076329"/>
            <a:ext cx="2044930" cy="1084464"/>
          </a:xfrm>
          <a:prstGeom prst="roundRect">
            <a:avLst>
              <a:gd name="adj" fmla="val 1847"/>
            </a:avLst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rgbClr val="FFFFFF"/>
              </a:solidFill>
              <a:latin typeface="Arial" panose="020B0604020202020204" pitchFamily="34" charset="0"/>
              <a:ea typeface="Noto Sans" panose="020B0802040504020204" pitchFamily="34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534" y="1208115"/>
            <a:ext cx="2044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Единая система идентификации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аутентификации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02775" y="1016424"/>
            <a:ext cx="383381" cy="3833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01" y="1063714"/>
            <a:ext cx="267729" cy="28880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49536" y="2387656"/>
            <a:ext cx="2044930" cy="1393902"/>
          </a:xfrm>
          <a:prstGeom prst="roundRect">
            <a:avLst>
              <a:gd name="adj" fmla="val 3639"/>
            </a:avLst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rgbClr val="FFFFFF"/>
              </a:solidFill>
              <a:latin typeface="Arial" panose="020B0604020202020204" pitchFamily="34" charset="0"/>
              <a:ea typeface="Noto Sans" panose="020B0802040504020204" pitchFamily="34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5670" y="2790649"/>
            <a:ext cx="2312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межведомственного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электронного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взаимодействия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2025" y="1858622"/>
            <a:ext cx="1769572" cy="1681850"/>
          </a:xfrm>
          <a:prstGeom prst="roundRect">
            <a:avLst>
              <a:gd name="adj" fmla="val 4193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090" y="2189792"/>
            <a:ext cx="1841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Личный кабинет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ЮЛ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ИП, ФЛ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Едином портале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государственных услуг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262645" y="1946779"/>
            <a:ext cx="1222389" cy="1109564"/>
            <a:chOff x="5728330" y="3435553"/>
            <a:chExt cx="474350" cy="1109564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5728330" y="3435553"/>
              <a:ext cx="474350" cy="0"/>
            </a:xfrm>
            <a:prstGeom prst="straightConnector1">
              <a:avLst/>
            </a:prstGeom>
            <a:ln w="22225" cap="rnd">
              <a:solidFill>
                <a:srgbClr val="7C7C7C"/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5728330" y="4545117"/>
              <a:ext cx="474350" cy="0"/>
            </a:xfrm>
            <a:prstGeom prst="straightConnector1">
              <a:avLst/>
            </a:prstGeom>
            <a:ln w="22225" cap="rnd">
              <a:solidFill>
                <a:srgbClr val="7C7C7C"/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090560" y="2039817"/>
            <a:ext cx="156655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Привычные инструменты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ЛК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ЕПГУ для информирования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мерах поддержки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75003" y="1862540"/>
            <a:ext cx="1909428" cy="1677932"/>
          </a:xfrm>
          <a:prstGeom prst="roundRect">
            <a:avLst>
              <a:gd name="adj" fmla="val 4193"/>
            </a:avLst>
          </a:prstGeom>
          <a:solidFill>
            <a:schemeClr val="bg1"/>
          </a:solidFill>
          <a:ln w="6350">
            <a:solidFill>
              <a:srgbClr val="3E4C60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39502" y="2066938"/>
            <a:ext cx="2180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Единая площадка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мер государственной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финансовой поддержки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623540" y="1946779"/>
            <a:ext cx="1222389" cy="1109564"/>
            <a:chOff x="5728330" y="3435553"/>
            <a:chExt cx="474350" cy="1109564"/>
          </a:xfrm>
        </p:grpSpPr>
        <p:cxnSp>
          <p:nvCxnSpPr>
            <p:cNvPr id="21" name="Прямая со стрелкой 20"/>
            <p:cNvCxnSpPr/>
            <p:nvPr/>
          </p:nvCxnSpPr>
          <p:spPr>
            <a:xfrm>
              <a:off x="5728330" y="3435553"/>
              <a:ext cx="474350" cy="0"/>
            </a:xfrm>
            <a:prstGeom prst="straightConnector1">
              <a:avLst/>
            </a:prstGeom>
            <a:ln w="22225" cap="rnd">
              <a:solidFill>
                <a:srgbClr val="7C7C7C"/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5728330" y="4545117"/>
              <a:ext cx="474350" cy="0"/>
            </a:xfrm>
            <a:prstGeom prst="straightConnector1">
              <a:avLst/>
            </a:prstGeom>
            <a:ln w="22225" cap="rnd">
              <a:solidFill>
                <a:srgbClr val="7C7C7C"/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5451455" y="1960801"/>
            <a:ext cx="15665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Автоматическое предзаполнение заявки участника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основе государственных данных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951036" y="2826226"/>
            <a:ext cx="1757362" cy="0"/>
          </a:xfrm>
          <a:prstGeom prst="line">
            <a:avLst/>
          </a:prstGeom>
          <a:ln>
            <a:solidFill>
              <a:srgbClr val="2E8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455472" y="4763943"/>
            <a:ext cx="8233058" cy="1270460"/>
            <a:chOff x="455471" y="4732560"/>
            <a:chExt cx="8436561" cy="127046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55471" y="4732560"/>
              <a:ext cx="2711678" cy="1270460"/>
            </a:xfrm>
            <a:prstGeom prst="roundRect">
              <a:avLst>
                <a:gd name="adj" fmla="val 4193"/>
              </a:avLst>
            </a:prstGeom>
            <a:solidFill>
              <a:schemeClr val="bg1"/>
            </a:solidFill>
            <a:ln w="6350">
              <a:solidFill>
                <a:srgbClr val="2A3143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3276766" y="4732560"/>
              <a:ext cx="2793969" cy="1270460"/>
            </a:xfrm>
            <a:prstGeom prst="roundRect">
              <a:avLst>
                <a:gd name="adj" fmla="val 4193"/>
              </a:avLst>
            </a:prstGeom>
            <a:solidFill>
              <a:schemeClr val="bg1"/>
            </a:solidFill>
            <a:ln w="6350">
              <a:solidFill>
                <a:srgbClr val="2A3143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180354" y="4732560"/>
              <a:ext cx="2711678" cy="1270460"/>
            </a:xfrm>
            <a:prstGeom prst="roundRect">
              <a:avLst>
                <a:gd name="adj" fmla="val 4193"/>
              </a:avLst>
            </a:prstGeom>
            <a:solidFill>
              <a:schemeClr val="bg1"/>
            </a:solidFill>
            <a:ln w="6350">
              <a:solidFill>
                <a:srgbClr val="2A3143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68313" y="4985631"/>
            <a:ext cx="26334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АИС «НАЛОГ-3»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(информация о субъектах экономической деятельности)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114582" y="4985631"/>
            <a:ext cx="2927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ГИС «РЕЕСТР»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(сведения об аккредитованных образовательных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учреждениях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810860" y="4970242"/>
            <a:ext cx="3109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Иные информационные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системы 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зависимости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 вида субсидии)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6" y="4836681"/>
            <a:ext cx="385054" cy="385054"/>
          </a:xfrm>
          <a:prstGeom prst="rect">
            <a:avLst/>
          </a:prstGeom>
        </p:spPr>
      </p:pic>
      <p:pic>
        <p:nvPicPr>
          <p:cNvPr id="41" name="Picture 6" descr="https://jpgazeta.ru/wp-content/uploads/2019/09/b3f79066cf34e63a3f8e0b20f8fd4a8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2742" r="15040" b="4249"/>
          <a:stretch/>
        </p:blipFill>
        <p:spPr bwMode="auto">
          <a:xfrm>
            <a:off x="3392869" y="4836681"/>
            <a:ext cx="418948" cy="3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5840174" y="3947626"/>
            <a:ext cx="2868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Таргетирование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мер поддержки за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счёт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использования государственных данных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778606" y="4406157"/>
            <a:ext cx="5636029" cy="333138"/>
          </a:xfrm>
          <a:custGeom>
            <a:avLst/>
            <a:gdLst>
              <a:gd name="connsiteX0" fmla="*/ 0 w 5636029"/>
              <a:gd name="connsiteY0" fmla="*/ 66629 h 399767"/>
              <a:gd name="connsiteX1" fmla="*/ 66629 w 5636029"/>
              <a:gd name="connsiteY1" fmla="*/ 0 h 399767"/>
              <a:gd name="connsiteX2" fmla="*/ 5569400 w 5636029"/>
              <a:gd name="connsiteY2" fmla="*/ 0 h 399767"/>
              <a:gd name="connsiteX3" fmla="*/ 5636029 w 5636029"/>
              <a:gd name="connsiteY3" fmla="*/ 66629 h 399767"/>
              <a:gd name="connsiteX4" fmla="*/ 5636029 w 5636029"/>
              <a:gd name="connsiteY4" fmla="*/ 333138 h 399767"/>
              <a:gd name="connsiteX5" fmla="*/ 5569400 w 5636029"/>
              <a:gd name="connsiteY5" fmla="*/ 399767 h 399767"/>
              <a:gd name="connsiteX6" fmla="*/ 66629 w 5636029"/>
              <a:gd name="connsiteY6" fmla="*/ 399767 h 399767"/>
              <a:gd name="connsiteX7" fmla="*/ 0 w 5636029"/>
              <a:gd name="connsiteY7" fmla="*/ 333138 h 399767"/>
              <a:gd name="connsiteX8" fmla="*/ 0 w 5636029"/>
              <a:gd name="connsiteY8" fmla="*/ 66629 h 399767"/>
              <a:gd name="connsiteX0" fmla="*/ 66629 w 5636029"/>
              <a:gd name="connsiteY0" fmla="*/ 399767 h 491207"/>
              <a:gd name="connsiteX1" fmla="*/ 0 w 5636029"/>
              <a:gd name="connsiteY1" fmla="*/ 333138 h 491207"/>
              <a:gd name="connsiteX2" fmla="*/ 0 w 5636029"/>
              <a:gd name="connsiteY2" fmla="*/ 66629 h 491207"/>
              <a:gd name="connsiteX3" fmla="*/ 66629 w 5636029"/>
              <a:gd name="connsiteY3" fmla="*/ 0 h 491207"/>
              <a:gd name="connsiteX4" fmla="*/ 5569400 w 5636029"/>
              <a:gd name="connsiteY4" fmla="*/ 0 h 491207"/>
              <a:gd name="connsiteX5" fmla="*/ 5636029 w 5636029"/>
              <a:gd name="connsiteY5" fmla="*/ 66629 h 491207"/>
              <a:gd name="connsiteX6" fmla="*/ 5636029 w 5636029"/>
              <a:gd name="connsiteY6" fmla="*/ 333138 h 491207"/>
              <a:gd name="connsiteX7" fmla="*/ 5569400 w 5636029"/>
              <a:gd name="connsiteY7" fmla="*/ 399767 h 491207"/>
              <a:gd name="connsiteX8" fmla="*/ 158069 w 5636029"/>
              <a:gd name="connsiteY8" fmla="*/ 491207 h 491207"/>
              <a:gd name="connsiteX0" fmla="*/ 66629 w 5636029"/>
              <a:gd name="connsiteY0" fmla="*/ 399767 h 399767"/>
              <a:gd name="connsiteX1" fmla="*/ 0 w 5636029"/>
              <a:gd name="connsiteY1" fmla="*/ 333138 h 399767"/>
              <a:gd name="connsiteX2" fmla="*/ 0 w 5636029"/>
              <a:gd name="connsiteY2" fmla="*/ 66629 h 399767"/>
              <a:gd name="connsiteX3" fmla="*/ 66629 w 5636029"/>
              <a:gd name="connsiteY3" fmla="*/ 0 h 399767"/>
              <a:gd name="connsiteX4" fmla="*/ 5569400 w 5636029"/>
              <a:gd name="connsiteY4" fmla="*/ 0 h 399767"/>
              <a:gd name="connsiteX5" fmla="*/ 5636029 w 5636029"/>
              <a:gd name="connsiteY5" fmla="*/ 66629 h 399767"/>
              <a:gd name="connsiteX6" fmla="*/ 5636029 w 5636029"/>
              <a:gd name="connsiteY6" fmla="*/ 333138 h 399767"/>
              <a:gd name="connsiteX7" fmla="*/ 5569400 w 5636029"/>
              <a:gd name="connsiteY7" fmla="*/ 399767 h 399767"/>
              <a:gd name="connsiteX0" fmla="*/ 0 w 5636029"/>
              <a:gd name="connsiteY0" fmla="*/ 333138 h 399767"/>
              <a:gd name="connsiteX1" fmla="*/ 0 w 5636029"/>
              <a:gd name="connsiteY1" fmla="*/ 66629 h 399767"/>
              <a:gd name="connsiteX2" fmla="*/ 66629 w 5636029"/>
              <a:gd name="connsiteY2" fmla="*/ 0 h 399767"/>
              <a:gd name="connsiteX3" fmla="*/ 5569400 w 5636029"/>
              <a:gd name="connsiteY3" fmla="*/ 0 h 399767"/>
              <a:gd name="connsiteX4" fmla="*/ 5636029 w 5636029"/>
              <a:gd name="connsiteY4" fmla="*/ 66629 h 399767"/>
              <a:gd name="connsiteX5" fmla="*/ 5636029 w 5636029"/>
              <a:gd name="connsiteY5" fmla="*/ 333138 h 399767"/>
              <a:gd name="connsiteX6" fmla="*/ 5569400 w 5636029"/>
              <a:gd name="connsiteY6" fmla="*/ 399767 h 399767"/>
              <a:gd name="connsiteX0" fmla="*/ 0 w 5636029"/>
              <a:gd name="connsiteY0" fmla="*/ 333138 h 333138"/>
              <a:gd name="connsiteX1" fmla="*/ 0 w 5636029"/>
              <a:gd name="connsiteY1" fmla="*/ 66629 h 333138"/>
              <a:gd name="connsiteX2" fmla="*/ 66629 w 5636029"/>
              <a:gd name="connsiteY2" fmla="*/ 0 h 333138"/>
              <a:gd name="connsiteX3" fmla="*/ 5569400 w 5636029"/>
              <a:gd name="connsiteY3" fmla="*/ 0 h 333138"/>
              <a:gd name="connsiteX4" fmla="*/ 5636029 w 5636029"/>
              <a:gd name="connsiteY4" fmla="*/ 66629 h 333138"/>
              <a:gd name="connsiteX5" fmla="*/ 5636029 w 5636029"/>
              <a:gd name="connsiteY5" fmla="*/ 333138 h 33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6029" h="333138">
                <a:moveTo>
                  <a:pt x="0" y="333138"/>
                </a:moveTo>
                <a:lnTo>
                  <a:pt x="0" y="66629"/>
                </a:lnTo>
                <a:cubicBezTo>
                  <a:pt x="0" y="29831"/>
                  <a:pt x="29831" y="0"/>
                  <a:pt x="66629" y="0"/>
                </a:cubicBezTo>
                <a:lnTo>
                  <a:pt x="5569400" y="0"/>
                </a:lnTo>
                <a:cubicBezTo>
                  <a:pt x="5606198" y="0"/>
                  <a:pt x="5636029" y="29831"/>
                  <a:pt x="5636029" y="66629"/>
                </a:cubicBezTo>
                <a:lnTo>
                  <a:pt x="5636029" y="333138"/>
                </a:lnTo>
              </a:path>
            </a:pathLst>
          </a:custGeom>
          <a:noFill/>
          <a:ln>
            <a:solidFill>
              <a:srgbClr val="7C7C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84032" y="2911197"/>
            <a:ext cx="18574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</a:t>
            </a:r>
            <a:b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«Электронный бюджет»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72463" y="1672275"/>
            <a:ext cx="340823" cy="3408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76" y="1720567"/>
            <a:ext cx="234093" cy="244237"/>
          </a:xfrm>
          <a:prstGeom prst="rect">
            <a:avLst/>
          </a:prstGeom>
        </p:spPr>
      </p:pic>
      <p:sp>
        <p:nvSpPr>
          <p:cNvPr id="48" name="Овал 47"/>
          <p:cNvSpPr/>
          <p:nvPr/>
        </p:nvSpPr>
        <p:spPr>
          <a:xfrm>
            <a:off x="7659306" y="1683588"/>
            <a:ext cx="340823" cy="3408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7"/>
          <p:cNvPicPr>
            <a:picLocks noChangeAspect="1"/>
          </p:cNvPicPr>
          <p:nvPr/>
        </p:nvPicPr>
        <p:blipFill rotWithShape="1">
          <a:blip r:embed="rId6"/>
          <a:srcRect r="73993"/>
          <a:stretch/>
        </p:blipFill>
        <p:spPr>
          <a:xfrm>
            <a:off x="7709035" y="1731879"/>
            <a:ext cx="241365" cy="2442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/>
          <a:srcRect l="6259" t="7396" r="46600" b="40214"/>
          <a:stretch>
            <a:fillRect/>
          </a:stretch>
        </p:blipFill>
        <p:spPr>
          <a:xfrm>
            <a:off x="6895875" y="2939175"/>
            <a:ext cx="335125" cy="335125"/>
          </a:xfrm>
          <a:custGeom>
            <a:avLst/>
            <a:gdLst>
              <a:gd name="connsiteX0" fmla="*/ 79410 w 1028900"/>
              <a:gd name="connsiteY0" fmla="*/ 0 h 1028898"/>
              <a:gd name="connsiteX1" fmla="*/ 949490 w 1028900"/>
              <a:gd name="connsiteY1" fmla="*/ 0 h 1028898"/>
              <a:gd name="connsiteX2" fmla="*/ 1028900 w 1028900"/>
              <a:gd name="connsiteY2" fmla="*/ 79410 h 1028898"/>
              <a:gd name="connsiteX3" fmla="*/ 1028900 w 1028900"/>
              <a:gd name="connsiteY3" fmla="*/ 949488 h 1028898"/>
              <a:gd name="connsiteX4" fmla="*/ 949490 w 1028900"/>
              <a:gd name="connsiteY4" fmla="*/ 1028898 h 1028898"/>
              <a:gd name="connsiteX5" fmla="*/ 79410 w 1028900"/>
              <a:gd name="connsiteY5" fmla="*/ 1028898 h 1028898"/>
              <a:gd name="connsiteX6" fmla="*/ 0 w 1028900"/>
              <a:gd name="connsiteY6" fmla="*/ 949488 h 1028898"/>
              <a:gd name="connsiteX7" fmla="*/ 0 w 1028900"/>
              <a:gd name="connsiteY7" fmla="*/ 79410 h 1028898"/>
              <a:gd name="connsiteX8" fmla="*/ 79410 w 1028900"/>
              <a:gd name="connsiteY8" fmla="*/ 0 h 102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900" h="1028898">
                <a:moveTo>
                  <a:pt x="79410" y="0"/>
                </a:moveTo>
                <a:lnTo>
                  <a:pt x="949490" y="0"/>
                </a:lnTo>
                <a:cubicBezTo>
                  <a:pt x="993347" y="0"/>
                  <a:pt x="1028900" y="35553"/>
                  <a:pt x="1028900" y="79410"/>
                </a:cubicBezTo>
                <a:lnTo>
                  <a:pt x="1028900" y="949488"/>
                </a:lnTo>
                <a:cubicBezTo>
                  <a:pt x="1028900" y="993345"/>
                  <a:pt x="993347" y="1028898"/>
                  <a:pt x="949490" y="1028898"/>
                </a:cubicBezTo>
                <a:lnTo>
                  <a:pt x="79410" y="1028898"/>
                </a:lnTo>
                <a:cubicBezTo>
                  <a:pt x="35553" y="1028898"/>
                  <a:pt x="0" y="993345"/>
                  <a:pt x="0" y="949488"/>
                </a:cubicBezTo>
                <a:lnTo>
                  <a:pt x="0" y="79410"/>
                </a:lnTo>
                <a:cubicBezTo>
                  <a:pt x="0" y="35553"/>
                  <a:pt x="35553" y="0"/>
                  <a:pt x="79410" y="0"/>
                </a:cubicBez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</p:pic>
      <p:grpSp>
        <p:nvGrpSpPr>
          <p:cNvPr id="55" name="Группа 54"/>
          <p:cNvGrpSpPr/>
          <p:nvPr/>
        </p:nvGrpSpPr>
        <p:grpSpPr>
          <a:xfrm>
            <a:off x="221282" y="2100319"/>
            <a:ext cx="403333" cy="403333"/>
            <a:chOff x="520117" y="2592815"/>
            <a:chExt cx="403333" cy="403333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520117" y="2592815"/>
              <a:ext cx="403333" cy="403333"/>
            </a:xfrm>
            <a:prstGeom prst="roundRect">
              <a:avLst>
                <a:gd name="adj" fmla="val 7221"/>
              </a:avLst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32" y="2602493"/>
              <a:ext cx="387098" cy="387098"/>
            </a:xfrm>
            <a:prstGeom prst="rect">
              <a:avLst/>
            </a:prstGeom>
          </p:spPr>
        </p:pic>
      </p:grpSp>
      <p:cxnSp>
        <p:nvCxnSpPr>
          <p:cNvPr id="59" name="Прямая со стрелкой 58"/>
          <p:cNvCxnSpPr/>
          <p:nvPr/>
        </p:nvCxnSpPr>
        <p:spPr>
          <a:xfrm flipV="1">
            <a:off x="4572000" y="3930614"/>
            <a:ext cx="0" cy="808682"/>
          </a:xfrm>
          <a:prstGeom prst="straightConnector1">
            <a:avLst/>
          </a:prstGeom>
          <a:noFill/>
          <a:ln>
            <a:solidFill>
              <a:srgbClr val="7C7C7C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67955" y="3957215"/>
            <a:ext cx="3638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Автоматическая проверка соответствия условиям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отбора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данным информационных систем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79" y="2197098"/>
            <a:ext cx="618025" cy="6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2CE39F-556B-4092-88F6-A602C9FA1D5F}"/>
              </a:ext>
            </a:extLst>
          </p:cNvPr>
          <p:cNvSpPr txBox="1"/>
          <p:nvPr/>
        </p:nvSpPr>
        <p:spPr>
          <a:xfrm>
            <a:off x="8527800" y="233491"/>
            <a:ext cx="48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951" y="375751"/>
            <a:ext cx="561883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ИНФОРМАЦИОННОЕ ОБЕСПЕЧЕНИЕ СОЦИАЛЬНОГО </a:t>
            </a:r>
            <a:r>
              <a:rPr lang="ru-RU" sz="1600" b="1" dirty="0" smtClean="0">
                <a:solidFill>
                  <a:srgbClr val="5959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ЗАКАЗА</a:t>
            </a:r>
            <a:endParaRPr lang="ru-RU" sz="1600" b="1" dirty="0">
              <a:solidFill>
                <a:srgbClr val="59595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63369" y="1773990"/>
            <a:ext cx="256100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Региональные информационные системы бюджетных правоотношений 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30345" y="3303569"/>
            <a:ext cx="2372198" cy="1710605"/>
          </a:xfrm>
          <a:prstGeom prst="roundRect">
            <a:avLst>
              <a:gd name="adj" fmla="val 7641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16992" y="3825332"/>
            <a:ext cx="258822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Отраслевые региональные </a:t>
            </a:r>
            <a:r>
              <a:rPr lang="ru-RU" sz="13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ru-RU" sz="13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информационные </a:t>
            </a:r>
            <a:r>
              <a:rPr lang="ru-RU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системы, </a:t>
            </a:r>
            <a:r>
              <a:rPr lang="ru-RU" sz="13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ru-RU" sz="13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обеспечивающие </a:t>
            </a:r>
            <a:r>
              <a:rPr lang="ru-RU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ведение </a:t>
            </a:r>
          </a:p>
          <a:p>
            <a:pPr marL="0" lvl="1" algn="ctr"/>
            <a:r>
              <a:rPr lang="ru-RU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регистра получателей </a:t>
            </a:r>
          </a:p>
          <a:p>
            <a:pPr marL="0" lvl="1" algn="ctr"/>
            <a:r>
              <a:rPr lang="ru-RU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 реестра поставщиков </a:t>
            </a:r>
          </a:p>
        </p:txBody>
      </p:sp>
      <p:sp>
        <p:nvSpPr>
          <p:cNvPr id="69" name="Скругленный прямоугольник 39"/>
          <p:cNvSpPr/>
          <p:nvPr/>
        </p:nvSpPr>
        <p:spPr>
          <a:xfrm>
            <a:off x="1481758" y="1715033"/>
            <a:ext cx="1492864" cy="1555469"/>
          </a:xfrm>
          <a:custGeom>
            <a:avLst/>
            <a:gdLst>
              <a:gd name="connsiteX0" fmla="*/ 0 w 1778924"/>
              <a:gd name="connsiteY0" fmla="*/ 116899 h 1634038"/>
              <a:gd name="connsiteX1" fmla="*/ 116899 w 1778924"/>
              <a:gd name="connsiteY1" fmla="*/ 0 h 1634038"/>
              <a:gd name="connsiteX2" fmla="*/ 1662025 w 1778924"/>
              <a:gd name="connsiteY2" fmla="*/ 0 h 1634038"/>
              <a:gd name="connsiteX3" fmla="*/ 1778924 w 1778924"/>
              <a:gd name="connsiteY3" fmla="*/ 116899 h 1634038"/>
              <a:gd name="connsiteX4" fmla="*/ 1778924 w 1778924"/>
              <a:gd name="connsiteY4" fmla="*/ 1517139 h 1634038"/>
              <a:gd name="connsiteX5" fmla="*/ 1662025 w 1778924"/>
              <a:gd name="connsiteY5" fmla="*/ 1634038 h 1634038"/>
              <a:gd name="connsiteX6" fmla="*/ 116899 w 1778924"/>
              <a:gd name="connsiteY6" fmla="*/ 1634038 h 1634038"/>
              <a:gd name="connsiteX7" fmla="*/ 0 w 1778924"/>
              <a:gd name="connsiteY7" fmla="*/ 1517139 h 1634038"/>
              <a:gd name="connsiteX8" fmla="*/ 0 w 1778924"/>
              <a:gd name="connsiteY8" fmla="*/ 116899 h 1634038"/>
              <a:gd name="connsiteX0" fmla="*/ 1778924 w 1870364"/>
              <a:gd name="connsiteY0" fmla="*/ 116899 h 1634038"/>
              <a:gd name="connsiteX1" fmla="*/ 1778924 w 1870364"/>
              <a:gd name="connsiteY1" fmla="*/ 1517139 h 1634038"/>
              <a:gd name="connsiteX2" fmla="*/ 1662025 w 1870364"/>
              <a:gd name="connsiteY2" fmla="*/ 1634038 h 1634038"/>
              <a:gd name="connsiteX3" fmla="*/ 116899 w 1870364"/>
              <a:gd name="connsiteY3" fmla="*/ 1634038 h 1634038"/>
              <a:gd name="connsiteX4" fmla="*/ 0 w 1870364"/>
              <a:gd name="connsiteY4" fmla="*/ 1517139 h 1634038"/>
              <a:gd name="connsiteX5" fmla="*/ 0 w 1870364"/>
              <a:gd name="connsiteY5" fmla="*/ 116899 h 1634038"/>
              <a:gd name="connsiteX6" fmla="*/ 116899 w 1870364"/>
              <a:gd name="connsiteY6" fmla="*/ 0 h 1634038"/>
              <a:gd name="connsiteX7" fmla="*/ 1662025 w 1870364"/>
              <a:gd name="connsiteY7" fmla="*/ 0 h 1634038"/>
              <a:gd name="connsiteX8" fmla="*/ 1870364 w 1870364"/>
              <a:gd name="connsiteY8" fmla="*/ 208339 h 1634038"/>
              <a:gd name="connsiteX0" fmla="*/ 1778924 w 1778924"/>
              <a:gd name="connsiteY0" fmla="*/ 116899 h 1634038"/>
              <a:gd name="connsiteX1" fmla="*/ 1778924 w 1778924"/>
              <a:gd name="connsiteY1" fmla="*/ 1517139 h 1634038"/>
              <a:gd name="connsiteX2" fmla="*/ 1662025 w 1778924"/>
              <a:gd name="connsiteY2" fmla="*/ 1634038 h 1634038"/>
              <a:gd name="connsiteX3" fmla="*/ 116899 w 1778924"/>
              <a:gd name="connsiteY3" fmla="*/ 1634038 h 1634038"/>
              <a:gd name="connsiteX4" fmla="*/ 0 w 1778924"/>
              <a:gd name="connsiteY4" fmla="*/ 1517139 h 1634038"/>
              <a:gd name="connsiteX5" fmla="*/ 0 w 1778924"/>
              <a:gd name="connsiteY5" fmla="*/ 116899 h 1634038"/>
              <a:gd name="connsiteX6" fmla="*/ 116899 w 1778924"/>
              <a:gd name="connsiteY6" fmla="*/ 0 h 1634038"/>
              <a:gd name="connsiteX7" fmla="*/ 1662025 w 1778924"/>
              <a:gd name="connsiteY7" fmla="*/ 0 h 1634038"/>
              <a:gd name="connsiteX0" fmla="*/ 1778924 w 1778924"/>
              <a:gd name="connsiteY0" fmla="*/ 1517139 h 1634038"/>
              <a:gd name="connsiteX1" fmla="*/ 1662025 w 1778924"/>
              <a:gd name="connsiteY1" fmla="*/ 1634038 h 1634038"/>
              <a:gd name="connsiteX2" fmla="*/ 116899 w 1778924"/>
              <a:gd name="connsiteY2" fmla="*/ 1634038 h 1634038"/>
              <a:gd name="connsiteX3" fmla="*/ 0 w 1778924"/>
              <a:gd name="connsiteY3" fmla="*/ 1517139 h 1634038"/>
              <a:gd name="connsiteX4" fmla="*/ 0 w 1778924"/>
              <a:gd name="connsiteY4" fmla="*/ 116899 h 1634038"/>
              <a:gd name="connsiteX5" fmla="*/ 116899 w 1778924"/>
              <a:gd name="connsiteY5" fmla="*/ 0 h 1634038"/>
              <a:gd name="connsiteX6" fmla="*/ 1662025 w 1778924"/>
              <a:gd name="connsiteY6" fmla="*/ 0 h 1634038"/>
              <a:gd name="connsiteX0" fmla="*/ 1662025 w 1662025"/>
              <a:gd name="connsiteY0" fmla="*/ 1634038 h 1634038"/>
              <a:gd name="connsiteX1" fmla="*/ 116899 w 1662025"/>
              <a:gd name="connsiteY1" fmla="*/ 1634038 h 1634038"/>
              <a:gd name="connsiteX2" fmla="*/ 0 w 1662025"/>
              <a:gd name="connsiteY2" fmla="*/ 1517139 h 1634038"/>
              <a:gd name="connsiteX3" fmla="*/ 0 w 1662025"/>
              <a:gd name="connsiteY3" fmla="*/ 116899 h 1634038"/>
              <a:gd name="connsiteX4" fmla="*/ 116899 w 1662025"/>
              <a:gd name="connsiteY4" fmla="*/ 0 h 1634038"/>
              <a:gd name="connsiteX5" fmla="*/ 1662025 w 1662025"/>
              <a:gd name="connsiteY5" fmla="*/ 0 h 1634038"/>
              <a:gd name="connsiteX0" fmla="*/ 116899 w 1662025"/>
              <a:gd name="connsiteY0" fmla="*/ 1634038 h 1634038"/>
              <a:gd name="connsiteX1" fmla="*/ 0 w 1662025"/>
              <a:gd name="connsiteY1" fmla="*/ 1517139 h 1634038"/>
              <a:gd name="connsiteX2" fmla="*/ 0 w 1662025"/>
              <a:gd name="connsiteY2" fmla="*/ 116899 h 1634038"/>
              <a:gd name="connsiteX3" fmla="*/ 116899 w 1662025"/>
              <a:gd name="connsiteY3" fmla="*/ 0 h 1634038"/>
              <a:gd name="connsiteX4" fmla="*/ 1662025 w 1662025"/>
              <a:gd name="connsiteY4" fmla="*/ 0 h 1634038"/>
              <a:gd name="connsiteX0" fmla="*/ 0 w 1662025"/>
              <a:gd name="connsiteY0" fmla="*/ 1517139 h 1517139"/>
              <a:gd name="connsiteX1" fmla="*/ 0 w 1662025"/>
              <a:gd name="connsiteY1" fmla="*/ 116899 h 1517139"/>
              <a:gd name="connsiteX2" fmla="*/ 116899 w 1662025"/>
              <a:gd name="connsiteY2" fmla="*/ 0 h 1517139"/>
              <a:gd name="connsiteX3" fmla="*/ 1662025 w 1662025"/>
              <a:gd name="connsiteY3" fmla="*/ 0 h 1517139"/>
              <a:gd name="connsiteX0" fmla="*/ 0 w 1662025"/>
              <a:gd name="connsiteY0" fmla="*/ 2264987 h 2264987"/>
              <a:gd name="connsiteX1" fmla="*/ 0 w 1662025"/>
              <a:gd name="connsiteY1" fmla="*/ 116899 h 2264987"/>
              <a:gd name="connsiteX2" fmla="*/ 116899 w 1662025"/>
              <a:gd name="connsiteY2" fmla="*/ 0 h 2264987"/>
              <a:gd name="connsiteX3" fmla="*/ 1662025 w 1662025"/>
              <a:gd name="connsiteY3" fmla="*/ 0 h 22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025" h="2264987">
                <a:moveTo>
                  <a:pt x="0" y="2264987"/>
                </a:moveTo>
                <a:lnTo>
                  <a:pt x="0" y="116899"/>
                </a:lnTo>
                <a:cubicBezTo>
                  <a:pt x="0" y="52337"/>
                  <a:pt x="52337" y="0"/>
                  <a:pt x="116899" y="0"/>
                </a:cubicBezTo>
                <a:lnTo>
                  <a:pt x="1662025" y="0"/>
                </a:lnTo>
              </a:path>
            </a:pathLst>
          </a:custGeom>
          <a:ln w="19050" cap="rnd">
            <a:solidFill>
              <a:srgbClr val="7C7C7C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382390" y="1697245"/>
            <a:ext cx="1440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77D3F"/>
              </a:buCl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Формирование отчета </a:t>
            </a: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 </a:t>
            </a: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выполнении социального заказа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60498" y="3368948"/>
            <a:ext cx="2291515" cy="481628"/>
            <a:chOff x="3327891" y="3541526"/>
            <a:chExt cx="2361709" cy="37675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3327891" y="3541526"/>
              <a:ext cx="1142509" cy="376750"/>
            </a:xfrm>
            <a:prstGeom prst="roundRect">
              <a:avLst>
                <a:gd name="adj" fmla="val 19439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a typeface="Noto Sans" panose="020B0802040504020204" pitchFamily="34"/>
                <a:cs typeface="Noto Sans" panose="020B0802040504020204" pitchFamily="34"/>
              </a:endParaRPr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4547091" y="3541526"/>
              <a:ext cx="1142509" cy="376750"/>
            </a:xfrm>
            <a:prstGeom prst="roundRect">
              <a:avLst>
                <a:gd name="adj" fmla="val 19439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a typeface="Noto Sans" panose="020B0802040504020204" pitchFamily="34"/>
                <a:cs typeface="Noto Sans" panose="020B0802040504020204" pitchFamily="34"/>
              </a:endParaRPr>
            </a:p>
          </p:txBody>
        </p:sp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26" y="3444006"/>
            <a:ext cx="963023" cy="304485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758" y="3463706"/>
            <a:ext cx="1035742" cy="309723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036797" y="3801348"/>
            <a:ext cx="204213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«Интернет», </a:t>
            </a:r>
            <a:b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проведения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 на заключение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соглашения </a:t>
            </a:r>
            <a:b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оказании государственных (муниципальных) услуг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сфере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851775" y="1692549"/>
            <a:ext cx="1672317" cy="347548"/>
          </a:xfrm>
          <a:custGeom>
            <a:avLst/>
            <a:gdLst>
              <a:gd name="connsiteX0" fmla="*/ 0 w 821842"/>
              <a:gd name="connsiteY0" fmla="*/ 31747 h 350062"/>
              <a:gd name="connsiteX1" fmla="*/ 31747 w 821842"/>
              <a:gd name="connsiteY1" fmla="*/ 0 h 350062"/>
              <a:gd name="connsiteX2" fmla="*/ 790095 w 821842"/>
              <a:gd name="connsiteY2" fmla="*/ 0 h 350062"/>
              <a:gd name="connsiteX3" fmla="*/ 821842 w 821842"/>
              <a:gd name="connsiteY3" fmla="*/ 31747 h 350062"/>
              <a:gd name="connsiteX4" fmla="*/ 821842 w 821842"/>
              <a:gd name="connsiteY4" fmla="*/ 318315 h 350062"/>
              <a:gd name="connsiteX5" fmla="*/ 790095 w 821842"/>
              <a:gd name="connsiteY5" fmla="*/ 350062 h 350062"/>
              <a:gd name="connsiteX6" fmla="*/ 31747 w 821842"/>
              <a:gd name="connsiteY6" fmla="*/ 350062 h 350062"/>
              <a:gd name="connsiteX7" fmla="*/ 0 w 821842"/>
              <a:gd name="connsiteY7" fmla="*/ 318315 h 350062"/>
              <a:gd name="connsiteX8" fmla="*/ 0 w 821842"/>
              <a:gd name="connsiteY8" fmla="*/ 31747 h 350062"/>
              <a:gd name="connsiteX0" fmla="*/ 0 w 821842"/>
              <a:gd name="connsiteY0" fmla="*/ 318315 h 409755"/>
              <a:gd name="connsiteX1" fmla="*/ 0 w 821842"/>
              <a:gd name="connsiteY1" fmla="*/ 31747 h 409755"/>
              <a:gd name="connsiteX2" fmla="*/ 31747 w 821842"/>
              <a:gd name="connsiteY2" fmla="*/ 0 h 409755"/>
              <a:gd name="connsiteX3" fmla="*/ 790095 w 821842"/>
              <a:gd name="connsiteY3" fmla="*/ 0 h 409755"/>
              <a:gd name="connsiteX4" fmla="*/ 821842 w 821842"/>
              <a:gd name="connsiteY4" fmla="*/ 31747 h 409755"/>
              <a:gd name="connsiteX5" fmla="*/ 821842 w 821842"/>
              <a:gd name="connsiteY5" fmla="*/ 318315 h 409755"/>
              <a:gd name="connsiteX6" fmla="*/ 790095 w 821842"/>
              <a:gd name="connsiteY6" fmla="*/ 350062 h 409755"/>
              <a:gd name="connsiteX7" fmla="*/ 31747 w 821842"/>
              <a:gd name="connsiteY7" fmla="*/ 350062 h 409755"/>
              <a:gd name="connsiteX8" fmla="*/ 91440 w 821842"/>
              <a:gd name="connsiteY8" fmla="*/ 409755 h 409755"/>
              <a:gd name="connsiteX0" fmla="*/ 0 w 821842"/>
              <a:gd name="connsiteY0" fmla="*/ 318315 h 409755"/>
              <a:gd name="connsiteX1" fmla="*/ 0 w 821842"/>
              <a:gd name="connsiteY1" fmla="*/ 31747 h 409755"/>
              <a:gd name="connsiteX2" fmla="*/ 31747 w 821842"/>
              <a:gd name="connsiteY2" fmla="*/ 0 h 409755"/>
              <a:gd name="connsiteX3" fmla="*/ 790095 w 821842"/>
              <a:gd name="connsiteY3" fmla="*/ 0 h 409755"/>
              <a:gd name="connsiteX4" fmla="*/ 821842 w 821842"/>
              <a:gd name="connsiteY4" fmla="*/ 31747 h 409755"/>
              <a:gd name="connsiteX5" fmla="*/ 821842 w 821842"/>
              <a:gd name="connsiteY5" fmla="*/ 318315 h 409755"/>
              <a:gd name="connsiteX6" fmla="*/ 790095 w 821842"/>
              <a:gd name="connsiteY6" fmla="*/ 350062 h 409755"/>
              <a:gd name="connsiteX7" fmla="*/ 15122 w 821842"/>
              <a:gd name="connsiteY7" fmla="*/ 383313 h 409755"/>
              <a:gd name="connsiteX8" fmla="*/ 91440 w 821842"/>
              <a:gd name="connsiteY8" fmla="*/ 409755 h 409755"/>
              <a:gd name="connsiteX0" fmla="*/ 0 w 821842"/>
              <a:gd name="connsiteY0" fmla="*/ 318315 h 383313"/>
              <a:gd name="connsiteX1" fmla="*/ 0 w 821842"/>
              <a:gd name="connsiteY1" fmla="*/ 31747 h 383313"/>
              <a:gd name="connsiteX2" fmla="*/ 31747 w 821842"/>
              <a:gd name="connsiteY2" fmla="*/ 0 h 383313"/>
              <a:gd name="connsiteX3" fmla="*/ 790095 w 821842"/>
              <a:gd name="connsiteY3" fmla="*/ 0 h 383313"/>
              <a:gd name="connsiteX4" fmla="*/ 821842 w 821842"/>
              <a:gd name="connsiteY4" fmla="*/ 31747 h 383313"/>
              <a:gd name="connsiteX5" fmla="*/ 821842 w 821842"/>
              <a:gd name="connsiteY5" fmla="*/ 318315 h 383313"/>
              <a:gd name="connsiteX6" fmla="*/ 790095 w 821842"/>
              <a:gd name="connsiteY6" fmla="*/ 350062 h 383313"/>
              <a:gd name="connsiteX7" fmla="*/ 15122 w 821842"/>
              <a:gd name="connsiteY7" fmla="*/ 383313 h 383313"/>
              <a:gd name="connsiteX0" fmla="*/ 0 w 821842"/>
              <a:gd name="connsiteY0" fmla="*/ 318315 h 350062"/>
              <a:gd name="connsiteX1" fmla="*/ 0 w 821842"/>
              <a:gd name="connsiteY1" fmla="*/ 31747 h 350062"/>
              <a:gd name="connsiteX2" fmla="*/ 31747 w 821842"/>
              <a:gd name="connsiteY2" fmla="*/ 0 h 350062"/>
              <a:gd name="connsiteX3" fmla="*/ 790095 w 821842"/>
              <a:gd name="connsiteY3" fmla="*/ 0 h 350062"/>
              <a:gd name="connsiteX4" fmla="*/ 821842 w 821842"/>
              <a:gd name="connsiteY4" fmla="*/ 31747 h 350062"/>
              <a:gd name="connsiteX5" fmla="*/ 821842 w 821842"/>
              <a:gd name="connsiteY5" fmla="*/ 318315 h 350062"/>
              <a:gd name="connsiteX6" fmla="*/ 790095 w 821842"/>
              <a:gd name="connsiteY6" fmla="*/ 350062 h 350062"/>
              <a:gd name="connsiteX0" fmla="*/ 0 w 821842"/>
              <a:gd name="connsiteY0" fmla="*/ 318315 h 318315"/>
              <a:gd name="connsiteX1" fmla="*/ 0 w 821842"/>
              <a:gd name="connsiteY1" fmla="*/ 31747 h 318315"/>
              <a:gd name="connsiteX2" fmla="*/ 31747 w 821842"/>
              <a:gd name="connsiteY2" fmla="*/ 0 h 318315"/>
              <a:gd name="connsiteX3" fmla="*/ 790095 w 821842"/>
              <a:gd name="connsiteY3" fmla="*/ 0 h 318315"/>
              <a:gd name="connsiteX4" fmla="*/ 821842 w 821842"/>
              <a:gd name="connsiteY4" fmla="*/ 31747 h 318315"/>
              <a:gd name="connsiteX5" fmla="*/ 821842 w 821842"/>
              <a:gd name="connsiteY5" fmla="*/ 318315 h 318315"/>
              <a:gd name="connsiteX0" fmla="*/ 0 w 821842"/>
              <a:gd name="connsiteY0" fmla="*/ 31747 h 318315"/>
              <a:gd name="connsiteX1" fmla="*/ 31747 w 821842"/>
              <a:gd name="connsiteY1" fmla="*/ 0 h 318315"/>
              <a:gd name="connsiteX2" fmla="*/ 790095 w 821842"/>
              <a:gd name="connsiteY2" fmla="*/ 0 h 318315"/>
              <a:gd name="connsiteX3" fmla="*/ 821842 w 821842"/>
              <a:gd name="connsiteY3" fmla="*/ 31747 h 318315"/>
              <a:gd name="connsiteX4" fmla="*/ 821842 w 821842"/>
              <a:gd name="connsiteY4" fmla="*/ 318315 h 318315"/>
              <a:gd name="connsiteX0" fmla="*/ 0 w 790095"/>
              <a:gd name="connsiteY0" fmla="*/ 0 h 318315"/>
              <a:gd name="connsiteX1" fmla="*/ 758348 w 790095"/>
              <a:gd name="connsiteY1" fmla="*/ 0 h 318315"/>
              <a:gd name="connsiteX2" fmla="*/ 790095 w 790095"/>
              <a:gd name="connsiteY2" fmla="*/ 31747 h 318315"/>
              <a:gd name="connsiteX3" fmla="*/ 790095 w 790095"/>
              <a:gd name="connsiteY3" fmla="*/ 318315 h 31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095" h="318315">
                <a:moveTo>
                  <a:pt x="0" y="0"/>
                </a:moveTo>
                <a:lnTo>
                  <a:pt x="758348" y="0"/>
                </a:lnTo>
                <a:cubicBezTo>
                  <a:pt x="775881" y="0"/>
                  <a:pt x="790095" y="14214"/>
                  <a:pt x="790095" y="31747"/>
                </a:cubicBezTo>
                <a:lnTo>
                  <a:pt x="790095" y="318315"/>
                </a:lnTo>
              </a:path>
            </a:pathLst>
          </a:custGeom>
          <a:ln w="19050" cap="rnd">
            <a:solidFill>
              <a:srgbClr val="7C7C7C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5868957" y="1651983"/>
            <a:ext cx="1553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77D3F"/>
              </a:buCl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</a:t>
            </a: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анные о социальном </a:t>
            </a:r>
            <a:b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заказе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3033639" y="4922667"/>
            <a:ext cx="2719596" cy="1662520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628380" y="4950239"/>
            <a:ext cx="19341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Единый портал государственных услуг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3177328" y="4963021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54" y="5002347"/>
            <a:ext cx="357448" cy="357448"/>
          </a:xfrm>
          <a:prstGeom prst="rect">
            <a:avLst/>
          </a:prstGeom>
        </p:spPr>
      </p:pic>
      <p:sp>
        <p:nvSpPr>
          <p:cNvPr id="95" name="Скругленный прямоугольник 94"/>
          <p:cNvSpPr/>
          <p:nvPr/>
        </p:nvSpPr>
        <p:spPr>
          <a:xfrm>
            <a:off x="3209179" y="5458173"/>
            <a:ext cx="2417539" cy="486430"/>
          </a:xfrm>
          <a:prstGeom prst="roundRect">
            <a:avLst>
              <a:gd name="adj" fmla="val 19439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3209179" y="5993612"/>
            <a:ext cx="2417539" cy="486430"/>
          </a:xfrm>
          <a:prstGeom prst="roundRect">
            <a:avLst>
              <a:gd name="adj" fmla="val 19439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885591" y="5567388"/>
            <a:ext cx="109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ЛК ФИЗ. ЛИЦА</a:t>
            </a:r>
            <a:endParaRPr lang="ru-RU" sz="1200" b="1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911239" y="6102827"/>
            <a:ext cx="1034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ЛК ЮР. ЛИЦА</a:t>
            </a:r>
            <a:endParaRPr lang="ru-RU" sz="1200" b="1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438965" y="4701819"/>
            <a:ext cx="17155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77D3F"/>
              </a:buClr>
            </a:pPr>
            <a:r>
              <a:rPr lang="ru-RU" sz="800" i="1" dirty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Проактивное информирование</a:t>
            </a:r>
          </a:p>
        </p:txBody>
      </p:sp>
      <p:sp>
        <p:nvSpPr>
          <p:cNvPr id="100" name="Скругленный прямоугольник 1"/>
          <p:cNvSpPr/>
          <p:nvPr/>
        </p:nvSpPr>
        <p:spPr>
          <a:xfrm flipV="1">
            <a:off x="5790920" y="5418246"/>
            <a:ext cx="1578407" cy="581881"/>
          </a:xfrm>
          <a:custGeom>
            <a:avLst/>
            <a:gdLst>
              <a:gd name="connsiteX0" fmla="*/ 0 w 821842"/>
              <a:gd name="connsiteY0" fmla="*/ 31747 h 350062"/>
              <a:gd name="connsiteX1" fmla="*/ 31747 w 821842"/>
              <a:gd name="connsiteY1" fmla="*/ 0 h 350062"/>
              <a:gd name="connsiteX2" fmla="*/ 790095 w 821842"/>
              <a:gd name="connsiteY2" fmla="*/ 0 h 350062"/>
              <a:gd name="connsiteX3" fmla="*/ 821842 w 821842"/>
              <a:gd name="connsiteY3" fmla="*/ 31747 h 350062"/>
              <a:gd name="connsiteX4" fmla="*/ 821842 w 821842"/>
              <a:gd name="connsiteY4" fmla="*/ 318315 h 350062"/>
              <a:gd name="connsiteX5" fmla="*/ 790095 w 821842"/>
              <a:gd name="connsiteY5" fmla="*/ 350062 h 350062"/>
              <a:gd name="connsiteX6" fmla="*/ 31747 w 821842"/>
              <a:gd name="connsiteY6" fmla="*/ 350062 h 350062"/>
              <a:gd name="connsiteX7" fmla="*/ 0 w 821842"/>
              <a:gd name="connsiteY7" fmla="*/ 318315 h 350062"/>
              <a:gd name="connsiteX8" fmla="*/ 0 w 821842"/>
              <a:gd name="connsiteY8" fmla="*/ 31747 h 350062"/>
              <a:gd name="connsiteX0" fmla="*/ 0 w 821842"/>
              <a:gd name="connsiteY0" fmla="*/ 318315 h 409755"/>
              <a:gd name="connsiteX1" fmla="*/ 0 w 821842"/>
              <a:gd name="connsiteY1" fmla="*/ 31747 h 409755"/>
              <a:gd name="connsiteX2" fmla="*/ 31747 w 821842"/>
              <a:gd name="connsiteY2" fmla="*/ 0 h 409755"/>
              <a:gd name="connsiteX3" fmla="*/ 790095 w 821842"/>
              <a:gd name="connsiteY3" fmla="*/ 0 h 409755"/>
              <a:gd name="connsiteX4" fmla="*/ 821842 w 821842"/>
              <a:gd name="connsiteY4" fmla="*/ 31747 h 409755"/>
              <a:gd name="connsiteX5" fmla="*/ 821842 w 821842"/>
              <a:gd name="connsiteY5" fmla="*/ 318315 h 409755"/>
              <a:gd name="connsiteX6" fmla="*/ 790095 w 821842"/>
              <a:gd name="connsiteY6" fmla="*/ 350062 h 409755"/>
              <a:gd name="connsiteX7" fmla="*/ 31747 w 821842"/>
              <a:gd name="connsiteY7" fmla="*/ 350062 h 409755"/>
              <a:gd name="connsiteX8" fmla="*/ 91440 w 821842"/>
              <a:gd name="connsiteY8" fmla="*/ 409755 h 409755"/>
              <a:gd name="connsiteX0" fmla="*/ 0 w 821842"/>
              <a:gd name="connsiteY0" fmla="*/ 318315 h 409755"/>
              <a:gd name="connsiteX1" fmla="*/ 0 w 821842"/>
              <a:gd name="connsiteY1" fmla="*/ 31747 h 409755"/>
              <a:gd name="connsiteX2" fmla="*/ 31747 w 821842"/>
              <a:gd name="connsiteY2" fmla="*/ 0 h 409755"/>
              <a:gd name="connsiteX3" fmla="*/ 790095 w 821842"/>
              <a:gd name="connsiteY3" fmla="*/ 0 h 409755"/>
              <a:gd name="connsiteX4" fmla="*/ 821842 w 821842"/>
              <a:gd name="connsiteY4" fmla="*/ 31747 h 409755"/>
              <a:gd name="connsiteX5" fmla="*/ 821842 w 821842"/>
              <a:gd name="connsiteY5" fmla="*/ 318315 h 409755"/>
              <a:gd name="connsiteX6" fmla="*/ 790095 w 821842"/>
              <a:gd name="connsiteY6" fmla="*/ 350062 h 409755"/>
              <a:gd name="connsiteX7" fmla="*/ 15122 w 821842"/>
              <a:gd name="connsiteY7" fmla="*/ 383313 h 409755"/>
              <a:gd name="connsiteX8" fmla="*/ 91440 w 821842"/>
              <a:gd name="connsiteY8" fmla="*/ 409755 h 409755"/>
              <a:gd name="connsiteX0" fmla="*/ 0 w 821842"/>
              <a:gd name="connsiteY0" fmla="*/ 318315 h 383313"/>
              <a:gd name="connsiteX1" fmla="*/ 0 w 821842"/>
              <a:gd name="connsiteY1" fmla="*/ 31747 h 383313"/>
              <a:gd name="connsiteX2" fmla="*/ 31747 w 821842"/>
              <a:gd name="connsiteY2" fmla="*/ 0 h 383313"/>
              <a:gd name="connsiteX3" fmla="*/ 790095 w 821842"/>
              <a:gd name="connsiteY3" fmla="*/ 0 h 383313"/>
              <a:gd name="connsiteX4" fmla="*/ 821842 w 821842"/>
              <a:gd name="connsiteY4" fmla="*/ 31747 h 383313"/>
              <a:gd name="connsiteX5" fmla="*/ 821842 w 821842"/>
              <a:gd name="connsiteY5" fmla="*/ 318315 h 383313"/>
              <a:gd name="connsiteX6" fmla="*/ 790095 w 821842"/>
              <a:gd name="connsiteY6" fmla="*/ 350062 h 383313"/>
              <a:gd name="connsiteX7" fmla="*/ 15122 w 821842"/>
              <a:gd name="connsiteY7" fmla="*/ 383313 h 383313"/>
              <a:gd name="connsiteX0" fmla="*/ 0 w 821842"/>
              <a:gd name="connsiteY0" fmla="*/ 318315 h 350062"/>
              <a:gd name="connsiteX1" fmla="*/ 0 w 821842"/>
              <a:gd name="connsiteY1" fmla="*/ 31747 h 350062"/>
              <a:gd name="connsiteX2" fmla="*/ 31747 w 821842"/>
              <a:gd name="connsiteY2" fmla="*/ 0 h 350062"/>
              <a:gd name="connsiteX3" fmla="*/ 790095 w 821842"/>
              <a:gd name="connsiteY3" fmla="*/ 0 h 350062"/>
              <a:gd name="connsiteX4" fmla="*/ 821842 w 821842"/>
              <a:gd name="connsiteY4" fmla="*/ 31747 h 350062"/>
              <a:gd name="connsiteX5" fmla="*/ 821842 w 821842"/>
              <a:gd name="connsiteY5" fmla="*/ 318315 h 350062"/>
              <a:gd name="connsiteX6" fmla="*/ 790095 w 821842"/>
              <a:gd name="connsiteY6" fmla="*/ 350062 h 350062"/>
              <a:gd name="connsiteX0" fmla="*/ 0 w 821842"/>
              <a:gd name="connsiteY0" fmla="*/ 318315 h 318315"/>
              <a:gd name="connsiteX1" fmla="*/ 0 w 821842"/>
              <a:gd name="connsiteY1" fmla="*/ 31747 h 318315"/>
              <a:gd name="connsiteX2" fmla="*/ 31747 w 821842"/>
              <a:gd name="connsiteY2" fmla="*/ 0 h 318315"/>
              <a:gd name="connsiteX3" fmla="*/ 790095 w 821842"/>
              <a:gd name="connsiteY3" fmla="*/ 0 h 318315"/>
              <a:gd name="connsiteX4" fmla="*/ 821842 w 821842"/>
              <a:gd name="connsiteY4" fmla="*/ 31747 h 318315"/>
              <a:gd name="connsiteX5" fmla="*/ 821842 w 821842"/>
              <a:gd name="connsiteY5" fmla="*/ 318315 h 318315"/>
              <a:gd name="connsiteX0" fmla="*/ 0 w 821842"/>
              <a:gd name="connsiteY0" fmla="*/ 31747 h 318315"/>
              <a:gd name="connsiteX1" fmla="*/ 31747 w 821842"/>
              <a:gd name="connsiteY1" fmla="*/ 0 h 318315"/>
              <a:gd name="connsiteX2" fmla="*/ 790095 w 821842"/>
              <a:gd name="connsiteY2" fmla="*/ 0 h 318315"/>
              <a:gd name="connsiteX3" fmla="*/ 821842 w 821842"/>
              <a:gd name="connsiteY3" fmla="*/ 31747 h 318315"/>
              <a:gd name="connsiteX4" fmla="*/ 821842 w 821842"/>
              <a:gd name="connsiteY4" fmla="*/ 318315 h 318315"/>
              <a:gd name="connsiteX0" fmla="*/ 0 w 790095"/>
              <a:gd name="connsiteY0" fmla="*/ 0 h 318315"/>
              <a:gd name="connsiteX1" fmla="*/ 758348 w 790095"/>
              <a:gd name="connsiteY1" fmla="*/ 0 h 318315"/>
              <a:gd name="connsiteX2" fmla="*/ 790095 w 790095"/>
              <a:gd name="connsiteY2" fmla="*/ 31747 h 318315"/>
              <a:gd name="connsiteX3" fmla="*/ 790095 w 790095"/>
              <a:gd name="connsiteY3" fmla="*/ 318315 h 31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095" h="318315">
                <a:moveTo>
                  <a:pt x="0" y="0"/>
                </a:moveTo>
                <a:lnTo>
                  <a:pt x="758348" y="0"/>
                </a:lnTo>
                <a:cubicBezTo>
                  <a:pt x="775881" y="0"/>
                  <a:pt x="790095" y="14214"/>
                  <a:pt x="790095" y="31747"/>
                </a:cubicBezTo>
                <a:lnTo>
                  <a:pt x="790095" y="318315"/>
                </a:lnTo>
              </a:path>
            </a:pathLst>
          </a:custGeom>
          <a:ln w="19050" cap="rnd">
            <a:solidFill>
              <a:srgbClr val="7C7C7C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646818" y="5476928"/>
            <a:ext cx="1877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77D3F"/>
              </a:buCl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</a:t>
            </a: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частие </a:t>
            </a: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конкурсе,</a:t>
            </a:r>
            <a:b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передача </a:t>
            </a: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статусов </a:t>
            </a:r>
            <a:br>
              <a:rPr lang="ru-RU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результатов </a:t>
            </a: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отбора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39"/>
          <p:cNvSpPr/>
          <p:nvPr/>
        </p:nvSpPr>
        <p:spPr>
          <a:xfrm flipV="1">
            <a:off x="1745673" y="5079552"/>
            <a:ext cx="1200930" cy="519713"/>
          </a:xfrm>
          <a:custGeom>
            <a:avLst/>
            <a:gdLst>
              <a:gd name="connsiteX0" fmla="*/ 0 w 1778924"/>
              <a:gd name="connsiteY0" fmla="*/ 116899 h 1634038"/>
              <a:gd name="connsiteX1" fmla="*/ 116899 w 1778924"/>
              <a:gd name="connsiteY1" fmla="*/ 0 h 1634038"/>
              <a:gd name="connsiteX2" fmla="*/ 1662025 w 1778924"/>
              <a:gd name="connsiteY2" fmla="*/ 0 h 1634038"/>
              <a:gd name="connsiteX3" fmla="*/ 1778924 w 1778924"/>
              <a:gd name="connsiteY3" fmla="*/ 116899 h 1634038"/>
              <a:gd name="connsiteX4" fmla="*/ 1778924 w 1778924"/>
              <a:gd name="connsiteY4" fmla="*/ 1517139 h 1634038"/>
              <a:gd name="connsiteX5" fmla="*/ 1662025 w 1778924"/>
              <a:gd name="connsiteY5" fmla="*/ 1634038 h 1634038"/>
              <a:gd name="connsiteX6" fmla="*/ 116899 w 1778924"/>
              <a:gd name="connsiteY6" fmla="*/ 1634038 h 1634038"/>
              <a:gd name="connsiteX7" fmla="*/ 0 w 1778924"/>
              <a:gd name="connsiteY7" fmla="*/ 1517139 h 1634038"/>
              <a:gd name="connsiteX8" fmla="*/ 0 w 1778924"/>
              <a:gd name="connsiteY8" fmla="*/ 116899 h 1634038"/>
              <a:gd name="connsiteX0" fmla="*/ 1778924 w 1870364"/>
              <a:gd name="connsiteY0" fmla="*/ 116899 h 1634038"/>
              <a:gd name="connsiteX1" fmla="*/ 1778924 w 1870364"/>
              <a:gd name="connsiteY1" fmla="*/ 1517139 h 1634038"/>
              <a:gd name="connsiteX2" fmla="*/ 1662025 w 1870364"/>
              <a:gd name="connsiteY2" fmla="*/ 1634038 h 1634038"/>
              <a:gd name="connsiteX3" fmla="*/ 116899 w 1870364"/>
              <a:gd name="connsiteY3" fmla="*/ 1634038 h 1634038"/>
              <a:gd name="connsiteX4" fmla="*/ 0 w 1870364"/>
              <a:gd name="connsiteY4" fmla="*/ 1517139 h 1634038"/>
              <a:gd name="connsiteX5" fmla="*/ 0 w 1870364"/>
              <a:gd name="connsiteY5" fmla="*/ 116899 h 1634038"/>
              <a:gd name="connsiteX6" fmla="*/ 116899 w 1870364"/>
              <a:gd name="connsiteY6" fmla="*/ 0 h 1634038"/>
              <a:gd name="connsiteX7" fmla="*/ 1662025 w 1870364"/>
              <a:gd name="connsiteY7" fmla="*/ 0 h 1634038"/>
              <a:gd name="connsiteX8" fmla="*/ 1870364 w 1870364"/>
              <a:gd name="connsiteY8" fmla="*/ 208339 h 1634038"/>
              <a:gd name="connsiteX0" fmla="*/ 1778924 w 1778924"/>
              <a:gd name="connsiteY0" fmla="*/ 116899 h 1634038"/>
              <a:gd name="connsiteX1" fmla="*/ 1778924 w 1778924"/>
              <a:gd name="connsiteY1" fmla="*/ 1517139 h 1634038"/>
              <a:gd name="connsiteX2" fmla="*/ 1662025 w 1778924"/>
              <a:gd name="connsiteY2" fmla="*/ 1634038 h 1634038"/>
              <a:gd name="connsiteX3" fmla="*/ 116899 w 1778924"/>
              <a:gd name="connsiteY3" fmla="*/ 1634038 h 1634038"/>
              <a:gd name="connsiteX4" fmla="*/ 0 w 1778924"/>
              <a:gd name="connsiteY4" fmla="*/ 1517139 h 1634038"/>
              <a:gd name="connsiteX5" fmla="*/ 0 w 1778924"/>
              <a:gd name="connsiteY5" fmla="*/ 116899 h 1634038"/>
              <a:gd name="connsiteX6" fmla="*/ 116899 w 1778924"/>
              <a:gd name="connsiteY6" fmla="*/ 0 h 1634038"/>
              <a:gd name="connsiteX7" fmla="*/ 1662025 w 1778924"/>
              <a:gd name="connsiteY7" fmla="*/ 0 h 1634038"/>
              <a:gd name="connsiteX0" fmla="*/ 1778924 w 1778924"/>
              <a:gd name="connsiteY0" fmla="*/ 1517139 h 1634038"/>
              <a:gd name="connsiteX1" fmla="*/ 1662025 w 1778924"/>
              <a:gd name="connsiteY1" fmla="*/ 1634038 h 1634038"/>
              <a:gd name="connsiteX2" fmla="*/ 116899 w 1778924"/>
              <a:gd name="connsiteY2" fmla="*/ 1634038 h 1634038"/>
              <a:gd name="connsiteX3" fmla="*/ 0 w 1778924"/>
              <a:gd name="connsiteY3" fmla="*/ 1517139 h 1634038"/>
              <a:gd name="connsiteX4" fmla="*/ 0 w 1778924"/>
              <a:gd name="connsiteY4" fmla="*/ 116899 h 1634038"/>
              <a:gd name="connsiteX5" fmla="*/ 116899 w 1778924"/>
              <a:gd name="connsiteY5" fmla="*/ 0 h 1634038"/>
              <a:gd name="connsiteX6" fmla="*/ 1662025 w 1778924"/>
              <a:gd name="connsiteY6" fmla="*/ 0 h 1634038"/>
              <a:gd name="connsiteX0" fmla="*/ 1662025 w 1662025"/>
              <a:gd name="connsiteY0" fmla="*/ 1634038 h 1634038"/>
              <a:gd name="connsiteX1" fmla="*/ 116899 w 1662025"/>
              <a:gd name="connsiteY1" fmla="*/ 1634038 h 1634038"/>
              <a:gd name="connsiteX2" fmla="*/ 0 w 1662025"/>
              <a:gd name="connsiteY2" fmla="*/ 1517139 h 1634038"/>
              <a:gd name="connsiteX3" fmla="*/ 0 w 1662025"/>
              <a:gd name="connsiteY3" fmla="*/ 116899 h 1634038"/>
              <a:gd name="connsiteX4" fmla="*/ 116899 w 1662025"/>
              <a:gd name="connsiteY4" fmla="*/ 0 h 1634038"/>
              <a:gd name="connsiteX5" fmla="*/ 1662025 w 1662025"/>
              <a:gd name="connsiteY5" fmla="*/ 0 h 1634038"/>
              <a:gd name="connsiteX0" fmla="*/ 116899 w 1662025"/>
              <a:gd name="connsiteY0" fmla="*/ 1634038 h 1634038"/>
              <a:gd name="connsiteX1" fmla="*/ 0 w 1662025"/>
              <a:gd name="connsiteY1" fmla="*/ 1517139 h 1634038"/>
              <a:gd name="connsiteX2" fmla="*/ 0 w 1662025"/>
              <a:gd name="connsiteY2" fmla="*/ 116899 h 1634038"/>
              <a:gd name="connsiteX3" fmla="*/ 116899 w 1662025"/>
              <a:gd name="connsiteY3" fmla="*/ 0 h 1634038"/>
              <a:gd name="connsiteX4" fmla="*/ 1662025 w 1662025"/>
              <a:gd name="connsiteY4" fmla="*/ 0 h 1634038"/>
              <a:gd name="connsiteX0" fmla="*/ 0 w 1662025"/>
              <a:gd name="connsiteY0" fmla="*/ 1517139 h 1517139"/>
              <a:gd name="connsiteX1" fmla="*/ 0 w 1662025"/>
              <a:gd name="connsiteY1" fmla="*/ 116899 h 1517139"/>
              <a:gd name="connsiteX2" fmla="*/ 116899 w 1662025"/>
              <a:gd name="connsiteY2" fmla="*/ 0 h 1517139"/>
              <a:gd name="connsiteX3" fmla="*/ 1662025 w 1662025"/>
              <a:gd name="connsiteY3" fmla="*/ 0 h 1517139"/>
              <a:gd name="connsiteX0" fmla="*/ 0 w 1662025"/>
              <a:gd name="connsiteY0" fmla="*/ 2264987 h 2264987"/>
              <a:gd name="connsiteX1" fmla="*/ 0 w 1662025"/>
              <a:gd name="connsiteY1" fmla="*/ 116899 h 2264987"/>
              <a:gd name="connsiteX2" fmla="*/ 116899 w 1662025"/>
              <a:gd name="connsiteY2" fmla="*/ 0 h 2264987"/>
              <a:gd name="connsiteX3" fmla="*/ 1662025 w 1662025"/>
              <a:gd name="connsiteY3" fmla="*/ 0 h 2264987"/>
              <a:gd name="connsiteX0" fmla="*/ 0 w 3942366"/>
              <a:gd name="connsiteY0" fmla="*/ 2294239 h 2294239"/>
              <a:gd name="connsiteX1" fmla="*/ 0 w 3942366"/>
              <a:gd name="connsiteY1" fmla="*/ 146151 h 2294239"/>
              <a:gd name="connsiteX2" fmla="*/ 116899 w 3942366"/>
              <a:gd name="connsiteY2" fmla="*/ 29252 h 2294239"/>
              <a:gd name="connsiteX3" fmla="*/ 3942366 w 3942366"/>
              <a:gd name="connsiteY3" fmla="*/ 0 h 229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366" h="2294239">
                <a:moveTo>
                  <a:pt x="0" y="2294239"/>
                </a:moveTo>
                <a:lnTo>
                  <a:pt x="0" y="146151"/>
                </a:lnTo>
                <a:cubicBezTo>
                  <a:pt x="0" y="81589"/>
                  <a:pt x="52337" y="29252"/>
                  <a:pt x="116899" y="29252"/>
                </a:cubicBezTo>
                <a:lnTo>
                  <a:pt x="3942366" y="0"/>
                </a:lnTo>
              </a:path>
            </a:pathLst>
          </a:custGeom>
          <a:ln w="19050" cap="rnd">
            <a:solidFill>
              <a:srgbClr val="7C7C7C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кругленный прямоугольник 39"/>
          <p:cNvSpPr/>
          <p:nvPr/>
        </p:nvSpPr>
        <p:spPr>
          <a:xfrm flipV="1">
            <a:off x="1364654" y="5070317"/>
            <a:ext cx="1598207" cy="1000696"/>
          </a:xfrm>
          <a:custGeom>
            <a:avLst/>
            <a:gdLst>
              <a:gd name="connsiteX0" fmla="*/ 0 w 1778924"/>
              <a:gd name="connsiteY0" fmla="*/ 116899 h 1634038"/>
              <a:gd name="connsiteX1" fmla="*/ 116899 w 1778924"/>
              <a:gd name="connsiteY1" fmla="*/ 0 h 1634038"/>
              <a:gd name="connsiteX2" fmla="*/ 1662025 w 1778924"/>
              <a:gd name="connsiteY2" fmla="*/ 0 h 1634038"/>
              <a:gd name="connsiteX3" fmla="*/ 1778924 w 1778924"/>
              <a:gd name="connsiteY3" fmla="*/ 116899 h 1634038"/>
              <a:gd name="connsiteX4" fmla="*/ 1778924 w 1778924"/>
              <a:gd name="connsiteY4" fmla="*/ 1517139 h 1634038"/>
              <a:gd name="connsiteX5" fmla="*/ 1662025 w 1778924"/>
              <a:gd name="connsiteY5" fmla="*/ 1634038 h 1634038"/>
              <a:gd name="connsiteX6" fmla="*/ 116899 w 1778924"/>
              <a:gd name="connsiteY6" fmla="*/ 1634038 h 1634038"/>
              <a:gd name="connsiteX7" fmla="*/ 0 w 1778924"/>
              <a:gd name="connsiteY7" fmla="*/ 1517139 h 1634038"/>
              <a:gd name="connsiteX8" fmla="*/ 0 w 1778924"/>
              <a:gd name="connsiteY8" fmla="*/ 116899 h 1634038"/>
              <a:gd name="connsiteX0" fmla="*/ 1778924 w 1870364"/>
              <a:gd name="connsiteY0" fmla="*/ 116899 h 1634038"/>
              <a:gd name="connsiteX1" fmla="*/ 1778924 w 1870364"/>
              <a:gd name="connsiteY1" fmla="*/ 1517139 h 1634038"/>
              <a:gd name="connsiteX2" fmla="*/ 1662025 w 1870364"/>
              <a:gd name="connsiteY2" fmla="*/ 1634038 h 1634038"/>
              <a:gd name="connsiteX3" fmla="*/ 116899 w 1870364"/>
              <a:gd name="connsiteY3" fmla="*/ 1634038 h 1634038"/>
              <a:gd name="connsiteX4" fmla="*/ 0 w 1870364"/>
              <a:gd name="connsiteY4" fmla="*/ 1517139 h 1634038"/>
              <a:gd name="connsiteX5" fmla="*/ 0 w 1870364"/>
              <a:gd name="connsiteY5" fmla="*/ 116899 h 1634038"/>
              <a:gd name="connsiteX6" fmla="*/ 116899 w 1870364"/>
              <a:gd name="connsiteY6" fmla="*/ 0 h 1634038"/>
              <a:gd name="connsiteX7" fmla="*/ 1662025 w 1870364"/>
              <a:gd name="connsiteY7" fmla="*/ 0 h 1634038"/>
              <a:gd name="connsiteX8" fmla="*/ 1870364 w 1870364"/>
              <a:gd name="connsiteY8" fmla="*/ 208339 h 1634038"/>
              <a:gd name="connsiteX0" fmla="*/ 1778924 w 1778924"/>
              <a:gd name="connsiteY0" fmla="*/ 116899 h 1634038"/>
              <a:gd name="connsiteX1" fmla="*/ 1778924 w 1778924"/>
              <a:gd name="connsiteY1" fmla="*/ 1517139 h 1634038"/>
              <a:gd name="connsiteX2" fmla="*/ 1662025 w 1778924"/>
              <a:gd name="connsiteY2" fmla="*/ 1634038 h 1634038"/>
              <a:gd name="connsiteX3" fmla="*/ 116899 w 1778924"/>
              <a:gd name="connsiteY3" fmla="*/ 1634038 h 1634038"/>
              <a:gd name="connsiteX4" fmla="*/ 0 w 1778924"/>
              <a:gd name="connsiteY4" fmla="*/ 1517139 h 1634038"/>
              <a:gd name="connsiteX5" fmla="*/ 0 w 1778924"/>
              <a:gd name="connsiteY5" fmla="*/ 116899 h 1634038"/>
              <a:gd name="connsiteX6" fmla="*/ 116899 w 1778924"/>
              <a:gd name="connsiteY6" fmla="*/ 0 h 1634038"/>
              <a:gd name="connsiteX7" fmla="*/ 1662025 w 1778924"/>
              <a:gd name="connsiteY7" fmla="*/ 0 h 1634038"/>
              <a:gd name="connsiteX0" fmla="*/ 1778924 w 1778924"/>
              <a:gd name="connsiteY0" fmla="*/ 1517139 h 1634038"/>
              <a:gd name="connsiteX1" fmla="*/ 1662025 w 1778924"/>
              <a:gd name="connsiteY1" fmla="*/ 1634038 h 1634038"/>
              <a:gd name="connsiteX2" fmla="*/ 116899 w 1778924"/>
              <a:gd name="connsiteY2" fmla="*/ 1634038 h 1634038"/>
              <a:gd name="connsiteX3" fmla="*/ 0 w 1778924"/>
              <a:gd name="connsiteY3" fmla="*/ 1517139 h 1634038"/>
              <a:gd name="connsiteX4" fmla="*/ 0 w 1778924"/>
              <a:gd name="connsiteY4" fmla="*/ 116899 h 1634038"/>
              <a:gd name="connsiteX5" fmla="*/ 116899 w 1778924"/>
              <a:gd name="connsiteY5" fmla="*/ 0 h 1634038"/>
              <a:gd name="connsiteX6" fmla="*/ 1662025 w 1778924"/>
              <a:gd name="connsiteY6" fmla="*/ 0 h 1634038"/>
              <a:gd name="connsiteX0" fmla="*/ 1662025 w 1662025"/>
              <a:gd name="connsiteY0" fmla="*/ 1634038 h 1634038"/>
              <a:gd name="connsiteX1" fmla="*/ 116899 w 1662025"/>
              <a:gd name="connsiteY1" fmla="*/ 1634038 h 1634038"/>
              <a:gd name="connsiteX2" fmla="*/ 0 w 1662025"/>
              <a:gd name="connsiteY2" fmla="*/ 1517139 h 1634038"/>
              <a:gd name="connsiteX3" fmla="*/ 0 w 1662025"/>
              <a:gd name="connsiteY3" fmla="*/ 116899 h 1634038"/>
              <a:gd name="connsiteX4" fmla="*/ 116899 w 1662025"/>
              <a:gd name="connsiteY4" fmla="*/ 0 h 1634038"/>
              <a:gd name="connsiteX5" fmla="*/ 1662025 w 1662025"/>
              <a:gd name="connsiteY5" fmla="*/ 0 h 1634038"/>
              <a:gd name="connsiteX0" fmla="*/ 116899 w 1662025"/>
              <a:gd name="connsiteY0" fmla="*/ 1634038 h 1634038"/>
              <a:gd name="connsiteX1" fmla="*/ 0 w 1662025"/>
              <a:gd name="connsiteY1" fmla="*/ 1517139 h 1634038"/>
              <a:gd name="connsiteX2" fmla="*/ 0 w 1662025"/>
              <a:gd name="connsiteY2" fmla="*/ 116899 h 1634038"/>
              <a:gd name="connsiteX3" fmla="*/ 116899 w 1662025"/>
              <a:gd name="connsiteY3" fmla="*/ 0 h 1634038"/>
              <a:gd name="connsiteX4" fmla="*/ 1662025 w 1662025"/>
              <a:gd name="connsiteY4" fmla="*/ 0 h 1634038"/>
              <a:gd name="connsiteX0" fmla="*/ 0 w 1662025"/>
              <a:gd name="connsiteY0" fmla="*/ 1517139 h 1517139"/>
              <a:gd name="connsiteX1" fmla="*/ 0 w 1662025"/>
              <a:gd name="connsiteY1" fmla="*/ 116899 h 1517139"/>
              <a:gd name="connsiteX2" fmla="*/ 116899 w 1662025"/>
              <a:gd name="connsiteY2" fmla="*/ 0 h 1517139"/>
              <a:gd name="connsiteX3" fmla="*/ 1662025 w 1662025"/>
              <a:gd name="connsiteY3" fmla="*/ 0 h 1517139"/>
              <a:gd name="connsiteX0" fmla="*/ 0 w 1662025"/>
              <a:gd name="connsiteY0" fmla="*/ 2264987 h 2264987"/>
              <a:gd name="connsiteX1" fmla="*/ 0 w 1662025"/>
              <a:gd name="connsiteY1" fmla="*/ 116899 h 2264987"/>
              <a:gd name="connsiteX2" fmla="*/ 116899 w 1662025"/>
              <a:gd name="connsiteY2" fmla="*/ 0 h 2264987"/>
              <a:gd name="connsiteX3" fmla="*/ 1662025 w 1662025"/>
              <a:gd name="connsiteY3" fmla="*/ 0 h 2264987"/>
              <a:gd name="connsiteX0" fmla="*/ 0 w 3942366"/>
              <a:gd name="connsiteY0" fmla="*/ 2294239 h 2294239"/>
              <a:gd name="connsiteX1" fmla="*/ 0 w 3942366"/>
              <a:gd name="connsiteY1" fmla="*/ 146151 h 2294239"/>
              <a:gd name="connsiteX2" fmla="*/ 116899 w 3942366"/>
              <a:gd name="connsiteY2" fmla="*/ 29252 h 2294239"/>
              <a:gd name="connsiteX3" fmla="*/ 3942366 w 3942366"/>
              <a:gd name="connsiteY3" fmla="*/ 0 h 229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366" h="2294239">
                <a:moveTo>
                  <a:pt x="0" y="2294239"/>
                </a:moveTo>
                <a:lnTo>
                  <a:pt x="0" y="146151"/>
                </a:lnTo>
                <a:cubicBezTo>
                  <a:pt x="0" y="81589"/>
                  <a:pt x="52337" y="29252"/>
                  <a:pt x="116899" y="29252"/>
                </a:cubicBezTo>
                <a:lnTo>
                  <a:pt x="3942366" y="0"/>
                </a:lnTo>
              </a:path>
            </a:pathLst>
          </a:custGeom>
          <a:ln w="19050" cap="rnd">
            <a:solidFill>
              <a:srgbClr val="7C7C7C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1206728" y="5550082"/>
            <a:ext cx="1810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77D3F"/>
              </a:buClr>
            </a:pP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информация об исполнителе </a:t>
            </a:r>
            <a:b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</a:t>
            </a: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потребителе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07" y="2711198"/>
            <a:ext cx="2657092" cy="2039126"/>
          </a:xfrm>
          <a:prstGeom prst="rect">
            <a:avLst/>
          </a:prstGeom>
        </p:spPr>
      </p:pic>
      <p:sp>
        <p:nvSpPr>
          <p:cNvPr id="56" name="Скругленный прямоугольник 55"/>
          <p:cNvSpPr/>
          <p:nvPr/>
        </p:nvSpPr>
        <p:spPr>
          <a:xfrm>
            <a:off x="6390209" y="4343829"/>
            <a:ext cx="2531213" cy="1059293"/>
          </a:xfrm>
          <a:prstGeom prst="roundRect">
            <a:avLst>
              <a:gd name="adj" fmla="val 4273"/>
            </a:avLst>
          </a:prstGeom>
          <a:solidFill>
            <a:srgbClr val="2A3143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70842" y="4335805"/>
            <a:ext cx="204213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айты </a:t>
            </a: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сети 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«Интернет» </a:t>
            </a:r>
            <a:b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проведения конкурсного отбора исполнителей услуг в социальной сфере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521069" y="4647912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18" y="4638723"/>
            <a:ext cx="429219" cy="429219"/>
          </a:xfrm>
          <a:prstGeom prst="rect">
            <a:avLst/>
          </a:prstGeom>
        </p:spPr>
      </p:pic>
      <p:sp>
        <p:nvSpPr>
          <p:cNvPr id="106" name="Скругленный прямоугольник 105"/>
          <p:cNvSpPr/>
          <p:nvPr/>
        </p:nvSpPr>
        <p:spPr>
          <a:xfrm>
            <a:off x="3043782" y="949226"/>
            <a:ext cx="2719596" cy="1662520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3097453" y="1618792"/>
            <a:ext cx="2612146" cy="957820"/>
          </a:xfrm>
          <a:prstGeom prst="roundRect">
            <a:avLst>
              <a:gd name="adj" fmla="val 19439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3169639" y="1113581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3917" y="1172448"/>
            <a:ext cx="330612" cy="318366"/>
          </a:xfrm>
          <a:prstGeom prst="rect">
            <a:avLst/>
          </a:prstGeom>
        </p:spPr>
      </p:pic>
      <p:sp>
        <p:nvSpPr>
          <p:cNvPr id="110" name="Прямоугольник 109"/>
          <p:cNvSpPr/>
          <p:nvPr/>
        </p:nvSpPr>
        <p:spPr>
          <a:xfrm>
            <a:off x="3528820" y="1067688"/>
            <a:ext cx="2131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Система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«Электронный бюджет»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123023" y="1840650"/>
            <a:ext cx="25610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Региональные </a:t>
            </a:r>
            <a:r>
              <a:rPr lang="ru-RU" sz="13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информационные </a:t>
            </a:r>
            <a:r>
              <a:rPr lang="ru-RU" sz="13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системы</a:t>
            </a:r>
            <a:endParaRPr lang="ru-RU" sz="13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6399163" y="2053925"/>
            <a:ext cx="2522236" cy="1118336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6399163" y="3194865"/>
            <a:ext cx="2522236" cy="1118336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999983" y="2053925"/>
            <a:ext cx="1787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Единый портал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бюджетной системы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6119676" y="2501807"/>
            <a:ext cx="31550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1300" dirty="0">
                <a:solidFill>
                  <a:srgbClr val="596272"/>
                </a:solidFill>
                <a:latin typeface="+mj-lt"/>
                <a:cs typeface="Arial" panose="020B0604020202020204" pitchFamily="34" charset="0"/>
              </a:rPr>
              <a:t>Публикация информации </a:t>
            </a:r>
            <a:br>
              <a:rPr lang="ru-RU" sz="1300" dirty="0">
                <a:solidFill>
                  <a:srgbClr val="596272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300" dirty="0">
                <a:solidFill>
                  <a:srgbClr val="596272"/>
                </a:solidFill>
                <a:latin typeface="+mj-lt"/>
                <a:cs typeface="Arial" panose="020B0604020202020204" pitchFamily="34" charset="0"/>
              </a:rPr>
              <a:t>в соответствии с нормами </a:t>
            </a:r>
            <a:endParaRPr lang="ru-RU" sz="1300" dirty="0" smtClean="0">
              <a:solidFill>
                <a:srgbClr val="596272"/>
              </a:solidFill>
              <a:latin typeface="+mj-lt"/>
              <a:cs typeface="Arial" panose="020B0604020202020204" pitchFamily="34" charset="0"/>
            </a:endParaRPr>
          </a:p>
          <a:p>
            <a:pPr marL="0" lvl="1" algn="ctr"/>
            <a:r>
              <a:rPr lang="ru-RU" sz="1300" dirty="0" smtClean="0">
                <a:solidFill>
                  <a:srgbClr val="596272"/>
                </a:solidFill>
                <a:latin typeface="+mj-lt"/>
                <a:cs typeface="Arial" panose="020B0604020202020204" pitchFamily="34" charset="0"/>
              </a:rPr>
              <a:t>Федерального </a:t>
            </a:r>
            <a:r>
              <a:rPr lang="ru-RU" sz="1300" dirty="0">
                <a:solidFill>
                  <a:srgbClr val="596272"/>
                </a:solidFill>
                <a:latin typeface="+mj-lt"/>
                <a:cs typeface="Arial" panose="020B0604020202020204" pitchFamily="34" charset="0"/>
              </a:rPr>
              <a:t>закона </a:t>
            </a:r>
            <a:r>
              <a:rPr lang="ru-RU" sz="1300" dirty="0" smtClean="0">
                <a:solidFill>
                  <a:srgbClr val="596272"/>
                </a:solidFill>
                <a:latin typeface="+mj-lt"/>
                <a:cs typeface="Arial" panose="020B0604020202020204" pitchFamily="34" charset="0"/>
              </a:rPr>
              <a:t>№ </a:t>
            </a:r>
            <a:r>
              <a:rPr lang="ru-RU" sz="1300" dirty="0">
                <a:solidFill>
                  <a:srgbClr val="596272"/>
                </a:solidFill>
                <a:latin typeface="+mj-lt"/>
                <a:cs typeface="Arial" panose="020B0604020202020204" pitchFamily="34" charset="0"/>
              </a:rPr>
              <a:t>189-ФЗ</a:t>
            </a: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6526116" y="2104366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0394" y="2163233"/>
            <a:ext cx="330612" cy="318366"/>
          </a:xfrm>
          <a:prstGeom prst="rect">
            <a:avLst/>
          </a:prstGeom>
        </p:spPr>
      </p:pic>
      <p:sp>
        <p:nvSpPr>
          <p:cNvPr id="125" name="Скругленный прямоугольник 124"/>
          <p:cNvSpPr/>
          <p:nvPr/>
        </p:nvSpPr>
        <p:spPr>
          <a:xfrm>
            <a:off x="6410198" y="3473714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942" y="3528420"/>
            <a:ext cx="330612" cy="318366"/>
          </a:xfrm>
          <a:prstGeom prst="rect">
            <a:avLst/>
          </a:prstGeom>
        </p:spPr>
      </p:pic>
      <p:sp>
        <p:nvSpPr>
          <p:cNvPr id="127" name="Прямоугольник 126"/>
          <p:cNvSpPr/>
          <p:nvPr/>
        </p:nvSpPr>
        <p:spPr>
          <a:xfrm>
            <a:off x="6691340" y="3245852"/>
            <a:ext cx="23300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1300" b="1" dirty="0" smtClean="0">
                <a:solidFill>
                  <a:srgbClr val="59627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Площадка для проведения конкурса на оказание услуг </a:t>
            </a:r>
            <a:br>
              <a:rPr lang="ru-RU" sz="1300" b="1" dirty="0" smtClean="0">
                <a:solidFill>
                  <a:srgbClr val="59627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rgbClr val="59627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sz="1300" b="1" dirty="0">
                <a:solidFill>
                  <a:srgbClr val="59627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социальной сфере </a:t>
            </a:r>
            <a:endParaRPr lang="ru-RU" sz="1300" b="1" dirty="0" smtClean="0">
              <a:solidFill>
                <a:srgbClr val="59627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ru-RU" sz="1300" b="1" dirty="0" smtClean="0">
                <a:solidFill>
                  <a:srgbClr val="59627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(11.01.2023)</a:t>
            </a:r>
            <a:endParaRPr lang="ru-RU" sz="1300" b="1" dirty="0">
              <a:solidFill>
                <a:srgbClr val="59627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2CE39F-556B-4092-88F6-A602C9FA1D5F}"/>
              </a:ext>
            </a:extLst>
          </p:cNvPr>
          <p:cNvSpPr txBox="1"/>
          <p:nvPr/>
        </p:nvSpPr>
        <p:spPr>
          <a:xfrm>
            <a:off x="8527800" y="233491"/>
            <a:ext cx="48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356" y="137578"/>
            <a:ext cx="6009537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ВКЛЮЧЕНИЕ СОГЛАШЕНИЙ </a:t>
            </a:r>
            <a:r>
              <a:rPr lang="ru-RU" sz="1600" b="1" dirty="0" smtClean="0">
                <a:solidFill>
                  <a:srgbClr val="5959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ИСПОЛНИТЕЛЕЙ </a:t>
            </a:r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УСЛУГ В РЕЕСТР СОГЛАШЕНИЙ (ДОГОВОРОВ</a:t>
            </a:r>
            <a:r>
              <a:rPr lang="ru-RU" sz="1600" b="1" dirty="0" smtClean="0">
                <a:solidFill>
                  <a:srgbClr val="5959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rgbClr val="59595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49630" y="1364730"/>
            <a:ext cx="7444740" cy="2233295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12700">
            <a:solidFill>
              <a:schemeClr val="bg1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49630" y="1250063"/>
            <a:ext cx="7444740" cy="607081"/>
          </a:xfrm>
          <a:prstGeom prst="roundRect">
            <a:avLst>
              <a:gd name="adj" fmla="val 10588"/>
            </a:avLst>
          </a:prstGeom>
          <a:solidFill>
            <a:srgbClr val="2A3143"/>
          </a:solidFill>
          <a:ln w="12700">
            <a:solidFill>
              <a:schemeClr val="bg1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8757" y="12583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Региональные информационные системы </a:t>
            </a:r>
            <a:br>
              <a:rPr lang="ru-RU" sz="1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 сфере бюджетных правоотношений</a:t>
            </a:r>
            <a:endParaRPr lang="ru-RU" sz="1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771650" y="2152274"/>
            <a:ext cx="2449830" cy="1150620"/>
          </a:xfrm>
          <a:prstGeom prst="roundRect">
            <a:avLst>
              <a:gd name="adj" fmla="val 3350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895850" y="2152274"/>
            <a:ext cx="2449830" cy="1150620"/>
          </a:xfrm>
          <a:prstGeom prst="roundRect">
            <a:avLst>
              <a:gd name="adj" fmla="val 3350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1650" y="2404419"/>
            <a:ext cx="24498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соглашений 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истеме </a:t>
            </a:r>
            <a:b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бюджет»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895850" y="2172358"/>
            <a:ext cx="244983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соглашений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информационных системах бюджетных правоотношений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49631" y="4683469"/>
            <a:ext cx="7439464" cy="1168055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12700">
            <a:solidFill>
              <a:schemeClr val="bg1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8204" y="5020435"/>
            <a:ext cx="5429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Система «Электронный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бюджет»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17446" y="4964236"/>
            <a:ext cx="600076" cy="569769"/>
          </a:xfrm>
          <a:prstGeom prst="roundRect">
            <a:avLst>
              <a:gd name="adj" fmla="val 10236"/>
            </a:avLst>
          </a:prstGeom>
          <a:solidFill>
            <a:schemeClr val="bg1"/>
          </a:solidFill>
          <a:ln w="1270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16709" y="3781167"/>
            <a:ext cx="25288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Информация, необходимая </a:t>
            </a:r>
            <a:b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заключения соглашений </a:t>
            </a:r>
            <a:b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(данные социального заказа, </a:t>
            </a:r>
          </a:p>
          <a:p>
            <a:pPr algn="r"/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информация об исполнителе,</a:t>
            </a:r>
          </a:p>
          <a:p>
            <a:pPr algn="r"/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ЛБО, КБК </a:t>
            </a:r>
            <a:endParaRPr lang="ru-RU" sz="900" dirty="0">
              <a:solidFill>
                <a:srgbClr val="7C7C7C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33188" y="3823331"/>
            <a:ext cx="130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77D3F"/>
              </a:buClr>
            </a:pPr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Заключенные </a:t>
            </a:r>
            <a:r>
              <a:rPr lang="ru-RU" sz="900" dirty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соглашения </a:t>
            </a:r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</a:t>
            </a:r>
            <a:r>
              <a:rPr lang="ru-RU" sz="900" dirty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отчеты об их </a:t>
            </a:r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исполнении</a:t>
            </a:r>
            <a:endParaRPr lang="ru-RU" sz="900" dirty="0">
              <a:solidFill>
                <a:srgbClr val="7C7C7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45075" y="3812438"/>
            <a:ext cx="130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77D3F"/>
              </a:buClr>
            </a:pPr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Заключенные </a:t>
            </a:r>
            <a:r>
              <a:rPr lang="ru-RU" sz="900" dirty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соглашения </a:t>
            </a:r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</a:t>
            </a:r>
            <a:r>
              <a:rPr lang="ru-RU" sz="900" dirty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отчеты об их </a:t>
            </a:r>
            <a:r>
              <a:rPr lang="ru-RU" sz="900" dirty="0" smtClean="0">
                <a:solidFill>
                  <a:srgbClr val="7C7C7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исполнении</a:t>
            </a:r>
            <a:endParaRPr lang="ru-RU" sz="900" dirty="0">
              <a:solidFill>
                <a:srgbClr val="7C7C7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3033189" y="3632439"/>
            <a:ext cx="0" cy="985837"/>
          </a:xfrm>
          <a:prstGeom prst="line">
            <a:avLst/>
          </a:prstGeom>
          <a:ln w="12700" cap="rnd">
            <a:solidFill>
              <a:srgbClr val="A6A6A6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845595" y="3643818"/>
            <a:ext cx="0" cy="985837"/>
          </a:xfrm>
          <a:prstGeom prst="line">
            <a:avLst/>
          </a:prstGeom>
          <a:ln w="12700" cap="rnd">
            <a:solidFill>
              <a:srgbClr val="A6A6A6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117908" y="3690418"/>
            <a:ext cx="0" cy="985837"/>
          </a:xfrm>
          <a:prstGeom prst="line">
            <a:avLst/>
          </a:prstGeom>
          <a:ln w="12700" cap="rnd">
            <a:solidFill>
              <a:srgbClr val="A6A6A6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874268" y="3622825"/>
            <a:ext cx="312986" cy="297180"/>
          </a:xfrm>
          <a:prstGeom prst="roundRect">
            <a:avLst>
              <a:gd name="adj" fmla="val 10236"/>
            </a:avLst>
          </a:prstGeom>
          <a:solidFill>
            <a:schemeClr val="bg1"/>
          </a:solidFill>
          <a:ln w="1270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469" y="36175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A3143"/>
                </a:solidFill>
              </a:rPr>
              <a:t>1</a:t>
            </a:r>
            <a:endParaRPr lang="ru-RU" sz="1200" b="1" dirty="0">
              <a:solidFill>
                <a:srgbClr val="2A3143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51169" y="3622825"/>
            <a:ext cx="312986" cy="297180"/>
          </a:xfrm>
          <a:prstGeom prst="roundRect">
            <a:avLst>
              <a:gd name="adj" fmla="val 10236"/>
            </a:avLst>
          </a:prstGeom>
          <a:solidFill>
            <a:schemeClr val="bg1"/>
          </a:solidFill>
          <a:ln w="1270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55309" y="36175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A3143"/>
                </a:solidFill>
              </a:rPr>
              <a:t>2</a:t>
            </a:r>
            <a:endParaRPr lang="ru-RU" sz="1400" b="1" dirty="0">
              <a:solidFill>
                <a:srgbClr val="2A314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4268" y="6224969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596272"/>
                </a:solidFill>
              </a:rPr>
              <a:t>Вариант </a:t>
            </a:r>
            <a:r>
              <a:rPr lang="en-US" sz="1000" dirty="0" smtClean="0">
                <a:solidFill>
                  <a:srgbClr val="596272"/>
                </a:solidFill>
              </a:rPr>
              <a:t>1</a:t>
            </a:r>
            <a:r>
              <a:rPr lang="ru-RU" sz="1000" dirty="0">
                <a:solidFill>
                  <a:srgbClr val="596272"/>
                </a:solidFill>
              </a:rPr>
              <a:t>, Вариант 2</a:t>
            </a:r>
          </a:p>
          <a:p>
            <a:endParaRPr lang="ru-RU" sz="1000" b="1" dirty="0">
              <a:solidFill>
                <a:srgbClr val="59627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962181" y="3582635"/>
            <a:ext cx="23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A3143"/>
                </a:solidFill>
              </a:rPr>
              <a:t>*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068598" y="3573760"/>
            <a:ext cx="23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A3143"/>
                </a:solidFill>
              </a:rPr>
              <a:t>*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689" y="5015199"/>
            <a:ext cx="472638" cy="455131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1846517" y="1318937"/>
            <a:ext cx="528181" cy="483701"/>
          </a:xfrm>
          <a:prstGeom prst="roundRect">
            <a:avLst>
              <a:gd name="adj" fmla="val 10236"/>
            </a:avLst>
          </a:prstGeom>
          <a:solidFill>
            <a:schemeClr val="bg1"/>
          </a:solidFill>
          <a:ln w="1270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61" y="1281420"/>
            <a:ext cx="611766" cy="61176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 flipH="1" flipV="1">
            <a:off x="782686" y="6086469"/>
            <a:ext cx="23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A3143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513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80" y="-53606"/>
            <a:ext cx="6494446" cy="7848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5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ЗАКЛЮЧЕНИЕ СОГЛАШЕНИЙ  ОБ ОКАЗАНИИ </a:t>
            </a:r>
            <a:r>
              <a:rPr lang="ru-RU" sz="15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ГОСУДАРСТВЕННЫХ (МУНИЦИПАЛЬНЫХ) </a:t>
            </a:r>
            <a:r>
              <a:rPr lang="ru-RU" sz="15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УСЛУГ </a:t>
            </a:r>
            <a:r>
              <a:rPr lang="ru-RU" sz="15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В </a:t>
            </a:r>
            <a:r>
              <a:rPr lang="ru-RU" sz="15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СОЦИАЛЬНОЙ СФЕРЕ </a:t>
            </a:r>
            <a:r>
              <a:rPr lang="ru-RU" sz="15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ПО </a:t>
            </a:r>
            <a:r>
              <a:rPr lang="ru-RU" sz="15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РЕЗУЛЬТАТАМ КОНКУРСА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312" y="1121689"/>
            <a:ext cx="8370888" cy="4861809"/>
          </a:xfrm>
          <a:prstGeom prst="roundRect">
            <a:avLst>
              <a:gd name="adj" fmla="val 1194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5" y="4991100"/>
            <a:ext cx="8370885" cy="992398"/>
          </a:xfrm>
          <a:prstGeom prst="roundRect">
            <a:avLst>
              <a:gd name="adj" fmla="val 5552"/>
            </a:avLst>
          </a:prstGeom>
          <a:solidFill>
            <a:srgbClr val="F2F2F2"/>
          </a:solidFill>
          <a:ln w="63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6" y="1121690"/>
            <a:ext cx="1513086" cy="4861808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654" y="1413184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УПОЛНОМОЧЕННЫЙ 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ОРГАН СУБЪЕКТА</a:t>
            </a:r>
            <a:endParaRPr lang="ru-RU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196" y="5145861"/>
            <a:ext cx="1446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УЧАСТНИК ОТБОРА</a:t>
            </a:r>
            <a:endParaRPr lang="ru-RU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97049" y="4991100"/>
            <a:ext cx="13525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668759" y="5211298"/>
            <a:ext cx="2201175" cy="574040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2926" y="5239327"/>
            <a:ext cx="15453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>
                <a:solidFill>
                  <a:schemeClr val="bg1"/>
                </a:solidFill>
              </a:rPr>
              <a:t>Формирование </a:t>
            </a:r>
            <a:r>
              <a:rPr lang="ru-RU" sz="900" b="1" dirty="0" smtClean="0">
                <a:solidFill>
                  <a:schemeClr val="bg1"/>
                </a:solidFill>
              </a:rPr>
              <a:t/>
            </a:r>
            <a:br>
              <a:rPr lang="ru-RU" sz="900" b="1" dirty="0" smtClean="0">
                <a:solidFill>
                  <a:schemeClr val="bg1"/>
                </a:solidFill>
              </a:rPr>
            </a:br>
            <a:r>
              <a:rPr lang="ru-RU" sz="900" b="1" dirty="0" smtClean="0">
                <a:solidFill>
                  <a:schemeClr val="bg1"/>
                </a:solidFill>
              </a:rPr>
              <a:t>заявки на </a:t>
            </a:r>
            <a:r>
              <a:rPr lang="ru-RU" sz="900" b="1" dirty="0">
                <a:solidFill>
                  <a:schemeClr val="bg1"/>
                </a:solidFill>
              </a:rPr>
              <a:t>участие </a:t>
            </a:r>
            <a:r>
              <a:rPr lang="ru-RU" sz="900" b="1" dirty="0" smtClean="0">
                <a:solidFill>
                  <a:schemeClr val="bg1"/>
                </a:solidFill>
              </a:rPr>
              <a:t/>
            </a:r>
            <a:br>
              <a:rPr lang="ru-RU" sz="900" b="1" dirty="0" smtClean="0">
                <a:solidFill>
                  <a:schemeClr val="bg1"/>
                </a:solidFill>
              </a:rPr>
            </a:br>
            <a:r>
              <a:rPr lang="ru-RU" sz="900" b="1" dirty="0" smtClean="0">
                <a:solidFill>
                  <a:schemeClr val="bg1"/>
                </a:solidFill>
              </a:rPr>
              <a:t>в </a:t>
            </a:r>
            <a:r>
              <a:rPr lang="ru-RU" sz="900" b="1" dirty="0">
                <a:solidFill>
                  <a:schemeClr val="bg1"/>
                </a:solidFill>
              </a:rPr>
              <a:t>конкурсе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9397" y="5213561"/>
            <a:ext cx="1459100" cy="574040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3318" y="5300024"/>
            <a:ext cx="154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solidFill>
                  <a:schemeClr val="bg1"/>
                </a:solidFill>
              </a:rPr>
              <a:t>Подписание </a:t>
            </a:r>
            <a:r>
              <a:rPr lang="en-US" sz="900" b="1" dirty="0" smtClean="0">
                <a:solidFill>
                  <a:schemeClr val="bg1"/>
                </a:solidFill>
              </a:rPr>
              <a:t/>
            </a:r>
            <a:br>
              <a:rPr lang="en-US" sz="900" b="1" dirty="0" smtClean="0">
                <a:solidFill>
                  <a:schemeClr val="bg1"/>
                </a:solidFill>
              </a:rPr>
            </a:br>
            <a:r>
              <a:rPr lang="ru-RU" sz="900" b="1" dirty="0" smtClean="0">
                <a:solidFill>
                  <a:schemeClr val="bg1"/>
                </a:solidFill>
              </a:rPr>
              <a:t>соглашения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96821" y="5291836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60AA84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61199" y="5291836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99" y="5347592"/>
            <a:ext cx="330612" cy="3183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69" y="5298112"/>
            <a:ext cx="429219" cy="429219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6891962" y="5269248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60AA84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796" y="5322280"/>
            <a:ext cx="330612" cy="31836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073548" y="5220393"/>
            <a:ext cx="1479657" cy="564945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67309" y="5264578"/>
            <a:ext cx="689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bg1"/>
                </a:solidFill>
              </a:rPr>
              <a:t>ЕПГУ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22184" y="5438721"/>
            <a:ext cx="1686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</a:t>
            </a:r>
            <a:r>
              <a:rPr lang="ru-RU" sz="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роактивное </a:t>
            </a:r>
            <a:br>
              <a:rPr lang="ru-RU" sz="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информирование</a:t>
            </a:r>
            <a:endParaRPr lang="ru-RU" sz="8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42110" y="521515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A3143"/>
                </a:solidFill>
              </a:rPr>
              <a:t>*</a:t>
            </a:r>
            <a:endParaRPr lang="ru-RU" dirty="0">
              <a:solidFill>
                <a:srgbClr val="2A3143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56662" y="1402062"/>
            <a:ext cx="1545301" cy="485154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56662" y="1455315"/>
            <a:ext cx="154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solidFill>
                  <a:schemeClr val="bg1"/>
                </a:solidFill>
              </a:rPr>
              <a:t>Принятие решения о проведении конкурса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10683" y="1929080"/>
            <a:ext cx="1545301" cy="485154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10683" y="1928193"/>
            <a:ext cx="15453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>
                <a:solidFill>
                  <a:schemeClr val="bg1"/>
                </a:solidFill>
              </a:rPr>
              <a:t>Публикация сведений </a:t>
            </a:r>
            <a:br>
              <a:rPr lang="ru-RU" sz="900" b="1">
                <a:solidFill>
                  <a:schemeClr val="bg1"/>
                </a:solidFill>
              </a:rPr>
            </a:br>
            <a:r>
              <a:rPr lang="ru-RU" sz="900" b="1">
                <a:solidFill>
                  <a:schemeClr val="bg1"/>
                </a:solidFill>
              </a:rPr>
              <a:t>о конкурсе и проекта соглашения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58"/>
          <p:cNvSpPr/>
          <p:nvPr/>
        </p:nvSpPr>
        <p:spPr>
          <a:xfrm>
            <a:off x="3728557" y="1912413"/>
            <a:ext cx="234156" cy="234156"/>
          </a:xfrm>
          <a:custGeom>
            <a:avLst/>
            <a:gdLst>
              <a:gd name="connsiteX0" fmla="*/ 0 w 280988"/>
              <a:gd name="connsiteY0" fmla="*/ 46832 h 280988"/>
              <a:gd name="connsiteX1" fmla="*/ 46832 w 280988"/>
              <a:gd name="connsiteY1" fmla="*/ 0 h 280988"/>
              <a:gd name="connsiteX2" fmla="*/ 234156 w 280988"/>
              <a:gd name="connsiteY2" fmla="*/ 0 h 280988"/>
              <a:gd name="connsiteX3" fmla="*/ 280988 w 280988"/>
              <a:gd name="connsiteY3" fmla="*/ 46832 h 280988"/>
              <a:gd name="connsiteX4" fmla="*/ 280988 w 280988"/>
              <a:gd name="connsiteY4" fmla="*/ 234156 h 280988"/>
              <a:gd name="connsiteX5" fmla="*/ 234156 w 280988"/>
              <a:gd name="connsiteY5" fmla="*/ 280988 h 280988"/>
              <a:gd name="connsiteX6" fmla="*/ 46832 w 280988"/>
              <a:gd name="connsiteY6" fmla="*/ 280988 h 280988"/>
              <a:gd name="connsiteX7" fmla="*/ 0 w 280988"/>
              <a:gd name="connsiteY7" fmla="*/ 234156 h 280988"/>
              <a:gd name="connsiteX8" fmla="*/ 0 w 280988"/>
              <a:gd name="connsiteY8" fmla="*/ 46832 h 280988"/>
              <a:gd name="connsiteX0" fmla="*/ 46832 w 280988"/>
              <a:gd name="connsiteY0" fmla="*/ 0 h 280988"/>
              <a:gd name="connsiteX1" fmla="*/ 234156 w 280988"/>
              <a:gd name="connsiteY1" fmla="*/ 0 h 280988"/>
              <a:gd name="connsiteX2" fmla="*/ 280988 w 280988"/>
              <a:gd name="connsiteY2" fmla="*/ 46832 h 280988"/>
              <a:gd name="connsiteX3" fmla="*/ 280988 w 280988"/>
              <a:gd name="connsiteY3" fmla="*/ 234156 h 280988"/>
              <a:gd name="connsiteX4" fmla="*/ 234156 w 280988"/>
              <a:gd name="connsiteY4" fmla="*/ 280988 h 280988"/>
              <a:gd name="connsiteX5" fmla="*/ 46832 w 280988"/>
              <a:gd name="connsiteY5" fmla="*/ 280988 h 280988"/>
              <a:gd name="connsiteX6" fmla="*/ 0 w 280988"/>
              <a:gd name="connsiteY6" fmla="*/ 234156 h 280988"/>
              <a:gd name="connsiteX7" fmla="*/ 0 w 280988"/>
              <a:gd name="connsiteY7" fmla="*/ 46832 h 280988"/>
              <a:gd name="connsiteX8" fmla="*/ 138272 w 280988"/>
              <a:gd name="connsiteY8" fmla="*/ 91440 h 280988"/>
              <a:gd name="connsiteX0" fmla="*/ 46832 w 280988"/>
              <a:gd name="connsiteY0" fmla="*/ 0 h 280988"/>
              <a:gd name="connsiteX1" fmla="*/ 234156 w 280988"/>
              <a:gd name="connsiteY1" fmla="*/ 0 h 280988"/>
              <a:gd name="connsiteX2" fmla="*/ 280988 w 280988"/>
              <a:gd name="connsiteY2" fmla="*/ 46832 h 280988"/>
              <a:gd name="connsiteX3" fmla="*/ 280988 w 280988"/>
              <a:gd name="connsiteY3" fmla="*/ 234156 h 280988"/>
              <a:gd name="connsiteX4" fmla="*/ 234156 w 280988"/>
              <a:gd name="connsiteY4" fmla="*/ 280988 h 280988"/>
              <a:gd name="connsiteX5" fmla="*/ 46832 w 280988"/>
              <a:gd name="connsiteY5" fmla="*/ 280988 h 280988"/>
              <a:gd name="connsiteX6" fmla="*/ 0 w 280988"/>
              <a:gd name="connsiteY6" fmla="*/ 234156 h 280988"/>
              <a:gd name="connsiteX7" fmla="*/ 0 w 280988"/>
              <a:gd name="connsiteY7" fmla="*/ 46832 h 280988"/>
              <a:gd name="connsiteX0" fmla="*/ 234156 w 280988"/>
              <a:gd name="connsiteY0" fmla="*/ 0 h 280988"/>
              <a:gd name="connsiteX1" fmla="*/ 280988 w 280988"/>
              <a:gd name="connsiteY1" fmla="*/ 46832 h 280988"/>
              <a:gd name="connsiteX2" fmla="*/ 280988 w 280988"/>
              <a:gd name="connsiteY2" fmla="*/ 234156 h 280988"/>
              <a:gd name="connsiteX3" fmla="*/ 234156 w 280988"/>
              <a:gd name="connsiteY3" fmla="*/ 280988 h 280988"/>
              <a:gd name="connsiteX4" fmla="*/ 46832 w 280988"/>
              <a:gd name="connsiteY4" fmla="*/ 280988 h 280988"/>
              <a:gd name="connsiteX5" fmla="*/ 0 w 280988"/>
              <a:gd name="connsiteY5" fmla="*/ 234156 h 280988"/>
              <a:gd name="connsiteX6" fmla="*/ 0 w 280988"/>
              <a:gd name="connsiteY6" fmla="*/ 46832 h 280988"/>
              <a:gd name="connsiteX0" fmla="*/ 280988 w 280988"/>
              <a:gd name="connsiteY0" fmla="*/ 0 h 234156"/>
              <a:gd name="connsiteX1" fmla="*/ 280988 w 280988"/>
              <a:gd name="connsiteY1" fmla="*/ 187324 h 234156"/>
              <a:gd name="connsiteX2" fmla="*/ 234156 w 280988"/>
              <a:gd name="connsiteY2" fmla="*/ 234156 h 234156"/>
              <a:gd name="connsiteX3" fmla="*/ 46832 w 280988"/>
              <a:gd name="connsiteY3" fmla="*/ 234156 h 234156"/>
              <a:gd name="connsiteX4" fmla="*/ 0 w 280988"/>
              <a:gd name="connsiteY4" fmla="*/ 187324 h 234156"/>
              <a:gd name="connsiteX5" fmla="*/ 0 w 280988"/>
              <a:gd name="connsiteY5" fmla="*/ 0 h 234156"/>
              <a:gd name="connsiteX0" fmla="*/ 280988 w 280988"/>
              <a:gd name="connsiteY0" fmla="*/ 187324 h 234156"/>
              <a:gd name="connsiteX1" fmla="*/ 234156 w 280988"/>
              <a:gd name="connsiteY1" fmla="*/ 234156 h 234156"/>
              <a:gd name="connsiteX2" fmla="*/ 46832 w 280988"/>
              <a:gd name="connsiteY2" fmla="*/ 234156 h 234156"/>
              <a:gd name="connsiteX3" fmla="*/ 0 w 280988"/>
              <a:gd name="connsiteY3" fmla="*/ 187324 h 234156"/>
              <a:gd name="connsiteX4" fmla="*/ 0 w 280988"/>
              <a:gd name="connsiteY4" fmla="*/ 0 h 234156"/>
              <a:gd name="connsiteX0" fmla="*/ 234156 w 234156"/>
              <a:gd name="connsiteY0" fmla="*/ 234156 h 234156"/>
              <a:gd name="connsiteX1" fmla="*/ 46832 w 234156"/>
              <a:gd name="connsiteY1" fmla="*/ 234156 h 234156"/>
              <a:gd name="connsiteX2" fmla="*/ 0 w 234156"/>
              <a:gd name="connsiteY2" fmla="*/ 187324 h 234156"/>
              <a:gd name="connsiteX3" fmla="*/ 0 w 234156"/>
              <a:gd name="connsiteY3" fmla="*/ 0 h 23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56" h="234156">
                <a:moveTo>
                  <a:pt x="234156" y="234156"/>
                </a:moveTo>
                <a:lnTo>
                  <a:pt x="46832" y="234156"/>
                </a:lnTo>
                <a:cubicBezTo>
                  <a:pt x="20967" y="234156"/>
                  <a:pt x="0" y="213189"/>
                  <a:pt x="0" y="187324"/>
                </a:cubicBez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7C7C7C"/>
            </a:solidFill>
            <a:round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01557" y="2518262"/>
            <a:ext cx="1545301" cy="485154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01557" y="2576173"/>
            <a:ext cx="154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>
                <a:solidFill>
                  <a:schemeClr val="bg1"/>
                </a:solidFill>
              </a:rPr>
              <a:t>Проведение </a:t>
            </a:r>
            <a:br>
              <a:rPr lang="ru-RU" sz="900" b="1">
                <a:solidFill>
                  <a:schemeClr val="bg1"/>
                </a:solidFill>
              </a:rPr>
            </a:br>
            <a:r>
              <a:rPr lang="ru-RU" sz="900" b="1">
                <a:solidFill>
                  <a:schemeClr val="bg1"/>
                </a:solidFill>
              </a:rPr>
              <a:t>конкурса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58"/>
          <p:cNvSpPr/>
          <p:nvPr/>
        </p:nvSpPr>
        <p:spPr>
          <a:xfrm>
            <a:off x="4319431" y="2501595"/>
            <a:ext cx="234156" cy="234156"/>
          </a:xfrm>
          <a:custGeom>
            <a:avLst/>
            <a:gdLst>
              <a:gd name="connsiteX0" fmla="*/ 0 w 280988"/>
              <a:gd name="connsiteY0" fmla="*/ 46832 h 280988"/>
              <a:gd name="connsiteX1" fmla="*/ 46832 w 280988"/>
              <a:gd name="connsiteY1" fmla="*/ 0 h 280988"/>
              <a:gd name="connsiteX2" fmla="*/ 234156 w 280988"/>
              <a:gd name="connsiteY2" fmla="*/ 0 h 280988"/>
              <a:gd name="connsiteX3" fmla="*/ 280988 w 280988"/>
              <a:gd name="connsiteY3" fmla="*/ 46832 h 280988"/>
              <a:gd name="connsiteX4" fmla="*/ 280988 w 280988"/>
              <a:gd name="connsiteY4" fmla="*/ 234156 h 280988"/>
              <a:gd name="connsiteX5" fmla="*/ 234156 w 280988"/>
              <a:gd name="connsiteY5" fmla="*/ 280988 h 280988"/>
              <a:gd name="connsiteX6" fmla="*/ 46832 w 280988"/>
              <a:gd name="connsiteY6" fmla="*/ 280988 h 280988"/>
              <a:gd name="connsiteX7" fmla="*/ 0 w 280988"/>
              <a:gd name="connsiteY7" fmla="*/ 234156 h 280988"/>
              <a:gd name="connsiteX8" fmla="*/ 0 w 280988"/>
              <a:gd name="connsiteY8" fmla="*/ 46832 h 280988"/>
              <a:gd name="connsiteX0" fmla="*/ 46832 w 280988"/>
              <a:gd name="connsiteY0" fmla="*/ 0 h 280988"/>
              <a:gd name="connsiteX1" fmla="*/ 234156 w 280988"/>
              <a:gd name="connsiteY1" fmla="*/ 0 h 280988"/>
              <a:gd name="connsiteX2" fmla="*/ 280988 w 280988"/>
              <a:gd name="connsiteY2" fmla="*/ 46832 h 280988"/>
              <a:gd name="connsiteX3" fmla="*/ 280988 w 280988"/>
              <a:gd name="connsiteY3" fmla="*/ 234156 h 280988"/>
              <a:gd name="connsiteX4" fmla="*/ 234156 w 280988"/>
              <a:gd name="connsiteY4" fmla="*/ 280988 h 280988"/>
              <a:gd name="connsiteX5" fmla="*/ 46832 w 280988"/>
              <a:gd name="connsiteY5" fmla="*/ 280988 h 280988"/>
              <a:gd name="connsiteX6" fmla="*/ 0 w 280988"/>
              <a:gd name="connsiteY6" fmla="*/ 234156 h 280988"/>
              <a:gd name="connsiteX7" fmla="*/ 0 w 280988"/>
              <a:gd name="connsiteY7" fmla="*/ 46832 h 280988"/>
              <a:gd name="connsiteX8" fmla="*/ 138272 w 280988"/>
              <a:gd name="connsiteY8" fmla="*/ 91440 h 280988"/>
              <a:gd name="connsiteX0" fmla="*/ 46832 w 280988"/>
              <a:gd name="connsiteY0" fmla="*/ 0 h 280988"/>
              <a:gd name="connsiteX1" fmla="*/ 234156 w 280988"/>
              <a:gd name="connsiteY1" fmla="*/ 0 h 280988"/>
              <a:gd name="connsiteX2" fmla="*/ 280988 w 280988"/>
              <a:gd name="connsiteY2" fmla="*/ 46832 h 280988"/>
              <a:gd name="connsiteX3" fmla="*/ 280988 w 280988"/>
              <a:gd name="connsiteY3" fmla="*/ 234156 h 280988"/>
              <a:gd name="connsiteX4" fmla="*/ 234156 w 280988"/>
              <a:gd name="connsiteY4" fmla="*/ 280988 h 280988"/>
              <a:gd name="connsiteX5" fmla="*/ 46832 w 280988"/>
              <a:gd name="connsiteY5" fmla="*/ 280988 h 280988"/>
              <a:gd name="connsiteX6" fmla="*/ 0 w 280988"/>
              <a:gd name="connsiteY6" fmla="*/ 234156 h 280988"/>
              <a:gd name="connsiteX7" fmla="*/ 0 w 280988"/>
              <a:gd name="connsiteY7" fmla="*/ 46832 h 280988"/>
              <a:gd name="connsiteX0" fmla="*/ 234156 w 280988"/>
              <a:gd name="connsiteY0" fmla="*/ 0 h 280988"/>
              <a:gd name="connsiteX1" fmla="*/ 280988 w 280988"/>
              <a:gd name="connsiteY1" fmla="*/ 46832 h 280988"/>
              <a:gd name="connsiteX2" fmla="*/ 280988 w 280988"/>
              <a:gd name="connsiteY2" fmla="*/ 234156 h 280988"/>
              <a:gd name="connsiteX3" fmla="*/ 234156 w 280988"/>
              <a:gd name="connsiteY3" fmla="*/ 280988 h 280988"/>
              <a:gd name="connsiteX4" fmla="*/ 46832 w 280988"/>
              <a:gd name="connsiteY4" fmla="*/ 280988 h 280988"/>
              <a:gd name="connsiteX5" fmla="*/ 0 w 280988"/>
              <a:gd name="connsiteY5" fmla="*/ 234156 h 280988"/>
              <a:gd name="connsiteX6" fmla="*/ 0 w 280988"/>
              <a:gd name="connsiteY6" fmla="*/ 46832 h 280988"/>
              <a:gd name="connsiteX0" fmla="*/ 280988 w 280988"/>
              <a:gd name="connsiteY0" fmla="*/ 0 h 234156"/>
              <a:gd name="connsiteX1" fmla="*/ 280988 w 280988"/>
              <a:gd name="connsiteY1" fmla="*/ 187324 h 234156"/>
              <a:gd name="connsiteX2" fmla="*/ 234156 w 280988"/>
              <a:gd name="connsiteY2" fmla="*/ 234156 h 234156"/>
              <a:gd name="connsiteX3" fmla="*/ 46832 w 280988"/>
              <a:gd name="connsiteY3" fmla="*/ 234156 h 234156"/>
              <a:gd name="connsiteX4" fmla="*/ 0 w 280988"/>
              <a:gd name="connsiteY4" fmla="*/ 187324 h 234156"/>
              <a:gd name="connsiteX5" fmla="*/ 0 w 280988"/>
              <a:gd name="connsiteY5" fmla="*/ 0 h 234156"/>
              <a:gd name="connsiteX0" fmla="*/ 280988 w 280988"/>
              <a:gd name="connsiteY0" fmla="*/ 187324 h 234156"/>
              <a:gd name="connsiteX1" fmla="*/ 234156 w 280988"/>
              <a:gd name="connsiteY1" fmla="*/ 234156 h 234156"/>
              <a:gd name="connsiteX2" fmla="*/ 46832 w 280988"/>
              <a:gd name="connsiteY2" fmla="*/ 234156 h 234156"/>
              <a:gd name="connsiteX3" fmla="*/ 0 w 280988"/>
              <a:gd name="connsiteY3" fmla="*/ 187324 h 234156"/>
              <a:gd name="connsiteX4" fmla="*/ 0 w 280988"/>
              <a:gd name="connsiteY4" fmla="*/ 0 h 234156"/>
              <a:gd name="connsiteX0" fmla="*/ 234156 w 234156"/>
              <a:gd name="connsiteY0" fmla="*/ 234156 h 234156"/>
              <a:gd name="connsiteX1" fmla="*/ 46832 w 234156"/>
              <a:gd name="connsiteY1" fmla="*/ 234156 h 234156"/>
              <a:gd name="connsiteX2" fmla="*/ 0 w 234156"/>
              <a:gd name="connsiteY2" fmla="*/ 187324 h 234156"/>
              <a:gd name="connsiteX3" fmla="*/ 0 w 234156"/>
              <a:gd name="connsiteY3" fmla="*/ 0 h 23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56" h="234156">
                <a:moveTo>
                  <a:pt x="234156" y="234156"/>
                </a:moveTo>
                <a:lnTo>
                  <a:pt x="46832" y="234156"/>
                </a:lnTo>
                <a:cubicBezTo>
                  <a:pt x="20967" y="234156"/>
                  <a:pt x="0" y="213189"/>
                  <a:pt x="0" y="187324"/>
                </a:cubicBez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7C7C7C"/>
            </a:solidFill>
            <a:round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28822" y="3067210"/>
            <a:ext cx="1545301" cy="485154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28822" y="3125121"/>
            <a:ext cx="154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>
                <a:solidFill>
                  <a:schemeClr val="bg1"/>
                </a:solidFill>
              </a:rPr>
              <a:t>Публикация  протокола проведения конкурса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58"/>
          <p:cNvSpPr/>
          <p:nvPr/>
        </p:nvSpPr>
        <p:spPr>
          <a:xfrm>
            <a:off x="4946696" y="3050543"/>
            <a:ext cx="234156" cy="234156"/>
          </a:xfrm>
          <a:custGeom>
            <a:avLst/>
            <a:gdLst>
              <a:gd name="connsiteX0" fmla="*/ 0 w 280988"/>
              <a:gd name="connsiteY0" fmla="*/ 46832 h 280988"/>
              <a:gd name="connsiteX1" fmla="*/ 46832 w 280988"/>
              <a:gd name="connsiteY1" fmla="*/ 0 h 280988"/>
              <a:gd name="connsiteX2" fmla="*/ 234156 w 280988"/>
              <a:gd name="connsiteY2" fmla="*/ 0 h 280988"/>
              <a:gd name="connsiteX3" fmla="*/ 280988 w 280988"/>
              <a:gd name="connsiteY3" fmla="*/ 46832 h 280988"/>
              <a:gd name="connsiteX4" fmla="*/ 280988 w 280988"/>
              <a:gd name="connsiteY4" fmla="*/ 234156 h 280988"/>
              <a:gd name="connsiteX5" fmla="*/ 234156 w 280988"/>
              <a:gd name="connsiteY5" fmla="*/ 280988 h 280988"/>
              <a:gd name="connsiteX6" fmla="*/ 46832 w 280988"/>
              <a:gd name="connsiteY6" fmla="*/ 280988 h 280988"/>
              <a:gd name="connsiteX7" fmla="*/ 0 w 280988"/>
              <a:gd name="connsiteY7" fmla="*/ 234156 h 280988"/>
              <a:gd name="connsiteX8" fmla="*/ 0 w 280988"/>
              <a:gd name="connsiteY8" fmla="*/ 46832 h 280988"/>
              <a:gd name="connsiteX0" fmla="*/ 46832 w 280988"/>
              <a:gd name="connsiteY0" fmla="*/ 0 h 280988"/>
              <a:gd name="connsiteX1" fmla="*/ 234156 w 280988"/>
              <a:gd name="connsiteY1" fmla="*/ 0 h 280988"/>
              <a:gd name="connsiteX2" fmla="*/ 280988 w 280988"/>
              <a:gd name="connsiteY2" fmla="*/ 46832 h 280988"/>
              <a:gd name="connsiteX3" fmla="*/ 280988 w 280988"/>
              <a:gd name="connsiteY3" fmla="*/ 234156 h 280988"/>
              <a:gd name="connsiteX4" fmla="*/ 234156 w 280988"/>
              <a:gd name="connsiteY4" fmla="*/ 280988 h 280988"/>
              <a:gd name="connsiteX5" fmla="*/ 46832 w 280988"/>
              <a:gd name="connsiteY5" fmla="*/ 280988 h 280988"/>
              <a:gd name="connsiteX6" fmla="*/ 0 w 280988"/>
              <a:gd name="connsiteY6" fmla="*/ 234156 h 280988"/>
              <a:gd name="connsiteX7" fmla="*/ 0 w 280988"/>
              <a:gd name="connsiteY7" fmla="*/ 46832 h 280988"/>
              <a:gd name="connsiteX8" fmla="*/ 138272 w 280988"/>
              <a:gd name="connsiteY8" fmla="*/ 91440 h 280988"/>
              <a:gd name="connsiteX0" fmla="*/ 46832 w 280988"/>
              <a:gd name="connsiteY0" fmla="*/ 0 h 280988"/>
              <a:gd name="connsiteX1" fmla="*/ 234156 w 280988"/>
              <a:gd name="connsiteY1" fmla="*/ 0 h 280988"/>
              <a:gd name="connsiteX2" fmla="*/ 280988 w 280988"/>
              <a:gd name="connsiteY2" fmla="*/ 46832 h 280988"/>
              <a:gd name="connsiteX3" fmla="*/ 280988 w 280988"/>
              <a:gd name="connsiteY3" fmla="*/ 234156 h 280988"/>
              <a:gd name="connsiteX4" fmla="*/ 234156 w 280988"/>
              <a:gd name="connsiteY4" fmla="*/ 280988 h 280988"/>
              <a:gd name="connsiteX5" fmla="*/ 46832 w 280988"/>
              <a:gd name="connsiteY5" fmla="*/ 280988 h 280988"/>
              <a:gd name="connsiteX6" fmla="*/ 0 w 280988"/>
              <a:gd name="connsiteY6" fmla="*/ 234156 h 280988"/>
              <a:gd name="connsiteX7" fmla="*/ 0 w 280988"/>
              <a:gd name="connsiteY7" fmla="*/ 46832 h 280988"/>
              <a:gd name="connsiteX0" fmla="*/ 234156 w 280988"/>
              <a:gd name="connsiteY0" fmla="*/ 0 h 280988"/>
              <a:gd name="connsiteX1" fmla="*/ 280988 w 280988"/>
              <a:gd name="connsiteY1" fmla="*/ 46832 h 280988"/>
              <a:gd name="connsiteX2" fmla="*/ 280988 w 280988"/>
              <a:gd name="connsiteY2" fmla="*/ 234156 h 280988"/>
              <a:gd name="connsiteX3" fmla="*/ 234156 w 280988"/>
              <a:gd name="connsiteY3" fmla="*/ 280988 h 280988"/>
              <a:gd name="connsiteX4" fmla="*/ 46832 w 280988"/>
              <a:gd name="connsiteY4" fmla="*/ 280988 h 280988"/>
              <a:gd name="connsiteX5" fmla="*/ 0 w 280988"/>
              <a:gd name="connsiteY5" fmla="*/ 234156 h 280988"/>
              <a:gd name="connsiteX6" fmla="*/ 0 w 280988"/>
              <a:gd name="connsiteY6" fmla="*/ 46832 h 280988"/>
              <a:gd name="connsiteX0" fmla="*/ 280988 w 280988"/>
              <a:gd name="connsiteY0" fmla="*/ 0 h 234156"/>
              <a:gd name="connsiteX1" fmla="*/ 280988 w 280988"/>
              <a:gd name="connsiteY1" fmla="*/ 187324 h 234156"/>
              <a:gd name="connsiteX2" fmla="*/ 234156 w 280988"/>
              <a:gd name="connsiteY2" fmla="*/ 234156 h 234156"/>
              <a:gd name="connsiteX3" fmla="*/ 46832 w 280988"/>
              <a:gd name="connsiteY3" fmla="*/ 234156 h 234156"/>
              <a:gd name="connsiteX4" fmla="*/ 0 w 280988"/>
              <a:gd name="connsiteY4" fmla="*/ 187324 h 234156"/>
              <a:gd name="connsiteX5" fmla="*/ 0 w 280988"/>
              <a:gd name="connsiteY5" fmla="*/ 0 h 234156"/>
              <a:gd name="connsiteX0" fmla="*/ 280988 w 280988"/>
              <a:gd name="connsiteY0" fmla="*/ 187324 h 234156"/>
              <a:gd name="connsiteX1" fmla="*/ 234156 w 280988"/>
              <a:gd name="connsiteY1" fmla="*/ 234156 h 234156"/>
              <a:gd name="connsiteX2" fmla="*/ 46832 w 280988"/>
              <a:gd name="connsiteY2" fmla="*/ 234156 h 234156"/>
              <a:gd name="connsiteX3" fmla="*/ 0 w 280988"/>
              <a:gd name="connsiteY3" fmla="*/ 187324 h 234156"/>
              <a:gd name="connsiteX4" fmla="*/ 0 w 280988"/>
              <a:gd name="connsiteY4" fmla="*/ 0 h 234156"/>
              <a:gd name="connsiteX0" fmla="*/ 234156 w 234156"/>
              <a:gd name="connsiteY0" fmla="*/ 234156 h 234156"/>
              <a:gd name="connsiteX1" fmla="*/ 46832 w 234156"/>
              <a:gd name="connsiteY1" fmla="*/ 234156 h 234156"/>
              <a:gd name="connsiteX2" fmla="*/ 0 w 234156"/>
              <a:gd name="connsiteY2" fmla="*/ 187324 h 234156"/>
              <a:gd name="connsiteX3" fmla="*/ 0 w 234156"/>
              <a:gd name="connsiteY3" fmla="*/ 0 h 23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56" h="234156">
                <a:moveTo>
                  <a:pt x="234156" y="234156"/>
                </a:moveTo>
                <a:lnTo>
                  <a:pt x="46832" y="234156"/>
                </a:lnTo>
                <a:cubicBezTo>
                  <a:pt x="20967" y="234156"/>
                  <a:pt x="0" y="213189"/>
                  <a:pt x="0" y="187324"/>
                </a:cubicBez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7C7C7C"/>
            </a:solidFill>
            <a:round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901442" y="3626942"/>
            <a:ext cx="1545301" cy="485154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97673" y="3618450"/>
            <a:ext cx="19569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>
                <a:solidFill>
                  <a:schemeClr val="bg1"/>
                </a:solidFill>
              </a:rPr>
              <a:t>Формирование </a:t>
            </a:r>
            <a:br>
              <a:rPr lang="ru-RU" sz="900" b="1">
                <a:solidFill>
                  <a:schemeClr val="bg1"/>
                </a:solidFill>
              </a:rPr>
            </a:br>
            <a:r>
              <a:rPr lang="ru-RU" sz="900" b="1">
                <a:solidFill>
                  <a:schemeClr val="bg1"/>
                </a:solidFill>
              </a:rPr>
              <a:t>соглашения </a:t>
            </a:r>
            <a:br>
              <a:rPr lang="ru-RU" sz="900" b="1">
                <a:solidFill>
                  <a:schemeClr val="bg1"/>
                </a:solidFill>
              </a:rPr>
            </a:br>
            <a:r>
              <a:rPr lang="ru-RU" sz="900" b="1">
                <a:solidFill>
                  <a:schemeClr val="bg1"/>
                </a:solidFill>
              </a:rPr>
              <a:t>с победителем конкурса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58"/>
          <p:cNvSpPr/>
          <p:nvPr/>
        </p:nvSpPr>
        <p:spPr>
          <a:xfrm>
            <a:off x="5619316" y="3610275"/>
            <a:ext cx="234156" cy="234156"/>
          </a:xfrm>
          <a:custGeom>
            <a:avLst/>
            <a:gdLst>
              <a:gd name="connsiteX0" fmla="*/ 0 w 280988"/>
              <a:gd name="connsiteY0" fmla="*/ 46832 h 280988"/>
              <a:gd name="connsiteX1" fmla="*/ 46832 w 280988"/>
              <a:gd name="connsiteY1" fmla="*/ 0 h 280988"/>
              <a:gd name="connsiteX2" fmla="*/ 234156 w 280988"/>
              <a:gd name="connsiteY2" fmla="*/ 0 h 280988"/>
              <a:gd name="connsiteX3" fmla="*/ 280988 w 280988"/>
              <a:gd name="connsiteY3" fmla="*/ 46832 h 280988"/>
              <a:gd name="connsiteX4" fmla="*/ 280988 w 280988"/>
              <a:gd name="connsiteY4" fmla="*/ 234156 h 280988"/>
              <a:gd name="connsiteX5" fmla="*/ 234156 w 280988"/>
              <a:gd name="connsiteY5" fmla="*/ 280988 h 280988"/>
              <a:gd name="connsiteX6" fmla="*/ 46832 w 280988"/>
              <a:gd name="connsiteY6" fmla="*/ 280988 h 280988"/>
              <a:gd name="connsiteX7" fmla="*/ 0 w 280988"/>
              <a:gd name="connsiteY7" fmla="*/ 234156 h 280988"/>
              <a:gd name="connsiteX8" fmla="*/ 0 w 280988"/>
              <a:gd name="connsiteY8" fmla="*/ 46832 h 280988"/>
              <a:gd name="connsiteX0" fmla="*/ 46832 w 280988"/>
              <a:gd name="connsiteY0" fmla="*/ 0 h 280988"/>
              <a:gd name="connsiteX1" fmla="*/ 234156 w 280988"/>
              <a:gd name="connsiteY1" fmla="*/ 0 h 280988"/>
              <a:gd name="connsiteX2" fmla="*/ 280988 w 280988"/>
              <a:gd name="connsiteY2" fmla="*/ 46832 h 280988"/>
              <a:gd name="connsiteX3" fmla="*/ 280988 w 280988"/>
              <a:gd name="connsiteY3" fmla="*/ 234156 h 280988"/>
              <a:gd name="connsiteX4" fmla="*/ 234156 w 280988"/>
              <a:gd name="connsiteY4" fmla="*/ 280988 h 280988"/>
              <a:gd name="connsiteX5" fmla="*/ 46832 w 280988"/>
              <a:gd name="connsiteY5" fmla="*/ 280988 h 280988"/>
              <a:gd name="connsiteX6" fmla="*/ 0 w 280988"/>
              <a:gd name="connsiteY6" fmla="*/ 234156 h 280988"/>
              <a:gd name="connsiteX7" fmla="*/ 0 w 280988"/>
              <a:gd name="connsiteY7" fmla="*/ 46832 h 280988"/>
              <a:gd name="connsiteX8" fmla="*/ 138272 w 280988"/>
              <a:gd name="connsiteY8" fmla="*/ 91440 h 280988"/>
              <a:gd name="connsiteX0" fmla="*/ 46832 w 280988"/>
              <a:gd name="connsiteY0" fmla="*/ 0 h 280988"/>
              <a:gd name="connsiteX1" fmla="*/ 234156 w 280988"/>
              <a:gd name="connsiteY1" fmla="*/ 0 h 280988"/>
              <a:gd name="connsiteX2" fmla="*/ 280988 w 280988"/>
              <a:gd name="connsiteY2" fmla="*/ 46832 h 280988"/>
              <a:gd name="connsiteX3" fmla="*/ 280988 w 280988"/>
              <a:gd name="connsiteY3" fmla="*/ 234156 h 280988"/>
              <a:gd name="connsiteX4" fmla="*/ 234156 w 280988"/>
              <a:gd name="connsiteY4" fmla="*/ 280988 h 280988"/>
              <a:gd name="connsiteX5" fmla="*/ 46832 w 280988"/>
              <a:gd name="connsiteY5" fmla="*/ 280988 h 280988"/>
              <a:gd name="connsiteX6" fmla="*/ 0 w 280988"/>
              <a:gd name="connsiteY6" fmla="*/ 234156 h 280988"/>
              <a:gd name="connsiteX7" fmla="*/ 0 w 280988"/>
              <a:gd name="connsiteY7" fmla="*/ 46832 h 280988"/>
              <a:gd name="connsiteX0" fmla="*/ 234156 w 280988"/>
              <a:gd name="connsiteY0" fmla="*/ 0 h 280988"/>
              <a:gd name="connsiteX1" fmla="*/ 280988 w 280988"/>
              <a:gd name="connsiteY1" fmla="*/ 46832 h 280988"/>
              <a:gd name="connsiteX2" fmla="*/ 280988 w 280988"/>
              <a:gd name="connsiteY2" fmla="*/ 234156 h 280988"/>
              <a:gd name="connsiteX3" fmla="*/ 234156 w 280988"/>
              <a:gd name="connsiteY3" fmla="*/ 280988 h 280988"/>
              <a:gd name="connsiteX4" fmla="*/ 46832 w 280988"/>
              <a:gd name="connsiteY4" fmla="*/ 280988 h 280988"/>
              <a:gd name="connsiteX5" fmla="*/ 0 w 280988"/>
              <a:gd name="connsiteY5" fmla="*/ 234156 h 280988"/>
              <a:gd name="connsiteX6" fmla="*/ 0 w 280988"/>
              <a:gd name="connsiteY6" fmla="*/ 46832 h 280988"/>
              <a:gd name="connsiteX0" fmla="*/ 280988 w 280988"/>
              <a:gd name="connsiteY0" fmla="*/ 0 h 234156"/>
              <a:gd name="connsiteX1" fmla="*/ 280988 w 280988"/>
              <a:gd name="connsiteY1" fmla="*/ 187324 h 234156"/>
              <a:gd name="connsiteX2" fmla="*/ 234156 w 280988"/>
              <a:gd name="connsiteY2" fmla="*/ 234156 h 234156"/>
              <a:gd name="connsiteX3" fmla="*/ 46832 w 280988"/>
              <a:gd name="connsiteY3" fmla="*/ 234156 h 234156"/>
              <a:gd name="connsiteX4" fmla="*/ 0 w 280988"/>
              <a:gd name="connsiteY4" fmla="*/ 187324 h 234156"/>
              <a:gd name="connsiteX5" fmla="*/ 0 w 280988"/>
              <a:gd name="connsiteY5" fmla="*/ 0 h 234156"/>
              <a:gd name="connsiteX0" fmla="*/ 280988 w 280988"/>
              <a:gd name="connsiteY0" fmla="*/ 187324 h 234156"/>
              <a:gd name="connsiteX1" fmla="*/ 234156 w 280988"/>
              <a:gd name="connsiteY1" fmla="*/ 234156 h 234156"/>
              <a:gd name="connsiteX2" fmla="*/ 46832 w 280988"/>
              <a:gd name="connsiteY2" fmla="*/ 234156 h 234156"/>
              <a:gd name="connsiteX3" fmla="*/ 0 w 280988"/>
              <a:gd name="connsiteY3" fmla="*/ 187324 h 234156"/>
              <a:gd name="connsiteX4" fmla="*/ 0 w 280988"/>
              <a:gd name="connsiteY4" fmla="*/ 0 h 234156"/>
              <a:gd name="connsiteX0" fmla="*/ 234156 w 234156"/>
              <a:gd name="connsiteY0" fmla="*/ 234156 h 234156"/>
              <a:gd name="connsiteX1" fmla="*/ 46832 w 234156"/>
              <a:gd name="connsiteY1" fmla="*/ 234156 h 234156"/>
              <a:gd name="connsiteX2" fmla="*/ 0 w 234156"/>
              <a:gd name="connsiteY2" fmla="*/ 187324 h 234156"/>
              <a:gd name="connsiteX3" fmla="*/ 0 w 234156"/>
              <a:gd name="connsiteY3" fmla="*/ 0 h 23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56" h="234156">
                <a:moveTo>
                  <a:pt x="234156" y="234156"/>
                </a:moveTo>
                <a:lnTo>
                  <a:pt x="46832" y="234156"/>
                </a:lnTo>
                <a:cubicBezTo>
                  <a:pt x="20967" y="234156"/>
                  <a:pt x="0" y="213189"/>
                  <a:pt x="0" y="187324"/>
                </a:cubicBez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7C7C7C"/>
            </a:solidFill>
            <a:round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603356" y="4175582"/>
            <a:ext cx="1545301" cy="485154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99587" y="4241128"/>
            <a:ext cx="1956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solidFill>
                  <a:schemeClr val="bg1"/>
                </a:solidFill>
              </a:rPr>
              <a:t>Подписание </a:t>
            </a:r>
            <a:br>
              <a:rPr lang="ru-RU" sz="900" b="1" dirty="0">
                <a:solidFill>
                  <a:schemeClr val="bg1"/>
                </a:solidFill>
              </a:rPr>
            </a:br>
            <a:r>
              <a:rPr lang="ru-RU" sz="900" b="1" dirty="0">
                <a:solidFill>
                  <a:schemeClr val="bg1"/>
                </a:solidFill>
              </a:rPr>
              <a:t>соглашения</a:t>
            </a:r>
          </a:p>
        </p:txBody>
      </p:sp>
      <p:sp>
        <p:nvSpPr>
          <p:cNvPr id="46" name="Скругленный прямоугольник 58"/>
          <p:cNvSpPr/>
          <p:nvPr/>
        </p:nvSpPr>
        <p:spPr>
          <a:xfrm>
            <a:off x="6321230" y="4158915"/>
            <a:ext cx="234156" cy="234156"/>
          </a:xfrm>
          <a:custGeom>
            <a:avLst/>
            <a:gdLst>
              <a:gd name="connsiteX0" fmla="*/ 0 w 280988"/>
              <a:gd name="connsiteY0" fmla="*/ 46832 h 280988"/>
              <a:gd name="connsiteX1" fmla="*/ 46832 w 280988"/>
              <a:gd name="connsiteY1" fmla="*/ 0 h 280988"/>
              <a:gd name="connsiteX2" fmla="*/ 234156 w 280988"/>
              <a:gd name="connsiteY2" fmla="*/ 0 h 280988"/>
              <a:gd name="connsiteX3" fmla="*/ 280988 w 280988"/>
              <a:gd name="connsiteY3" fmla="*/ 46832 h 280988"/>
              <a:gd name="connsiteX4" fmla="*/ 280988 w 280988"/>
              <a:gd name="connsiteY4" fmla="*/ 234156 h 280988"/>
              <a:gd name="connsiteX5" fmla="*/ 234156 w 280988"/>
              <a:gd name="connsiteY5" fmla="*/ 280988 h 280988"/>
              <a:gd name="connsiteX6" fmla="*/ 46832 w 280988"/>
              <a:gd name="connsiteY6" fmla="*/ 280988 h 280988"/>
              <a:gd name="connsiteX7" fmla="*/ 0 w 280988"/>
              <a:gd name="connsiteY7" fmla="*/ 234156 h 280988"/>
              <a:gd name="connsiteX8" fmla="*/ 0 w 280988"/>
              <a:gd name="connsiteY8" fmla="*/ 46832 h 280988"/>
              <a:gd name="connsiteX0" fmla="*/ 46832 w 280988"/>
              <a:gd name="connsiteY0" fmla="*/ 0 h 280988"/>
              <a:gd name="connsiteX1" fmla="*/ 234156 w 280988"/>
              <a:gd name="connsiteY1" fmla="*/ 0 h 280988"/>
              <a:gd name="connsiteX2" fmla="*/ 280988 w 280988"/>
              <a:gd name="connsiteY2" fmla="*/ 46832 h 280988"/>
              <a:gd name="connsiteX3" fmla="*/ 280988 w 280988"/>
              <a:gd name="connsiteY3" fmla="*/ 234156 h 280988"/>
              <a:gd name="connsiteX4" fmla="*/ 234156 w 280988"/>
              <a:gd name="connsiteY4" fmla="*/ 280988 h 280988"/>
              <a:gd name="connsiteX5" fmla="*/ 46832 w 280988"/>
              <a:gd name="connsiteY5" fmla="*/ 280988 h 280988"/>
              <a:gd name="connsiteX6" fmla="*/ 0 w 280988"/>
              <a:gd name="connsiteY6" fmla="*/ 234156 h 280988"/>
              <a:gd name="connsiteX7" fmla="*/ 0 w 280988"/>
              <a:gd name="connsiteY7" fmla="*/ 46832 h 280988"/>
              <a:gd name="connsiteX8" fmla="*/ 138272 w 280988"/>
              <a:gd name="connsiteY8" fmla="*/ 91440 h 280988"/>
              <a:gd name="connsiteX0" fmla="*/ 46832 w 280988"/>
              <a:gd name="connsiteY0" fmla="*/ 0 h 280988"/>
              <a:gd name="connsiteX1" fmla="*/ 234156 w 280988"/>
              <a:gd name="connsiteY1" fmla="*/ 0 h 280988"/>
              <a:gd name="connsiteX2" fmla="*/ 280988 w 280988"/>
              <a:gd name="connsiteY2" fmla="*/ 46832 h 280988"/>
              <a:gd name="connsiteX3" fmla="*/ 280988 w 280988"/>
              <a:gd name="connsiteY3" fmla="*/ 234156 h 280988"/>
              <a:gd name="connsiteX4" fmla="*/ 234156 w 280988"/>
              <a:gd name="connsiteY4" fmla="*/ 280988 h 280988"/>
              <a:gd name="connsiteX5" fmla="*/ 46832 w 280988"/>
              <a:gd name="connsiteY5" fmla="*/ 280988 h 280988"/>
              <a:gd name="connsiteX6" fmla="*/ 0 w 280988"/>
              <a:gd name="connsiteY6" fmla="*/ 234156 h 280988"/>
              <a:gd name="connsiteX7" fmla="*/ 0 w 280988"/>
              <a:gd name="connsiteY7" fmla="*/ 46832 h 280988"/>
              <a:gd name="connsiteX0" fmla="*/ 234156 w 280988"/>
              <a:gd name="connsiteY0" fmla="*/ 0 h 280988"/>
              <a:gd name="connsiteX1" fmla="*/ 280988 w 280988"/>
              <a:gd name="connsiteY1" fmla="*/ 46832 h 280988"/>
              <a:gd name="connsiteX2" fmla="*/ 280988 w 280988"/>
              <a:gd name="connsiteY2" fmla="*/ 234156 h 280988"/>
              <a:gd name="connsiteX3" fmla="*/ 234156 w 280988"/>
              <a:gd name="connsiteY3" fmla="*/ 280988 h 280988"/>
              <a:gd name="connsiteX4" fmla="*/ 46832 w 280988"/>
              <a:gd name="connsiteY4" fmla="*/ 280988 h 280988"/>
              <a:gd name="connsiteX5" fmla="*/ 0 w 280988"/>
              <a:gd name="connsiteY5" fmla="*/ 234156 h 280988"/>
              <a:gd name="connsiteX6" fmla="*/ 0 w 280988"/>
              <a:gd name="connsiteY6" fmla="*/ 46832 h 280988"/>
              <a:gd name="connsiteX0" fmla="*/ 280988 w 280988"/>
              <a:gd name="connsiteY0" fmla="*/ 0 h 234156"/>
              <a:gd name="connsiteX1" fmla="*/ 280988 w 280988"/>
              <a:gd name="connsiteY1" fmla="*/ 187324 h 234156"/>
              <a:gd name="connsiteX2" fmla="*/ 234156 w 280988"/>
              <a:gd name="connsiteY2" fmla="*/ 234156 h 234156"/>
              <a:gd name="connsiteX3" fmla="*/ 46832 w 280988"/>
              <a:gd name="connsiteY3" fmla="*/ 234156 h 234156"/>
              <a:gd name="connsiteX4" fmla="*/ 0 w 280988"/>
              <a:gd name="connsiteY4" fmla="*/ 187324 h 234156"/>
              <a:gd name="connsiteX5" fmla="*/ 0 w 280988"/>
              <a:gd name="connsiteY5" fmla="*/ 0 h 234156"/>
              <a:gd name="connsiteX0" fmla="*/ 280988 w 280988"/>
              <a:gd name="connsiteY0" fmla="*/ 187324 h 234156"/>
              <a:gd name="connsiteX1" fmla="*/ 234156 w 280988"/>
              <a:gd name="connsiteY1" fmla="*/ 234156 h 234156"/>
              <a:gd name="connsiteX2" fmla="*/ 46832 w 280988"/>
              <a:gd name="connsiteY2" fmla="*/ 234156 h 234156"/>
              <a:gd name="connsiteX3" fmla="*/ 0 w 280988"/>
              <a:gd name="connsiteY3" fmla="*/ 187324 h 234156"/>
              <a:gd name="connsiteX4" fmla="*/ 0 w 280988"/>
              <a:gd name="connsiteY4" fmla="*/ 0 h 234156"/>
              <a:gd name="connsiteX0" fmla="*/ 234156 w 234156"/>
              <a:gd name="connsiteY0" fmla="*/ 234156 h 234156"/>
              <a:gd name="connsiteX1" fmla="*/ 46832 w 234156"/>
              <a:gd name="connsiteY1" fmla="*/ 234156 h 234156"/>
              <a:gd name="connsiteX2" fmla="*/ 0 w 234156"/>
              <a:gd name="connsiteY2" fmla="*/ 187324 h 234156"/>
              <a:gd name="connsiteX3" fmla="*/ 0 w 234156"/>
              <a:gd name="connsiteY3" fmla="*/ 0 h 23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56" h="234156">
                <a:moveTo>
                  <a:pt x="234156" y="234156"/>
                </a:moveTo>
                <a:lnTo>
                  <a:pt x="46832" y="234156"/>
                </a:lnTo>
                <a:cubicBezTo>
                  <a:pt x="20967" y="234156"/>
                  <a:pt x="0" y="213189"/>
                  <a:pt x="0" y="187324"/>
                </a:cubicBez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7C7C7C"/>
            </a:solidFill>
            <a:round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76742" y="1419343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163892" y="1419343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020" y="1475099"/>
            <a:ext cx="330612" cy="3183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643" y="1425619"/>
            <a:ext cx="429219" cy="42921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818857" y="135292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A3143"/>
                </a:solidFill>
              </a:rPr>
              <a:t>*</a:t>
            </a:r>
            <a:endParaRPr lang="ru-RU" dirty="0">
              <a:solidFill>
                <a:srgbClr val="2A3143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632256" y="1950924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219406" y="1950924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34" y="2006680"/>
            <a:ext cx="330612" cy="31836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7" y="1957200"/>
            <a:ext cx="429219" cy="42921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873661" y="187484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A3143"/>
                </a:solidFill>
              </a:rPr>
              <a:t>*</a:t>
            </a:r>
            <a:endParaRPr lang="ru-RU" dirty="0">
              <a:solidFill>
                <a:srgbClr val="2A3143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228947" y="2523459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16097" y="2523459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25" y="2579215"/>
            <a:ext cx="330612" cy="31836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48" y="2529735"/>
            <a:ext cx="429219" cy="42921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463687" y="245490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A3143"/>
                </a:solidFill>
              </a:rPr>
              <a:t>*</a:t>
            </a:r>
            <a:endParaRPr lang="ru-RU" dirty="0">
              <a:solidFill>
                <a:srgbClr val="2A3143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63982" y="3088985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451132" y="3088985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260" y="3144741"/>
            <a:ext cx="330612" cy="3183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3" y="3095261"/>
            <a:ext cx="429219" cy="42921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7090569" y="302935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A3143"/>
                </a:solidFill>
              </a:rPr>
              <a:t>*</a:t>
            </a:r>
            <a:endParaRPr lang="ru-RU" dirty="0">
              <a:solidFill>
                <a:srgbClr val="2A3143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530371" y="3654842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649" y="3710598"/>
            <a:ext cx="330612" cy="318366"/>
          </a:xfrm>
          <a:prstGeom prst="rect">
            <a:avLst/>
          </a:prstGeom>
        </p:spPr>
      </p:pic>
      <p:sp>
        <p:nvSpPr>
          <p:cNvPr id="72" name="Скругленный прямоугольник 71"/>
          <p:cNvSpPr/>
          <p:nvPr/>
        </p:nvSpPr>
        <p:spPr>
          <a:xfrm>
            <a:off x="509637" y="6116340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15" y="6175207"/>
            <a:ext cx="330612" cy="318366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910577" y="6234292"/>
            <a:ext cx="9877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ГИИС ЭБ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; РЭБ</a:t>
            </a:r>
            <a:endParaRPr lang="ru-RU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985175" y="6112899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26" y="6116340"/>
            <a:ext cx="429219" cy="429219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2378697" y="6148868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ru-RU" sz="9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Сайты в сети «Интернет»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для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проведения </a:t>
            </a:r>
            <a:endParaRPr lang="ru-RU" sz="9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lvl="1"/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конкурсного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отбора исполнителей услуг в социальной сфере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971485" y="6165042"/>
            <a:ext cx="317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ru-RU" sz="9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Площадка для проведения конкурса на оказание услуг </a:t>
            </a:r>
            <a:br>
              <a:rPr lang="ru-RU" sz="9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 социальной сфере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34268" y="613253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A3143"/>
                </a:solidFill>
              </a:rPr>
              <a:t>*</a:t>
            </a:r>
            <a:endParaRPr lang="ru-RU" dirty="0">
              <a:solidFill>
                <a:srgbClr val="2A3143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057481" y="5270821"/>
            <a:ext cx="437340" cy="456510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2" y="5301726"/>
            <a:ext cx="397710" cy="397710"/>
          </a:xfrm>
          <a:prstGeom prst="rect">
            <a:avLst/>
          </a:prstGeom>
        </p:spPr>
      </p:pic>
      <p:sp>
        <p:nvSpPr>
          <p:cNvPr id="82" name="Скругленный прямоугольник 81"/>
          <p:cNvSpPr/>
          <p:nvPr/>
        </p:nvSpPr>
        <p:spPr>
          <a:xfrm>
            <a:off x="8213906" y="4192956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184" y="4248712"/>
            <a:ext cx="330612" cy="318366"/>
          </a:xfrm>
          <a:prstGeom prst="rect">
            <a:avLst/>
          </a:prstGeom>
        </p:spPr>
      </p:pic>
      <p:sp>
        <p:nvSpPr>
          <p:cNvPr id="86" name="Скругленный прямоугольник 85"/>
          <p:cNvSpPr/>
          <p:nvPr/>
        </p:nvSpPr>
        <p:spPr>
          <a:xfrm>
            <a:off x="3988873" y="2735751"/>
            <a:ext cx="298941" cy="2428420"/>
          </a:xfrm>
          <a:custGeom>
            <a:avLst/>
            <a:gdLst>
              <a:gd name="connsiteX0" fmla="*/ 0 w 356718"/>
              <a:gd name="connsiteY0" fmla="*/ 59454 h 2387636"/>
              <a:gd name="connsiteX1" fmla="*/ 59454 w 356718"/>
              <a:gd name="connsiteY1" fmla="*/ 0 h 2387636"/>
              <a:gd name="connsiteX2" fmla="*/ 297264 w 356718"/>
              <a:gd name="connsiteY2" fmla="*/ 0 h 2387636"/>
              <a:gd name="connsiteX3" fmla="*/ 356718 w 356718"/>
              <a:gd name="connsiteY3" fmla="*/ 59454 h 2387636"/>
              <a:gd name="connsiteX4" fmla="*/ 356718 w 356718"/>
              <a:gd name="connsiteY4" fmla="*/ 2328182 h 2387636"/>
              <a:gd name="connsiteX5" fmla="*/ 297264 w 356718"/>
              <a:gd name="connsiteY5" fmla="*/ 2387636 h 2387636"/>
              <a:gd name="connsiteX6" fmla="*/ 59454 w 356718"/>
              <a:gd name="connsiteY6" fmla="*/ 2387636 h 2387636"/>
              <a:gd name="connsiteX7" fmla="*/ 0 w 356718"/>
              <a:gd name="connsiteY7" fmla="*/ 2328182 h 2387636"/>
              <a:gd name="connsiteX8" fmla="*/ 0 w 356718"/>
              <a:gd name="connsiteY8" fmla="*/ 59454 h 2387636"/>
              <a:gd name="connsiteX0" fmla="*/ 356718 w 448158"/>
              <a:gd name="connsiteY0" fmla="*/ 59454 h 2387636"/>
              <a:gd name="connsiteX1" fmla="*/ 356718 w 448158"/>
              <a:gd name="connsiteY1" fmla="*/ 2328182 h 2387636"/>
              <a:gd name="connsiteX2" fmla="*/ 297264 w 448158"/>
              <a:gd name="connsiteY2" fmla="*/ 2387636 h 2387636"/>
              <a:gd name="connsiteX3" fmla="*/ 59454 w 448158"/>
              <a:gd name="connsiteY3" fmla="*/ 2387636 h 2387636"/>
              <a:gd name="connsiteX4" fmla="*/ 0 w 448158"/>
              <a:gd name="connsiteY4" fmla="*/ 2328182 h 2387636"/>
              <a:gd name="connsiteX5" fmla="*/ 0 w 448158"/>
              <a:gd name="connsiteY5" fmla="*/ 59454 h 2387636"/>
              <a:gd name="connsiteX6" fmla="*/ 59454 w 448158"/>
              <a:gd name="connsiteY6" fmla="*/ 0 h 2387636"/>
              <a:gd name="connsiteX7" fmla="*/ 297264 w 448158"/>
              <a:gd name="connsiteY7" fmla="*/ 0 h 2387636"/>
              <a:gd name="connsiteX8" fmla="*/ 448158 w 448158"/>
              <a:gd name="connsiteY8" fmla="*/ 150894 h 2387636"/>
              <a:gd name="connsiteX0" fmla="*/ 356718 w 356718"/>
              <a:gd name="connsiteY0" fmla="*/ 59454 h 2387636"/>
              <a:gd name="connsiteX1" fmla="*/ 356718 w 356718"/>
              <a:gd name="connsiteY1" fmla="*/ 2328182 h 2387636"/>
              <a:gd name="connsiteX2" fmla="*/ 297264 w 356718"/>
              <a:gd name="connsiteY2" fmla="*/ 2387636 h 2387636"/>
              <a:gd name="connsiteX3" fmla="*/ 59454 w 356718"/>
              <a:gd name="connsiteY3" fmla="*/ 2387636 h 2387636"/>
              <a:gd name="connsiteX4" fmla="*/ 0 w 356718"/>
              <a:gd name="connsiteY4" fmla="*/ 2328182 h 2387636"/>
              <a:gd name="connsiteX5" fmla="*/ 0 w 356718"/>
              <a:gd name="connsiteY5" fmla="*/ 59454 h 2387636"/>
              <a:gd name="connsiteX6" fmla="*/ 59454 w 356718"/>
              <a:gd name="connsiteY6" fmla="*/ 0 h 2387636"/>
              <a:gd name="connsiteX7" fmla="*/ 297264 w 356718"/>
              <a:gd name="connsiteY7" fmla="*/ 0 h 2387636"/>
              <a:gd name="connsiteX0" fmla="*/ 356718 w 356718"/>
              <a:gd name="connsiteY0" fmla="*/ 2328182 h 2387636"/>
              <a:gd name="connsiteX1" fmla="*/ 297264 w 356718"/>
              <a:gd name="connsiteY1" fmla="*/ 2387636 h 2387636"/>
              <a:gd name="connsiteX2" fmla="*/ 59454 w 356718"/>
              <a:gd name="connsiteY2" fmla="*/ 2387636 h 2387636"/>
              <a:gd name="connsiteX3" fmla="*/ 0 w 356718"/>
              <a:gd name="connsiteY3" fmla="*/ 2328182 h 2387636"/>
              <a:gd name="connsiteX4" fmla="*/ 0 w 356718"/>
              <a:gd name="connsiteY4" fmla="*/ 59454 h 2387636"/>
              <a:gd name="connsiteX5" fmla="*/ 59454 w 356718"/>
              <a:gd name="connsiteY5" fmla="*/ 0 h 2387636"/>
              <a:gd name="connsiteX6" fmla="*/ 297264 w 356718"/>
              <a:gd name="connsiteY6" fmla="*/ 0 h 2387636"/>
              <a:gd name="connsiteX0" fmla="*/ 297264 w 297264"/>
              <a:gd name="connsiteY0" fmla="*/ 2387636 h 2387636"/>
              <a:gd name="connsiteX1" fmla="*/ 59454 w 297264"/>
              <a:gd name="connsiteY1" fmla="*/ 2387636 h 2387636"/>
              <a:gd name="connsiteX2" fmla="*/ 0 w 297264"/>
              <a:gd name="connsiteY2" fmla="*/ 2328182 h 2387636"/>
              <a:gd name="connsiteX3" fmla="*/ 0 w 297264"/>
              <a:gd name="connsiteY3" fmla="*/ 59454 h 2387636"/>
              <a:gd name="connsiteX4" fmla="*/ 59454 w 297264"/>
              <a:gd name="connsiteY4" fmla="*/ 0 h 2387636"/>
              <a:gd name="connsiteX5" fmla="*/ 297264 w 297264"/>
              <a:gd name="connsiteY5" fmla="*/ 0 h 2387636"/>
              <a:gd name="connsiteX0" fmla="*/ 59454 w 297264"/>
              <a:gd name="connsiteY0" fmla="*/ 2387636 h 2387636"/>
              <a:gd name="connsiteX1" fmla="*/ 0 w 297264"/>
              <a:gd name="connsiteY1" fmla="*/ 2328182 h 2387636"/>
              <a:gd name="connsiteX2" fmla="*/ 0 w 297264"/>
              <a:gd name="connsiteY2" fmla="*/ 59454 h 2387636"/>
              <a:gd name="connsiteX3" fmla="*/ 59454 w 297264"/>
              <a:gd name="connsiteY3" fmla="*/ 0 h 2387636"/>
              <a:gd name="connsiteX4" fmla="*/ 297264 w 297264"/>
              <a:gd name="connsiteY4" fmla="*/ 0 h 2387636"/>
              <a:gd name="connsiteX0" fmla="*/ 0 w 297264"/>
              <a:gd name="connsiteY0" fmla="*/ 2328182 h 2328182"/>
              <a:gd name="connsiteX1" fmla="*/ 0 w 297264"/>
              <a:gd name="connsiteY1" fmla="*/ 59454 h 2328182"/>
              <a:gd name="connsiteX2" fmla="*/ 59454 w 297264"/>
              <a:gd name="connsiteY2" fmla="*/ 0 h 2328182"/>
              <a:gd name="connsiteX3" fmla="*/ 297264 w 297264"/>
              <a:gd name="connsiteY3" fmla="*/ 0 h 232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64" h="2328182">
                <a:moveTo>
                  <a:pt x="0" y="2328182"/>
                </a:moveTo>
                <a:lnTo>
                  <a:pt x="0" y="59454"/>
                </a:lnTo>
                <a:cubicBezTo>
                  <a:pt x="0" y="26618"/>
                  <a:pt x="26618" y="0"/>
                  <a:pt x="59454" y="0"/>
                </a:cubicBezTo>
                <a:lnTo>
                  <a:pt x="297264" y="0"/>
                </a:lnTo>
              </a:path>
            </a:pathLst>
          </a:custGeom>
          <a:noFill/>
          <a:ln w="12700" cap="rnd">
            <a:solidFill>
              <a:srgbClr val="7C7C7C"/>
            </a:solidFill>
            <a:round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5"/>
          <p:cNvSpPr/>
          <p:nvPr/>
        </p:nvSpPr>
        <p:spPr>
          <a:xfrm>
            <a:off x="6142609" y="4398296"/>
            <a:ext cx="130189" cy="783605"/>
          </a:xfrm>
          <a:custGeom>
            <a:avLst/>
            <a:gdLst>
              <a:gd name="connsiteX0" fmla="*/ 0 w 356718"/>
              <a:gd name="connsiteY0" fmla="*/ 59454 h 2387636"/>
              <a:gd name="connsiteX1" fmla="*/ 59454 w 356718"/>
              <a:gd name="connsiteY1" fmla="*/ 0 h 2387636"/>
              <a:gd name="connsiteX2" fmla="*/ 297264 w 356718"/>
              <a:gd name="connsiteY2" fmla="*/ 0 h 2387636"/>
              <a:gd name="connsiteX3" fmla="*/ 356718 w 356718"/>
              <a:gd name="connsiteY3" fmla="*/ 59454 h 2387636"/>
              <a:gd name="connsiteX4" fmla="*/ 356718 w 356718"/>
              <a:gd name="connsiteY4" fmla="*/ 2328182 h 2387636"/>
              <a:gd name="connsiteX5" fmla="*/ 297264 w 356718"/>
              <a:gd name="connsiteY5" fmla="*/ 2387636 h 2387636"/>
              <a:gd name="connsiteX6" fmla="*/ 59454 w 356718"/>
              <a:gd name="connsiteY6" fmla="*/ 2387636 h 2387636"/>
              <a:gd name="connsiteX7" fmla="*/ 0 w 356718"/>
              <a:gd name="connsiteY7" fmla="*/ 2328182 h 2387636"/>
              <a:gd name="connsiteX8" fmla="*/ 0 w 356718"/>
              <a:gd name="connsiteY8" fmla="*/ 59454 h 2387636"/>
              <a:gd name="connsiteX0" fmla="*/ 356718 w 448158"/>
              <a:gd name="connsiteY0" fmla="*/ 59454 h 2387636"/>
              <a:gd name="connsiteX1" fmla="*/ 356718 w 448158"/>
              <a:gd name="connsiteY1" fmla="*/ 2328182 h 2387636"/>
              <a:gd name="connsiteX2" fmla="*/ 297264 w 448158"/>
              <a:gd name="connsiteY2" fmla="*/ 2387636 h 2387636"/>
              <a:gd name="connsiteX3" fmla="*/ 59454 w 448158"/>
              <a:gd name="connsiteY3" fmla="*/ 2387636 h 2387636"/>
              <a:gd name="connsiteX4" fmla="*/ 0 w 448158"/>
              <a:gd name="connsiteY4" fmla="*/ 2328182 h 2387636"/>
              <a:gd name="connsiteX5" fmla="*/ 0 w 448158"/>
              <a:gd name="connsiteY5" fmla="*/ 59454 h 2387636"/>
              <a:gd name="connsiteX6" fmla="*/ 59454 w 448158"/>
              <a:gd name="connsiteY6" fmla="*/ 0 h 2387636"/>
              <a:gd name="connsiteX7" fmla="*/ 297264 w 448158"/>
              <a:gd name="connsiteY7" fmla="*/ 0 h 2387636"/>
              <a:gd name="connsiteX8" fmla="*/ 448158 w 448158"/>
              <a:gd name="connsiteY8" fmla="*/ 150894 h 2387636"/>
              <a:gd name="connsiteX0" fmla="*/ 356718 w 356718"/>
              <a:gd name="connsiteY0" fmla="*/ 59454 h 2387636"/>
              <a:gd name="connsiteX1" fmla="*/ 356718 w 356718"/>
              <a:gd name="connsiteY1" fmla="*/ 2328182 h 2387636"/>
              <a:gd name="connsiteX2" fmla="*/ 297264 w 356718"/>
              <a:gd name="connsiteY2" fmla="*/ 2387636 h 2387636"/>
              <a:gd name="connsiteX3" fmla="*/ 59454 w 356718"/>
              <a:gd name="connsiteY3" fmla="*/ 2387636 h 2387636"/>
              <a:gd name="connsiteX4" fmla="*/ 0 w 356718"/>
              <a:gd name="connsiteY4" fmla="*/ 2328182 h 2387636"/>
              <a:gd name="connsiteX5" fmla="*/ 0 w 356718"/>
              <a:gd name="connsiteY5" fmla="*/ 59454 h 2387636"/>
              <a:gd name="connsiteX6" fmla="*/ 59454 w 356718"/>
              <a:gd name="connsiteY6" fmla="*/ 0 h 2387636"/>
              <a:gd name="connsiteX7" fmla="*/ 297264 w 356718"/>
              <a:gd name="connsiteY7" fmla="*/ 0 h 2387636"/>
              <a:gd name="connsiteX0" fmla="*/ 356718 w 356718"/>
              <a:gd name="connsiteY0" fmla="*/ 2328182 h 2387636"/>
              <a:gd name="connsiteX1" fmla="*/ 297264 w 356718"/>
              <a:gd name="connsiteY1" fmla="*/ 2387636 h 2387636"/>
              <a:gd name="connsiteX2" fmla="*/ 59454 w 356718"/>
              <a:gd name="connsiteY2" fmla="*/ 2387636 h 2387636"/>
              <a:gd name="connsiteX3" fmla="*/ 0 w 356718"/>
              <a:gd name="connsiteY3" fmla="*/ 2328182 h 2387636"/>
              <a:gd name="connsiteX4" fmla="*/ 0 w 356718"/>
              <a:gd name="connsiteY4" fmla="*/ 59454 h 2387636"/>
              <a:gd name="connsiteX5" fmla="*/ 59454 w 356718"/>
              <a:gd name="connsiteY5" fmla="*/ 0 h 2387636"/>
              <a:gd name="connsiteX6" fmla="*/ 297264 w 356718"/>
              <a:gd name="connsiteY6" fmla="*/ 0 h 2387636"/>
              <a:gd name="connsiteX0" fmla="*/ 297264 w 297264"/>
              <a:gd name="connsiteY0" fmla="*/ 2387636 h 2387636"/>
              <a:gd name="connsiteX1" fmla="*/ 59454 w 297264"/>
              <a:gd name="connsiteY1" fmla="*/ 2387636 h 2387636"/>
              <a:gd name="connsiteX2" fmla="*/ 0 w 297264"/>
              <a:gd name="connsiteY2" fmla="*/ 2328182 h 2387636"/>
              <a:gd name="connsiteX3" fmla="*/ 0 w 297264"/>
              <a:gd name="connsiteY3" fmla="*/ 59454 h 2387636"/>
              <a:gd name="connsiteX4" fmla="*/ 59454 w 297264"/>
              <a:gd name="connsiteY4" fmla="*/ 0 h 2387636"/>
              <a:gd name="connsiteX5" fmla="*/ 297264 w 297264"/>
              <a:gd name="connsiteY5" fmla="*/ 0 h 2387636"/>
              <a:gd name="connsiteX0" fmla="*/ 59454 w 297264"/>
              <a:gd name="connsiteY0" fmla="*/ 2387636 h 2387636"/>
              <a:gd name="connsiteX1" fmla="*/ 0 w 297264"/>
              <a:gd name="connsiteY1" fmla="*/ 2328182 h 2387636"/>
              <a:gd name="connsiteX2" fmla="*/ 0 w 297264"/>
              <a:gd name="connsiteY2" fmla="*/ 59454 h 2387636"/>
              <a:gd name="connsiteX3" fmla="*/ 59454 w 297264"/>
              <a:gd name="connsiteY3" fmla="*/ 0 h 2387636"/>
              <a:gd name="connsiteX4" fmla="*/ 297264 w 297264"/>
              <a:gd name="connsiteY4" fmla="*/ 0 h 2387636"/>
              <a:gd name="connsiteX0" fmla="*/ 0 w 297264"/>
              <a:gd name="connsiteY0" fmla="*/ 2328182 h 2328182"/>
              <a:gd name="connsiteX1" fmla="*/ 0 w 297264"/>
              <a:gd name="connsiteY1" fmla="*/ 59454 h 2328182"/>
              <a:gd name="connsiteX2" fmla="*/ 59454 w 297264"/>
              <a:gd name="connsiteY2" fmla="*/ 0 h 2328182"/>
              <a:gd name="connsiteX3" fmla="*/ 297264 w 297264"/>
              <a:gd name="connsiteY3" fmla="*/ 0 h 2328182"/>
              <a:gd name="connsiteX0" fmla="*/ 0 w 876035"/>
              <a:gd name="connsiteY0" fmla="*/ 2328182 h 2328182"/>
              <a:gd name="connsiteX1" fmla="*/ 0 w 876035"/>
              <a:gd name="connsiteY1" fmla="*/ 59454 h 2328182"/>
              <a:gd name="connsiteX2" fmla="*/ 59454 w 876035"/>
              <a:gd name="connsiteY2" fmla="*/ 0 h 2328182"/>
              <a:gd name="connsiteX3" fmla="*/ 876035 w 876035"/>
              <a:gd name="connsiteY3" fmla="*/ 0 h 232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035" h="2328182">
                <a:moveTo>
                  <a:pt x="0" y="2328182"/>
                </a:moveTo>
                <a:lnTo>
                  <a:pt x="0" y="59454"/>
                </a:lnTo>
                <a:cubicBezTo>
                  <a:pt x="0" y="26618"/>
                  <a:pt x="26618" y="0"/>
                  <a:pt x="59454" y="0"/>
                </a:cubicBezTo>
                <a:lnTo>
                  <a:pt x="876035" y="0"/>
                </a:lnTo>
              </a:path>
            </a:pathLst>
          </a:custGeom>
          <a:noFill/>
          <a:ln w="12700" cap="rnd">
            <a:solidFill>
              <a:srgbClr val="7C7C7C"/>
            </a:solidFill>
            <a:round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02CE39F-556B-4092-88F6-A602C9FA1D5F}"/>
              </a:ext>
            </a:extLst>
          </p:cNvPr>
          <p:cNvSpPr txBox="1"/>
          <p:nvPr/>
        </p:nvSpPr>
        <p:spPr>
          <a:xfrm>
            <a:off x="8527800" y="233491"/>
            <a:ext cx="48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Скругленный прямоугольник 101"/>
          <p:cNvSpPr/>
          <p:nvPr/>
        </p:nvSpPr>
        <p:spPr>
          <a:xfrm>
            <a:off x="468312" y="1220999"/>
            <a:ext cx="8370888" cy="4264429"/>
          </a:xfrm>
          <a:prstGeom prst="roundRect">
            <a:avLst>
              <a:gd name="adj" fmla="val 1194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468315" y="3435943"/>
            <a:ext cx="8370885" cy="2233305"/>
          </a:xfrm>
          <a:prstGeom prst="roundRect">
            <a:avLst>
              <a:gd name="adj" fmla="val 1557"/>
            </a:avLst>
          </a:prstGeom>
          <a:solidFill>
            <a:srgbClr val="F2F2F2"/>
          </a:solidFill>
          <a:ln w="63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02CE39F-556B-4092-88F6-A602C9FA1D5F}"/>
              </a:ext>
            </a:extLst>
          </p:cNvPr>
          <p:cNvSpPr txBox="1"/>
          <p:nvPr/>
        </p:nvSpPr>
        <p:spPr>
          <a:xfrm>
            <a:off x="8527800" y="233491"/>
            <a:ext cx="48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8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77592" y="1221000"/>
            <a:ext cx="1542677" cy="4448248"/>
          </a:xfrm>
          <a:prstGeom prst="roundRect">
            <a:avLst>
              <a:gd name="adj" fmla="val 3350"/>
            </a:avLst>
          </a:prstGeom>
          <a:solidFill>
            <a:srgbClr val="2A3143"/>
          </a:solidFill>
          <a:ln w="6350">
            <a:noFill/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68315" y="1477732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УПОЛНОМОЧЕННЫЙ 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ОРГАН СУБЪЕКТА</a:t>
            </a:r>
            <a:endParaRPr lang="ru-RU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561975" y="3412268"/>
            <a:ext cx="13525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Скругленный прямоугольник 106"/>
          <p:cNvSpPr/>
          <p:nvPr/>
        </p:nvSpPr>
        <p:spPr>
          <a:xfrm>
            <a:off x="468312" y="6131109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920503" y="6095244"/>
            <a:ext cx="13548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00" dirty="0">
                <a:solidFill>
                  <a:schemeClr val="bg2">
                    <a:lumMod val="50000"/>
                  </a:schemeClr>
                </a:solidFill>
              </a:rPr>
              <a:t>Единый портал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государственных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муниципальных </a:t>
            </a:r>
            <a:r>
              <a:rPr lang="ru-RU" sz="900" dirty="0">
                <a:solidFill>
                  <a:schemeClr val="bg2">
                    <a:lumMod val="50000"/>
                  </a:schemeClr>
                </a:solidFill>
              </a:rPr>
              <a:t>услуг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2631345" y="6131109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078609" y="6164493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00" dirty="0">
                <a:solidFill>
                  <a:schemeClr val="bg2">
                    <a:lumMod val="50000"/>
                  </a:schemeClr>
                </a:solidFill>
              </a:rPr>
              <a:t>Региональные </a:t>
            </a:r>
            <a:br>
              <a:rPr lang="ru-RU" sz="9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информационные </a:t>
            </a:r>
            <a:r>
              <a:rPr lang="ru-RU" sz="900" dirty="0">
                <a:solidFill>
                  <a:schemeClr val="bg2">
                    <a:lumMod val="50000"/>
                  </a:schemeClr>
                </a:solidFill>
              </a:rPr>
              <a:t>системы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831620" y="6131109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278884" y="6164493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00" dirty="0">
                <a:solidFill>
                  <a:schemeClr val="bg2">
                    <a:lumMod val="50000"/>
                  </a:schemeClr>
                </a:solidFill>
              </a:rPr>
              <a:t>ГИИС ЭБ; </a:t>
            </a: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РЭБ</a:t>
            </a:r>
            <a:endParaRPr lang="ru-RU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09" y="6143573"/>
            <a:ext cx="411172" cy="41117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254348" y="1488621"/>
            <a:ext cx="6399805" cy="1679700"/>
            <a:chOff x="2220493" y="1437574"/>
            <a:chExt cx="5452156" cy="1679700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2220493" y="1437574"/>
              <a:ext cx="1229290" cy="1679700"/>
            </a:xfrm>
            <a:prstGeom prst="roundRect">
              <a:avLst>
                <a:gd name="adj" fmla="val 1194"/>
              </a:avLst>
            </a:prstGeom>
            <a:solidFill>
              <a:schemeClr val="bg1"/>
            </a:solidFill>
            <a:ln w="6350">
              <a:solidFill>
                <a:srgbClr val="2A3143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a typeface="Noto Sans" panose="020B0802040504020204" pitchFamily="34"/>
                <a:cs typeface="Noto Sans" panose="020B0802040504020204" pitchFamily="34"/>
              </a:endParaRPr>
            </a:p>
          </p:txBody>
        </p:sp>
        <p:sp>
          <p:nvSpPr>
            <p:cNvPr id="120" name="Скругленный прямоугольник 119"/>
            <p:cNvSpPr/>
            <p:nvPr/>
          </p:nvSpPr>
          <p:spPr>
            <a:xfrm>
              <a:off x="3628115" y="1437574"/>
              <a:ext cx="1229290" cy="1679700"/>
            </a:xfrm>
            <a:prstGeom prst="roundRect">
              <a:avLst>
                <a:gd name="adj" fmla="val 1194"/>
              </a:avLst>
            </a:prstGeom>
            <a:solidFill>
              <a:schemeClr val="bg1"/>
            </a:solidFill>
            <a:ln w="6350">
              <a:solidFill>
                <a:srgbClr val="2A3143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a typeface="Noto Sans" panose="020B0802040504020204" pitchFamily="34"/>
                <a:cs typeface="Noto Sans" panose="020B0802040504020204" pitchFamily="34"/>
              </a:endParaRPr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5035737" y="1437574"/>
              <a:ext cx="1229290" cy="1679700"/>
            </a:xfrm>
            <a:prstGeom prst="roundRect">
              <a:avLst>
                <a:gd name="adj" fmla="val 1194"/>
              </a:avLst>
            </a:prstGeom>
            <a:solidFill>
              <a:schemeClr val="bg1"/>
            </a:solidFill>
            <a:ln w="6350">
              <a:solidFill>
                <a:srgbClr val="2A3143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a typeface="Noto Sans" panose="020B0802040504020204" pitchFamily="34"/>
                <a:cs typeface="Noto Sans" panose="020B0802040504020204" pitchFamily="34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6443359" y="1437574"/>
              <a:ext cx="1229290" cy="1679700"/>
            </a:xfrm>
            <a:prstGeom prst="roundRect">
              <a:avLst>
                <a:gd name="adj" fmla="val 1194"/>
              </a:avLst>
            </a:prstGeom>
            <a:solidFill>
              <a:schemeClr val="bg1"/>
            </a:solidFill>
            <a:ln w="6350">
              <a:solidFill>
                <a:srgbClr val="2A3143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a typeface="Noto Sans" panose="020B0802040504020204" pitchFamily="34"/>
                <a:cs typeface="Noto Sans" panose="020B0802040504020204" pitchFamily="34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2220492" y="3644497"/>
            <a:ext cx="6399805" cy="1679700"/>
            <a:chOff x="2220493" y="1437574"/>
            <a:chExt cx="5452156" cy="1679700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2220493" y="1437574"/>
              <a:ext cx="1229290" cy="1679700"/>
            </a:xfrm>
            <a:prstGeom prst="roundRect">
              <a:avLst>
                <a:gd name="adj" fmla="val 1194"/>
              </a:avLst>
            </a:prstGeom>
            <a:solidFill>
              <a:schemeClr val="bg1"/>
            </a:solidFill>
            <a:ln w="6350">
              <a:solidFill>
                <a:srgbClr val="2A3143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a typeface="Noto Sans" panose="020B0802040504020204" pitchFamily="34"/>
                <a:cs typeface="Noto Sans" panose="020B0802040504020204" pitchFamily="34"/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3628115" y="1437574"/>
              <a:ext cx="1229290" cy="1679700"/>
            </a:xfrm>
            <a:prstGeom prst="roundRect">
              <a:avLst>
                <a:gd name="adj" fmla="val 1194"/>
              </a:avLst>
            </a:prstGeom>
            <a:solidFill>
              <a:schemeClr val="bg1"/>
            </a:solidFill>
            <a:ln w="6350">
              <a:solidFill>
                <a:srgbClr val="2A3143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a typeface="Noto Sans" panose="020B0802040504020204" pitchFamily="34"/>
                <a:cs typeface="Noto Sans" panose="020B0802040504020204" pitchFamily="34"/>
              </a:endParaRPr>
            </a:p>
          </p:txBody>
        </p:sp>
        <p:sp>
          <p:nvSpPr>
            <p:cNvPr id="127" name="Скругленный прямоугольник 126"/>
            <p:cNvSpPr/>
            <p:nvPr/>
          </p:nvSpPr>
          <p:spPr>
            <a:xfrm>
              <a:off x="5035737" y="1437574"/>
              <a:ext cx="1229290" cy="1679700"/>
            </a:xfrm>
            <a:prstGeom prst="roundRect">
              <a:avLst>
                <a:gd name="adj" fmla="val 1194"/>
              </a:avLst>
            </a:prstGeom>
            <a:solidFill>
              <a:schemeClr val="bg1"/>
            </a:solidFill>
            <a:ln w="6350">
              <a:solidFill>
                <a:srgbClr val="2A3143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a typeface="Noto Sans" panose="020B0802040504020204" pitchFamily="34"/>
                <a:cs typeface="Noto Sans" panose="020B0802040504020204" pitchFamily="34"/>
              </a:endParaRPr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6443359" y="1437574"/>
              <a:ext cx="1229290" cy="1679700"/>
            </a:xfrm>
            <a:prstGeom prst="roundRect">
              <a:avLst>
                <a:gd name="adj" fmla="val 1194"/>
              </a:avLst>
            </a:prstGeom>
            <a:solidFill>
              <a:schemeClr val="bg1"/>
            </a:solidFill>
            <a:ln w="6350">
              <a:solidFill>
                <a:srgbClr val="2A3143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a typeface="Noto Sans" panose="020B0802040504020204" pitchFamily="34"/>
                <a:cs typeface="Noto Sans" panose="020B0802040504020204" pitchFamily="34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229483" y="2122704"/>
            <a:ext cx="144295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Проверка </a:t>
            </a:r>
            <a:r>
              <a:rPr lang="en-US" sz="13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3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на </a:t>
            </a:r>
            <a:r>
              <a:rPr lang="ru-RU" sz="13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соответствие требованиям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3850991" y="2114948"/>
            <a:ext cx="144295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Формирование соглашений с исполнителем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5512848" y="1967205"/>
            <a:ext cx="14429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Подписание </a:t>
            </a:r>
            <a:r>
              <a:rPr lang="ru-RU" sz="13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соглашения </a:t>
            </a:r>
            <a:r>
              <a:rPr lang="en-US" sz="13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3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со </a:t>
            </a:r>
            <a:r>
              <a:rPr lang="ru-RU" sz="13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стороны уполномоченного </a:t>
            </a:r>
            <a:r>
              <a:rPr lang="ru-RU" sz="13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органа</a:t>
            </a:r>
            <a:endParaRPr lang="ru-RU" sz="1300" b="1" dirty="0">
              <a:solidFill>
                <a:srgbClr val="58617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026735" y="1900265"/>
            <a:ext cx="17487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Формирование уведомления </a:t>
            </a:r>
            <a:r>
              <a:rPr lang="ru-RU" sz="13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ru-RU" sz="13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об </a:t>
            </a:r>
            <a:r>
              <a:rPr lang="ru-RU" sz="13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увеличении объемных показателей (возмещение затрат)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2214921" y="4172511"/>
            <a:ext cx="1442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Формирование заявки на включение в реестр исполнителей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3867046" y="4169612"/>
            <a:ext cx="1442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Подписание </a:t>
            </a:r>
            <a:r>
              <a:rPr lang="ru-RU" sz="12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соглашения </a:t>
            </a:r>
            <a:r>
              <a:rPr lang="en-US" sz="12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со </a:t>
            </a:r>
            <a:r>
              <a:rPr lang="ru-RU" sz="12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стороны исполнителя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5537270" y="4109325"/>
            <a:ext cx="1442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Организация предоставления (предоставление) услуг физ. лицам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7078782" y="4057358"/>
            <a:ext cx="1640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Получение уведомления </a:t>
            </a:r>
            <a:r>
              <a:rPr lang="en-US" sz="12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об </a:t>
            </a:r>
            <a:r>
              <a:rPr lang="ru-RU" sz="12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увеличении объемных показателей (возмещение затрат</a:t>
            </a:r>
            <a:r>
              <a:rPr lang="ru-RU" sz="12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srgbClr val="58617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8" y="6170435"/>
            <a:ext cx="357448" cy="357448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131" y="6189976"/>
            <a:ext cx="330612" cy="318366"/>
          </a:xfrm>
          <a:prstGeom prst="rect">
            <a:avLst/>
          </a:prstGeom>
        </p:spPr>
      </p:pic>
      <p:sp>
        <p:nvSpPr>
          <p:cNvPr id="137" name="Прямоугольник 136"/>
          <p:cNvSpPr/>
          <p:nvPr/>
        </p:nvSpPr>
        <p:spPr>
          <a:xfrm>
            <a:off x="2204733" y="1447347"/>
            <a:ext cx="1442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A314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rgbClr val="2A314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860566" y="1447475"/>
            <a:ext cx="1442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A314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ru-RU" sz="2000" b="1" dirty="0">
              <a:solidFill>
                <a:srgbClr val="2A314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512848" y="1455526"/>
            <a:ext cx="1442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A314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ru-RU" sz="2000" b="1" dirty="0">
              <a:solidFill>
                <a:srgbClr val="2A314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7176109" y="1455526"/>
            <a:ext cx="1445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A314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rgbClr val="2A314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192182" y="3607695"/>
            <a:ext cx="1442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A3143"/>
                </a:solidFill>
                <a:latin typeface="+mj-lt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rgbClr val="2A314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3867046" y="3616492"/>
            <a:ext cx="1442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A3143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rgbClr val="2A314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5537270" y="3616492"/>
            <a:ext cx="1442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A3143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ru-RU" sz="2000" b="1" dirty="0">
              <a:solidFill>
                <a:srgbClr val="2A314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7180447" y="3590738"/>
            <a:ext cx="1445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A314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ru-RU" sz="2000" b="1" dirty="0">
              <a:solidFill>
                <a:srgbClr val="2A314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5" name="Прямая со стрелкой 144"/>
          <p:cNvCxnSpPr/>
          <p:nvPr/>
        </p:nvCxnSpPr>
        <p:spPr>
          <a:xfrm flipV="1">
            <a:off x="5666267" y="3279327"/>
            <a:ext cx="0" cy="345282"/>
          </a:xfrm>
          <a:prstGeom prst="straightConnector1">
            <a:avLst/>
          </a:prstGeom>
          <a:noFill/>
          <a:ln w="12700" cap="rnd">
            <a:solidFill>
              <a:srgbClr val="7C7C7C"/>
            </a:solidFill>
            <a:round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2344754" y="3279327"/>
            <a:ext cx="0" cy="345282"/>
          </a:xfrm>
          <a:prstGeom prst="straightConnector1">
            <a:avLst/>
          </a:prstGeom>
          <a:noFill/>
          <a:ln w="12700" cap="rnd">
            <a:solidFill>
              <a:srgbClr val="7C7C7C"/>
            </a:solidFill>
            <a:round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V="1">
            <a:off x="7323617" y="3279327"/>
            <a:ext cx="0" cy="345282"/>
          </a:xfrm>
          <a:prstGeom prst="straightConnector1">
            <a:avLst/>
          </a:prstGeom>
          <a:noFill/>
          <a:ln w="12700" cap="rnd">
            <a:solidFill>
              <a:srgbClr val="7C7C7C"/>
            </a:solidFill>
            <a:round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V="1">
            <a:off x="4002567" y="3279327"/>
            <a:ext cx="0" cy="345282"/>
          </a:xfrm>
          <a:prstGeom prst="straightConnector1">
            <a:avLst/>
          </a:prstGeom>
          <a:noFill/>
          <a:ln w="12700" cap="rnd">
            <a:solidFill>
              <a:srgbClr val="7C7C7C"/>
            </a:solidFill>
            <a:round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9" name="Скругленный прямоугольник 148"/>
          <p:cNvSpPr/>
          <p:nvPr/>
        </p:nvSpPr>
        <p:spPr>
          <a:xfrm>
            <a:off x="4813627" y="1539552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150" name="Рисунок 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138" y="1598419"/>
            <a:ext cx="330612" cy="318366"/>
          </a:xfrm>
          <a:prstGeom prst="rect">
            <a:avLst/>
          </a:prstGeom>
        </p:spPr>
      </p:pic>
      <p:sp>
        <p:nvSpPr>
          <p:cNvPr id="151" name="Скругленный прямоугольник 150"/>
          <p:cNvSpPr/>
          <p:nvPr/>
        </p:nvSpPr>
        <p:spPr>
          <a:xfrm>
            <a:off x="6470782" y="1525302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155" name="Рисунок 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293" y="1584169"/>
            <a:ext cx="330612" cy="318366"/>
          </a:xfrm>
          <a:prstGeom prst="rect">
            <a:avLst/>
          </a:prstGeom>
        </p:spPr>
      </p:pic>
      <p:sp>
        <p:nvSpPr>
          <p:cNvPr id="168" name="Скругленный прямоугольник 167"/>
          <p:cNvSpPr/>
          <p:nvPr/>
        </p:nvSpPr>
        <p:spPr>
          <a:xfrm>
            <a:off x="8133959" y="1526100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470" y="1584967"/>
            <a:ext cx="330612" cy="318366"/>
          </a:xfrm>
          <a:prstGeom prst="rect">
            <a:avLst/>
          </a:prstGeom>
        </p:spPr>
      </p:pic>
      <p:sp>
        <p:nvSpPr>
          <p:cNvPr id="171" name="Скругленный прямоугольник 170"/>
          <p:cNvSpPr/>
          <p:nvPr/>
        </p:nvSpPr>
        <p:spPr>
          <a:xfrm>
            <a:off x="3160484" y="1541024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173" name="Рисунок 1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48" y="1554916"/>
            <a:ext cx="411172" cy="411172"/>
          </a:xfrm>
          <a:prstGeom prst="rect">
            <a:avLst/>
          </a:prstGeom>
        </p:spPr>
      </p:pic>
      <p:sp>
        <p:nvSpPr>
          <p:cNvPr id="174" name="Скругленный прямоугольник 173"/>
          <p:cNvSpPr/>
          <p:nvPr/>
        </p:nvSpPr>
        <p:spPr>
          <a:xfrm>
            <a:off x="4831620" y="3680924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175" name="Рисунок 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131" y="3721176"/>
            <a:ext cx="330612" cy="318366"/>
          </a:xfrm>
          <a:prstGeom prst="rect">
            <a:avLst/>
          </a:prstGeom>
        </p:spPr>
      </p:pic>
      <p:sp>
        <p:nvSpPr>
          <p:cNvPr id="176" name="Скругленный прямоугольник 175"/>
          <p:cNvSpPr/>
          <p:nvPr/>
        </p:nvSpPr>
        <p:spPr>
          <a:xfrm>
            <a:off x="8131570" y="3673223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177" name="Рисунок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531" y="3721176"/>
            <a:ext cx="330612" cy="318366"/>
          </a:xfrm>
          <a:prstGeom prst="rect">
            <a:avLst/>
          </a:prstGeom>
        </p:spPr>
      </p:pic>
      <p:sp>
        <p:nvSpPr>
          <p:cNvPr id="178" name="Скругленный прямоугольник 177"/>
          <p:cNvSpPr/>
          <p:nvPr/>
        </p:nvSpPr>
        <p:spPr>
          <a:xfrm>
            <a:off x="3169573" y="3689341"/>
            <a:ext cx="436101" cy="436101"/>
          </a:xfrm>
          <a:prstGeom prst="roundRect">
            <a:avLst>
              <a:gd name="adj" fmla="val 6475"/>
            </a:avLst>
          </a:prstGeom>
          <a:solidFill>
            <a:schemeClr val="bg1"/>
          </a:solidFill>
          <a:ln w="6350">
            <a:solidFill>
              <a:srgbClr val="2A3143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182" name="Рисунок 1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07" y="3730222"/>
            <a:ext cx="357448" cy="35744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377541" y="-30009"/>
            <a:ext cx="5685341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4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ЗАКЛЮЧЕНИЕ СОГЛАШЕНИЙ ОБ ОКАЗАНИИ ГОСУДАРСТВЕННЫХ </a:t>
            </a:r>
            <a:r>
              <a:rPr lang="ru-RU" sz="1400" b="1" dirty="0" smtClean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МУНИЦИПАЛЬНЫХ</a:t>
            </a:r>
            <a:r>
              <a:rPr lang="ru-RU" sz="1400" b="1" dirty="0">
                <a:solidFill>
                  <a:srgbClr val="586170"/>
                </a:solidFill>
                <a:latin typeface="+mj-lt"/>
                <a:cs typeface="Arial" panose="020B0604020202020204" pitchFamily="34" charset="0"/>
              </a:rPr>
              <a:t>) УСЛУГ В СОЦИАЛЬНОЙ СФЕРЕ В СООТВЕТСТВИИ С СОЦИАЛЬНЫМ СЕРТИФИКАТОМ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16924" y="3603360"/>
            <a:ext cx="1446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УЧАСТНИК ОТБОРА</a:t>
            </a:r>
            <a:endParaRPr lang="ru-RU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0" y="2842259"/>
            <a:ext cx="9144000" cy="4015741"/>
          </a:xfrm>
          <a:prstGeom prst="roundRect">
            <a:avLst>
              <a:gd name="adj" fmla="val 0"/>
            </a:avLst>
          </a:prstGeom>
          <a:solidFill>
            <a:srgbClr val="2A3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5288" y="1052250"/>
            <a:ext cx="8335168" cy="5400938"/>
          </a:xfrm>
          <a:prstGeom prst="roundRect">
            <a:avLst>
              <a:gd name="adj" fmla="val 793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2CE39F-556B-4092-88F6-A602C9FA1D5F}"/>
              </a:ext>
            </a:extLst>
          </p:cNvPr>
          <p:cNvSpPr txBox="1"/>
          <p:nvPr/>
        </p:nvSpPr>
        <p:spPr>
          <a:xfrm>
            <a:off x="7597527" y="103236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44754" y="348955"/>
            <a:ext cx="60688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МОНИТОРИНГ НАЦИОНАЛЬНЫХ ЦЕЛЕЙ РАЗВИТИЯ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2CE39F-556B-4092-88F6-A602C9FA1D5F}"/>
              </a:ext>
            </a:extLst>
          </p:cNvPr>
          <p:cNvSpPr txBox="1"/>
          <p:nvPr/>
        </p:nvSpPr>
        <p:spPr>
          <a:xfrm>
            <a:off x="8527800" y="233491"/>
            <a:ext cx="48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9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4213" y="1401701"/>
            <a:ext cx="2979187" cy="4332349"/>
          </a:xfrm>
          <a:prstGeom prst="roundRect">
            <a:avLst>
              <a:gd name="adj" fmla="val 2519"/>
            </a:avLst>
          </a:prstGeom>
          <a:solidFill>
            <a:srgbClr val="2A3143"/>
          </a:solidFill>
          <a:ln w="12700">
            <a:solidFill>
              <a:schemeClr val="bg1"/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Noto Sans" panose="020B0802040504020204" pitchFamily="34"/>
              <a:cs typeface="Noto Sans" panose="020B0802040504020204" pitchFamily="34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76"/>
          <a:stretch/>
        </p:blipFill>
        <p:spPr>
          <a:xfrm>
            <a:off x="815022" y="1737966"/>
            <a:ext cx="803190" cy="770309"/>
          </a:xfrm>
          <a:custGeom>
            <a:avLst/>
            <a:gdLst>
              <a:gd name="connsiteX0" fmla="*/ 0 w 803190"/>
              <a:gd name="connsiteY0" fmla="*/ 0 h 770309"/>
              <a:gd name="connsiteX1" fmla="*/ 803190 w 803190"/>
              <a:gd name="connsiteY1" fmla="*/ 0 h 770309"/>
              <a:gd name="connsiteX2" fmla="*/ 803190 w 803190"/>
              <a:gd name="connsiteY2" fmla="*/ 399700 h 770309"/>
              <a:gd name="connsiteX3" fmla="*/ 598401 w 803190"/>
              <a:gd name="connsiteY3" fmla="*/ 399700 h 770309"/>
              <a:gd name="connsiteX4" fmla="*/ 598401 w 803190"/>
              <a:gd name="connsiteY4" fmla="*/ 770309 h 770309"/>
              <a:gd name="connsiteX5" fmla="*/ 0 w 803190"/>
              <a:gd name="connsiteY5" fmla="*/ 770309 h 7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190" h="770309">
                <a:moveTo>
                  <a:pt x="0" y="0"/>
                </a:moveTo>
                <a:lnTo>
                  <a:pt x="803190" y="0"/>
                </a:lnTo>
                <a:lnTo>
                  <a:pt x="803190" y="399700"/>
                </a:lnTo>
                <a:lnTo>
                  <a:pt x="598401" y="399700"/>
                </a:lnTo>
                <a:lnTo>
                  <a:pt x="598401" y="770309"/>
                </a:lnTo>
                <a:lnTo>
                  <a:pt x="0" y="770309"/>
                </a:lnTo>
                <a:close/>
              </a:path>
            </a:pathLst>
          </a:cu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r="-879"/>
          <a:stretch/>
        </p:blipFill>
        <p:spPr>
          <a:xfrm>
            <a:off x="1402946" y="1737966"/>
            <a:ext cx="2114550" cy="770309"/>
          </a:xfrm>
          <a:custGeom>
            <a:avLst/>
            <a:gdLst>
              <a:gd name="connsiteX0" fmla="*/ 319088 w 2114550"/>
              <a:gd name="connsiteY0" fmla="*/ 0 h 770309"/>
              <a:gd name="connsiteX1" fmla="*/ 2114550 w 2114550"/>
              <a:gd name="connsiteY1" fmla="*/ 0 h 770309"/>
              <a:gd name="connsiteX2" fmla="*/ 2114550 w 2114550"/>
              <a:gd name="connsiteY2" fmla="*/ 770309 h 770309"/>
              <a:gd name="connsiteX3" fmla="*/ 0 w 2114550"/>
              <a:gd name="connsiteY3" fmla="*/ 770309 h 770309"/>
              <a:gd name="connsiteX4" fmla="*/ 0 w 2114550"/>
              <a:gd name="connsiteY4" fmla="*/ 385154 h 770309"/>
              <a:gd name="connsiteX5" fmla="*/ 319088 w 2114550"/>
              <a:gd name="connsiteY5" fmla="*/ 385154 h 7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4550" h="770309">
                <a:moveTo>
                  <a:pt x="319088" y="0"/>
                </a:moveTo>
                <a:lnTo>
                  <a:pt x="2114550" y="0"/>
                </a:lnTo>
                <a:lnTo>
                  <a:pt x="2114550" y="770309"/>
                </a:lnTo>
                <a:lnTo>
                  <a:pt x="0" y="770309"/>
                </a:lnTo>
                <a:lnTo>
                  <a:pt x="0" y="385154"/>
                </a:lnTo>
                <a:lnTo>
                  <a:pt x="319088" y="385154"/>
                </a:lnTo>
                <a:close/>
              </a:path>
            </a:pathLst>
          </a:custGeom>
        </p:spPr>
      </p:pic>
      <p:sp>
        <p:nvSpPr>
          <p:cNvPr id="54" name="Скругленный прямоугольник 53"/>
          <p:cNvSpPr/>
          <p:nvPr/>
        </p:nvSpPr>
        <p:spPr>
          <a:xfrm>
            <a:off x="4113213" y="1401701"/>
            <a:ext cx="4070667" cy="1790009"/>
          </a:xfrm>
          <a:prstGeom prst="roundRect">
            <a:avLst>
              <a:gd name="adj" fmla="val 4375"/>
            </a:avLst>
          </a:prstGeom>
          <a:solidFill>
            <a:srgbClr val="F2F2F2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113213" y="3548804"/>
            <a:ext cx="4070667" cy="2189057"/>
          </a:xfrm>
          <a:prstGeom prst="roundRect">
            <a:avLst>
              <a:gd name="adj" fmla="val 1124"/>
            </a:avLst>
          </a:prstGeom>
          <a:solidFill>
            <a:schemeClr val="accent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258912" y="2842259"/>
            <a:ext cx="1231809" cy="1295915"/>
          </a:xfrm>
          <a:prstGeom prst="roundRect">
            <a:avLst>
              <a:gd name="adj" fmla="val 403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285962" y="2953012"/>
            <a:ext cx="1177708" cy="91878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6326" rIns="0" bIns="16326" rtlCol="0" anchor="t"/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Государственные программы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и ведение паспортов ГП, отчетов о ходе реализации ГП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15022" y="2842259"/>
            <a:ext cx="1231809" cy="1295915"/>
          </a:xfrm>
          <a:prstGeom prst="roundRect">
            <a:avLst>
              <a:gd name="adj" fmla="val 403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42824" y="2953012"/>
            <a:ext cx="1176205" cy="91878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6326" rIns="0" bIns="16326" rtlCol="0" anchor="t"/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национальными проектами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и ведение паспортов НП, ФП и РП, отчетов по НП, ФП и РП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15022" y="4495268"/>
            <a:ext cx="2675699" cy="1037366"/>
          </a:xfrm>
          <a:prstGeom prst="roundRect">
            <a:avLst>
              <a:gd name="adj" fmla="val 403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368300" sx="102000" sy="102000" algn="ctr" rotWithShape="0">
              <a:srgbClr val="8495BA">
                <a:alpha val="137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42824" y="4571822"/>
            <a:ext cx="2620846" cy="91878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6326" rIns="0" bIns="16326" rtlCol="0" anchor="t"/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Бюджетное планирование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расходами</a:t>
            </a:r>
          </a:p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ФБ, закон о ФБ, СБР, ОБАС, БР, сметы, соглашения, ПФХД, план-графики закупок,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принятие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БО, кассовое исполнение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2871267" y="4179735"/>
            <a:ext cx="0" cy="250295"/>
          </a:xfrm>
          <a:prstGeom prst="straightConnector1">
            <a:avLst/>
          </a:prstGeom>
          <a:ln w="19050" cap="rnd">
            <a:solidFill>
              <a:schemeClr val="bg1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1432992" y="4179735"/>
            <a:ext cx="0" cy="250295"/>
          </a:xfrm>
          <a:prstGeom prst="straightConnector1">
            <a:avLst/>
          </a:prstGeom>
          <a:ln w="19050" cap="rnd">
            <a:solidFill>
              <a:schemeClr val="bg1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2051594" y="3466684"/>
            <a:ext cx="197105" cy="0"/>
          </a:xfrm>
          <a:prstGeom prst="straightConnector1">
            <a:avLst/>
          </a:prstGeom>
          <a:ln w="19050" cap="rnd">
            <a:solidFill>
              <a:srgbClr val="3A445C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4297363" y="2442524"/>
            <a:ext cx="909637" cy="443654"/>
          </a:xfrm>
          <a:prstGeom prst="roundRect">
            <a:avLst>
              <a:gd name="adj" fmla="val 14006"/>
            </a:avLst>
          </a:prstGeom>
          <a:solidFill>
            <a:srgbClr val="EAA64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+mj-lt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398690" y="2442524"/>
            <a:ext cx="1430337" cy="443654"/>
          </a:xfrm>
          <a:prstGeom prst="roundRect">
            <a:avLst>
              <a:gd name="adj" fmla="val 14006"/>
            </a:avLst>
          </a:prstGeom>
          <a:solidFill>
            <a:schemeClr val="bg1"/>
          </a:solidFill>
          <a:ln w="6350">
            <a:solidFill>
              <a:srgbClr val="94A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+mj-lt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016750" y="2442524"/>
            <a:ext cx="952500" cy="443654"/>
          </a:xfrm>
          <a:prstGeom prst="roundRect">
            <a:avLst>
              <a:gd name="adj" fmla="val 14006"/>
            </a:avLst>
          </a:prstGeom>
          <a:solidFill>
            <a:srgbClr val="94A0B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+mj-lt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297363" y="1973364"/>
            <a:ext cx="3671887" cy="333324"/>
          </a:xfrm>
          <a:prstGeom prst="roundRect">
            <a:avLst>
              <a:gd name="adj" fmla="val 14006"/>
            </a:avLst>
          </a:prstGeom>
          <a:solidFill>
            <a:srgbClr val="2A324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/>
          <p:cNvSpPr/>
          <p:nvPr/>
        </p:nvSpPr>
        <p:spPr>
          <a:xfrm>
            <a:off x="4785020" y="1986138"/>
            <a:ext cx="2696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Мониторинг Национальных целей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297362" y="2520351"/>
            <a:ext cx="909637" cy="288000"/>
          </a:xfrm>
          <a:prstGeom prst="roundRect">
            <a:avLst>
              <a:gd name="adj" fmla="val 9723"/>
            </a:avLst>
          </a:prstGeom>
          <a:noFill/>
          <a:ln w="28575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+mj-lt"/>
              </a:rPr>
              <a:t>СМНП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5395911" y="2520351"/>
            <a:ext cx="1435895" cy="288000"/>
          </a:xfrm>
          <a:prstGeom prst="roundRect">
            <a:avLst>
              <a:gd name="adj" fmla="val 9723"/>
            </a:avLst>
          </a:prstGeom>
          <a:noFill/>
          <a:ln w="952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1050" b="1" dirty="0" err="1">
                <a:solidFill>
                  <a:srgbClr val="2A3244"/>
                </a:solidFill>
                <a:latin typeface="+mj-lt"/>
              </a:rPr>
              <a:t>ЕДплан</a:t>
            </a:r>
            <a:r>
              <a:rPr lang="ru-RU" sz="1050" b="1" dirty="0">
                <a:solidFill>
                  <a:srgbClr val="2A3244"/>
                </a:solidFill>
                <a:latin typeface="+mj-lt"/>
              </a:rPr>
              <a:t> мониторинг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011191" y="2566247"/>
            <a:ext cx="958058" cy="196208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+mj-lt"/>
              </a:rPr>
              <a:t>Мониторинг ГП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2945" y="2640842"/>
            <a:ext cx="2894417" cy="161781"/>
          </a:xfrm>
          <a:custGeom>
            <a:avLst/>
            <a:gdLst>
              <a:gd name="connsiteX0" fmla="*/ 0 w 2986174"/>
              <a:gd name="connsiteY0" fmla="*/ 62745 h 232287"/>
              <a:gd name="connsiteX1" fmla="*/ 62745 w 2986174"/>
              <a:gd name="connsiteY1" fmla="*/ 0 h 232287"/>
              <a:gd name="connsiteX2" fmla="*/ 2923429 w 2986174"/>
              <a:gd name="connsiteY2" fmla="*/ 0 h 232287"/>
              <a:gd name="connsiteX3" fmla="*/ 2986174 w 2986174"/>
              <a:gd name="connsiteY3" fmla="*/ 62745 h 232287"/>
              <a:gd name="connsiteX4" fmla="*/ 2986174 w 2986174"/>
              <a:gd name="connsiteY4" fmla="*/ 169542 h 232287"/>
              <a:gd name="connsiteX5" fmla="*/ 2923429 w 2986174"/>
              <a:gd name="connsiteY5" fmla="*/ 232287 h 232287"/>
              <a:gd name="connsiteX6" fmla="*/ 62745 w 2986174"/>
              <a:gd name="connsiteY6" fmla="*/ 232287 h 232287"/>
              <a:gd name="connsiteX7" fmla="*/ 0 w 2986174"/>
              <a:gd name="connsiteY7" fmla="*/ 169542 h 232287"/>
              <a:gd name="connsiteX8" fmla="*/ 0 w 2986174"/>
              <a:gd name="connsiteY8" fmla="*/ 62745 h 232287"/>
              <a:gd name="connsiteX0" fmla="*/ 2923429 w 3014869"/>
              <a:gd name="connsiteY0" fmla="*/ 232287 h 323727"/>
              <a:gd name="connsiteX1" fmla="*/ 62745 w 3014869"/>
              <a:gd name="connsiteY1" fmla="*/ 232287 h 323727"/>
              <a:gd name="connsiteX2" fmla="*/ 0 w 3014869"/>
              <a:gd name="connsiteY2" fmla="*/ 169542 h 323727"/>
              <a:gd name="connsiteX3" fmla="*/ 0 w 3014869"/>
              <a:gd name="connsiteY3" fmla="*/ 62745 h 323727"/>
              <a:gd name="connsiteX4" fmla="*/ 62745 w 3014869"/>
              <a:gd name="connsiteY4" fmla="*/ 0 h 323727"/>
              <a:gd name="connsiteX5" fmla="*/ 2923429 w 3014869"/>
              <a:gd name="connsiteY5" fmla="*/ 0 h 323727"/>
              <a:gd name="connsiteX6" fmla="*/ 2986174 w 3014869"/>
              <a:gd name="connsiteY6" fmla="*/ 62745 h 323727"/>
              <a:gd name="connsiteX7" fmla="*/ 2986174 w 3014869"/>
              <a:gd name="connsiteY7" fmla="*/ 169542 h 323727"/>
              <a:gd name="connsiteX8" fmla="*/ 3014869 w 3014869"/>
              <a:gd name="connsiteY8" fmla="*/ 323727 h 323727"/>
              <a:gd name="connsiteX0" fmla="*/ 2923429 w 2986174"/>
              <a:gd name="connsiteY0" fmla="*/ 232287 h 232287"/>
              <a:gd name="connsiteX1" fmla="*/ 62745 w 2986174"/>
              <a:gd name="connsiteY1" fmla="*/ 232287 h 232287"/>
              <a:gd name="connsiteX2" fmla="*/ 0 w 2986174"/>
              <a:gd name="connsiteY2" fmla="*/ 169542 h 232287"/>
              <a:gd name="connsiteX3" fmla="*/ 0 w 2986174"/>
              <a:gd name="connsiteY3" fmla="*/ 62745 h 232287"/>
              <a:gd name="connsiteX4" fmla="*/ 62745 w 2986174"/>
              <a:gd name="connsiteY4" fmla="*/ 0 h 232287"/>
              <a:gd name="connsiteX5" fmla="*/ 2923429 w 2986174"/>
              <a:gd name="connsiteY5" fmla="*/ 0 h 232287"/>
              <a:gd name="connsiteX6" fmla="*/ 2986174 w 2986174"/>
              <a:gd name="connsiteY6" fmla="*/ 62745 h 232287"/>
              <a:gd name="connsiteX7" fmla="*/ 2986174 w 2986174"/>
              <a:gd name="connsiteY7" fmla="*/ 169542 h 232287"/>
              <a:gd name="connsiteX0" fmla="*/ 62745 w 2986174"/>
              <a:gd name="connsiteY0" fmla="*/ 232287 h 232287"/>
              <a:gd name="connsiteX1" fmla="*/ 0 w 2986174"/>
              <a:gd name="connsiteY1" fmla="*/ 169542 h 232287"/>
              <a:gd name="connsiteX2" fmla="*/ 0 w 2986174"/>
              <a:gd name="connsiteY2" fmla="*/ 62745 h 232287"/>
              <a:gd name="connsiteX3" fmla="*/ 62745 w 2986174"/>
              <a:gd name="connsiteY3" fmla="*/ 0 h 232287"/>
              <a:gd name="connsiteX4" fmla="*/ 2923429 w 2986174"/>
              <a:gd name="connsiteY4" fmla="*/ 0 h 232287"/>
              <a:gd name="connsiteX5" fmla="*/ 2986174 w 2986174"/>
              <a:gd name="connsiteY5" fmla="*/ 62745 h 232287"/>
              <a:gd name="connsiteX6" fmla="*/ 2986174 w 2986174"/>
              <a:gd name="connsiteY6" fmla="*/ 169542 h 232287"/>
              <a:gd name="connsiteX0" fmla="*/ 62745 w 2986174"/>
              <a:gd name="connsiteY0" fmla="*/ 232287 h 232287"/>
              <a:gd name="connsiteX1" fmla="*/ 0 w 2986174"/>
              <a:gd name="connsiteY1" fmla="*/ 169542 h 232287"/>
              <a:gd name="connsiteX2" fmla="*/ 0 w 2986174"/>
              <a:gd name="connsiteY2" fmla="*/ 62745 h 232287"/>
              <a:gd name="connsiteX3" fmla="*/ 62745 w 2986174"/>
              <a:gd name="connsiteY3" fmla="*/ 0 h 232287"/>
              <a:gd name="connsiteX4" fmla="*/ 2923429 w 2986174"/>
              <a:gd name="connsiteY4" fmla="*/ 0 h 232287"/>
              <a:gd name="connsiteX5" fmla="*/ 2986174 w 2986174"/>
              <a:gd name="connsiteY5" fmla="*/ 62745 h 232287"/>
              <a:gd name="connsiteX6" fmla="*/ 2986174 w 2986174"/>
              <a:gd name="connsiteY6" fmla="*/ 169542 h 232287"/>
              <a:gd name="connsiteX7" fmla="*/ 2986174 w 2986174"/>
              <a:gd name="connsiteY7" fmla="*/ 201558 h 232287"/>
              <a:gd name="connsiteX0" fmla="*/ 62745 w 2986174"/>
              <a:gd name="connsiteY0" fmla="*/ 232287 h 232287"/>
              <a:gd name="connsiteX1" fmla="*/ 0 w 2986174"/>
              <a:gd name="connsiteY1" fmla="*/ 169542 h 232287"/>
              <a:gd name="connsiteX2" fmla="*/ 0 w 2986174"/>
              <a:gd name="connsiteY2" fmla="*/ 62745 h 232287"/>
              <a:gd name="connsiteX3" fmla="*/ 62745 w 2986174"/>
              <a:gd name="connsiteY3" fmla="*/ 0 h 232287"/>
              <a:gd name="connsiteX4" fmla="*/ 2923429 w 2986174"/>
              <a:gd name="connsiteY4" fmla="*/ 0 h 232287"/>
              <a:gd name="connsiteX5" fmla="*/ 2986174 w 2986174"/>
              <a:gd name="connsiteY5" fmla="*/ 62745 h 232287"/>
              <a:gd name="connsiteX6" fmla="*/ 2986174 w 2986174"/>
              <a:gd name="connsiteY6" fmla="*/ 169542 h 232287"/>
              <a:gd name="connsiteX0" fmla="*/ 62745 w 2986174"/>
              <a:gd name="connsiteY0" fmla="*/ 232287 h 232287"/>
              <a:gd name="connsiteX1" fmla="*/ 0 w 2986174"/>
              <a:gd name="connsiteY1" fmla="*/ 169542 h 232287"/>
              <a:gd name="connsiteX2" fmla="*/ 0 w 2986174"/>
              <a:gd name="connsiteY2" fmla="*/ 62745 h 232287"/>
              <a:gd name="connsiteX3" fmla="*/ 62745 w 2986174"/>
              <a:gd name="connsiteY3" fmla="*/ 0 h 232287"/>
              <a:gd name="connsiteX4" fmla="*/ 2923429 w 2986174"/>
              <a:gd name="connsiteY4" fmla="*/ 0 h 232287"/>
              <a:gd name="connsiteX5" fmla="*/ 2986174 w 2986174"/>
              <a:gd name="connsiteY5" fmla="*/ 62745 h 232287"/>
              <a:gd name="connsiteX0" fmla="*/ 62745 w 2923429"/>
              <a:gd name="connsiteY0" fmla="*/ 232287 h 232287"/>
              <a:gd name="connsiteX1" fmla="*/ 0 w 2923429"/>
              <a:gd name="connsiteY1" fmla="*/ 169542 h 232287"/>
              <a:gd name="connsiteX2" fmla="*/ 0 w 2923429"/>
              <a:gd name="connsiteY2" fmla="*/ 62745 h 232287"/>
              <a:gd name="connsiteX3" fmla="*/ 62745 w 2923429"/>
              <a:gd name="connsiteY3" fmla="*/ 0 h 232287"/>
              <a:gd name="connsiteX4" fmla="*/ 2923429 w 2923429"/>
              <a:gd name="connsiteY4" fmla="*/ 0 h 232287"/>
              <a:gd name="connsiteX0" fmla="*/ 0 w 2923429"/>
              <a:gd name="connsiteY0" fmla="*/ 169542 h 169542"/>
              <a:gd name="connsiteX1" fmla="*/ 0 w 2923429"/>
              <a:gd name="connsiteY1" fmla="*/ 62745 h 169542"/>
              <a:gd name="connsiteX2" fmla="*/ 62745 w 2923429"/>
              <a:gd name="connsiteY2" fmla="*/ 0 h 169542"/>
              <a:gd name="connsiteX3" fmla="*/ 2923429 w 2923429"/>
              <a:gd name="connsiteY3" fmla="*/ 0 h 16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3429" h="169542">
                <a:moveTo>
                  <a:pt x="0" y="169542"/>
                </a:moveTo>
                <a:lnTo>
                  <a:pt x="0" y="62745"/>
                </a:lnTo>
                <a:cubicBezTo>
                  <a:pt x="0" y="28092"/>
                  <a:pt x="28092" y="0"/>
                  <a:pt x="62745" y="0"/>
                </a:cubicBezTo>
                <a:lnTo>
                  <a:pt x="2923429" y="0"/>
                </a:lnTo>
              </a:path>
            </a:pathLst>
          </a:custGeom>
          <a:ln w="25400" cap="rnd">
            <a:solidFill>
              <a:srgbClr val="3A445C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186711" y="1428570"/>
            <a:ext cx="3844770" cy="425172"/>
          </a:xfrm>
          <a:prstGeom prst="roundRect">
            <a:avLst>
              <a:gd name="adj" fmla="val 9723"/>
            </a:avLst>
          </a:prstGeom>
          <a:noFill/>
          <a:ln w="952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1200" b="1" dirty="0">
                <a:solidFill>
                  <a:srgbClr val="2A3244"/>
                </a:solidFill>
                <a:latin typeface="+mj-lt"/>
              </a:rPr>
              <a:t>Государственная автоматизированная система </a:t>
            </a:r>
            <a:br>
              <a:rPr lang="ru-RU" sz="1200" b="1" dirty="0">
                <a:solidFill>
                  <a:srgbClr val="2A3244"/>
                </a:solidFill>
                <a:latin typeface="+mj-lt"/>
              </a:rPr>
            </a:br>
            <a:r>
              <a:rPr lang="ru-RU" sz="1200" b="1" dirty="0">
                <a:solidFill>
                  <a:srgbClr val="2A3244"/>
                </a:solidFill>
                <a:latin typeface="+mj-lt"/>
              </a:rPr>
              <a:t>«Управление» 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74" y="1510790"/>
            <a:ext cx="382231" cy="3647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13213" y="4034526"/>
            <a:ext cx="40706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Размещение публичных данных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ГП и ходе их исполнения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Полная интеграция с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Электронным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бюджетом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основным источником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данных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для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портала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4113213" y="3473951"/>
            <a:ext cx="4070667" cy="478774"/>
          </a:xfrm>
          <a:prstGeom prst="roundRect">
            <a:avLst>
              <a:gd name="adj" fmla="val 16801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749" y="3500820"/>
            <a:ext cx="1631592" cy="425036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3517496" y="3705702"/>
            <a:ext cx="595717" cy="0"/>
          </a:xfrm>
          <a:prstGeom prst="straightConnector1">
            <a:avLst/>
          </a:prstGeom>
          <a:ln w="25400" cap="rnd">
            <a:solidFill>
              <a:srgbClr val="3A445C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Скругленный прямоугольник 11"/>
          <p:cNvSpPr/>
          <p:nvPr/>
        </p:nvSpPr>
        <p:spPr>
          <a:xfrm flipH="1" flipV="1">
            <a:off x="3500934" y="2884423"/>
            <a:ext cx="4013732" cy="215209"/>
          </a:xfrm>
          <a:custGeom>
            <a:avLst/>
            <a:gdLst>
              <a:gd name="connsiteX0" fmla="*/ 0 w 2986174"/>
              <a:gd name="connsiteY0" fmla="*/ 62745 h 232287"/>
              <a:gd name="connsiteX1" fmla="*/ 62745 w 2986174"/>
              <a:gd name="connsiteY1" fmla="*/ 0 h 232287"/>
              <a:gd name="connsiteX2" fmla="*/ 2923429 w 2986174"/>
              <a:gd name="connsiteY2" fmla="*/ 0 h 232287"/>
              <a:gd name="connsiteX3" fmla="*/ 2986174 w 2986174"/>
              <a:gd name="connsiteY3" fmla="*/ 62745 h 232287"/>
              <a:gd name="connsiteX4" fmla="*/ 2986174 w 2986174"/>
              <a:gd name="connsiteY4" fmla="*/ 169542 h 232287"/>
              <a:gd name="connsiteX5" fmla="*/ 2923429 w 2986174"/>
              <a:gd name="connsiteY5" fmla="*/ 232287 h 232287"/>
              <a:gd name="connsiteX6" fmla="*/ 62745 w 2986174"/>
              <a:gd name="connsiteY6" fmla="*/ 232287 h 232287"/>
              <a:gd name="connsiteX7" fmla="*/ 0 w 2986174"/>
              <a:gd name="connsiteY7" fmla="*/ 169542 h 232287"/>
              <a:gd name="connsiteX8" fmla="*/ 0 w 2986174"/>
              <a:gd name="connsiteY8" fmla="*/ 62745 h 232287"/>
              <a:gd name="connsiteX0" fmla="*/ 2923429 w 3014869"/>
              <a:gd name="connsiteY0" fmla="*/ 232287 h 323727"/>
              <a:gd name="connsiteX1" fmla="*/ 62745 w 3014869"/>
              <a:gd name="connsiteY1" fmla="*/ 232287 h 323727"/>
              <a:gd name="connsiteX2" fmla="*/ 0 w 3014869"/>
              <a:gd name="connsiteY2" fmla="*/ 169542 h 323727"/>
              <a:gd name="connsiteX3" fmla="*/ 0 w 3014869"/>
              <a:gd name="connsiteY3" fmla="*/ 62745 h 323727"/>
              <a:gd name="connsiteX4" fmla="*/ 62745 w 3014869"/>
              <a:gd name="connsiteY4" fmla="*/ 0 h 323727"/>
              <a:gd name="connsiteX5" fmla="*/ 2923429 w 3014869"/>
              <a:gd name="connsiteY5" fmla="*/ 0 h 323727"/>
              <a:gd name="connsiteX6" fmla="*/ 2986174 w 3014869"/>
              <a:gd name="connsiteY6" fmla="*/ 62745 h 323727"/>
              <a:gd name="connsiteX7" fmla="*/ 2986174 w 3014869"/>
              <a:gd name="connsiteY7" fmla="*/ 169542 h 323727"/>
              <a:gd name="connsiteX8" fmla="*/ 3014869 w 3014869"/>
              <a:gd name="connsiteY8" fmla="*/ 323727 h 323727"/>
              <a:gd name="connsiteX0" fmla="*/ 2923429 w 2986174"/>
              <a:gd name="connsiteY0" fmla="*/ 232287 h 232287"/>
              <a:gd name="connsiteX1" fmla="*/ 62745 w 2986174"/>
              <a:gd name="connsiteY1" fmla="*/ 232287 h 232287"/>
              <a:gd name="connsiteX2" fmla="*/ 0 w 2986174"/>
              <a:gd name="connsiteY2" fmla="*/ 169542 h 232287"/>
              <a:gd name="connsiteX3" fmla="*/ 0 w 2986174"/>
              <a:gd name="connsiteY3" fmla="*/ 62745 h 232287"/>
              <a:gd name="connsiteX4" fmla="*/ 62745 w 2986174"/>
              <a:gd name="connsiteY4" fmla="*/ 0 h 232287"/>
              <a:gd name="connsiteX5" fmla="*/ 2923429 w 2986174"/>
              <a:gd name="connsiteY5" fmla="*/ 0 h 232287"/>
              <a:gd name="connsiteX6" fmla="*/ 2986174 w 2986174"/>
              <a:gd name="connsiteY6" fmla="*/ 62745 h 232287"/>
              <a:gd name="connsiteX7" fmla="*/ 2986174 w 2986174"/>
              <a:gd name="connsiteY7" fmla="*/ 169542 h 232287"/>
              <a:gd name="connsiteX0" fmla="*/ 62745 w 2986174"/>
              <a:gd name="connsiteY0" fmla="*/ 232287 h 232287"/>
              <a:gd name="connsiteX1" fmla="*/ 0 w 2986174"/>
              <a:gd name="connsiteY1" fmla="*/ 169542 h 232287"/>
              <a:gd name="connsiteX2" fmla="*/ 0 w 2986174"/>
              <a:gd name="connsiteY2" fmla="*/ 62745 h 232287"/>
              <a:gd name="connsiteX3" fmla="*/ 62745 w 2986174"/>
              <a:gd name="connsiteY3" fmla="*/ 0 h 232287"/>
              <a:gd name="connsiteX4" fmla="*/ 2923429 w 2986174"/>
              <a:gd name="connsiteY4" fmla="*/ 0 h 232287"/>
              <a:gd name="connsiteX5" fmla="*/ 2986174 w 2986174"/>
              <a:gd name="connsiteY5" fmla="*/ 62745 h 232287"/>
              <a:gd name="connsiteX6" fmla="*/ 2986174 w 2986174"/>
              <a:gd name="connsiteY6" fmla="*/ 169542 h 232287"/>
              <a:gd name="connsiteX0" fmla="*/ 62745 w 2986174"/>
              <a:gd name="connsiteY0" fmla="*/ 232287 h 232287"/>
              <a:gd name="connsiteX1" fmla="*/ 0 w 2986174"/>
              <a:gd name="connsiteY1" fmla="*/ 169542 h 232287"/>
              <a:gd name="connsiteX2" fmla="*/ 0 w 2986174"/>
              <a:gd name="connsiteY2" fmla="*/ 62745 h 232287"/>
              <a:gd name="connsiteX3" fmla="*/ 62745 w 2986174"/>
              <a:gd name="connsiteY3" fmla="*/ 0 h 232287"/>
              <a:gd name="connsiteX4" fmla="*/ 2923429 w 2986174"/>
              <a:gd name="connsiteY4" fmla="*/ 0 h 232287"/>
              <a:gd name="connsiteX5" fmla="*/ 2986174 w 2986174"/>
              <a:gd name="connsiteY5" fmla="*/ 62745 h 232287"/>
              <a:gd name="connsiteX6" fmla="*/ 2986174 w 2986174"/>
              <a:gd name="connsiteY6" fmla="*/ 169542 h 232287"/>
              <a:gd name="connsiteX7" fmla="*/ 2986174 w 2986174"/>
              <a:gd name="connsiteY7" fmla="*/ 201558 h 232287"/>
              <a:gd name="connsiteX0" fmla="*/ 62745 w 2986174"/>
              <a:gd name="connsiteY0" fmla="*/ 232287 h 232287"/>
              <a:gd name="connsiteX1" fmla="*/ 0 w 2986174"/>
              <a:gd name="connsiteY1" fmla="*/ 169542 h 232287"/>
              <a:gd name="connsiteX2" fmla="*/ 0 w 2986174"/>
              <a:gd name="connsiteY2" fmla="*/ 62745 h 232287"/>
              <a:gd name="connsiteX3" fmla="*/ 62745 w 2986174"/>
              <a:gd name="connsiteY3" fmla="*/ 0 h 232287"/>
              <a:gd name="connsiteX4" fmla="*/ 2923429 w 2986174"/>
              <a:gd name="connsiteY4" fmla="*/ 0 h 232287"/>
              <a:gd name="connsiteX5" fmla="*/ 2986174 w 2986174"/>
              <a:gd name="connsiteY5" fmla="*/ 62745 h 232287"/>
              <a:gd name="connsiteX6" fmla="*/ 2986174 w 2986174"/>
              <a:gd name="connsiteY6" fmla="*/ 169542 h 232287"/>
              <a:gd name="connsiteX0" fmla="*/ 62745 w 2986174"/>
              <a:gd name="connsiteY0" fmla="*/ 232287 h 232287"/>
              <a:gd name="connsiteX1" fmla="*/ 0 w 2986174"/>
              <a:gd name="connsiteY1" fmla="*/ 169542 h 232287"/>
              <a:gd name="connsiteX2" fmla="*/ 0 w 2986174"/>
              <a:gd name="connsiteY2" fmla="*/ 62745 h 232287"/>
              <a:gd name="connsiteX3" fmla="*/ 62745 w 2986174"/>
              <a:gd name="connsiteY3" fmla="*/ 0 h 232287"/>
              <a:gd name="connsiteX4" fmla="*/ 2923429 w 2986174"/>
              <a:gd name="connsiteY4" fmla="*/ 0 h 232287"/>
              <a:gd name="connsiteX5" fmla="*/ 2986174 w 2986174"/>
              <a:gd name="connsiteY5" fmla="*/ 62745 h 232287"/>
              <a:gd name="connsiteX0" fmla="*/ 62745 w 2923429"/>
              <a:gd name="connsiteY0" fmla="*/ 232287 h 232287"/>
              <a:gd name="connsiteX1" fmla="*/ 0 w 2923429"/>
              <a:gd name="connsiteY1" fmla="*/ 169542 h 232287"/>
              <a:gd name="connsiteX2" fmla="*/ 0 w 2923429"/>
              <a:gd name="connsiteY2" fmla="*/ 62745 h 232287"/>
              <a:gd name="connsiteX3" fmla="*/ 62745 w 2923429"/>
              <a:gd name="connsiteY3" fmla="*/ 0 h 232287"/>
              <a:gd name="connsiteX4" fmla="*/ 2923429 w 2923429"/>
              <a:gd name="connsiteY4" fmla="*/ 0 h 232287"/>
              <a:gd name="connsiteX0" fmla="*/ 0 w 2923429"/>
              <a:gd name="connsiteY0" fmla="*/ 169542 h 169542"/>
              <a:gd name="connsiteX1" fmla="*/ 0 w 2923429"/>
              <a:gd name="connsiteY1" fmla="*/ 62745 h 169542"/>
              <a:gd name="connsiteX2" fmla="*/ 62745 w 2923429"/>
              <a:gd name="connsiteY2" fmla="*/ 0 h 169542"/>
              <a:gd name="connsiteX3" fmla="*/ 2923429 w 2923429"/>
              <a:gd name="connsiteY3" fmla="*/ 0 h 16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3429" h="169542">
                <a:moveTo>
                  <a:pt x="0" y="169542"/>
                </a:moveTo>
                <a:lnTo>
                  <a:pt x="0" y="62745"/>
                </a:lnTo>
                <a:cubicBezTo>
                  <a:pt x="0" y="28092"/>
                  <a:pt x="28092" y="0"/>
                  <a:pt x="62745" y="0"/>
                </a:cubicBezTo>
                <a:lnTo>
                  <a:pt x="2923429" y="0"/>
                </a:lnTo>
              </a:path>
            </a:pathLst>
          </a:custGeom>
          <a:ln w="25400" cap="rnd">
            <a:solidFill>
              <a:srgbClr val="3A445C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" name="Прямая со стрелкой 99"/>
          <p:cNvCxnSpPr/>
          <p:nvPr/>
        </p:nvCxnSpPr>
        <p:spPr>
          <a:xfrm>
            <a:off x="5216911" y="2640842"/>
            <a:ext cx="177801" cy="0"/>
          </a:xfrm>
          <a:prstGeom prst="straightConnector1">
            <a:avLst/>
          </a:prstGeom>
          <a:ln w="19050" cap="rnd">
            <a:solidFill>
              <a:srgbClr val="3A445C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>
            <a:off x="6829811" y="2640842"/>
            <a:ext cx="177801" cy="0"/>
          </a:xfrm>
          <a:prstGeom prst="straightConnector1">
            <a:avLst/>
          </a:prstGeom>
          <a:ln w="19050" cap="rnd">
            <a:solidFill>
              <a:srgbClr val="3A445C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V="1">
            <a:off x="6113858" y="2306688"/>
            <a:ext cx="0" cy="135836"/>
          </a:xfrm>
          <a:prstGeom prst="straightConnector1">
            <a:avLst/>
          </a:prstGeom>
          <a:ln w="19050" cap="rnd">
            <a:solidFill>
              <a:srgbClr val="3A445C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61" idx="3"/>
            <a:endCxn id="56" idx="1"/>
          </p:cNvCxnSpPr>
          <p:nvPr/>
        </p:nvCxnSpPr>
        <p:spPr>
          <a:xfrm>
            <a:off x="2046831" y="3490217"/>
            <a:ext cx="212081" cy="0"/>
          </a:xfrm>
          <a:prstGeom prst="straightConnector1">
            <a:avLst/>
          </a:prstGeom>
          <a:ln w="19050" cap="rnd">
            <a:solidFill>
              <a:schemeClr val="bg1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5050</TotalTime>
  <Words>862</Words>
  <Application>Microsoft Office PowerPoint</Application>
  <PresentationFormat>Экран (4:3)</PresentationFormat>
  <Paragraphs>146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Open Sans</vt:lpstr>
      <vt:lpstr>Arial</vt:lpstr>
      <vt:lpstr>Calibri</vt:lpstr>
      <vt:lpstr>Noto Sans</vt:lpstr>
      <vt:lpstr>Arial Narrow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Чуенко Ольга</dc:creator>
  <cp:lastModifiedBy>Семункин  Андрей Венедиктович</cp:lastModifiedBy>
  <cp:revision>303</cp:revision>
  <cp:lastPrinted>2021-07-15T12:46:50Z</cp:lastPrinted>
  <dcterms:created xsi:type="dcterms:W3CDTF">2021-02-12T15:48:14Z</dcterms:created>
  <dcterms:modified xsi:type="dcterms:W3CDTF">2021-10-08T07:35:34Z</dcterms:modified>
</cp:coreProperties>
</file>