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427" r:id="rId2"/>
    <p:sldId id="428" r:id="rId3"/>
    <p:sldId id="426" r:id="rId4"/>
    <p:sldId id="418" r:id="rId5"/>
    <p:sldId id="447" r:id="rId6"/>
    <p:sldId id="431" r:id="rId7"/>
    <p:sldId id="433" r:id="rId8"/>
    <p:sldId id="411" r:id="rId9"/>
    <p:sldId id="412" r:id="rId10"/>
    <p:sldId id="413" r:id="rId11"/>
    <p:sldId id="454" r:id="rId12"/>
    <p:sldId id="455" r:id="rId13"/>
    <p:sldId id="457" r:id="rId14"/>
    <p:sldId id="458" r:id="rId15"/>
    <p:sldId id="459" r:id="rId16"/>
    <p:sldId id="429" r:id="rId17"/>
    <p:sldId id="450" r:id="rId18"/>
    <p:sldId id="448" r:id="rId19"/>
    <p:sldId id="439" r:id="rId20"/>
    <p:sldId id="460" r:id="rId21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73B9"/>
    <a:srgbClr val="8B7FAD"/>
    <a:srgbClr val="4677BD"/>
    <a:srgbClr val="5B9BD5"/>
    <a:srgbClr val="79BF82"/>
    <a:srgbClr val="FFCC66"/>
    <a:srgbClr val="66CCFF"/>
    <a:srgbClr val="33CCFF"/>
    <a:srgbClr val="747461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041" autoAdjust="0"/>
  </p:normalViewPr>
  <p:slideViewPr>
    <p:cSldViewPr snapToGrid="0">
      <p:cViewPr varScale="1">
        <p:scale>
          <a:sx n="112" d="100"/>
          <a:sy n="112" d="100"/>
        </p:scale>
        <p:origin x="-595" y="-8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7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7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746E7-CF05-4010-9670-8618F2CA69DC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FA845-D987-42CC-9CE0-B122F11B6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42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845-D987-42CC-9CE0-B122F11B661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845-D987-42CC-9CE0-B122F11B661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845-D987-42CC-9CE0-B122F11B661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D240E-71BE-4BF8-B4D0-DF857512C37A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76FF-C7AB-4C5C-AD6F-736029A3C840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9892-0325-4B15-9C2D-73F0F9D46F65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9DC3-9276-479F-8808-753DD0C6F0CE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579E-5FE6-445A-B257-4E830FBAEEE1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34A7-5D44-4461-8044-97F2771D2F84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FF35-20E6-4CBD-9428-5A775363FA6C}" type="datetime1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B606-B193-4295-AFC9-4433259FC9ED}" type="datetime1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C53B-33B2-47CB-BDE5-FEE4CBA5BCC2}" type="datetime1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F9BD-F959-4E95-9CF3-D71EBD9CA7A6}" type="datetime1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AC98-4C33-4B86-A9DD-A8C2F4D24085}" type="datetime1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2BA7-D4E6-4FB8-BC57-78B03F0CE18E}" type="datetime1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080-20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1ED55-C260-4C25-A4A4-C1DC8241B731}" type="datetime1">
              <a:rPr lang="en-US" smtClean="0"/>
              <a:t>10/5/2021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009" y="1099297"/>
            <a:ext cx="6938342" cy="3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2188" y="218661"/>
            <a:ext cx="6953161" cy="733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1080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-102391"/>
            <a:ext cx="9144001" cy="5143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 descr="C:\Users\s.drepin\Pictures\Emblem_of_Crime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76710"/>
            <a:ext cx="800099" cy="8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48197" y="247034"/>
            <a:ext cx="7847605" cy="1558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«Цифровизация управления общественными финансами Республики Крым»</a:t>
            </a:r>
            <a:endParaRPr lang="ru" sz="3200" b="1" dirty="0">
              <a:ln w="10160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E0FE38D-C1F7-41C2-A05A-EEF1AB757162}"/>
              </a:ext>
            </a:extLst>
          </p:cNvPr>
          <p:cNvSpPr txBox="1">
            <a:spLocks/>
          </p:cNvSpPr>
          <p:nvPr/>
        </p:nvSpPr>
        <p:spPr>
          <a:xfrm>
            <a:off x="648196" y="1858716"/>
            <a:ext cx="7847605" cy="2857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ln w="1016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Заместитель </a:t>
            </a:r>
            <a:r>
              <a:rPr lang="ru-RU" sz="3200" b="1" dirty="0" smtClean="0">
                <a:ln w="1016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м</a:t>
            </a:r>
            <a:r>
              <a:rPr lang="ru-RU" sz="3200" b="1" dirty="0" smtClean="0">
                <a:ln w="1016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инистра </a:t>
            </a:r>
            <a:r>
              <a:rPr lang="ru-RU" sz="3200" b="1" dirty="0">
                <a:ln w="1016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финансов Республики Крым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endParaRPr lang="ru-RU" sz="2400" b="1" dirty="0">
              <a:ln w="10160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 err="1" smtClean="0">
                <a:ln w="1016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Загородняя</a:t>
            </a:r>
            <a:r>
              <a:rPr lang="ru-RU" sz="4400" b="1" dirty="0" smtClean="0">
                <a:ln w="1016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4400" b="1" dirty="0">
                <a:ln w="1016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Ирина </a:t>
            </a:r>
            <a:r>
              <a:rPr lang="ru-RU" sz="4400" b="1" dirty="0" smtClean="0">
                <a:ln w="1016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Владимировна</a:t>
            </a:r>
            <a:endParaRPr lang="ru" sz="3600" b="1" dirty="0">
              <a:ln w="10160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80-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2" descr="C:\Users\s.drepin\Pictures\Emblem_of_Crime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76710"/>
            <a:ext cx="800099" cy="8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224000" y="169683"/>
            <a:ext cx="771234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5" marR="2887">
              <a:lnSpc>
                <a:spcPts val="2701"/>
              </a:lnSpc>
            </a:pPr>
            <a:r>
              <a:rPr lang="ru-RU" sz="2300" b="1" spc="59" dirty="0">
                <a:cs typeface="Segoe UI Light"/>
              </a:rPr>
              <a:t>ПК «</a:t>
            </a:r>
            <a:r>
              <a:rPr lang="en-US" sz="2300" b="1" spc="59" dirty="0">
                <a:cs typeface="Segoe UI Light"/>
              </a:rPr>
              <a:t>WEB-</a:t>
            </a:r>
            <a:r>
              <a:rPr lang="ru-RU" sz="2300" b="1" spc="59" dirty="0">
                <a:cs typeface="Segoe UI Light"/>
              </a:rPr>
              <a:t>КОНСОЛИДАЦИЯ»</a:t>
            </a:r>
            <a:endParaRPr sz="2300" b="1" dirty="0">
              <a:cs typeface="Segoe UI Ligh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" dirty="0"/>
              <a:t>11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80-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2" descr="C:\Users\s.drepin\Pictures\Emblem_of_Crime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76710"/>
            <a:ext cx="800099" cy="8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224000" y="169683"/>
            <a:ext cx="771234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5" marR="2887">
              <a:lnSpc>
                <a:spcPts val="2701"/>
              </a:lnSpc>
            </a:pPr>
            <a:r>
              <a:rPr lang="ru-RU" sz="2300" b="1" spc="59" dirty="0">
                <a:cs typeface="Segoe UI Light"/>
              </a:rPr>
              <a:t>ПК «</a:t>
            </a:r>
            <a:r>
              <a:rPr lang="en-US" sz="2300" b="1" spc="59" dirty="0">
                <a:cs typeface="Segoe UI Light"/>
              </a:rPr>
              <a:t>WEB-</a:t>
            </a:r>
            <a:r>
              <a:rPr lang="ru-RU" sz="2300" b="1" spc="59" dirty="0">
                <a:cs typeface="Segoe UI Light"/>
              </a:rPr>
              <a:t>КОНСОЛИДАЦИЯ»</a:t>
            </a:r>
            <a:endParaRPr sz="2300" b="1" dirty="0">
              <a:cs typeface="Segoe UI Ligh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" dirty="0"/>
              <a:t>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16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" dirty="0"/>
              <a:t>11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91" y="361666"/>
            <a:ext cx="7977117" cy="430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7" y="103258"/>
            <a:ext cx="798513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9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100" name="Picture 4" descr="C:\Users\l.burym\AppData\Local\Microsoft\Windows\Temporary Internet Files\Content.Outlook\YJAJ9ZTB\Нацпроекты свод М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2" y="266131"/>
            <a:ext cx="8536675" cy="447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68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2" name="Picture 2" descr="C:\Users\l.burym\AppData\Local\Microsoft\Windows\Temporary Internet Files\Content.Outlook\YJAJ9ZTB\Фильтр отчета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3" y="191069"/>
            <a:ext cx="8570794" cy="46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03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5" y="110082"/>
            <a:ext cx="798513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l.burym\AppData\Local\Microsoft\Windows\Temporary Internet Files\Content.Outlook\YJAJ9ZTB\Результат выборки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" y="110082"/>
            <a:ext cx="8761863" cy="48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4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reatingheader-bk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981" y="2352541"/>
            <a:ext cx="2903764" cy="2485622"/>
          </a:xfrm>
          <a:prstGeom prst="rect">
            <a:avLst/>
          </a:prstGeom>
        </p:spPr>
      </p:pic>
      <p:pic>
        <p:nvPicPr>
          <p:cNvPr id="13" name="Picture 2" descr="C:\Users\s.drepin\Pictures\Emblem_of_Crime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76710"/>
            <a:ext cx="800099" cy="8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224000" y="169683"/>
            <a:ext cx="771234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5" marR="2887">
              <a:lnSpc>
                <a:spcPts val="2701"/>
              </a:lnSpc>
            </a:pPr>
            <a:r>
              <a:rPr lang="ru-RU" sz="2300" b="1" spc="59" dirty="0">
                <a:cs typeface="Segoe UI Light"/>
              </a:rPr>
              <a:t>ПОРТАЛ «ОТКРЫТЫЙ БЮДЖЕТ РЕСПУБЛИКИ КРЫМ»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705" y="1072197"/>
            <a:ext cx="2659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70C0"/>
              </a:buClr>
              <a:buFont typeface="Arial" pitchFamily="34" charset="0"/>
              <a:buChar char="•"/>
            </a:pPr>
            <a:r>
              <a:rPr lang="ru-RU" sz="1200" b="1" dirty="0"/>
              <a:t>Более 15 аналитических направлений</a:t>
            </a:r>
            <a:r>
              <a:rPr lang="en-US" sz="1200" b="1" dirty="0"/>
              <a:t>;</a:t>
            </a:r>
            <a:endParaRPr lang="ru-RU" sz="1200" b="1" dirty="0"/>
          </a:p>
          <a:p>
            <a:pPr marL="171450" indent="-171450">
              <a:buClr>
                <a:srgbClr val="0070C0"/>
              </a:buClr>
              <a:buFont typeface="Arial" pitchFamily="34" charset="0"/>
              <a:buChar char="•"/>
            </a:pPr>
            <a:r>
              <a:rPr lang="ru-RU" sz="1200" b="1" dirty="0"/>
              <a:t>современные способы визуализации: </a:t>
            </a:r>
            <a:r>
              <a:rPr lang="ru-RU" sz="1200" b="1" dirty="0" err="1"/>
              <a:t>инфографика</a:t>
            </a:r>
            <a:r>
              <a:rPr lang="ru-RU" sz="1200" b="1" dirty="0"/>
              <a:t>, диаграммы, таблицы, картограммы.</a:t>
            </a:r>
          </a:p>
        </p:txBody>
      </p:sp>
      <p:sp>
        <p:nvSpPr>
          <p:cNvPr id="27" name="Овал 26"/>
          <p:cNvSpPr/>
          <p:nvPr/>
        </p:nvSpPr>
        <p:spPr>
          <a:xfrm>
            <a:off x="372723" y="2356833"/>
            <a:ext cx="3044472" cy="2562897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2" descr="\\fs\fm\Готовили по просьбам\201907_Крым_доклад Кивико И.В\Недоим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23" y="849651"/>
            <a:ext cx="3084954" cy="334099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65100" dist="38100" dir="5400000" algn="t" rotWithShape="0">
              <a:prstClr val="black">
                <a:alpha val="1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5122382" y="628782"/>
            <a:ext cx="3531658" cy="4153666"/>
            <a:chOff x="816851" y="1498859"/>
            <a:chExt cx="4806000" cy="5652449"/>
          </a:xfrm>
          <a:effectLst>
            <a:outerShdw blurRad="165100" dist="38100" dir="5400000" algn="t" rotWithShape="0">
              <a:prstClr val="black">
                <a:alpha val="12000"/>
              </a:prstClr>
            </a:outerShdw>
          </a:effectLst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851" y="2268396"/>
              <a:ext cx="4806000" cy="4882912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 descr="\\fs\fm\Готовили по просьбам\201907_Крым_доклад Кивико И.В\Недоимка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24"/>
            <a:stretch/>
          </p:blipFill>
          <p:spPr bwMode="auto">
            <a:xfrm>
              <a:off x="817018" y="1498859"/>
              <a:ext cx="4805436" cy="763754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" dirty="0"/>
              <a:t>12.1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38" y="844080"/>
            <a:ext cx="6386118" cy="396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s.drepin\Pictures\Emblem_of_Crime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76710"/>
            <a:ext cx="800099" cy="8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224000" y="154195"/>
            <a:ext cx="782152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5" marR="2887">
              <a:lnSpc>
                <a:spcPts val="2701"/>
              </a:lnSpc>
            </a:pPr>
            <a:r>
              <a:rPr lang="ru-RU" sz="2300" b="1" spc="59" dirty="0">
                <a:cs typeface="Segoe UI Light"/>
              </a:rPr>
              <a:t>ИСПОЛЬЗОВАНИЕ </a:t>
            </a:r>
            <a:r>
              <a:rPr lang="ru" sz="2300" b="1" spc="59" dirty="0">
                <a:cs typeface="Segoe UI Light"/>
              </a:rPr>
              <a:t>ЕДИНОЙ ПЛАТФОРМЫ</a:t>
            </a:r>
            <a:r>
              <a:rPr lang="ru-RU" sz="2300" b="1" spc="59" dirty="0">
                <a:cs typeface="Segoe UI Light"/>
              </a:rPr>
              <a:t> ЦИФРОВОГО РЕГИОНА ДЛЯ АНАЛИТИКИ ДАННЫХ УЧЁТА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3" y="2627788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5">
            <a:extLst>
              <a:ext uri="{FF2B5EF4-FFF2-40B4-BE49-F238E27FC236}">
                <a16:creationId xmlns:a16="http://schemas.microsoft.com/office/drawing/2014/main" xmlns="" id="{0EB16652-DCAA-46BE-B5BC-116A6B2A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769" y="4762871"/>
            <a:ext cx="560070" cy="27384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12.3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4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5"/>
          <p:cNvSpPr>
            <a:spLocks noGrp="1"/>
          </p:cNvSpPr>
          <p:nvPr>
            <p:ph type="sldNum" sz="quarter" idx="12"/>
          </p:nvPr>
        </p:nvSpPr>
        <p:spPr>
          <a:xfrm>
            <a:off x="8206804" y="4790663"/>
            <a:ext cx="560070" cy="27384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2" descr="C:\Users\s.drepin\Pictures\Emblem_of_Crime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76710"/>
            <a:ext cx="800099" cy="8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224000" y="169683"/>
            <a:ext cx="771234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5" marR="2887">
              <a:lnSpc>
                <a:spcPts val="2701"/>
              </a:lnSpc>
            </a:pPr>
            <a:r>
              <a:rPr lang="ru-RU" sz="2300" b="1" spc="59" dirty="0">
                <a:cs typeface="Segoe UI Light"/>
              </a:rPr>
              <a:t>ПОРТАЛ «ОТКРЫТЫЙ БЮДЖЕТ РЕСПУБЛИКИ КРЫМ»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B6DD9E-D744-48F1-81FD-5A88FCD56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23" y="460690"/>
            <a:ext cx="3264459" cy="46828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2742C8F-7E26-42BB-9C63-E6E7FF036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352" y="854562"/>
            <a:ext cx="37242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24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43859"/>
            <a:ext cx="8136904" cy="14010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rgbClr val="040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ходе исполнения Госпрограммы Минфин Крыма стал центром развития информационных технологий в бюджетном процессе в Республике Крым</a:t>
            </a:r>
            <a:endParaRPr lang="ru-RU" sz="2400" b="1" dirty="0">
              <a:solidFill>
                <a:srgbClr val="040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" y="203046"/>
            <a:ext cx="7963272" cy="374853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9056" y="4803532"/>
            <a:ext cx="2057400" cy="273844"/>
          </a:xfrm>
        </p:spPr>
        <p:txBody>
          <a:bodyPr/>
          <a:lstStyle/>
          <a:p>
            <a:r>
              <a:rPr lang="ru" dirty="0"/>
              <a:t>13</a:t>
            </a:r>
            <a:endParaRPr lang="en-US" dirty="0"/>
          </a:p>
        </p:txBody>
      </p:sp>
      <p:pic>
        <p:nvPicPr>
          <p:cNvPr id="3" name="Picture 2" descr="C:\Users\s.drepin\Pictures\Emblem_of_Crimea.svg.png">
            <a:extLst>
              <a:ext uri="{FF2B5EF4-FFF2-40B4-BE49-F238E27FC236}">
                <a16:creationId xmlns:a16="http://schemas.microsoft.com/office/drawing/2014/main" xmlns="" id="{1AB7AC79-4BB0-4E38-A0A1-0BF33B48C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76710"/>
            <a:ext cx="800099" cy="8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65D35C7A-524F-41C0-A415-024B4939C938}"/>
              </a:ext>
            </a:extLst>
          </p:cNvPr>
          <p:cNvSpPr txBox="1"/>
          <p:nvPr/>
        </p:nvSpPr>
        <p:spPr>
          <a:xfrm>
            <a:off x="1357559" y="195756"/>
            <a:ext cx="771234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5" marR="2887">
              <a:lnSpc>
                <a:spcPts val="2701"/>
              </a:lnSpc>
            </a:pPr>
            <a:r>
              <a:rPr lang="ru" sz="2300" b="1" spc="59" dirty="0">
                <a:cs typeface="Segoe UI Light"/>
              </a:rPr>
              <a:t>МИНИСТЕРСТВО ФИНАНСОВ </a:t>
            </a:r>
            <a:r>
              <a:rPr lang="ru-RU" sz="2300" b="1" spc="59" dirty="0">
                <a:cs typeface="Segoe UI Light"/>
              </a:rPr>
              <a:t>РЕСПУБЛИКИ КРЫМ</a:t>
            </a:r>
          </a:p>
        </p:txBody>
      </p:sp>
    </p:spTree>
    <p:extLst>
      <p:ext uri="{BB962C8B-B14F-4D97-AF65-F5344CB8AC3E}">
        <p14:creationId xmlns:p14="http://schemas.microsoft.com/office/powerpoint/2010/main" val="232654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.drepin\Pictures\Emblem_of_Crime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76710"/>
            <a:ext cx="800099" cy="8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224000" y="169683"/>
            <a:ext cx="771234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5" marR="2887">
              <a:lnSpc>
                <a:spcPts val="2701"/>
              </a:lnSpc>
            </a:pPr>
            <a:r>
              <a:rPr lang="ru-RU" sz="2100" b="1" spc="59" dirty="0">
                <a:cs typeface="Segoe UI Light"/>
              </a:rPr>
              <a:t>КОМПОНЕНТЫ ЕДИНОЙ СИСТЕМЫ УПРАВЛЕНИЯ </a:t>
            </a:r>
            <a:br>
              <a:rPr lang="ru-RU" sz="2100" b="1" spc="59" dirty="0">
                <a:cs typeface="Segoe UI Light"/>
              </a:rPr>
            </a:br>
            <a:r>
              <a:rPr lang="ru-RU" sz="2100" b="1" spc="59" dirty="0">
                <a:cs typeface="Segoe UI Light"/>
              </a:rPr>
              <a:t>БЮДЖЕТНЫМ ПРОЦЕССОМ РЕСПУБЛИКИ КРЫМ В 2014 ГОДУ</a:t>
            </a:r>
            <a:endParaRPr lang="ru-RU" sz="2100" b="1" dirty="0">
              <a:cs typeface="Segoe UI Ligh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86116" y="1199199"/>
            <a:ext cx="5980435" cy="3341245"/>
          </a:xfrm>
          <a:prstGeom prst="roundRect">
            <a:avLst>
              <a:gd name="adj" fmla="val 2976"/>
            </a:avLst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00458" y="1346485"/>
            <a:ext cx="4943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</a:rPr>
              <a:t>ЕДИНАЯ СИСТЕМА УПРАВЛЕНИЯ БЮДЖЕТНЫМ ПРОЦЕССОМ </a:t>
            </a:r>
          </a:p>
          <a:p>
            <a:pPr algn="ctr"/>
            <a:r>
              <a:rPr lang="ru-RU" sz="1400" b="1" dirty="0">
                <a:solidFill>
                  <a:srgbClr val="00B0F0"/>
                </a:solidFill>
              </a:rPr>
              <a:t>РЕСПУБЛИКИ КРЫМ» (ЕСУБП)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915473" y="1992266"/>
            <a:ext cx="5318318" cy="2285383"/>
            <a:chOff x="1915473" y="2253498"/>
            <a:chExt cx="5318318" cy="228538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915473" y="2253498"/>
              <a:ext cx="5318318" cy="676049"/>
              <a:chOff x="1915473" y="2253498"/>
              <a:chExt cx="5318318" cy="676049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1915473" y="2253498"/>
                <a:ext cx="2600190" cy="676049"/>
              </a:xfrm>
              <a:prstGeom prst="roundRect">
                <a:avLst>
                  <a:gd name="adj" fmla="val 8975"/>
                </a:avLst>
              </a:prstGeom>
              <a:solidFill>
                <a:srgbClr val="4677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4633601" y="2253498"/>
                <a:ext cx="2600190" cy="676049"/>
              </a:xfrm>
              <a:prstGeom prst="roundRect">
                <a:avLst>
                  <a:gd name="adj" fmla="val 8975"/>
                </a:avLst>
              </a:prstGeom>
              <a:solidFill>
                <a:srgbClr val="4677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1915473" y="3055998"/>
              <a:ext cx="5318318" cy="676049"/>
              <a:chOff x="1915473" y="2253498"/>
              <a:chExt cx="5318318" cy="676049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915473" y="2253498"/>
                <a:ext cx="2600190" cy="676049"/>
              </a:xfrm>
              <a:prstGeom prst="roundRect">
                <a:avLst>
                  <a:gd name="adj" fmla="val 8975"/>
                </a:avLst>
              </a:prstGeom>
              <a:solidFill>
                <a:srgbClr val="4677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4633601" y="2253498"/>
                <a:ext cx="2600190" cy="676049"/>
              </a:xfrm>
              <a:prstGeom prst="roundRect">
                <a:avLst>
                  <a:gd name="adj" fmla="val 8975"/>
                </a:avLst>
              </a:prstGeom>
              <a:solidFill>
                <a:srgbClr val="4677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1915473" y="3862832"/>
              <a:ext cx="5318318" cy="676049"/>
              <a:chOff x="1915473" y="2253498"/>
              <a:chExt cx="5318318" cy="676049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1915473" y="2253498"/>
                <a:ext cx="2600190" cy="676049"/>
              </a:xfrm>
              <a:prstGeom prst="roundRect">
                <a:avLst>
                  <a:gd name="adj" fmla="val 8975"/>
                </a:avLst>
              </a:prstGeom>
              <a:solidFill>
                <a:srgbClr val="4677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4633601" y="2253498"/>
                <a:ext cx="2600190" cy="676049"/>
              </a:xfrm>
              <a:prstGeom prst="roundRect">
                <a:avLst>
                  <a:gd name="adj" fmla="val 8975"/>
                </a:avLst>
              </a:prstGeom>
              <a:solidFill>
                <a:srgbClr val="4677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1919807" y="2152546"/>
            <a:ext cx="2587189" cy="1923121"/>
            <a:chOff x="1919807" y="2413778"/>
            <a:chExt cx="2587189" cy="1923121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141421" y="2413778"/>
              <a:ext cx="214456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dirty="0">
                  <a:solidFill>
                    <a:schemeClr val="lt1"/>
                  </a:solidFill>
                </a:rPr>
                <a:t>АС «БЮДЖЕТ»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141421" y="3207610"/>
              <a:ext cx="21445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1"/>
                  </a:solidFill>
                </a:rPr>
                <a:t>АС «СМЕТА»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919807" y="4013734"/>
              <a:ext cx="258718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1"/>
                  </a:solidFill>
                </a:rPr>
                <a:t>АС «БЮДЖЕТ ПОСЕЛЕНИЯ»</a:t>
              </a: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4641338" y="2153256"/>
            <a:ext cx="257852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/>
              <a:t>АС «ПЛАНИРОВАНИЕ»</a:t>
            </a:r>
            <a:endParaRPr lang="ru-RU" sz="1500" dirty="0">
              <a:solidFill>
                <a:schemeClr val="lt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37331" y="2947088"/>
            <a:ext cx="278653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АС «АДМИНИСТРАЦИЯ МО»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24331" y="3753212"/>
            <a:ext cx="282120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ПК «</a:t>
            </a:r>
            <a:r>
              <a:rPr lang="en-US" sz="1500" dirty="0">
                <a:solidFill>
                  <a:schemeClr val="bg1"/>
                </a:solidFill>
              </a:rPr>
              <a:t>WEB-</a:t>
            </a:r>
            <a:r>
              <a:rPr lang="ru-RU" sz="1500" dirty="0">
                <a:solidFill>
                  <a:schemeClr val="bg1"/>
                </a:solidFill>
              </a:rPr>
              <a:t>КОНСОЛИДАЦИЯ»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1"/>
          <p:cNvSpPr txBox="1">
            <a:spLocks/>
          </p:cNvSpPr>
          <p:nvPr/>
        </p:nvSpPr>
        <p:spPr bwMode="auto">
          <a:xfrm>
            <a:off x="0" y="4601"/>
            <a:ext cx="782568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b="1" i="1" kern="0" dirty="0" smtClean="0">
                <a:ln w="952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финансов  Республики Крым</a:t>
            </a:r>
          </a:p>
          <a:p>
            <a:pPr algn="ctr"/>
            <a:endParaRPr lang="ru-RU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85" y="1719686"/>
            <a:ext cx="8930940" cy="1728192"/>
          </a:xfrm>
        </p:spPr>
        <p:txBody>
          <a:bodyPr/>
          <a:lstStyle/>
          <a:p>
            <a:pPr algn="ctr"/>
            <a:r>
              <a:rPr lang="ru-RU" sz="4800" b="1" i="1" dirty="0" smtClean="0">
                <a:ln w="190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800" b="1" i="1" dirty="0">
              <a:ln w="19050">
                <a:solidFill>
                  <a:schemeClr val="tx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37" y="35719"/>
            <a:ext cx="1216388" cy="65383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.drepin\Pictures\Emblem_of_Crime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76710"/>
            <a:ext cx="800099" cy="8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99348" y="616413"/>
            <a:ext cx="8736998" cy="2308324"/>
          </a:xfrm>
          <a:prstGeom prst="rect">
            <a:avLst/>
          </a:prstGeom>
          <a:ln w="158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2600" b="1" dirty="0"/>
              <a:t>Государственная программа </a:t>
            </a:r>
            <a:endParaRPr lang="en-US" sz="2600" b="1" dirty="0"/>
          </a:p>
          <a:p>
            <a:pPr algn="ctr"/>
            <a:r>
              <a:rPr lang="ru-RU" sz="2600" b="1" dirty="0"/>
              <a:t>Министерства финансов Республики Крым </a:t>
            </a:r>
          </a:p>
          <a:p>
            <a:pPr algn="ctr"/>
            <a:r>
              <a:rPr lang="ru-RU" sz="2600" b="1" dirty="0">
                <a:solidFill>
                  <a:srgbClr val="C00000"/>
                </a:solidFill>
              </a:rPr>
              <a:t>«Модернизация бюджетного учета и отчетности </a:t>
            </a:r>
            <a:endParaRPr lang="en-US" sz="2600" b="1" dirty="0">
              <a:solidFill>
                <a:srgbClr val="C00000"/>
              </a:solidFill>
            </a:endParaRPr>
          </a:p>
          <a:p>
            <a:pPr algn="ctr"/>
            <a:r>
              <a:rPr lang="ru-RU" sz="2600" b="1" dirty="0">
                <a:solidFill>
                  <a:srgbClr val="C00000"/>
                </a:solidFill>
              </a:rPr>
              <a:t>Республики Крым на 2015–2018 годы»</a:t>
            </a:r>
          </a:p>
          <a:p>
            <a:pPr algn="ctr"/>
            <a:endParaRPr lang="en-US" sz="1000" dirty="0"/>
          </a:p>
          <a:p>
            <a:pPr algn="ctr"/>
            <a:r>
              <a:rPr lang="ru-RU" dirty="0"/>
              <a:t>утверждена постановлением Совета министров </a:t>
            </a:r>
            <a:endParaRPr lang="en-US" dirty="0"/>
          </a:p>
          <a:p>
            <a:pPr algn="ctr"/>
            <a:r>
              <a:rPr lang="ru-RU" dirty="0"/>
              <a:t>Республики Крым №704 от 10 ноября 2015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850250" y="3107049"/>
            <a:ext cx="5443501" cy="1869465"/>
            <a:chOff x="1254592" y="2634859"/>
            <a:chExt cx="6634817" cy="2278600"/>
          </a:xfrm>
        </p:grpSpPr>
        <p:pic>
          <p:nvPicPr>
            <p:cNvPr id="16" name="Рисунок 15" descr="1080-22.jpg"/>
            <p:cNvPicPr>
              <a:picLocks noChangeAspect="1"/>
            </p:cNvPicPr>
            <p:nvPr/>
          </p:nvPicPr>
          <p:blipFill>
            <a:blip r:embed="rId3" cstate="print"/>
            <a:srcRect l="16240" t="27559" r="16240" b="27559"/>
            <a:stretch>
              <a:fillRect/>
            </a:stretch>
          </p:blipFill>
          <p:spPr>
            <a:xfrm>
              <a:off x="1884266" y="2903544"/>
              <a:ext cx="5375468" cy="2009915"/>
            </a:xfrm>
            <a:prstGeom prst="rect">
              <a:avLst/>
            </a:prstGeom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>
              <a:off x="1254592" y="2634859"/>
              <a:ext cx="6634817" cy="0"/>
            </a:xfrm>
            <a:prstGeom prst="line">
              <a:avLst/>
            </a:prstGeom>
            <a:ln w="444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4571981" y="2647860"/>
              <a:ext cx="39" cy="299012"/>
            </a:xfrm>
            <a:prstGeom prst="line">
              <a:avLst/>
            </a:prstGeom>
            <a:ln w="444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1391868" y="2977423"/>
            <a:ext cx="6423323" cy="202249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80-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2" descr="C:\Users\s.drepin\Pictures\Emblem_of_Crime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76710"/>
            <a:ext cx="800099" cy="8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224000" y="169683"/>
            <a:ext cx="771234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5" marR="2887">
              <a:lnSpc>
                <a:spcPts val="2701"/>
              </a:lnSpc>
            </a:pPr>
            <a:r>
              <a:rPr lang="ru-RU" sz="2300" b="1" spc="59" dirty="0">
                <a:cs typeface="Segoe UI Light"/>
              </a:rPr>
              <a:t>ДОСТУП К ЦЕНТРУ ОБРАБОТКИ ДАННЫХ </a:t>
            </a:r>
          </a:p>
          <a:p>
            <a:pPr marL="5775" marR="2887">
              <a:lnSpc>
                <a:spcPts val="2701"/>
              </a:lnSpc>
            </a:pPr>
            <a:r>
              <a:rPr lang="ru-RU" sz="2300" b="1" spc="59" dirty="0">
                <a:cs typeface="Segoe UI Light"/>
              </a:rPr>
              <a:t>РЕСПУБЛИКИ КРЫМ</a:t>
            </a:r>
            <a:endParaRPr lang="ru-RU" sz="2300" b="1" dirty="0">
              <a:cs typeface="Segoe UI Ligh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80-09.jpg"/>
          <p:cNvPicPr>
            <a:picLocks noChangeAspect="1"/>
          </p:cNvPicPr>
          <p:nvPr/>
        </p:nvPicPr>
        <p:blipFill rotWithShape="1">
          <a:blip r:embed="rId2" cstate="print"/>
          <a:srcRect l="4251" t="34310" r="3769" b="49014"/>
          <a:stretch/>
        </p:blipFill>
        <p:spPr>
          <a:xfrm>
            <a:off x="70340" y="3695373"/>
            <a:ext cx="7460047" cy="857800"/>
          </a:xfrm>
          <a:prstGeom prst="rect">
            <a:avLst/>
          </a:prstGeom>
        </p:spPr>
      </p:pic>
      <p:pic>
        <p:nvPicPr>
          <p:cNvPr id="13" name="Picture 2" descr="C:\Users\s.drepin\Pictures\Emblem_of_Crime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76710"/>
            <a:ext cx="800099" cy="8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224000" y="169683"/>
            <a:ext cx="771234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5" marR="2887" lvl="0" indent="0" algn="l" defTabSz="914400" rtl="0" eaLnBrk="1" fontAlgn="auto" latinLnBrk="0" hangingPunct="1">
              <a:lnSpc>
                <a:spcPts val="27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Segoe UI Light"/>
              </a:rPr>
              <a:t>ИСТОРИЯ ВНЕДРЕНИЯ </a:t>
            </a:r>
            <a:r>
              <a:rPr kumimoji="0" lang="en-US" sz="2300" b="1" i="0" u="none" strike="noStrike" kern="1200" cap="none" spc="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Segoe UI Light"/>
              </a:rPr>
              <a:t>WEB-</a:t>
            </a:r>
            <a:r>
              <a:rPr kumimoji="0" lang="ru-RU" sz="2300" b="1" i="0" u="none" strike="noStrike" kern="1200" cap="none" spc="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Segoe UI Light"/>
              </a:rPr>
              <a:t>КОМПОНЕНТОВ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Segoe UI 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198" y="1186616"/>
            <a:ext cx="14042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Внедрение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Web-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Консолидации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28604" y="1232782"/>
            <a:ext cx="10092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Установка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серверных компонентов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ЦОД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1013" y="1186616"/>
            <a:ext cx="148478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Внедрение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Web-Планирования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субъекте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всех МО городского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районного типа.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0842" y="1186616"/>
            <a:ext cx="14946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Внедрение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Web-Исполнения </a:t>
            </a:r>
          </a:p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</a:rPr>
              <a:t>в субъекте </a:t>
            </a:r>
          </a:p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</a:rPr>
              <a:t>и всех МО городского </a:t>
            </a:r>
          </a:p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</a:rPr>
              <a:t>и районного типа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57883" y="1185114"/>
            <a:ext cx="152055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Окончательный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этап внедрения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Web-компонентов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 всех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поселениях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районов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Крыма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8498" y="1122322"/>
            <a:ext cx="1290056" cy="2227495"/>
          </a:xfrm>
          <a:prstGeom prst="roundRect">
            <a:avLst>
              <a:gd name="adj" fmla="val 8504"/>
            </a:avLst>
          </a:prstGeom>
          <a:noFill/>
          <a:ln w="381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14574" y="1122322"/>
            <a:ext cx="1327802" cy="2227495"/>
          </a:xfrm>
          <a:prstGeom prst="roundRect">
            <a:avLst>
              <a:gd name="adj" fmla="val 8504"/>
            </a:avLst>
          </a:prstGeom>
          <a:noFill/>
          <a:ln w="38100">
            <a:solidFill>
              <a:srgbClr val="79B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18045" y="1122322"/>
            <a:ext cx="1388391" cy="2227495"/>
          </a:xfrm>
          <a:prstGeom prst="roundRect">
            <a:avLst>
              <a:gd name="adj" fmla="val 8504"/>
            </a:avLst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87860" y="1122322"/>
            <a:ext cx="1303323" cy="2227495"/>
          </a:xfrm>
          <a:prstGeom prst="roundRect">
            <a:avLst>
              <a:gd name="adj" fmla="val 8504"/>
            </a:avLst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78019" y="1122322"/>
            <a:ext cx="1282027" cy="2227495"/>
          </a:xfrm>
          <a:prstGeom prst="roundRect">
            <a:avLst>
              <a:gd name="adj" fmla="val 8504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733650" y="3349817"/>
            <a:ext cx="3730" cy="420458"/>
          </a:xfrm>
          <a:prstGeom prst="line">
            <a:avLst/>
          </a:prstGeom>
          <a:noFill/>
          <a:ln w="381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2217123" y="3349817"/>
            <a:ext cx="3730" cy="420458"/>
          </a:xfrm>
          <a:prstGeom prst="line">
            <a:avLst/>
          </a:prstGeom>
          <a:noFill/>
          <a:ln w="38100">
            <a:solidFill>
              <a:srgbClr val="79B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3776937" y="3349817"/>
            <a:ext cx="3730" cy="420458"/>
          </a:xfrm>
          <a:prstGeom prst="line">
            <a:avLst/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5334328" y="3349817"/>
            <a:ext cx="3730" cy="420458"/>
          </a:xfrm>
          <a:prstGeom prst="line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6869312" y="3348316"/>
            <a:ext cx="3730" cy="420458"/>
          </a:xfrm>
          <a:prstGeom prst="lin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78434" y="1185115"/>
            <a:ext cx="147686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>
                <a:solidFill>
                  <a:prstClr val="black"/>
                </a:solidFill>
              </a:rPr>
              <a:t>Инициативное бюджетирование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Выгрузка структурированной информации по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243-ФЗ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52157" y="1120821"/>
            <a:ext cx="1320401" cy="2227495"/>
          </a:xfrm>
          <a:prstGeom prst="roundRect">
            <a:avLst>
              <a:gd name="adj" fmla="val 8504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91" y="3695483"/>
            <a:ext cx="926245" cy="78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7366679" y="3916775"/>
            <a:ext cx="675108" cy="358723"/>
            <a:chOff x="7347478" y="3433516"/>
            <a:chExt cx="703481" cy="5048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7478" y="3433516"/>
              <a:ext cx="257175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535" y="3433517"/>
              <a:ext cx="257175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784" y="3433517"/>
              <a:ext cx="257175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19" y="4001217"/>
            <a:ext cx="175136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 flipH="1" flipV="1">
            <a:off x="8365147" y="3348316"/>
            <a:ext cx="3730" cy="420458"/>
          </a:xfrm>
          <a:prstGeom prst="lin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080-04.png"/>
          <p:cNvPicPr>
            <a:picLocks noChangeAspect="1"/>
          </p:cNvPicPr>
          <p:nvPr/>
        </p:nvPicPr>
        <p:blipFill>
          <a:blip r:embed="rId3" cstate="print"/>
          <a:srcRect b="2625"/>
          <a:stretch>
            <a:fillRect/>
          </a:stretch>
        </p:blipFill>
        <p:spPr>
          <a:xfrm>
            <a:off x="0" y="112600"/>
            <a:ext cx="9144000" cy="5008501"/>
          </a:xfrm>
          <a:prstGeom prst="rect">
            <a:avLst/>
          </a:prstGeom>
        </p:spPr>
      </p:pic>
      <p:pic>
        <p:nvPicPr>
          <p:cNvPr id="13" name="Picture 2" descr="C:\Users\s.drepin\Pictures\Emblem_of_Crime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76710"/>
            <a:ext cx="800099" cy="8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224000" y="169683"/>
            <a:ext cx="771234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5" marR="2887">
              <a:lnSpc>
                <a:spcPts val="2701"/>
              </a:lnSpc>
            </a:pPr>
            <a:r>
              <a:rPr lang="ru-RU" sz="2300" b="1" spc="59" dirty="0">
                <a:cs typeface="Segoe UI Light"/>
              </a:rPr>
              <a:t>КОМПОНЕНТЫ РЕГИОНАЛЬНОГО ЭЛЕКТРОННОГО БЮДЖЕТА РЕСПУБЛИКИ КРЫМ</a:t>
            </a:r>
            <a:endParaRPr lang="ru-RU" sz="2300" b="1" dirty="0">
              <a:cs typeface="Segoe UI Ligh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7.1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0356" y="1213687"/>
            <a:ext cx="2531442" cy="3710336"/>
          </a:xfrm>
          <a:prstGeom prst="roundRect">
            <a:avLst>
              <a:gd name="adj" fmla="val 4790"/>
            </a:avLst>
          </a:prstGeom>
          <a:solidFill>
            <a:schemeClr val="bg1"/>
          </a:solidFill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s.drepin\Pictures\Emblem_of_Crime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76710"/>
            <a:ext cx="800099" cy="8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224000" y="169683"/>
            <a:ext cx="771234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5" marR="2887">
              <a:lnSpc>
                <a:spcPts val="2701"/>
              </a:lnSpc>
            </a:pPr>
            <a:r>
              <a:rPr lang="ru-RU" sz="2300" b="1" spc="59" dirty="0">
                <a:cs typeface="Segoe UI Light"/>
              </a:rPr>
              <a:t>ЕДИНСТВО НОРМАТИВНО-СПРАВОЧНОЙ ИНФОРМАЦИИ</a:t>
            </a:r>
            <a:endParaRPr lang="ru-RU" sz="2300" b="1" dirty="0">
              <a:cs typeface="Segoe U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284" y="1356574"/>
            <a:ext cx="22421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itchFamily="34" charset="0"/>
              <a:buChar char="•"/>
            </a:pPr>
            <a:r>
              <a:rPr lang="ru-RU" sz="1200" b="1" dirty="0"/>
              <a:t>Централизованное ведение порядка 30 структурированных справочников;</a:t>
            </a:r>
            <a:br>
              <a:rPr lang="ru-RU" sz="1200" b="1" dirty="0"/>
            </a:br>
            <a:endParaRPr lang="ru-RU" sz="1200" b="1" dirty="0"/>
          </a:p>
          <a:p>
            <a:pPr marL="285750" indent="-285750">
              <a:buClr>
                <a:srgbClr val="0070C0"/>
              </a:buClr>
              <a:buFont typeface="Arial" pitchFamily="34" charset="0"/>
              <a:buChar char="•"/>
            </a:pPr>
            <a:r>
              <a:rPr lang="ru-RU" sz="1200" b="1" dirty="0"/>
              <a:t>Обновление справочников </a:t>
            </a:r>
            <a:br>
              <a:rPr lang="ru-RU" sz="1200" b="1" dirty="0"/>
            </a:br>
            <a:r>
              <a:rPr lang="ru-RU" sz="1200" b="1" dirty="0"/>
              <a:t>из внешних источников </a:t>
            </a:r>
            <a:br>
              <a:rPr lang="ru-RU" sz="1200" b="1" dirty="0"/>
            </a:br>
            <a:r>
              <a:rPr lang="ru-RU" sz="1200" b="1" dirty="0"/>
              <a:t>по требованию или расписанию;</a:t>
            </a:r>
            <a:br>
              <a:rPr lang="ru-RU" sz="1200" b="1" dirty="0"/>
            </a:br>
            <a:endParaRPr lang="ru-RU" sz="1200" b="1" dirty="0"/>
          </a:p>
          <a:p>
            <a:pPr marL="285750" indent="-285750">
              <a:buClr>
                <a:srgbClr val="0070C0"/>
              </a:buClr>
              <a:buFont typeface="Arial" pitchFamily="34" charset="0"/>
              <a:buChar char="•"/>
            </a:pPr>
            <a:r>
              <a:rPr lang="ru-RU" sz="1200" b="1" dirty="0"/>
              <a:t>Ведение справочников </a:t>
            </a:r>
            <a:br>
              <a:rPr lang="ru-RU" sz="1200" b="1" dirty="0"/>
            </a:br>
            <a:r>
              <a:rPr lang="ru-RU" sz="1200" b="1" dirty="0"/>
              <a:t>с сегментацией </a:t>
            </a:r>
            <a:br>
              <a:rPr lang="ru-RU" sz="1200" b="1" dirty="0"/>
            </a:br>
            <a:r>
              <a:rPr lang="ru-RU" sz="1200" b="1" dirty="0"/>
              <a:t>по организациям, ведомствам, публично-правовым образованиям, территориям.</a:t>
            </a:r>
          </a:p>
        </p:txBody>
      </p:sp>
      <p:pic>
        <p:nvPicPr>
          <p:cNvPr id="11" name="Рисунок 10" descr="1080-25.png"/>
          <p:cNvPicPr>
            <a:picLocks noChangeAspect="1"/>
          </p:cNvPicPr>
          <p:nvPr/>
        </p:nvPicPr>
        <p:blipFill>
          <a:blip r:embed="rId3" cstate="print"/>
          <a:srcRect l="11811" t="15748" r="12992" b="5249"/>
          <a:stretch>
            <a:fillRect/>
          </a:stretch>
        </p:blipFill>
        <p:spPr>
          <a:xfrm>
            <a:off x="2222993" y="791997"/>
            <a:ext cx="6876046" cy="406348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80-05.png"/>
          <p:cNvPicPr>
            <a:picLocks noChangeAspect="1"/>
          </p:cNvPicPr>
          <p:nvPr/>
        </p:nvPicPr>
        <p:blipFill>
          <a:blip r:embed="rId2" cstate="print"/>
          <a:srcRect t="15748" b="2625"/>
          <a:stretch>
            <a:fillRect/>
          </a:stretch>
        </p:blipFill>
        <p:spPr>
          <a:xfrm>
            <a:off x="0" y="823528"/>
            <a:ext cx="9144000" cy="4198485"/>
          </a:xfrm>
          <a:prstGeom prst="rect">
            <a:avLst/>
          </a:prstGeom>
        </p:spPr>
      </p:pic>
      <p:pic>
        <p:nvPicPr>
          <p:cNvPr id="13" name="Picture 2" descr="C:\Users\s.drepin\Pictures\Emblem_of_Crime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76710"/>
            <a:ext cx="800099" cy="8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224000" y="169683"/>
            <a:ext cx="771234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5" marR="2887">
              <a:lnSpc>
                <a:spcPts val="2701"/>
              </a:lnSpc>
            </a:pPr>
            <a:r>
              <a:rPr lang="ru-RU" sz="2300" b="1" spc="59" dirty="0">
                <a:cs typeface="Segoe UI Light"/>
              </a:rPr>
              <a:t>ПК «РЕГИОНАЛЬНЫЙ ЭЛЕКТРОННЫЙ БЮДЖЕТ. </a:t>
            </a:r>
          </a:p>
          <a:p>
            <a:pPr marL="5775" marR="2887">
              <a:lnSpc>
                <a:spcPts val="2701"/>
              </a:lnSpc>
            </a:pPr>
            <a:r>
              <a:rPr lang="ru-RU" sz="2300" b="1" spc="59" dirty="0">
                <a:cs typeface="Segoe UI Light"/>
              </a:rPr>
              <a:t>БЮДЖЕТНОЕ ПЛАНИРОВАНИЕ» И ЕГО СОСТАВЛЯЮЩИЕ</a:t>
            </a:r>
            <a:endParaRPr lang="ru-RU" sz="2300" b="1" dirty="0">
              <a:cs typeface="Segoe UI Ligh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80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2" descr="C:\Users\s.drepin\Pictures\Emblem_of_Crime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76710"/>
            <a:ext cx="800099" cy="8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224000" y="169683"/>
            <a:ext cx="7712346" cy="677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5" marR="2887">
              <a:lnSpc>
                <a:spcPts val="2701"/>
              </a:lnSpc>
            </a:pPr>
            <a:r>
              <a:rPr lang="ru-RU" sz="2100" b="1" spc="59" dirty="0">
                <a:cs typeface="Segoe UI Light"/>
              </a:rPr>
              <a:t>ПК «РЕГИОНАЛЬНЫЙ ЭЛЕКТРОННЫЙ БЮДЖЕТ. ИСПОЛНЕНИЕ БЮДЖЕТА» (ПК «WEB-ИСПОЛНЕНИЕ») И ЕГО СОСТАВЛЯЮЩИЕ</a:t>
            </a:r>
            <a:endParaRPr lang="ru-RU" sz="2100" b="1" dirty="0">
              <a:cs typeface="Segoe U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08" y="4200045"/>
            <a:ext cx="667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itchFamily="34" charset="0"/>
              <a:buChar char="•"/>
            </a:pPr>
            <a:r>
              <a:rPr lang="ru-RU" sz="1200" b="1" dirty="0"/>
              <a:t>Наличие как базовых функциональных возможностей, так и дополнительных модулей;</a:t>
            </a:r>
          </a:p>
          <a:p>
            <a:pPr marL="285750" indent="-285750">
              <a:buClr>
                <a:srgbClr val="0070C0"/>
              </a:buClr>
              <a:buFont typeface="Arial" pitchFamily="34" charset="0"/>
              <a:buChar char="•"/>
            </a:pPr>
            <a:r>
              <a:rPr lang="ru-RU" sz="1200" b="1" dirty="0"/>
              <a:t>реализация региональных регламентов с помощью редактора бизнес-процессов;</a:t>
            </a:r>
          </a:p>
          <a:p>
            <a:pPr marL="285750" indent="-285750">
              <a:buClr>
                <a:srgbClr val="0070C0"/>
              </a:buClr>
              <a:buFont typeface="Arial" pitchFamily="34" charset="0"/>
              <a:buChar char="•"/>
            </a:pPr>
            <a:r>
              <a:rPr lang="ru-RU" sz="1200" b="1" dirty="0"/>
              <a:t>самостоятельное расширение функциональных возможностей пользователями.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10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6149</TotalTime>
  <Words>323</Words>
  <Application>Microsoft Office PowerPoint</Application>
  <PresentationFormat>Экран (16:9)</PresentationFormat>
  <Paragraphs>98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ходе исполнения Госпрограммы Минфин Крыма стал центром развития информационных технологий в бюджетном процессе в Республике Крым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Безуглая Елена Викторовна</dc:creator>
  <cp:lastModifiedBy>Бурым Людмила Анатольевна</cp:lastModifiedBy>
  <cp:revision>697</cp:revision>
  <cp:lastPrinted>2019-07-24T09:51:19Z</cp:lastPrinted>
  <dcterms:created xsi:type="dcterms:W3CDTF">2016-11-18T14:12:19Z</dcterms:created>
  <dcterms:modified xsi:type="dcterms:W3CDTF">2021-10-06T14:52:25Z</dcterms:modified>
</cp:coreProperties>
</file>