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6" r:id="rId2"/>
    <p:sldId id="293" r:id="rId3"/>
    <p:sldId id="304" r:id="rId4"/>
    <p:sldId id="305" r:id="rId5"/>
    <p:sldId id="323" r:id="rId6"/>
    <p:sldId id="324" r:id="rId7"/>
    <p:sldId id="325" r:id="rId8"/>
    <p:sldId id="326" r:id="rId9"/>
    <p:sldId id="327" r:id="rId10"/>
    <p:sldId id="329" r:id="rId11"/>
    <p:sldId id="328" r:id="rId12"/>
    <p:sldId id="318" r:id="rId13"/>
    <p:sldId id="310" r:id="rId14"/>
    <p:sldId id="322" r:id="rId15"/>
    <p:sldId id="314" r:id="rId16"/>
    <p:sldId id="315" r:id="rId17"/>
  </p:sldIdLst>
  <p:sldSz cx="12192000" cy="6858000"/>
  <p:notesSz cx="685800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97D"/>
    <a:srgbClr val="00602B"/>
    <a:srgbClr val="AECCBC"/>
    <a:srgbClr val="FFFFFF"/>
    <a:srgbClr val="009E47"/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6" autoAdjust="0"/>
    <p:restoredTop sz="91091" autoAdjust="0"/>
  </p:normalViewPr>
  <p:slideViewPr>
    <p:cSldViewPr snapToGrid="0">
      <p:cViewPr varScale="1">
        <p:scale>
          <a:sx n="106" d="100"/>
          <a:sy n="106" d="100"/>
        </p:scale>
        <p:origin x="68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7283464566929"/>
          <c:y val="0.14606009190083097"/>
          <c:w val="0.53491830708661414"/>
          <c:h val="0.802377411271074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83E-4DC2-8223-F26A2BE402B3}"/>
              </c:ext>
            </c:extLst>
          </c:dPt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60-436C-9554-9F92FFA74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19773972306287"/>
          <c:y val="0.11698776192446124"/>
          <c:w val="0.53503008126562401"/>
          <c:h val="0.7660244761510774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19773972306287"/>
          <c:y val="0.11698776192446124"/>
          <c:w val="0.53503008126562401"/>
          <c:h val="0.766024476151077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57-4C31-9FF6-212AED7418F4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57-4C31-9FF6-212AED7418F4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57-4C31-9FF6-212AED741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Лист1!$B$1:$K$1</c:f>
              <c:strCach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strCache>
            </c:strRef>
          </c:cat>
          <c:val>
            <c:numRef>
              <c:f>Лист1!$B$2:$K$2</c:f>
              <c:numCache>
                <c:formatCode>General</c:formatCode>
                <c:ptCount val="10"/>
                <c:pt idx="0">
                  <c:v>3</c:v>
                </c:pt>
                <c:pt idx="1">
                  <c:v>3.2</c:v>
                </c:pt>
                <c:pt idx="2">
                  <c:v>3.3</c:v>
                </c:pt>
                <c:pt idx="3">
                  <c:v>3.5</c:v>
                </c:pt>
                <c:pt idx="4">
                  <c:v>3.7</c:v>
                </c:pt>
                <c:pt idx="5">
                  <c:v>3.9</c:v>
                </c:pt>
                <c:pt idx="6">
                  <c:v>4.0999999999999996</c:v>
                </c:pt>
                <c:pt idx="7">
                  <c:v>4.3</c:v>
                </c:pt>
                <c:pt idx="8">
                  <c:v>4.5</c:v>
                </c:pt>
                <c:pt idx="9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25-4D69-96B1-03EFE0265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0867392"/>
        <c:axId val="510868376"/>
      </c:barChart>
      <c:catAx>
        <c:axId val="51086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0868376"/>
        <c:crosses val="autoZero"/>
        <c:auto val="1"/>
        <c:lblAlgn val="ctr"/>
        <c:lblOffset val="100"/>
        <c:noMultiLvlLbl val="0"/>
      </c:catAx>
      <c:valAx>
        <c:axId val="510868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08673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4303578345256E-2"/>
          <c:y val="8.1097915329512674E-2"/>
          <c:w val="0.95790815269668783"/>
          <c:h val="0.6828976898036149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Столбец5</c:v>
                </c:pt>
              </c:strCache>
            </c:strRef>
          </c:tx>
          <c:spPr>
            <a:ln w="28575" cap="rnd">
              <a:gradFill>
                <a:gsLst>
                  <a:gs pos="95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round/>
              <a:tailEnd type="arrow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264398833224114E-2"/>
                  <c:y val="-0.1747760788651527"/>
                </c:manualLayout>
              </c:layout>
              <c:tx>
                <c:rich>
                  <a:bodyPr/>
                  <a:lstStyle/>
                  <a:p>
                    <a:fld id="{B615DA48-C384-44D8-91EC-9591FADA49FF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F2C-45B6-910D-AB7C2D33B2A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2C-45B6-910D-AB7C2D33B2A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2C-45B6-910D-AB7C2D33B2A0}"/>
                </c:ext>
              </c:extLst>
            </c:dLbl>
            <c:dLbl>
              <c:idx val="3"/>
              <c:layout>
                <c:manualLayout>
                  <c:x val="-5.3146036064315859E-2"/>
                  <c:y val="-0.15108853818153131"/>
                </c:manualLayout>
              </c:layout>
              <c:tx>
                <c:rich>
                  <a:bodyPr/>
                  <a:lstStyle/>
                  <a:p>
                    <a:fld id="{8C67C5B8-2BFE-4EF6-A336-97E8CFCD709A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F2C-45B6-910D-AB7C2D33B2A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2C-45B6-910D-AB7C2D33B2A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2C-45B6-910D-AB7C2D33B2A0}"/>
                </c:ext>
              </c:extLst>
            </c:dLbl>
            <c:dLbl>
              <c:idx val="6"/>
              <c:layout>
                <c:manualLayout>
                  <c:x val="-3.9686855781286424E-2"/>
                  <c:y val="-0.16105972393554957"/>
                </c:manualLayout>
              </c:layout>
              <c:tx>
                <c:rich>
                  <a:bodyPr/>
                  <a:lstStyle/>
                  <a:p>
                    <a:fld id="{9ED53F5E-33DA-44EA-8466-AA0B6DA1C3CD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F2C-45B6-910D-AB7C2D33B2A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2C-45B6-910D-AB7C2D33B2A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2C-45B6-910D-AB7C2D33B2A0}"/>
                </c:ext>
              </c:extLst>
            </c:dLbl>
            <c:dLbl>
              <c:idx val="9"/>
              <c:layout>
                <c:manualLayout>
                  <c:x val="-3.4970233997676098E-2"/>
                  <c:y val="-5.5537600390866235E-2"/>
                </c:manualLayout>
              </c:layout>
              <c:tx>
                <c:rich>
                  <a:bodyPr/>
                  <a:lstStyle/>
                  <a:p>
                    <a:fld id="{AA54F6D5-EE21-4A4C-BB8F-7F45B903D7FB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F2C-45B6-910D-AB7C2D33B2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2021</c:v>
                </c:pt>
                <c:pt idx="3">
                  <c:v>2022</c:v>
                </c:pt>
                <c:pt idx="6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0.75</c:v>
                </c:pt>
                <c:pt idx="1">
                  <c:v>0.77</c:v>
                </c:pt>
                <c:pt idx="2">
                  <c:v>0.77</c:v>
                </c:pt>
                <c:pt idx="3">
                  <c:v>0.8</c:v>
                </c:pt>
                <c:pt idx="4">
                  <c:v>0.82499999999999996</c:v>
                </c:pt>
                <c:pt idx="5">
                  <c:v>0.82499999999999996</c:v>
                </c:pt>
                <c:pt idx="6">
                  <c:v>0.85</c:v>
                </c:pt>
                <c:pt idx="7">
                  <c:v>0.875</c:v>
                </c:pt>
                <c:pt idx="8">
                  <c:v>0.875</c:v>
                </c:pt>
                <c:pt idx="9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F1-4D0E-90D1-72849DF83C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4272840"/>
        <c:axId val="324273168"/>
      </c:lineChart>
      <c:catAx>
        <c:axId val="32427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24273168"/>
        <c:crosses val="autoZero"/>
        <c:auto val="1"/>
        <c:lblAlgn val="ctr"/>
        <c:lblOffset val="100"/>
        <c:noMultiLvlLbl val="0"/>
      </c:catAx>
      <c:valAx>
        <c:axId val="324273168"/>
        <c:scaling>
          <c:orientation val="minMax"/>
          <c:min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3242728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34896262548101"/>
          <c:y val="3.2135220495075174E-2"/>
          <c:w val="0.84687524220425248"/>
          <c:h val="0.755986703365105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gradFill>
                <a:gsLst>
                  <a:gs pos="0">
                    <a:srgbClr val="C00000">
                      <a:alpha val="40000"/>
                    </a:srgbClr>
                  </a:gs>
                  <a:gs pos="58000">
                    <a:schemeClr val="accent6">
                      <a:lumMod val="75000"/>
                      <a:alpha val="74000"/>
                    </a:schemeClr>
                  </a:gs>
                </a:gsLst>
                <a:lin ang="5400000" scaled="1"/>
              </a:gradFill>
              <a:round/>
              <a:tailEnd type="arrow"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2021</c:v>
                </c:pt>
                <c:pt idx="3">
                  <c:v>2022</c:v>
                </c:pt>
                <c:pt idx="6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0.8</c:v>
                </c:pt>
                <c:pt idx="1">
                  <c:v>0.77500000000000002</c:v>
                </c:pt>
                <c:pt idx="2">
                  <c:v>0.77500000000000002</c:v>
                </c:pt>
                <c:pt idx="3">
                  <c:v>0.75</c:v>
                </c:pt>
                <c:pt idx="4">
                  <c:v>0.72499999999999998</c:v>
                </c:pt>
                <c:pt idx="5">
                  <c:v>0.72499999999999998</c:v>
                </c:pt>
                <c:pt idx="6">
                  <c:v>0.7</c:v>
                </c:pt>
                <c:pt idx="7">
                  <c:v>0.67500000000000004</c:v>
                </c:pt>
                <c:pt idx="8">
                  <c:v>0.67500000000000004</c:v>
                </c:pt>
                <c:pt idx="9">
                  <c:v>0.65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2F-4A96-9A94-3BA2473E240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69137488"/>
        <c:axId val="1269141752"/>
      </c:line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0390529668640246E-2"/>
                  <c:y val="-0.2785447964130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62F-4A96-9A94-3BA2473E240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62F-4A96-9A94-3BA2473E240D}"/>
                </c:ext>
              </c:extLst>
            </c:dLbl>
            <c:dLbl>
              <c:idx val="3"/>
              <c:layout>
                <c:manualLayout>
                  <c:x val="-6.2768109576854428E-2"/>
                  <c:y val="-0.1189527163052348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62F-4A96-9A94-3BA2473E240D}"/>
                </c:ext>
              </c:extLst>
            </c:dLbl>
            <c:dLbl>
              <c:idx val="6"/>
              <c:layout>
                <c:manualLayout>
                  <c:x val="-7.941116893435371E-2"/>
                  <c:y val="0.1201979232692819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62F-4A96-9A94-3BA2473E240D}"/>
                </c:ext>
              </c:extLst>
            </c:dLbl>
            <c:dLbl>
              <c:idx val="9"/>
              <c:layout>
                <c:manualLayout>
                  <c:x val="-6.6357319183175875E-2"/>
                  <c:y val="0.3882790516494649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62F-4A96-9A94-3BA2473E24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2021</c:v>
                </c:pt>
                <c:pt idx="3">
                  <c:v>2022</c:v>
                </c:pt>
                <c:pt idx="6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 formatCode="0.00%">
                  <c:v>0.2</c:v>
                </c:pt>
                <c:pt idx="1">
                  <c:v>0.21</c:v>
                </c:pt>
                <c:pt idx="3" formatCode="0.00%">
                  <c:v>0.25</c:v>
                </c:pt>
                <c:pt idx="6" formatCode="0.00%">
                  <c:v>0.3</c:v>
                </c:pt>
                <c:pt idx="9" formatCode="0.00%">
                  <c:v>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2F-4A96-9A94-3BA2473E2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9154872"/>
        <c:axId val="1269153560"/>
      </c:lineChart>
      <c:catAx>
        <c:axId val="126913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  <c:crossAx val="1269141752"/>
        <c:crosses val="autoZero"/>
        <c:auto val="1"/>
        <c:lblAlgn val="ctr"/>
        <c:lblOffset val="100"/>
        <c:noMultiLvlLbl val="0"/>
      </c:catAx>
      <c:valAx>
        <c:axId val="1269141752"/>
        <c:scaling>
          <c:orientation val="minMax"/>
          <c:max val="0.85000000000000009"/>
          <c:min val="0.60000000000000009"/>
        </c:scaling>
        <c:delete val="1"/>
        <c:axPos val="l"/>
        <c:numFmt formatCode="0.00%" sourceLinked="1"/>
        <c:majorTickMark val="none"/>
        <c:minorTickMark val="none"/>
        <c:tickLblPos val="nextTo"/>
        <c:crossAx val="1269137488"/>
        <c:crosses val="autoZero"/>
        <c:crossBetween val="between"/>
      </c:valAx>
      <c:valAx>
        <c:axId val="1269153560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extTo"/>
        <c:crossAx val="1269154872"/>
        <c:crosses val="max"/>
        <c:crossBetween val="between"/>
      </c:valAx>
      <c:catAx>
        <c:axId val="1269154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691535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896262548101"/>
          <c:y val="3.2135220495075174E-2"/>
          <c:w val="0.84687524220425248"/>
          <c:h val="0.755986703365105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Лист1!$A$2:$A$8</c:f>
              <c:strCach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strCache>
            </c:strRef>
          </c:tx>
          <c:spPr>
            <a:ln w="28575" cap="rnd">
              <a:gradFill>
                <a:gsLst>
                  <a:gs pos="100000">
                    <a:srgbClr val="C00000">
                      <a:alpha val="32000"/>
                    </a:srgbClr>
                  </a:gs>
                  <a:gs pos="17000">
                    <a:schemeClr val="accent6">
                      <a:lumMod val="75000"/>
                    </a:schemeClr>
                  </a:gs>
                  <a:gs pos="71000">
                    <a:schemeClr val="accent6">
                      <a:lumMod val="40000"/>
                      <a:lumOff val="60000"/>
                    </a:schemeClr>
                  </a:gs>
                </a:gsLst>
                <a:lin ang="5400000" scaled="1"/>
              </a:gradFill>
              <a:round/>
              <a:tailEnd type="arrow"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08-4CF3-97F6-289B746ADBF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608-4CF3-97F6-289B746ADBF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608-4CF3-97F6-289B746ADB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0.03</c:v>
                </c:pt>
                <c:pt idx="1">
                  <c:v>0.03</c:v>
                </c:pt>
                <c:pt idx="2">
                  <c:v>0.05</c:v>
                </c:pt>
                <c:pt idx="3">
                  <c:v>0.05</c:v>
                </c:pt>
                <c:pt idx="4">
                  <c:v>7.0000000000000007E-2</c:v>
                </c:pt>
                <c:pt idx="5">
                  <c:v>7.0000000000000007E-2</c:v>
                </c:pt>
                <c:pt idx="6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08-4CF3-97F6-289B746ADBF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69137488"/>
        <c:axId val="1269141752"/>
      </c:lineChart>
      <c:catAx>
        <c:axId val="126913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+mn-ea"/>
                <a:cs typeface="+mn-cs"/>
              </a:defRPr>
            </a:pPr>
            <a:endParaRPr lang="ru-RU"/>
          </a:p>
        </c:txPr>
        <c:crossAx val="1269141752"/>
        <c:crosses val="autoZero"/>
        <c:auto val="1"/>
        <c:lblAlgn val="ctr"/>
        <c:lblOffset val="100"/>
        <c:noMultiLvlLbl val="0"/>
      </c:catAx>
      <c:valAx>
        <c:axId val="1269141752"/>
        <c:scaling>
          <c:orientation val="minMax"/>
          <c:min val="2.0000000000000004E-2"/>
        </c:scaling>
        <c:delete val="1"/>
        <c:axPos val="l"/>
        <c:numFmt formatCode="0.00%" sourceLinked="1"/>
        <c:majorTickMark val="out"/>
        <c:minorTickMark val="none"/>
        <c:tickLblPos val="nextTo"/>
        <c:crossAx val="126913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icrosoft Sans Serif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896262548101"/>
          <c:y val="3.2135220495075174E-2"/>
          <c:w val="0.84687524220425248"/>
          <c:h val="0.755986703365105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Лист1!$A$2:$A$8</c:f>
              <c:strCach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strCache>
            </c:strRef>
          </c:tx>
          <c:spPr>
            <a:ln w="28575" cap="rnd">
              <a:gradFill>
                <a:gsLst>
                  <a:gs pos="97000">
                    <a:srgbClr val="C00000">
                      <a:alpha val="31000"/>
                    </a:srgbClr>
                  </a:gs>
                  <a:gs pos="17000">
                    <a:schemeClr val="accent6">
                      <a:lumMod val="75000"/>
                    </a:schemeClr>
                  </a:gs>
                  <a:gs pos="76000">
                    <a:schemeClr val="accent6">
                      <a:lumMod val="40000"/>
                      <a:lumOff val="60000"/>
                      <a:alpha val="60000"/>
                    </a:schemeClr>
                  </a:gs>
                </a:gsLst>
                <a:lin ang="5400000" scaled="1"/>
              </a:gradFill>
              <a:round/>
              <a:tailEnd type="arrow"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B1-4688-AD75-094932E26D8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B1-4688-AD75-094932E26D8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B1-4688-AD75-094932E26D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Лист1!$B$2:$B$8</c:f>
              <c:numCache>
                <c:formatCode>0.00</c:formatCode>
                <c:ptCount val="7"/>
                <c:pt idx="0">
                  <c:v>3.5</c:v>
                </c:pt>
                <c:pt idx="1">
                  <c:v>3.5</c:v>
                </c:pt>
                <c:pt idx="2">
                  <c:v>4</c:v>
                </c:pt>
                <c:pt idx="3">
                  <c:v>4</c:v>
                </c:pt>
                <c:pt idx="4">
                  <c:v>4.2</c:v>
                </c:pt>
                <c:pt idx="5">
                  <c:v>4.2</c:v>
                </c:pt>
                <c:pt idx="6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B1-4688-AD75-094932E26D8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69137488"/>
        <c:axId val="1269141752"/>
      </c:lineChart>
      <c:catAx>
        <c:axId val="126913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69141752"/>
        <c:crosses val="autoZero"/>
        <c:auto val="1"/>
        <c:lblAlgn val="ctr"/>
        <c:lblOffset val="100"/>
        <c:noMultiLvlLbl val="0"/>
      </c:catAx>
      <c:valAx>
        <c:axId val="1269141752"/>
        <c:scaling>
          <c:orientation val="minMax"/>
          <c:max val="5"/>
          <c:min val="3"/>
        </c:scaling>
        <c:delete val="0"/>
        <c:axPos val="l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913748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19773972306287"/>
          <c:y val="0.11698776192446124"/>
          <c:w val="0.53503008126562401"/>
          <c:h val="0.766024476151077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FA8-48D7-99D8-E6AD98D37F9B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A8-48D7-99D8-E6AD98D37F9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A8-48D7-99D8-E6AD98D37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bg1">
                  <a:alpha val="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96-4608-91CA-0324A398531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96-4608-91CA-0324A398531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96-4608-91CA-0324A39853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5400" cap="rnd">
                <a:gradFill>
                  <a:gsLst>
                    <a:gs pos="100000">
                      <a:schemeClr val="accent2">
                        <a:lumMod val="20000"/>
                        <a:lumOff val="80000"/>
                      </a:schemeClr>
                    </a:gs>
                    <a:gs pos="14000">
                      <a:schemeClr val="accent6">
                        <a:lumMod val="50000"/>
                      </a:schemeClr>
                    </a:gs>
                  </a:gsLst>
                  <a:lin ang="5400000" scaled="1"/>
                </a:gradFill>
                <a:prstDash val="solid"/>
                <a:headEnd type="diamond"/>
                <a:tailEnd type="oval"/>
              </a:ln>
              <a:effectLst/>
            </c:spPr>
            <c:trendlineType val="exp"/>
            <c:dispRSqr val="0"/>
            <c:dispEq val="0"/>
          </c:trendline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>
                  <c:v>5.6000000000000001E-2</c:v>
                </c:pt>
                <c:pt idx="1">
                  <c:v>0.01</c:v>
                </c:pt>
                <c:pt idx="2">
                  <c:v>0.3</c:v>
                </c:pt>
                <c:pt idx="3">
                  <c:v>0.45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96-4608-91CA-0324A398531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62833696"/>
        <c:axId val="1262834352"/>
      </c:lineChart>
      <c:catAx>
        <c:axId val="126283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2834352"/>
        <c:crosses val="autoZero"/>
        <c:auto val="1"/>
        <c:lblAlgn val="ctr"/>
        <c:lblOffset val="100"/>
        <c:noMultiLvlLbl val="0"/>
      </c:catAx>
      <c:valAx>
        <c:axId val="1262834352"/>
        <c:scaling>
          <c:orientation val="minMax"/>
          <c:max val="1.1000000000000001"/>
          <c:min val="0"/>
        </c:scaling>
        <c:delete val="0"/>
        <c:axPos val="l"/>
        <c:numFmt formatCode="0.00%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283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3A-4D18-8CAF-C1F926A79C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3A-4D18-8CAF-C1F926A79C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3A-4D18-8CAF-C1F926A79C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3A-4D18-8CAF-C1F926A79C6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3A-4D18-8CAF-C1F926A79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272840"/>
        <c:axId val="324273168"/>
      </c:barChart>
      <c:catAx>
        <c:axId val="324272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4273168"/>
        <c:crosses val="autoZero"/>
        <c:auto val="1"/>
        <c:lblAlgn val="ctr"/>
        <c:lblOffset val="100"/>
        <c:noMultiLvlLbl val="0"/>
      </c:catAx>
      <c:valAx>
        <c:axId val="3242731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42728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045923651656067E-2"/>
          <c:y val="6.6645326168523464E-2"/>
          <c:w val="0.95790815269668783"/>
          <c:h val="0.860618559586344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B-41A6-AB21-5703EEECFF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AB-41A6-AB21-5703EEECFF0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AB-41A6-AB21-5703EEECFF0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AB-41A6-AB21-5703EEECFF0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AB-41A6-AB21-5703EEECF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272840"/>
        <c:axId val="324273168"/>
      </c:barChart>
      <c:catAx>
        <c:axId val="324272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273168"/>
        <c:crosses val="autoZero"/>
        <c:auto val="1"/>
        <c:lblAlgn val="ctr"/>
        <c:lblOffset val="100"/>
        <c:noMultiLvlLbl val="0"/>
      </c:catAx>
      <c:valAx>
        <c:axId val="3242731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42728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FF430-A25F-45C1-A52B-F5FB853CAA4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B757CB-5734-495B-83C6-5471EAC9A858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b="1" i="0" spc="-10" dirty="0" smtClean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rPr>
            <a:t>Новые формы ОБАС </a:t>
          </a:r>
          <a:r>
            <a:rPr lang="ru-RU" i="0" spc="-1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позволяют увязать бюджетные ассигнования ФБ с конечными результатами их использования, принимать рациональные решения </a:t>
          </a:r>
          <a:br>
            <a:rPr lang="ru-RU" i="0" spc="-1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i="0" spc="-1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 этапе планирования расходов и обеспечить проведение мониторинга для оперативного принятия управленческих решений при расходовании бюджетных средств</a:t>
          </a:r>
          <a:endParaRPr lang="ru-RU" dirty="0"/>
        </a:p>
      </dgm:t>
    </dgm:pt>
    <dgm:pt modelId="{2EAC1534-AD89-4124-9B98-D6F8205BC483}" type="parTrans" cxnId="{CC7120AA-C630-4304-83A3-F305C993D171}">
      <dgm:prSet/>
      <dgm:spPr/>
      <dgm:t>
        <a:bodyPr/>
        <a:lstStyle/>
        <a:p>
          <a:endParaRPr lang="ru-RU"/>
        </a:p>
      </dgm:t>
    </dgm:pt>
    <dgm:pt modelId="{996EF667-EB9C-402B-9BB0-E49889346C8F}" type="sibTrans" cxnId="{CC7120AA-C630-4304-83A3-F305C993D171}">
      <dgm:prSet/>
      <dgm:spPr/>
      <dgm:t>
        <a:bodyPr/>
        <a:lstStyle/>
        <a:p>
          <a:endParaRPr lang="ru-RU"/>
        </a:p>
      </dgm:t>
    </dgm:pt>
    <dgm:pt modelId="{D37697F4-3EC8-437E-B96A-620789E0EB8A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i="0" dirty="0" smtClean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Формирование ФБ и его исполнение происходит с использованием</a:t>
          </a:r>
          <a:br>
            <a:rPr lang="ru-RU" i="0" dirty="0" smtClean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ru-RU" b="1" i="0" dirty="0" smtClean="0">
              <a:solidFill>
                <a:srgbClr val="00602B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ОБАС нового формата</a:t>
          </a:r>
        </a:p>
      </dgm:t>
    </dgm:pt>
    <dgm:pt modelId="{68595EC6-BC2F-4EAC-9216-D978FB7F3CF0}" type="parTrans" cxnId="{D2D2E213-312F-4A3E-B74F-82ACDE8F3B54}">
      <dgm:prSet/>
      <dgm:spPr/>
      <dgm:t>
        <a:bodyPr/>
        <a:lstStyle/>
        <a:p>
          <a:endParaRPr lang="ru-RU"/>
        </a:p>
      </dgm:t>
    </dgm:pt>
    <dgm:pt modelId="{FC72D050-0F2F-43BA-9A97-1B8290BEB094}" type="sibTrans" cxnId="{D2D2E213-312F-4A3E-B74F-82ACDE8F3B54}">
      <dgm:prSet/>
      <dgm:spPr/>
      <dgm:t>
        <a:bodyPr/>
        <a:lstStyle/>
        <a:p>
          <a:endParaRPr lang="ru-RU"/>
        </a:p>
      </dgm:t>
    </dgm:pt>
    <dgm:pt modelId="{21E4265B-6843-44B2-86E9-4D4AE7756AD2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b="1" i="0" dirty="0" smtClean="0">
              <a:solidFill>
                <a:srgbClr val="00602B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Система СМАРТ-контроля (контроллинга) в финансово-бюджетной сфере СОЗДАНА</a:t>
          </a:r>
          <a:br>
            <a:rPr lang="ru-RU" b="1" i="0" dirty="0" smtClean="0">
              <a:solidFill>
                <a:srgbClr val="00602B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ru-RU" i="0" dirty="0" smtClean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на базе подсистем ГИИС «Электронный бюджет</a:t>
          </a:r>
          <a:endParaRPr lang="ru-RU" dirty="0"/>
        </a:p>
      </dgm:t>
    </dgm:pt>
    <dgm:pt modelId="{0030230B-A23F-4C23-AC3E-0BA17D2FD7B2}" type="parTrans" cxnId="{06B06771-CC96-47D9-9458-6A9BF8FDC441}">
      <dgm:prSet/>
      <dgm:spPr/>
      <dgm:t>
        <a:bodyPr/>
        <a:lstStyle/>
        <a:p>
          <a:endParaRPr lang="ru-RU"/>
        </a:p>
      </dgm:t>
    </dgm:pt>
    <dgm:pt modelId="{B8DAADB8-C7D0-457C-BEE9-1E0E6FD5E6CB}" type="sibTrans" cxnId="{06B06771-CC96-47D9-9458-6A9BF8FDC441}">
      <dgm:prSet/>
      <dgm:spPr/>
      <dgm:t>
        <a:bodyPr/>
        <a:lstStyle/>
        <a:p>
          <a:endParaRPr lang="ru-RU"/>
        </a:p>
      </dgm:t>
    </dgm:pt>
    <dgm:pt modelId="{348BA7F2-12A0-4D8C-8C13-9F8CFAB19AF6}" type="pres">
      <dgm:prSet presAssocID="{5F0FF430-A25F-45C1-A52B-F5FB853CAA4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A969CD-9778-407E-A82C-80CC44D71AAE}" type="pres">
      <dgm:prSet presAssocID="{5F0FF430-A25F-45C1-A52B-F5FB853CAA41}" presName="arrow" presStyleLbl="bgShp" presStyleIdx="0" presStyleCnt="1" custLinFactNeighborX="103" custLinFactNeighborY="7101"/>
      <dgm:spPr>
        <a:solidFill>
          <a:schemeClr val="accent6">
            <a:lumMod val="20000"/>
            <a:lumOff val="80000"/>
            <a:alpha val="68000"/>
          </a:schemeClr>
        </a:solidFill>
      </dgm:spPr>
      <dgm:t>
        <a:bodyPr/>
        <a:lstStyle/>
        <a:p>
          <a:endParaRPr lang="ru-RU"/>
        </a:p>
      </dgm:t>
    </dgm:pt>
    <dgm:pt modelId="{1826589A-E25A-492F-AA4D-C0B3031384AB}" type="pres">
      <dgm:prSet presAssocID="{5F0FF430-A25F-45C1-A52B-F5FB853CAA41}" presName="linearProcess" presStyleCnt="0"/>
      <dgm:spPr/>
    </dgm:pt>
    <dgm:pt modelId="{AEAED655-FF6C-4E3F-90A2-D7D72A8E4D82}" type="pres">
      <dgm:prSet presAssocID="{22B757CB-5734-495B-83C6-5471EAC9A85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49E81-9690-4E31-979D-5135CFC9AE5F}" type="pres">
      <dgm:prSet presAssocID="{996EF667-EB9C-402B-9BB0-E49889346C8F}" presName="sibTrans" presStyleCnt="0"/>
      <dgm:spPr/>
    </dgm:pt>
    <dgm:pt modelId="{6D6B2494-9DED-42CF-8E63-8B292FB1B6C4}" type="pres">
      <dgm:prSet presAssocID="{D37697F4-3EC8-437E-B96A-620789E0EB8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207DE-7E1C-4B4A-A46F-4EAF74408887}" type="pres">
      <dgm:prSet presAssocID="{FC72D050-0F2F-43BA-9A97-1B8290BEB094}" presName="sibTrans" presStyleCnt="0"/>
      <dgm:spPr/>
    </dgm:pt>
    <dgm:pt modelId="{C3B5A8FC-C2BF-44FE-9A34-B7F4740659CB}" type="pres">
      <dgm:prSet presAssocID="{21E4265B-6843-44B2-86E9-4D4AE7756AD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B06771-CC96-47D9-9458-6A9BF8FDC441}" srcId="{5F0FF430-A25F-45C1-A52B-F5FB853CAA41}" destId="{21E4265B-6843-44B2-86E9-4D4AE7756AD2}" srcOrd="2" destOrd="0" parTransId="{0030230B-A23F-4C23-AC3E-0BA17D2FD7B2}" sibTransId="{B8DAADB8-C7D0-457C-BEE9-1E0E6FD5E6CB}"/>
    <dgm:cxn modelId="{A887E0F9-9052-4F83-9321-BEF3D7610DC7}" type="presOf" srcId="{5F0FF430-A25F-45C1-A52B-F5FB853CAA41}" destId="{348BA7F2-12A0-4D8C-8C13-9F8CFAB19AF6}" srcOrd="0" destOrd="0" presId="urn:microsoft.com/office/officeart/2005/8/layout/hProcess9"/>
    <dgm:cxn modelId="{F0EBA463-F8D1-4B77-B2C6-773F88D3D109}" type="presOf" srcId="{22B757CB-5734-495B-83C6-5471EAC9A858}" destId="{AEAED655-FF6C-4E3F-90A2-D7D72A8E4D82}" srcOrd="0" destOrd="0" presId="urn:microsoft.com/office/officeart/2005/8/layout/hProcess9"/>
    <dgm:cxn modelId="{AF7376C6-B78E-4911-AAB0-464CEEAB83F8}" type="presOf" srcId="{21E4265B-6843-44B2-86E9-4D4AE7756AD2}" destId="{C3B5A8FC-C2BF-44FE-9A34-B7F4740659CB}" srcOrd="0" destOrd="0" presId="urn:microsoft.com/office/officeart/2005/8/layout/hProcess9"/>
    <dgm:cxn modelId="{CC7120AA-C630-4304-83A3-F305C993D171}" srcId="{5F0FF430-A25F-45C1-A52B-F5FB853CAA41}" destId="{22B757CB-5734-495B-83C6-5471EAC9A858}" srcOrd="0" destOrd="0" parTransId="{2EAC1534-AD89-4124-9B98-D6F8205BC483}" sibTransId="{996EF667-EB9C-402B-9BB0-E49889346C8F}"/>
    <dgm:cxn modelId="{D2D2E213-312F-4A3E-B74F-82ACDE8F3B54}" srcId="{5F0FF430-A25F-45C1-A52B-F5FB853CAA41}" destId="{D37697F4-3EC8-437E-B96A-620789E0EB8A}" srcOrd="1" destOrd="0" parTransId="{68595EC6-BC2F-4EAC-9216-D978FB7F3CF0}" sibTransId="{FC72D050-0F2F-43BA-9A97-1B8290BEB094}"/>
    <dgm:cxn modelId="{215F127F-21A9-41B5-BF21-2349695A8C3A}" type="presOf" srcId="{D37697F4-3EC8-437E-B96A-620789E0EB8A}" destId="{6D6B2494-9DED-42CF-8E63-8B292FB1B6C4}" srcOrd="0" destOrd="0" presId="urn:microsoft.com/office/officeart/2005/8/layout/hProcess9"/>
    <dgm:cxn modelId="{227F182A-218D-4A74-802C-5F671885BBFC}" type="presParOf" srcId="{348BA7F2-12A0-4D8C-8C13-9F8CFAB19AF6}" destId="{02A969CD-9778-407E-A82C-80CC44D71AAE}" srcOrd="0" destOrd="0" presId="urn:microsoft.com/office/officeart/2005/8/layout/hProcess9"/>
    <dgm:cxn modelId="{BC89DB60-B5C5-4682-B12E-770B59697F25}" type="presParOf" srcId="{348BA7F2-12A0-4D8C-8C13-9F8CFAB19AF6}" destId="{1826589A-E25A-492F-AA4D-C0B3031384AB}" srcOrd="1" destOrd="0" presId="urn:microsoft.com/office/officeart/2005/8/layout/hProcess9"/>
    <dgm:cxn modelId="{9CC45783-84A6-4095-9BE4-F92690F5B4BF}" type="presParOf" srcId="{1826589A-E25A-492F-AA4D-C0B3031384AB}" destId="{AEAED655-FF6C-4E3F-90A2-D7D72A8E4D82}" srcOrd="0" destOrd="0" presId="urn:microsoft.com/office/officeart/2005/8/layout/hProcess9"/>
    <dgm:cxn modelId="{E61709C4-0959-4892-978C-CC46CA5A7D7A}" type="presParOf" srcId="{1826589A-E25A-492F-AA4D-C0B3031384AB}" destId="{68249E81-9690-4E31-979D-5135CFC9AE5F}" srcOrd="1" destOrd="0" presId="urn:microsoft.com/office/officeart/2005/8/layout/hProcess9"/>
    <dgm:cxn modelId="{C063DC3A-D6BA-41DF-9235-67DB2E11E2CC}" type="presParOf" srcId="{1826589A-E25A-492F-AA4D-C0B3031384AB}" destId="{6D6B2494-9DED-42CF-8E63-8B292FB1B6C4}" srcOrd="2" destOrd="0" presId="urn:microsoft.com/office/officeart/2005/8/layout/hProcess9"/>
    <dgm:cxn modelId="{CA7FEA8F-0F69-4D9A-ABB2-05A7D7A013B4}" type="presParOf" srcId="{1826589A-E25A-492F-AA4D-C0B3031384AB}" destId="{C68207DE-7E1C-4B4A-A46F-4EAF74408887}" srcOrd="3" destOrd="0" presId="urn:microsoft.com/office/officeart/2005/8/layout/hProcess9"/>
    <dgm:cxn modelId="{941FD1A2-3E2B-4194-B6E1-3FE781D48EE1}" type="presParOf" srcId="{1826589A-E25A-492F-AA4D-C0B3031384AB}" destId="{C3B5A8FC-C2BF-44FE-9A34-B7F4740659C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969CD-9778-407E-A82C-80CC44D71AAE}">
      <dsp:nvSpPr>
        <dsp:cNvPr id="0" name=""/>
        <dsp:cNvSpPr/>
      </dsp:nvSpPr>
      <dsp:spPr>
        <a:xfrm>
          <a:off x="843638" y="0"/>
          <a:ext cx="9450907" cy="5068290"/>
        </a:xfrm>
        <a:prstGeom prst="rightArrow">
          <a:avLst/>
        </a:prstGeom>
        <a:solidFill>
          <a:schemeClr val="accent6">
            <a:lumMod val="20000"/>
            <a:lumOff val="80000"/>
            <a:alpha val="68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ED655-FF6C-4E3F-90A2-D7D72A8E4D82}">
      <dsp:nvSpPr>
        <dsp:cNvPr id="0" name=""/>
        <dsp:cNvSpPr/>
      </dsp:nvSpPr>
      <dsp:spPr>
        <a:xfrm>
          <a:off x="376776" y="1520486"/>
          <a:ext cx="3335614" cy="202731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spc="-10" dirty="0" smtClean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rPr>
            <a:t>Новые формы ОБАС </a:t>
          </a:r>
          <a:r>
            <a:rPr lang="ru-RU" sz="1300" i="0" kern="1200" spc="-1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позволяют увязать бюджетные ассигнования ФБ с конечными результатами их использования, принимать рациональные решения </a:t>
          </a:r>
          <a:br>
            <a:rPr lang="ru-RU" sz="1300" i="0" kern="1200" spc="-1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300" i="0" kern="1200" spc="-1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 этапе планирования расходов и обеспечить проведение мониторинга для оперативного принятия управленческих решений при расходовании бюджетных средств</a:t>
          </a:r>
          <a:endParaRPr lang="ru-RU" sz="1300" kern="1200" dirty="0"/>
        </a:p>
      </dsp:txBody>
      <dsp:txXfrm>
        <a:off x="475741" y="1619451"/>
        <a:ext cx="3137684" cy="1829386"/>
      </dsp:txXfrm>
    </dsp:sp>
    <dsp:sp modelId="{6D6B2494-9DED-42CF-8E63-8B292FB1B6C4}">
      <dsp:nvSpPr>
        <dsp:cNvPr id="0" name=""/>
        <dsp:cNvSpPr/>
      </dsp:nvSpPr>
      <dsp:spPr>
        <a:xfrm>
          <a:off x="3891550" y="1520486"/>
          <a:ext cx="3335614" cy="202731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0" kern="1200" dirty="0" smtClean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Формирование ФБ и его исполнение происходит с использованием</a:t>
          </a:r>
          <a:br>
            <a:rPr lang="ru-RU" sz="1300" i="0" kern="1200" dirty="0" smtClean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ru-RU" sz="1300" b="1" i="0" kern="1200" dirty="0" smtClean="0">
              <a:solidFill>
                <a:srgbClr val="00602B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ОБАС нового формата</a:t>
          </a:r>
        </a:p>
      </dsp:txBody>
      <dsp:txXfrm>
        <a:off x="3990515" y="1619451"/>
        <a:ext cx="3137684" cy="1829386"/>
      </dsp:txXfrm>
    </dsp:sp>
    <dsp:sp modelId="{C3B5A8FC-C2BF-44FE-9A34-B7F4740659CB}">
      <dsp:nvSpPr>
        <dsp:cNvPr id="0" name=""/>
        <dsp:cNvSpPr/>
      </dsp:nvSpPr>
      <dsp:spPr>
        <a:xfrm>
          <a:off x="7406323" y="1520486"/>
          <a:ext cx="3335614" cy="202731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>
              <a:solidFill>
                <a:srgbClr val="00602B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Система СМАРТ-контроля (контроллинга) в финансово-бюджетной сфере СОЗДАНА</a:t>
          </a:r>
          <a:br>
            <a:rPr lang="ru-RU" sz="1300" b="1" i="0" kern="1200" dirty="0" smtClean="0">
              <a:solidFill>
                <a:srgbClr val="00602B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ru-RU" sz="1300" i="0" kern="1200" dirty="0" smtClean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на базе подсистем ГИИС «Электронный бюджет</a:t>
          </a:r>
          <a:endParaRPr lang="ru-RU" sz="1300" kern="1200" dirty="0"/>
        </a:p>
      </dsp:txBody>
      <dsp:txXfrm>
        <a:off x="7505288" y="1619451"/>
        <a:ext cx="3137684" cy="1829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A7E5EE3-F62F-4D47-B6EF-B2608FA42521}" type="datetimeFigureOut">
              <a:rPr lang="ru-RU" smtClean="0"/>
              <a:pPr/>
              <a:t>07.10.2021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377319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88D7AE6-4875-4F2B-909C-2091099912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39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7AE6-4875-4F2B-909C-20910999122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49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7AE6-4875-4F2B-909C-20910999122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88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7AE6-4875-4F2B-909C-20910999122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80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7AE6-4875-4F2B-909C-20910999122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996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7AE6-4875-4F2B-909C-20910999122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14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7AE6-4875-4F2B-909C-20910999122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272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7AE6-4875-4F2B-909C-20910999122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84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7AE6-4875-4F2B-909C-20910999122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1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7AE6-4875-4F2B-909C-20910999122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471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7AE6-4875-4F2B-909C-20910999122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72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7AE6-4875-4F2B-909C-20910999122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0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251B-1A1F-4B19-858E-E32075A99BD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157E-FACD-4ED2-A52F-73BF6E05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59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251B-1A1F-4B19-858E-E32075A99BD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157E-FACD-4ED2-A52F-73BF6E05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06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251B-1A1F-4B19-858E-E32075A99BD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157E-FACD-4ED2-A52F-73BF6E05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0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603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5488535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171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251B-1A1F-4B19-858E-E32075A99BD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157E-FACD-4ED2-A52F-73BF6E05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251B-1A1F-4B19-858E-E32075A99BD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157E-FACD-4ED2-A52F-73BF6E05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251B-1A1F-4B19-858E-E32075A99BD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157E-FACD-4ED2-A52F-73BF6E05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94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251B-1A1F-4B19-858E-E32075A99BD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157E-FACD-4ED2-A52F-73BF6E05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3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251B-1A1F-4B19-858E-E32075A99BD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157E-FACD-4ED2-A52F-73BF6E05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9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251B-1A1F-4B19-858E-E32075A99BD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157E-FACD-4ED2-A52F-73BF6E05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49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251B-1A1F-4B19-858E-E32075A99BD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157E-FACD-4ED2-A52F-73BF6E05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1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251B-1A1F-4B19-858E-E32075A99BD9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157E-FACD-4ED2-A52F-73BF6E050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4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C08251B-1A1F-4B19-858E-E32075A99BD9}" type="datetimeFigureOut">
              <a:rPr lang="ru-RU" smtClean="0"/>
              <a:pPr/>
              <a:t>07.10.2021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8BA157E-FACD-4ED2-A52F-73BF6E05055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3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1.xml"/><Relationship Id="rId5" Type="http://schemas.openxmlformats.org/officeDocument/2006/relationships/image" Target="../media/image7.png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/>
          </p:cNvPicPr>
          <p:nvPr/>
        </p:nvPicPr>
        <p:blipFill rotWithShape="1">
          <a:blip r:embed="rId2">
            <a:alphaModFix amt="54000"/>
          </a:blip>
          <a:srcRect l="3197" t="33872" r="-6506" b="55995"/>
          <a:stretch/>
        </p:blipFill>
        <p:spPr>
          <a:xfrm>
            <a:off x="1307283" y="4842719"/>
            <a:ext cx="10318660" cy="9841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1665181" y="5011638"/>
            <a:ext cx="658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Заместитель Министра финансов Российской Федерации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М.М. Котюков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571" y="2321307"/>
            <a:ext cx="10537371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dist="50800" sx="1000" sy="1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Приоритеты развития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dist="50800" sx="1000" sy="1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финансовой системы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dist="50800" sx="1000" sy="1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dist="50800" sx="1000" sy="1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dist="50800" sx="1000" sy="1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dist="50800" sx="1000" sy="1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2030 года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dist="50800" sx="1000" sy="1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effectLst>
                  <a:outerShdw dist="50800" sx="1000" sy="1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(государственная программа Российской Федерации</a:t>
            </a:r>
          </a:p>
          <a:p>
            <a:pPr algn="ctr"/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effectLst>
                  <a:outerShdw dist="50800" sx="1000" sy="1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«Управление государственными финансами </a:t>
            </a:r>
            <a:br>
              <a:rPr lang="ru-RU" sz="2300" b="1" dirty="0">
                <a:solidFill>
                  <a:schemeClr val="accent6">
                    <a:lumMod val="50000"/>
                  </a:schemeClr>
                </a:solidFill>
                <a:effectLst>
                  <a:outerShdw dist="50800" sx="1000" sy="1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effectLst>
                  <a:outerShdw dist="50800" sx="1000" sy="1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регулирование финансовых рынков»)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5" b="89929" l="5784" r="93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16" b="19969"/>
          <a:stretch/>
        </p:blipFill>
        <p:spPr>
          <a:xfrm>
            <a:off x="5317999" y="199017"/>
            <a:ext cx="1852059" cy="182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" b="19969"/>
          <a:stretch/>
        </p:blipFill>
        <p:spPr>
          <a:xfrm>
            <a:off x="286885" y="96564"/>
            <a:ext cx="701591" cy="690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3533" y="132976"/>
            <a:ext cx="973618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500" b="1" dirty="0" smtClean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6. </a:t>
            </a:r>
            <a:r>
              <a:rPr lang="ru-RU" sz="25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Ведомственный проект</a:t>
            </a:r>
          </a:p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300" b="1" dirty="0" smtClean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«Справедливая поддержка граждан»</a:t>
            </a:r>
            <a:endParaRPr lang="ru-RU" sz="2300" b="1" dirty="0">
              <a:solidFill>
                <a:srgbClr val="00602B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6082" y="853173"/>
            <a:ext cx="395108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срок реализации: 202</a:t>
            </a:r>
            <a:r>
              <a:rPr lang="en-US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lang="ru-RU" sz="2000" i="1" dirty="0" smtClean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-2023 </a:t>
            </a:r>
            <a:r>
              <a:rPr lang="ru-RU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гг.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17916" y="1355081"/>
            <a:ext cx="8585183" cy="9683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мер социальной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поддержки, усиление справедливости их предоставления и увеличение числа выплат, назначаемых с учетом имущественной обеспеченности</a:t>
            </a:r>
          </a:p>
        </p:txBody>
      </p:sp>
      <p:pic>
        <p:nvPicPr>
          <p:cNvPr id="7" name="Picture 2" descr="Goal-setting theory Computer Icons, Goal Setting, plan, logo png thumbnail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8448" y1="49425" x2="28448" y2="49425"/>
                        <a14:foregroundMark x1="42529" y1="49425" x2="42529" y2="49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3" y="1195080"/>
            <a:ext cx="1288397" cy="128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00989" y="2891936"/>
            <a:ext cx="4458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Microsoft Sans Serif" panose="020B0604020202020204" pitchFamily="34" charset="0"/>
              </a:rPr>
              <a:t>Доля расходов федерального бюджета на пособия (выплаты), назначаемые с учетом критериев нуждаемости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0989" y="4094569"/>
            <a:ext cx="5035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Microsoft Sans Serif" panose="020B0604020202020204" pitchFamily="34" charset="0"/>
              </a:rPr>
              <a:t>Доля семей с детьми, получивших меры социальной поддержки на детей на основании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Microsoft Sans Serif" panose="020B0604020202020204" pitchFamily="34" charset="0"/>
              </a:rPr>
              <a:t>только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Microsoft Sans Serif" panose="020B0604020202020204" pitchFamily="34" charset="0"/>
              </a:rPr>
              <a:t>заявления или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Microsoft Sans Serif" panose="020B0604020202020204" pitchFamily="34" charset="0"/>
              </a:rPr>
              <a:t>проактивно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1126" y="2554299"/>
            <a:ext cx="1123026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b="1" dirty="0" smtClean="0">
                <a:solidFill>
                  <a:srgbClr val="9AC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algn="ctr">
              <a:lnSpc>
                <a:spcPct val="70000"/>
              </a:lnSpc>
            </a:pPr>
            <a:r>
              <a:rPr lang="ru-RU" sz="1400" b="1" dirty="0" smtClean="0">
                <a:solidFill>
                  <a:srgbClr val="9AC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1400" b="1" dirty="0">
              <a:solidFill>
                <a:srgbClr val="9AC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80958" y="2554299"/>
            <a:ext cx="1123026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b="1" dirty="0">
                <a:solidFill>
                  <a:srgbClr val="9AC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pPr algn="ctr">
              <a:lnSpc>
                <a:spcPct val="70000"/>
              </a:lnSpc>
            </a:pPr>
            <a:r>
              <a:rPr lang="ru-RU" sz="1400" b="1" dirty="0">
                <a:solidFill>
                  <a:srgbClr val="9AC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75596" y="3002122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ru-RU" sz="40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4000" b="1" dirty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45428" y="3002122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endParaRPr lang="ru-RU" sz="4000" b="1" dirty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75596" y="4089073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ru-RU" sz="4000" b="1" dirty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45427" y="4089073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</a:t>
            </a:r>
            <a:endParaRPr lang="ru-RU" sz="4000" b="1" dirty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41293" y="2554299"/>
            <a:ext cx="1123026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b="1" dirty="0" smtClean="0">
                <a:solidFill>
                  <a:srgbClr val="9AC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pPr algn="ctr">
              <a:lnSpc>
                <a:spcPct val="70000"/>
              </a:lnSpc>
            </a:pPr>
            <a:r>
              <a:rPr lang="ru-RU" sz="1400" b="1" dirty="0" smtClean="0">
                <a:solidFill>
                  <a:srgbClr val="9AC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1400" b="1" dirty="0">
              <a:solidFill>
                <a:srgbClr val="9AC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05763" y="3002122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31%</a:t>
            </a:r>
            <a:endParaRPr lang="ru-RU" sz="4000" b="1" dirty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48429" y="4089073"/>
            <a:ext cx="9268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ru-RU" sz="4000" b="1" dirty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33163" y="5181455"/>
            <a:ext cx="5521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Microsoft Sans Serif" panose="020B0604020202020204" pitchFamily="34" charset="0"/>
              </a:rPr>
              <a:t>Число выплат, назначаемых 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Microsoft Sans Serif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Microsoft Sans Serif" panose="020B0604020202020204" pitchFamily="34" charset="0"/>
              </a:rPr>
              <a:t>с учетом имущественной обеспеченности, требования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Microsoft Sans Serif" panose="020B0604020202020204" pitchFamily="34" charset="0"/>
              </a:rPr>
              <a:t>к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Microsoft Sans Serif" panose="020B0604020202020204" pitchFamily="34" charset="0"/>
              </a:rPr>
              <a:t>оценке которой установлены 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Microsoft Sans Serif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Microsoft Sans Serif" panose="020B0604020202020204" pitchFamily="34" charset="0"/>
              </a:rPr>
              <a:t>на федеральном уровне, единиц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146690" y="528261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216523" y="528261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076857" y="528261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4000" b="1" dirty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833163" y="3965418"/>
            <a:ext cx="10329761" cy="0"/>
          </a:xfrm>
          <a:prstGeom prst="line">
            <a:avLst/>
          </a:prstGeom>
          <a:ln w="19050">
            <a:solidFill>
              <a:srgbClr val="9AC9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833163" y="5042896"/>
            <a:ext cx="10329760" cy="9480"/>
          </a:xfrm>
          <a:prstGeom prst="line">
            <a:avLst/>
          </a:prstGeom>
          <a:ln w="19050">
            <a:solidFill>
              <a:srgbClr val="9AC9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" b="19969"/>
          <a:stretch/>
        </p:blipFill>
        <p:spPr>
          <a:xfrm>
            <a:off x="286885" y="96564"/>
            <a:ext cx="701591" cy="690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3533" y="132976"/>
            <a:ext cx="973618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500" b="1" dirty="0" smtClean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7. Ведомственный </a:t>
            </a:r>
            <a:r>
              <a:rPr lang="ru-RU" sz="25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проект</a:t>
            </a:r>
          </a:p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3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«Электронные </a:t>
            </a:r>
            <a:r>
              <a:rPr lang="ru-RU" sz="2300" b="1" dirty="0" err="1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госзакупки</a:t>
            </a:r>
            <a:r>
              <a:rPr lang="ru-RU" sz="23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ориентированные на результаты»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46083" y="853173"/>
            <a:ext cx="395108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срок реализации: 202</a:t>
            </a:r>
            <a:r>
              <a:rPr lang="en-US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lang="ru-RU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-2027</a:t>
            </a:r>
            <a:r>
              <a:rPr lang="ru-RU" sz="2000" i="1" dirty="0" smtClean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гг.</a:t>
            </a:r>
          </a:p>
        </p:txBody>
      </p:sp>
      <p:sp>
        <p:nvSpPr>
          <p:cNvPr id="11" name="Slide Number Placeholder 12"/>
          <p:cNvSpPr txBox="1">
            <a:spLocks/>
          </p:cNvSpPr>
          <p:nvPr/>
        </p:nvSpPr>
        <p:spPr>
          <a:xfrm>
            <a:off x="11749096" y="6207701"/>
            <a:ext cx="442904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988476" y="7161370"/>
          <a:ext cx="10322527" cy="3503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2664">
                  <a:extLst>
                    <a:ext uri="{9D8B030D-6E8A-4147-A177-3AD203B41FA5}">
                      <a16:colId xmlns:a16="http://schemas.microsoft.com/office/drawing/2014/main" val="2321877294"/>
                    </a:ext>
                  </a:extLst>
                </a:gridCol>
                <a:gridCol w="5049863">
                  <a:extLst>
                    <a:ext uri="{9D8B030D-6E8A-4147-A177-3AD203B41FA5}">
                      <a16:colId xmlns:a16="http://schemas.microsoft.com/office/drawing/2014/main" val="36210646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660047"/>
                  </a:ext>
                </a:extLst>
              </a:tr>
              <a:tr h="3137686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602B"/>
                        </a:buClr>
                        <a:buFont typeface="Wingdings" panose="05000000000000000000" pitchFamily="2" charset="2"/>
                        <a:buChar char="ü"/>
                      </a:pPr>
                      <a:endParaRPr lang="ru-RU" sz="180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Clr>
                          <a:srgbClr val="00602B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80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внедрение электронного документооборота на всех этапах закупочного цикла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00602B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80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интеграция</a:t>
                      </a:r>
                      <a:r>
                        <a:rPr lang="ru-RU" sz="180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ЕИС в сфере закупок </a:t>
                      </a:r>
                      <a:br>
                        <a:rPr lang="ru-RU" sz="180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80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другими информационными системами </a:t>
                      </a:r>
                      <a:br>
                        <a:rPr lang="ru-RU" sz="180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80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целью обмена информацией </a:t>
                      </a:r>
                      <a:br>
                        <a:rPr lang="ru-RU" sz="180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800" i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 соответствии участников закупки единым требованиям</a:t>
                      </a:r>
                      <a:r>
                        <a:rPr lang="ru-RU" sz="180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057990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829032" y="1573370"/>
            <a:ext cx="8585183" cy="10343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цифровой системы государственных и муниципальных закупок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79284" y="4098759"/>
            <a:ext cx="2279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36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36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b="1" dirty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6083" y="3083097"/>
            <a:ext cx="61409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602B"/>
              </a:buClr>
            </a:pP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4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день</a:t>
            </a:r>
            <a:r>
              <a:rPr lang="ru-RU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 поставщика </a:t>
            </a:r>
            <a:r>
              <a:rPr lang="ru-RU" sz="24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 млн рублей</a:t>
            </a: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через «Электронный магазин» и </a:t>
            </a:r>
          </a:p>
          <a:p>
            <a:pPr>
              <a:buClr>
                <a:srgbClr val="00602B"/>
              </a:buClr>
            </a:pPr>
            <a:r>
              <a:rPr lang="ru-RU" sz="24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7 дней </a:t>
            </a: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упрощенный электронный запрос котировок заказчикам</a:t>
            </a:r>
          </a:p>
          <a:p>
            <a:pPr marL="285750" indent="-285750">
              <a:buClr>
                <a:srgbClr val="00602B"/>
              </a:buClr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602B"/>
              </a:buClr>
            </a:pPr>
            <a:r>
              <a:rPr lang="ru-RU" sz="24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дней </a:t>
            </a: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сокращены сроки оплаты по контрактам и </a:t>
            </a:r>
            <a:r>
              <a:rPr lang="ru-RU" sz="24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30 дней </a:t>
            </a:r>
            <a:r>
              <a:rPr lang="ru-RU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 договорам, заключенным с отдельными видами юридических лиц;</a:t>
            </a:r>
            <a:endParaRPr lang="ru-RU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19731" y="9237663"/>
            <a:ext cx="2094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2027</a:t>
            </a:r>
            <a:r>
              <a:rPr lang="en-US" sz="36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pic>
        <p:nvPicPr>
          <p:cNvPr id="13" name="Picture 2" descr="Goal-setting theory Computer Icons, Goal Setting, plan, logo png thumbnail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8448" y1="49425" x2="28448" y2="49425"/>
                        <a14:foregroundMark x1="42529" y1="49425" x2="42529" y2="49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7" y="1446352"/>
            <a:ext cx="1288397" cy="128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7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" b="19969"/>
          <a:stretch/>
        </p:blipFill>
        <p:spPr>
          <a:xfrm>
            <a:off x="286885" y="96564"/>
            <a:ext cx="701591" cy="690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3533" y="132976"/>
            <a:ext cx="9736183" cy="1021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500" b="1" dirty="0" smtClean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8. </a:t>
            </a:r>
            <a:r>
              <a:rPr lang="ru-RU" sz="25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Ведомственный проект</a:t>
            </a:r>
          </a:p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3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«Создание системы с целью государственного управления преференциальными режимами»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46081" y="1154025"/>
            <a:ext cx="395108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срок реализации: 202</a:t>
            </a:r>
            <a:r>
              <a:rPr lang="en-US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lang="ru-RU" sz="2000" i="1" dirty="0" smtClean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-2024 </a:t>
            </a:r>
            <a:r>
              <a:rPr lang="ru-RU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гг.</a:t>
            </a:r>
          </a:p>
        </p:txBody>
      </p:sp>
      <p:sp>
        <p:nvSpPr>
          <p:cNvPr id="11" name="Slide Number Placeholder 12"/>
          <p:cNvSpPr txBox="1">
            <a:spLocks/>
          </p:cNvSpPr>
          <p:nvPr/>
        </p:nvSpPr>
        <p:spPr>
          <a:xfrm>
            <a:off x="11749096" y="6207701"/>
            <a:ext cx="442904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065435" y="1669551"/>
            <a:ext cx="6332062" cy="7336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управления преференциальными режимами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7680" y="3323968"/>
            <a:ext cx="3077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</a:rPr>
              <a:t>Прирост объема частных инвестиций резидентов преференциальных режимов, процент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680" y="5075000"/>
            <a:ext cx="4301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</a:rPr>
              <a:t>Прирост доходов </a:t>
            </a:r>
            <a:r>
              <a:rPr lang="ru-RU" dirty="0" smtClean="0">
                <a:latin typeface="Arial" panose="020B0604020202020204" pitchFamily="34" charset="0"/>
                <a:ea typeface="Microsoft Sans Serif" panose="020B0604020202020204" pitchFamily="34" charset="0"/>
              </a:rPr>
              <a:t>федерального</a:t>
            </a:r>
            <a:br>
              <a:rPr lang="ru-RU" dirty="0" smtClean="0">
                <a:latin typeface="Arial" panose="020B0604020202020204" pitchFamily="34" charset="0"/>
                <a:ea typeface="Microsoft Sans Serif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ea typeface="Microsoft Sans Serif" panose="020B0604020202020204" pitchFamily="34" charset="0"/>
              </a:rPr>
              <a:t>бюджета от </a:t>
            </a:r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</a:rPr>
              <a:t>резидентов преференциальных режимов </a:t>
            </a:r>
            <a:b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</a:rPr>
              <a:t>за счет налоговых поступлений, процент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53105" y="3291536"/>
            <a:ext cx="34314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</a:rPr>
              <a:t>Прирост количества новых рабочих мест, созданных резидентами преференциальных режимов, процент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9514" y="2543148"/>
            <a:ext cx="1067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ru-RU" sz="2800" b="1" dirty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6568" y="3438380"/>
            <a:ext cx="1657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+ 5</a:t>
            </a:r>
            <a:r>
              <a:rPr lang="ru-RU" sz="44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4400" b="1" dirty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53758" y="3530765"/>
            <a:ext cx="1790541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3894" y="5204147"/>
            <a:ext cx="1762963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+ 5%</a:t>
            </a:r>
          </a:p>
        </p:txBody>
      </p:sp>
      <p:pic>
        <p:nvPicPr>
          <p:cNvPr id="18" name="Picture 2" descr="Goal-setting theory Computer Icons, Goal Setting, plan, logo png thumbnail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8448" y1="49425" x2="28448" y2="49425"/>
                        <a14:foregroundMark x1="42529" y1="49425" x2="42529" y2="49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10" y="1432166"/>
            <a:ext cx="1288397" cy="128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82483" y="5380201"/>
            <a:ext cx="2811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ea typeface="Microsoft Sans Serif" panose="020B0604020202020204" pitchFamily="34" charset="0"/>
              </a:rPr>
              <a:t>окращение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</a:rPr>
              <a:t>сроков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</a:rPr>
              <a:t>рассмотрения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</a:rPr>
              <a:t>заявок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19152" y="5188111"/>
            <a:ext cx="1859751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- 50%</a:t>
            </a:r>
          </a:p>
        </p:txBody>
      </p:sp>
    </p:spTree>
    <p:extLst>
      <p:ext uri="{BB962C8B-B14F-4D97-AF65-F5344CB8AC3E}">
        <p14:creationId xmlns:p14="http://schemas.microsoft.com/office/powerpoint/2010/main" val="244169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" b="19969"/>
          <a:stretch/>
        </p:blipFill>
        <p:spPr>
          <a:xfrm>
            <a:off x="286885" y="96564"/>
            <a:ext cx="701591" cy="690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3533" y="132976"/>
            <a:ext cx="9736183" cy="1021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5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</a:t>
            </a:r>
            <a:r>
              <a:rPr lang="ru-RU" sz="2500" b="1" dirty="0" smtClean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ru-RU" sz="25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Ведомственный проект</a:t>
            </a:r>
          </a:p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3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«Публичность и результативность </a:t>
            </a:r>
          </a:p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3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государственной поддержки экономики»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46081" y="1154025"/>
            <a:ext cx="395108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срок реализации: 202</a:t>
            </a:r>
            <a:r>
              <a:rPr lang="en-US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lang="ru-RU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-2026 гг.</a:t>
            </a:r>
          </a:p>
        </p:txBody>
      </p:sp>
      <p:sp>
        <p:nvSpPr>
          <p:cNvPr id="11" name="Slide Number Placeholder 12"/>
          <p:cNvSpPr txBox="1">
            <a:spLocks/>
          </p:cNvSpPr>
          <p:nvPr/>
        </p:nvSpPr>
        <p:spPr>
          <a:xfrm>
            <a:off x="11749096" y="6207701"/>
            <a:ext cx="442904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57672" y="1533212"/>
            <a:ext cx="7632699" cy="10215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Создание цифровой платформы </a:t>
            </a:r>
            <a:b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для распределения и администрирования бюджетных субсидий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8476" y="3140320"/>
            <a:ext cx="4185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/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</a:rPr>
              <a:t>Доля </a:t>
            </a:r>
            <a:r>
              <a:rPr lang="ru-RU" b="1" dirty="0">
                <a:latin typeface="Arial" panose="020B0604020202020204" pitchFamily="34" charset="0"/>
                <a:ea typeface="Microsoft Sans Serif" panose="020B0604020202020204" pitchFamily="34" charset="0"/>
              </a:rPr>
              <a:t>субсидий</a:t>
            </a:r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</a:rPr>
              <a:t>, предоставляемых </a:t>
            </a:r>
            <a:b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</a:rPr>
              <a:t>из бюджетов бюджетной </a:t>
            </a:r>
            <a:r>
              <a:rPr lang="ru-RU" dirty="0" smtClean="0">
                <a:latin typeface="Arial" panose="020B0604020202020204" pitchFamily="34" charset="0"/>
                <a:ea typeface="Microsoft Sans Serif" panose="020B0604020202020204" pitchFamily="34" charset="0"/>
              </a:rPr>
              <a:t>системы с использованием Единой площадки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8476" y="4541063"/>
            <a:ext cx="45153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/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</a:rPr>
              <a:t>Доля </a:t>
            </a:r>
            <a:r>
              <a:rPr lang="ru-RU" b="1" dirty="0">
                <a:latin typeface="Arial" panose="020B0604020202020204" pitchFamily="34" charset="0"/>
                <a:ea typeface="Microsoft Sans Serif" panose="020B0604020202020204" pitchFamily="34" charset="0"/>
              </a:rPr>
              <a:t>соглашений (договоров) о предоставлении субсидий</a:t>
            </a:r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</a:rPr>
              <a:t> из бюджетов бюджетной </a:t>
            </a:r>
            <a:r>
              <a:rPr lang="ru-RU" dirty="0" smtClean="0">
                <a:latin typeface="Arial" panose="020B0604020202020204" pitchFamily="34" charset="0"/>
                <a:ea typeface="Microsoft Sans Serif" panose="020B0604020202020204" pitchFamily="34" charset="0"/>
              </a:rPr>
              <a:t>системы, с последующим </a:t>
            </a:r>
            <a:r>
              <a:rPr lang="ru-RU" b="1" dirty="0" smtClean="0">
                <a:latin typeface="Arial" panose="020B0604020202020204" pitchFamily="34" charset="0"/>
                <a:ea typeface="Microsoft Sans Serif" panose="020B0604020202020204" pitchFamily="34" charset="0"/>
              </a:rPr>
              <a:t>мониторингом достижения результатов</a:t>
            </a:r>
            <a:endParaRPr lang="ru-RU" b="1" dirty="0">
              <a:latin typeface="Arial" panose="020B0604020202020204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785253886"/>
              </p:ext>
            </p:extLst>
          </p:nvPr>
        </p:nvGraphicFramePr>
        <p:xfrm>
          <a:off x="4656666" y="2359358"/>
          <a:ext cx="7020984" cy="1687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088533148"/>
              </p:ext>
            </p:extLst>
          </p:nvPr>
        </p:nvGraphicFramePr>
        <p:xfrm>
          <a:off x="4656666" y="4123997"/>
          <a:ext cx="7020984" cy="163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95279" y="3865266"/>
            <a:ext cx="669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2892" y="3865266"/>
            <a:ext cx="669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3656" y="3865266"/>
            <a:ext cx="669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1239" y="3865266"/>
            <a:ext cx="669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68245" y="3865266"/>
            <a:ext cx="669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8842" y="5619505"/>
            <a:ext cx="669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66455" y="5619505"/>
            <a:ext cx="669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87219" y="5619505"/>
            <a:ext cx="669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14802" y="5619505"/>
            <a:ext cx="669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41808" y="5619505"/>
            <a:ext cx="669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Goal-setting theory Computer Icons, Goal Setting, plan, logo png thumbnail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8448" y1="49425" x2="28448" y2="49425"/>
                        <a14:foregroundMark x1="42529" y1="49425" x2="42529" y2="49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9" y="1447378"/>
            <a:ext cx="1288397" cy="128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160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" b="19969"/>
          <a:stretch/>
        </p:blipFill>
        <p:spPr>
          <a:xfrm>
            <a:off x="286885" y="96564"/>
            <a:ext cx="701591" cy="690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3533" y="132976"/>
            <a:ext cx="973618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500" b="1" dirty="0" smtClean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10. </a:t>
            </a:r>
            <a:r>
              <a:rPr lang="ru-RU" sz="25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Ведомственный проект</a:t>
            </a:r>
          </a:p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3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«Право гражданина на выбор исполнителей социальных услуг»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46082" y="853173"/>
            <a:ext cx="395108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срок реализации: 202</a:t>
            </a:r>
            <a:r>
              <a:rPr lang="en-US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lang="ru-RU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-2025 гг.</a:t>
            </a:r>
          </a:p>
        </p:txBody>
      </p:sp>
      <p:sp>
        <p:nvSpPr>
          <p:cNvPr id="11" name="Slide Number Placeholder 12"/>
          <p:cNvSpPr txBox="1">
            <a:spLocks/>
          </p:cNvSpPr>
          <p:nvPr/>
        </p:nvSpPr>
        <p:spPr>
          <a:xfrm>
            <a:off x="11749096" y="6207701"/>
            <a:ext cx="442904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167010" y="1443727"/>
            <a:ext cx="1652172" cy="1661104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202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" name="Овал 9"/>
          <p:cNvSpPr/>
          <p:nvPr/>
        </p:nvSpPr>
        <p:spPr>
          <a:xfrm>
            <a:off x="5167010" y="3863756"/>
            <a:ext cx="1652172" cy="1661104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202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5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5809795"/>
              </p:ext>
            </p:extLst>
          </p:nvPr>
        </p:nvGraphicFramePr>
        <p:xfrm>
          <a:off x="9873231" y="3619705"/>
          <a:ext cx="1709702" cy="1194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" name="Picture 14" descr="Файл:Russia - blank map (2009-01).svg — Википедия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9" y="4309849"/>
            <a:ext cx="1260409" cy="76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6885" y="1634925"/>
            <a:ext cx="52163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602B"/>
              </a:buClr>
            </a:pP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b="1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3-х млн человек 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повышено качество бюджетных услуг, путем создания механизма конкурентного отбора исполнителей бюджетных услуг </a:t>
            </a: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социальной сфере</a:t>
            </a:r>
            <a:b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25077" y="1573370"/>
            <a:ext cx="41404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000" b="1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4,53 млн человек 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используют официальный сайт для размещения информации о государственных (муниципальных) учреждениях </a:t>
            </a:r>
            <a:r>
              <a:rPr lang="ru-RU" b="1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bus.gov.ru</a:t>
            </a:r>
            <a:endParaRPr lang="ru-RU" sz="1600" dirty="0"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98258" y="4000636"/>
            <a:ext cx="3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602B"/>
              </a:buClr>
            </a:pPr>
            <a:r>
              <a:rPr lang="ru-RU" sz="2000" b="1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субъектов 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утвердят государственные (муниципальные) социальные заказы на оказание государственных (муниципальных) услуг в социальной сфере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25077" y="4047977"/>
            <a:ext cx="45538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602B"/>
              </a:buClr>
            </a:pPr>
            <a:r>
              <a:rPr lang="ru-RU" sz="2000" b="1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субъектов 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утвердят социальные заказы, предусматривающие конкурентные способы отбора </a:t>
            </a:r>
            <a:b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оказание государственных (муниципальных) услуг в социальной сфере</a:t>
            </a:r>
            <a:endParaRPr lang="ru-RU" sz="160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681274887"/>
              </p:ext>
            </p:extLst>
          </p:nvPr>
        </p:nvGraphicFramePr>
        <p:xfrm>
          <a:off x="11180977" y="4281339"/>
          <a:ext cx="1092024" cy="91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5466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" b="19969"/>
          <a:stretch/>
        </p:blipFill>
        <p:spPr>
          <a:xfrm>
            <a:off x="286885" y="96564"/>
            <a:ext cx="701591" cy="690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3533" y="132976"/>
            <a:ext cx="9736183" cy="1021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500" b="1" dirty="0" smtClean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11. </a:t>
            </a:r>
            <a:r>
              <a:rPr lang="ru-RU" sz="25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Ведомственный проект</a:t>
            </a:r>
          </a:p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3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«Реализация инвестиционных проектов с интеграционным эффектом на пространстве ЕАЭС/СНГ»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46082" y="1154025"/>
            <a:ext cx="395108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срок реализации: 2021-2030 гг.</a:t>
            </a:r>
          </a:p>
        </p:txBody>
      </p:sp>
      <p:sp>
        <p:nvSpPr>
          <p:cNvPr id="11" name="Slide Number Placeholder 12"/>
          <p:cNvSpPr txBox="1">
            <a:spLocks/>
          </p:cNvSpPr>
          <p:nvPr/>
        </p:nvSpPr>
        <p:spPr>
          <a:xfrm>
            <a:off x="11749096" y="6207701"/>
            <a:ext cx="442904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7680" y="3349147"/>
            <a:ext cx="35084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</a:rPr>
              <a:t>Суммарный объем балансовых портфелей ЕАБР, АБИИ, НБР в Российской Федерации, млрд долл. США</a:t>
            </a:r>
            <a:endParaRPr lang="ru-RU" dirty="0">
              <a:latin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676044636"/>
              </p:ext>
            </p:extLst>
          </p:nvPr>
        </p:nvGraphicFramePr>
        <p:xfrm>
          <a:off x="3951336" y="1734554"/>
          <a:ext cx="6686486" cy="3521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93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" b="19969"/>
          <a:stretch/>
        </p:blipFill>
        <p:spPr>
          <a:xfrm>
            <a:off x="286885" y="96564"/>
            <a:ext cx="701591" cy="690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3533" y="132976"/>
            <a:ext cx="9736183" cy="1021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500" b="1" dirty="0" smtClean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12. </a:t>
            </a:r>
            <a:r>
              <a:rPr lang="ru-RU" sz="25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Ведомственный проект</a:t>
            </a:r>
          </a:p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3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«Развитие финансового рынка, регулирование деятельности финансовых институтов и субъектов финансового рынка»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46082" y="1155655"/>
            <a:ext cx="395108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срок реализации: 2021-2024 гг.</a:t>
            </a:r>
          </a:p>
        </p:txBody>
      </p:sp>
      <p:sp>
        <p:nvSpPr>
          <p:cNvPr id="11" name="Slide Number Placeholder 12"/>
          <p:cNvSpPr txBox="1">
            <a:spLocks/>
          </p:cNvSpPr>
          <p:nvPr/>
        </p:nvSpPr>
        <p:spPr>
          <a:xfrm>
            <a:off x="11749096" y="6207701"/>
            <a:ext cx="442904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99936"/>
              </p:ext>
            </p:extLst>
          </p:nvPr>
        </p:nvGraphicFramePr>
        <p:xfrm>
          <a:off x="988476" y="1830542"/>
          <a:ext cx="10485365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5365">
                  <a:extLst>
                    <a:ext uri="{9D8B030D-6E8A-4147-A177-3AD203B41FA5}">
                      <a16:colId xmlns:a16="http://schemas.microsoft.com/office/drawing/2014/main" val="6726374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75188"/>
                  </a:ext>
                </a:extLst>
              </a:tr>
              <a:tr h="2563803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602B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2400" b="1" i="0" kern="1200" dirty="0">
                          <a:solidFill>
                            <a:srgbClr val="00602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90% </a:t>
                      </a:r>
                      <a:r>
                        <a:rPr lang="ru-RU" sz="20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финансовых услуг доступны в цифровом </a:t>
                      </a:r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формате</a:t>
                      </a:r>
                      <a:endParaRPr lang="ru-RU" sz="20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Clr>
                          <a:srgbClr val="00602B"/>
                        </a:buClr>
                        <a:buFont typeface="Wingdings" panose="05000000000000000000" pitchFamily="2" charset="2"/>
                        <a:buChar char="ü"/>
                      </a:pPr>
                      <a:endParaRPr lang="ru-RU" sz="20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Clr>
                          <a:srgbClr val="00602B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2400" b="1" i="0" kern="1200" dirty="0">
                          <a:solidFill>
                            <a:srgbClr val="00602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40% </a:t>
                      </a:r>
                      <a:r>
                        <a:rPr lang="ru-RU" sz="20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взрослого населения имеют инструменты </a:t>
                      </a:r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сбережения</a:t>
                      </a:r>
                      <a:endParaRPr lang="ru-RU" sz="20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Clr>
                          <a:srgbClr val="00602B"/>
                        </a:buClr>
                        <a:buFont typeface="Wingdings" panose="05000000000000000000" pitchFamily="2" charset="2"/>
                        <a:buChar char="ü"/>
                      </a:pPr>
                      <a:endParaRPr lang="ru-RU" sz="20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Clr>
                          <a:srgbClr val="00602B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2400" b="1" i="0" kern="1200" dirty="0" smtClean="0">
                          <a:solidFill>
                            <a:srgbClr val="00602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60%</a:t>
                      </a:r>
                      <a:r>
                        <a:rPr lang="ru-RU" sz="2400" b="1" i="0" kern="1200" baseline="0" dirty="0" smtClean="0">
                          <a:solidFill>
                            <a:srgbClr val="00602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 </a:t>
                      </a:r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sz="20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привлечения финансирования для компаний через рынки </a:t>
                      </a:r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капитала</a:t>
                      </a:r>
                    </a:p>
                    <a:p>
                      <a:pPr marL="285750" indent="-285750">
                        <a:buClr>
                          <a:srgbClr val="00602B"/>
                        </a:buClr>
                        <a:buFont typeface="Wingdings" panose="05000000000000000000" pitchFamily="2" charset="2"/>
                        <a:buChar char="ü"/>
                      </a:pPr>
                      <a:endParaRPr lang="ru-RU" sz="200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02B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rgbClr val="00602B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26% </a:t>
                      </a:r>
                      <a:r>
                        <a:rPr lang="ru-RU" sz="200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— </a:t>
                      </a:r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объема </a:t>
                      </a:r>
                      <a:r>
                        <a:rPr lang="ru-RU" sz="200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рынка облигаций юридических лиц резидентов РФ, размещенных на территории РФ, в том числе устойчивых, бессрочных, в общем объеме заимствований юридических лиц резидентов </a:t>
                      </a:r>
                      <a:r>
                        <a:rPr lang="ru-RU" sz="200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РФ</a:t>
                      </a:r>
                      <a:endParaRPr lang="ru-RU" sz="2000" i="0" spc="-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887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54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85846" y="0"/>
            <a:ext cx="10763250" cy="749299"/>
          </a:xfrm>
          <a:prstGeom prst="rect">
            <a:avLst/>
          </a:prstGeom>
          <a:noFill/>
          <a:ln>
            <a:noFill/>
          </a:ln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eaLnBrk="0" hangingPunct="0">
              <a:lnSpc>
                <a:spcPct val="85000"/>
              </a:lnSpc>
              <a:defRPr sz="2000" b="1">
                <a:solidFill>
                  <a:srgbClr val="00602B"/>
                </a:solidFill>
                <a:latin typeface="Trebuchet MS" panose="020B0603020202020204" pitchFamily="34" charset="0"/>
                <a:ea typeface="+mj-ea"/>
                <a:cs typeface="Times New Roman" pitchFamily="18" charset="0"/>
              </a:defRPr>
            </a:lvl1pPr>
            <a:lvl2pPr eaLnBrk="0" hangingPunct="0">
              <a:defRPr sz="4000">
                <a:solidFill>
                  <a:schemeClr val="tx2"/>
                </a:solidFill>
                <a:latin typeface="Arial" charset="0"/>
              </a:defRPr>
            </a:lvl2pPr>
            <a:lvl3pPr eaLnBrk="0" hangingPunct="0">
              <a:defRPr sz="4000">
                <a:solidFill>
                  <a:schemeClr val="tx2"/>
                </a:solidFill>
                <a:latin typeface="Arial" charset="0"/>
              </a:defRPr>
            </a:lvl3pPr>
            <a:lvl4pPr eaLnBrk="0" hangingPunct="0">
              <a:defRPr sz="4000">
                <a:solidFill>
                  <a:schemeClr val="tx2"/>
                </a:solidFill>
                <a:latin typeface="Arial" charset="0"/>
              </a:defRPr>
            </a:lvl4pPr>
            <a:lvl5pPr eaLnBrk="0" hangingPunct="0"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Стратегические приоритеты Минфина России до 2030 года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178933"/>
              </p:ext>
            </p:extLst>
          </p:nvPr>
        </p:nvGraphicFramePr>
        <p:xfrm>
          <a:off x="368300" y="845862"/>
          <a:ext cx="11586156" cy="5826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018">
                  <a:extLst>
                    <a:ext uri="{9D8B030D-6E8A-4147-A177-3AD203B41FA5}">
                      <a16:colId xmlns:a16="http://schemas.microsoft.com/office/drawing/2014/main" val="3183235489"/>
                    </a:ext>
                  </a:extLst>
                </a:gridCol>
                <a:gridCol w="5717195">
                  <a:extLst>
                    <a:ext uri="{9D8B030D-6E8A-4147-A177-3AD203B41FA5}">
                      <a16:colId xmlns:a16="http://schemas.microsoft.com/office/drawing/2014/main" val="459606492"/>
                    </a:ext>
                  </a:extLst>
                </a:gridCol>
                <a:gridCol w="598459">
                  <a:extLst>
                    <a:ext uri="{9D8B030D-6E8A-4147-A177-3AD203B41FA5}">
                      <a16:colId xmlns:a16="http://schemas.microsoft.com/office/drawing/2014/main" val="1579725545"/>
                    </a:ext>
                  </a:extLst>
                </a:gridCol>
                <a:gridCol w="4876484">
                  <a:extLst>
                    <a:ext uri="{9D8B030D-6E8A-4147-A177-3AD203B41FA5}">
                      <a16:colId xmlns:a16="http://schemas.microsoft.com/office/drawing/2014/main" val="2540669649"/>
                    </a:ext>
                  </a:extLst>
                </a:gridCol>
              </a:tblGrid>
              <a:tr h="372496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</a:rPr>
                        <a:t>Ключевое</a:t>
                      </a:r>
                      <a:r>
                        <a:rPr lang="ru-RU" baseline="0" dirty="0">
                          <a:latin typeface="Arial" panose="020B0604020202020204" pitchFamily="34" charset="0"/>
                        </a:rPr>
                        <a:t> направление развития</a:t>
                      </a:r>
                      <a:endParaRPr lang="ru-RU" dirty="0">
                        <a:solidFill>
                          <a:srgbClr val="00602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</a:rPr>
                        <a:t>Целевой</a:t>
                      </a:r>
                      <a:r>
                        <a:rPr lang="ru-RU" baseline="0" dirty="0">
                          <a:latin typeface="Arial" panose="020B0604020202020204" pitchFamily="34" charset="0"/>
                        </a:rPr>
                        <a:t> ориентир</a:t>
                      </a:r>
                      <a:endParaRPr lang="ru-RU" b="1" dirty="0">
                        <a:solidFill>
                          <a:srgbClr val="00602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006051"/>
                  </a:ext>
                </a:extLst>
              </a:tr>
              <a:tr h="10864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Обеспечение стабильных экономических условий за счет соблюдения долгосрочных принципов устойчивости </a:t>
                      </a:r>
                      <a:b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и сбалансированности бюджетной системы (</a:t>
                      </a:r>
                      <a:r>
                        <a:rPr lang="ru-RU" sz="2000" u="none" strike="noStrike" dirty="0" err="1">
                          <a:effectLst/>
                          <a:latin typeface="Arial" panose="020B0604020202020204" pitchFamily="34" charset="0"/>
                        </a:rPr>
                        <a:t>макростабильность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</a:rPr>
                        <a:t>—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effectLst/>
                          <a:latin typeface="Arial" panose="020B0604020202020204" pitchFamily="34" charset="0"/>
                        </a:rPr>
                        <a:t>ежегодный </a:t>
                      </a:r>
                      <a:r>
                        <a:rPr lang="ru-RU" sz="1600" u="none" strike="noStrike" kern="1200" dirty="0">
                          <a:effectLst/>
                          <a:latin typeface="Arial" panose="020B0604020202020204" pitchFamily="34" charset="0"/>
                        </a:rPr>
                        <a:t>первичный структурный дефицит ФБ по отношению к ВВП не более </a:t>
                      </a:r>
                      <a:r>
                        <a:rPr lang="ru-RU" sz="2800" u="none" strike="noStrike" kern="1200" dirty="0" smtClean="0">
                          <a:effectLst/>
                          <a:latin typeface="Arial" panose="020B0604020202020204" pitchFamily="34" charset="0"/>
                        </a:rPr>
                        <a:t>0,5%</a:t>
                      </a:r>
                      <a:endParaRPr lang="ru-RU" sz="2800" b="1" i="0" u="none" strike="noStrike" kern="1200" dirty="0">
                        <a:solidFill>
                          <a:srgbClr val="00602B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351246"/>
                  </a:ext>
                </a:extLst>
              </a:tr>
              <a:tr h="6047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</a:rPr>
                        <a:t>2.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Комплексная оценка качества управления бюджетным процессом (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</a:rPr>
                        <a:t>бюджет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</a:rPr>
                        <a:t>—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u="none" strike="noStrike" kern="1200" dirty="0" smtClean="0">
                          <a:effectLst/>
                          <a:latin typeface="Arial" panose="020B0604020202020204" pitchFamily="34" charset="0"/>
                        </a:rPr>
                        <a:t>не </a:t>
                      </a:r>
                      <a:r>
                        <a:rPr lang="ru-RU" sz="1600" u="none" strike="noStrike" kern="1200" dirty="0">
                          <a:effectLst/>
                          <a:latin typeface="Arial" panose="020B0604020202020204" pitchFamily="34" charset="0"/>
                        </a:rPr>
                        <a:t>менее </a:t>
                      </a:r>
                      <a:r>
                        <a:rPr lang="ru-RU" sz="2800" u="none" strike="noStrike" dirty="0">
                          <a:effectLst/>
                          <a:latin typeface="Arial" panose="020B0604020202020204" pitchFamily="34" charset="0"/>
                        </a:rPr>
                        <a:t>89%</a:t>
                      </a:r>
                      <a:endParaRPr lang="ru-RU" sz="2800" b="1" dirty="0">
                        <a:solidFill>
                          <a:srgbClr val="00602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942774"/>
                  </a:ext>
                </a:extLst>
              </a:tr>
              <a:tr h="60546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</a:rPr>
                        <a:t>3.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Индекс собираемости основных налогов, ввозной таможенной пошлины и страховых взносов</a:t>
                      </a:r>
                      <a:r>
                        <a:rPr lang="ru-RU" sz="1600" u="none" strike="noStrike" baseline="0" dirty="0"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ru-RU" sz="2000" u="none" strike="noStrike" baseline="0" dirty="0">
                          <a:effectLst/>
                          <a:latin typeface="Arial" panose="020B0604020202020204" pitchFamily="34" charset="0"/>
                        </a:rPr>
                        <a:t>доходы</a:t>
                      </a:r>
                      <a:r>
                        <a:rPr lang="ru-RU" sz="1600" u="none" strike="noStrike" baseline="0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</a:rPr>
                        <a:t>—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u="none" strike="noStrike" kern="1200" dirty="0" smtClean="0">
                          <a:effectLst/>
                          <a:latin typeface="Arial" panose="020B0604020202020204" pitchFamily="34" charset="0"/>
                        </a:rPr>
                        <a:t>не </a:t>
                      </a:r>
                      <a:r>
                        <a:rPr lang="ru-RU" sz="1600" u="none" strike="noStrike" kern="1200" dirty="0">
                          <a:effectLst/>
                          <a:latin typeface="Arial" panose="020B0604020202020204" pitchFamily="34" charset="0"/>
                        </a:rPr>
                        <a:t>ниже </a:t>
                      </a:r>
                      <a:r>
                        <a:rPr lang="ru-RU" sz="2800" u="none" strike="noStrike" dirty="0">
                          <a:effectLst/>
                          <a:latin typeface="Arial" panose="020B0604020202020204" pitchFamily="34" charset="0"/>
                        </a:rPr>
                        <a:t>103,2%</a:t>
                      </a:r>
                      <a:r>
                        <a:rPr lang="ru-RU" sz="2800" u="none" strike="noStrike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</a:rPr>
                        <a:t>по отношению 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к уровню 2020 года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417575"/>
                  </a:ext>
                </a:extLst>
              </a:tr>
              <a:tr h="66864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</a:rPr>
                        <a:t>4.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Сохранение соотношения государственного долга РФ по отношению к ВВП (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</a:rPr>
                        <a:t>расходы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</a:rPr>
                        <a:t>—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</a:rPr>
                        <a:t>на 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уровне, </a:t>
                      </a:r>
                      <a:r>
                        <a:rPr lang="ru-RU" sz="1600" u="none" strike="noStrike" kern="1200" dirty="0">
                          <a:effectLst/>
                          <a:latin typeface="Arial" panose="020B0604020202020204" pitchFamily="34" charset="0"/>
                        </a:rPr>
                        <a:t>не превышающем </a:t>
                      </a:r>
                      <a:r>
                        <a:rPr lang="ru-RU" sz="2800" u="none" strike="noStrike" dirty="0">
                          <a:effectLst/>
                          <a:latin typeface="Arial" panose="020B0604020202020204" pitchFamily="34" charset="0"/>
                        </a:rPr>
                        <a:t>20%</a:t>
                      </a:r>
                      <a:endParaRPr lang="ru-RU" sz="2800" b="1" dirty="0">
                        <a:solidFill>
                          <a:srgbClr val="00602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096130"/>
                  </a:ext>
                </a:extLst>
              </a:tr>
              <a:tr h="108644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</a:rPr>
                        <a:t>5.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Создание условий, повышающих доступность финансового рынка, при которых доля инвестиционных, страховых и пенсионных продуктов в сбережениях граждан увеличится (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</a:rPr>
                        <a:t>финансовые</a:t>
                      </a:r>
                      <a:r>
                        <a:rPr lang="ru-RU" sz="2000" u="none" strike="noStrike" baseline="0" dirty="0">
                          <a:effectLst/>
                          <a:latin typeface="Arial" panose="020B0604020202020204" pitchFamily="34" charset="0"/>
                        </a:rPr>
                        <a:t> рынки</a:t>
                      </a:r>
                      <a:r>
                        <a:rPr lang="ru-RU" sz="1600" u="none" strike="noStrike" baseline="0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</a:rPr>
                        <a:t>—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effectLst/>
                          <a:latin typeface="Arial" panose="020B0604020202020204" pitchFamily="34" charset="0"/>
                        </a:rPr>
                        <a:t>до</a:t>
                      </a:r>
                      <a:r>
                        <a:rPr lang="ru-RU" sz="200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2800" u="none" strike="noStrike" dirty="0"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r>
                        <a:rPr lang="ru-RU" sz="2800" u="none" strike="noStrike" dirty="0" smtClean="0"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260098"/>
                  </a:ext>
                </a:extLst>
              </a:tr>
              <a:tr h="108644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</a:rPr>
                        <a:t>6.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Обеспечение роста доходов от дивидендных выплат хозяйственных обществ, права акционера (участника) </a:t>
                      </a:r>
                      <a:b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в которых осуществляет </a:t>
                      </a:r>
                      <a:r>
                        <a:rPr lang="ru-RU" sz="1600" u="none" strike="noStrike" dirty="0" err="1">
                          <a:effectLst/>
                          <a:latin typeface="Arial" panose="020B0604020202020204" pitchFamily="34" charset="0"/>
                        </a:rPr>
                        <a:t>Росимущество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ru-RU" sz="2000" u="none" strike="noStrike" dirty="0">
                          <a:effectLst/>
                        </a:rPr>
                        <a:t>управление собственностью</a:t>
                      </a:r>
                      <a:r>
                        <a:rPr lang="ru-RU" sz="1600" u="none" strike="noStrike" dirty="0">
                          <a:effectLst/>
                        </a:rPr>
                        <a:t>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</a:rPr>
                        <a:t>—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u="none" strike="noStrike" dirty="0" smtClean="0">
                          <a:effectLst/>
                          <a:latin typeface="Arial" panose="020B0604020202020204" pitchFamily="34" charset="0"/>
                        </a:rPr>
                        <a:t>не 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менее чем </a:t>
                      </a:r>
                      <a:r>
                        <a:rPr lang="ru-RU" sz="2800" u="none" strike="noStrike" dirty="0">
                          <a:effectLst/>
                          <a:latin typeface="Arial" panose="020B0604020202020204" pitchFamily="34" charset="0"/>
                        </a:rPr>
                        <a:t>в 2,5 раза 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к уровню 2021 года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21912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" b="19969"/>
          <a:stretch/>
        </p:blipFill>
        <p:spPr>
          <a:xfrm>
            <a:off x="286885" y="96564"/>
            <a:ext cx="701591" cy="690519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11749096" y="6207701"/>
            <a:ext cx="442904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73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736600" y="1014608"/>
            <a:ext cx="10515600" cy="5630032"/>
          </a:xfrm>
        </p:spPr>
        <p:txBody>
          <a:bodyPr>
            <a:normAutofit/>
          </a:bodyPr>
          <a:lstStyle/>
          <a:p>
            <a:pPr marL="514350" indent="-514350" algn="ctr">
              <a:buAutoNum type="romanUcPeriod"/>
            </a:pPr>
            <a:r>
              <a:rPr lang="ru-RU" sz="2000" b="1" dirty="0">
                <a:solidFill>
                  <a:srgbClr val="00602B"/>
                </a:solidFill>
                <a:cs typeface="Arial" panose="020B0604020202020204" pitchFamily="34" charset="0"/>
              </a:rPr>
              <a:t>Новая высокотехнологичная экономика</a:t>
            </a:r>
            <a:endParaRPr lang="en-US" sz="2000" b="1" dirty="0">
              <a:solidFill>
                <a:srgbClr val="00602B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700" dirty="0">
                <a:cs typeface="Arial" panose="020B0604020202020204" pitchFamily="34" charset="0"/>
              </a:rPr>
              <a:t>1. Целостность системы управления бюджетными рисками </a:t>
            </a:r>
          </a:p>
          <a:p>
            <a:pPr marL="0" indent="0" algn="just">
              <a:buNone/>
            </a:pPr>
            <a:r>
              <a:rPr lang="ru-RU" sz="1700" dirty="0">
                <a:cs typeface="Arial" panose="020B0604020202020204" pitchFamily="34" charset="0"/>
              </a:rPr>
              <a:t>2. Создание системы с целью государственного управления преференциальными режимами </a:t>
            </a:r>
          </a:p>
          <a:p>
            <a:pPr marL="0" indent="0" algn="just">
              <a:buNone/>
            </a:pPr>
            <a:r>
              <a:rPr lang="ru-RU" sz="1700" dirty="0">
                <a:cs typeface="Arial" panose="020B0604020202020204" pitchFamily="34" charset="0"/>
              </a:rPr>
              <a:t>3. Оцифровка оборота драгоценных металлов, драгоценных камней и изделий из них</a:t>
            </a:r>
          </a:p>
          <a:p>
            <a:pPr marL="0" indent="0">
              <a:buNone/>
            </a:pPr>
            <a:r>
              <a:rPr lang="ru-RU" sz="1700" dirty="0">
                <a:cs typeface="Arial" panose="020B0604020202020204" pitchFamily="34" charset="0"/>
              </a:rPr>
              <a:t>4. Управление структурой государственного долга РФ с привлечением фискальных резервов </a:t>
            </a:r>
          </a:p>
          <a:p>
            <a:pPr marL="0" indent="0" algn="ctr">
              <a:buNone/>
            </a:pPr>
            <a:endParaRPr lang="ru-RU" sz="20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00602B"/>
                </a:solidFill>
                <a:cs typeface="Arial" panose="020B0604020202020204" pitchFamily="34" charset="0"/>
              </a:rPr>
              <a:t>II. </a:t>
            </a:r>
            <a:r>
              <a:rPr lang="ru-RU" sz="2000" b="1" dirty="0">
                <a:solidFill>
                  <a:srgbClr val="00602B"/>
                </a:solidFill>
                <a:cs typeface="Arial" panose="020B0604020202020204" pitchFamily="34" charset="0"/>
              </a:rPr>
              <a:t>Агрессивное развитие инфраструктуры</a:t>
            </a:r>
            <a:endParaRPr lang="en-US" sz="1000" b="1" dirty="0">
              <a:solidFill>
                <a:srgbClr val="00602B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700" dirty="0">
                <a:cs typeface="Arial" panose="020B0604020202020204" pitchFamily="34" charset="0"/>
              </a:rPr>
              <a:t>5. Создание финансовых стимулов для развития городских агломераций</a:t>
            </a:r>
          </a:p>
          <a:p>
            <a:pPr marL="0" indent="0" algn="just">
              <a:buNone/>
            </a:pPr>
            <a:r>
              <a:rPr lang="ru-RU" sz="1700" dirty="0">
                <a:cs typeface="Arial" panose="020B0604020202020204" pitchFamily="34" charset="0"/>
              </a:rPr>
              <a:t>6. Реализация инвестиционных проектов с интеграционным эффектом на пространстве ЕАЭС/СНГ </a:t>
            </a:r>
          </a:p>
          <a:p>
            <a:pPr marL="0" indent="0" algn="just">
              <a:buNone/>
            </a:pPr>
            <a:r>
              <a:rPr lang="ru-RU" sz="1700" dirty="0">
                <a:cs typeface="Arial" panose="020B0604020202020204" pitchFamily="34" charset="0"/>
              </a:rPr>
              <a:t>7. Гарантийная поддержка развития инфраструктуры</a:t>
            </a:r>
          </a:p>
          <a:p>
            <a:pPr marL="0" indent="0" algn="just">
              <a:buNone/>
            </a:pPr>
            <a:r>
              <a:rPr lang="ru-RU" sz="1700" dirty="0">
                <a:cs typeface="Arial" panose="020B0604020202020204" pitchFamily="34" charset="0"/>
              </a:rPr>
              <a:t>8. Федерация и регионы: единое целеполагание </a:t>
            </a:r>
          </a:p>
          <a:p>
            <a:pPr marL="0" indent="0" algn="ctr">
              <a:buNone/>
            </a:pPr>
            <a:endParaRPr lang="ru-RU" sz="20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00602B"/>
                </a:solidFill>
                <a:cs typeface="Arial" panose="020B0604020202020204" pitchFamily="34" charset="0"/>
              </a:rPr>
              <a:t>III. </a:t>
            </a:r>
            <a:r>
              <a:rPr lang="ru-RU" sz="2000" b="1" dirty="0">
                <a:solidFill>
                  <a:srgbClr val="00602B"/>
                </a:solidFill>
                <a:cs typeface="Arial" panose="020B0604020202020204" pitchFamily="34" charset="0"/>
              </a:rPr>
              <a:t>Новый общественный договор</a:t>
            </a:r>
            <a:endParaRPr lang="en-US" sz="1000" b="1" dirty="0">
              <a:solidFill>
                <a:srgbClr val="00602B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700" dirty="0">
                <a:cs typeface="Arial" panose="020B0604020202020204" pitchFamily="34" charset="0"/>
              </a:rPr>
              <a:t>9. Справедливая поддержка граждан </a:t>
            </a:r>
            <a:endParaRPr lang="en-US" sz="1700" dirty="0">
              <a:cs typeface="Arial" panose="020B0604020202020204" pitchFamily="34" charset="0"/>
            </a:endParaRPr>
          </a:p>
          <a:p>
            <a:pPr marL="400050" indent="-400050">
              <a:buAutoNum type="romanUcPeriod"/>
            </a:pPr>
            <a:endParaRPr lang="en-US" sz="1400" dirty="0">
              <a:cs typeface="Arial" panose="020B0604020202020204" pitchFamily="34" charset="0"/>
            </a:endParaRPr>
          </a:p>
          <a:p>
            <a:pPr marL="400050" indent="-400050">
              <a:buAutoNum type="romanUcPeriod"/>
            </a:pP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5846" y="0"/>
            <a:ext cx="10763250" cy="749299"/>
          </a:xfrm>
          <a:prstGeom prst="rect">
            <a:avLst/>
          </a:prstGeom>
          <a:noFill/>
          <a:ln>
            <a:noFill/>
          </a:ln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eaLnBrk="0" hangingPunct="0">
              <a:lnSpc>
                <a:spcPct val="85000"/>
              </a:lnSpc>
              <a:defRPr sz="2000" b="1">
                <a:solidFill>
                  <a:srgbClr val="00602B"/>
                </a:solidFill>
                <a:latin typeface="Trebuchet MS" panose="020B0603020202020204" pitchFamily="34" charset="0"/>
                <a:ea typeface="+mj-ea"/>
                <a:cs typeface="Times New Roman" pitchFamily="18" charset="0"/>
              </a:defRPr>
            </a:lvl1pPr>
            <a:lvl2pPr eaLnBrk="0" hangingPunct="0">
              <a:defRPr sz="4000">
                <a:solidFill>
                  <a:schemeClr val="tx2"/>
                </a:solidFill>
                <a:latin typeface="Arial" charset="0"/>
              </a:defRPr>
            </a:lvl2pPr>
            <a:lvl3pPr eaLnBrk="0" hangingPunct="0">
              <a:defRPr sz="4000">
                <a:solidFill>
                  <a:schemeClr val="tx2"/>
                </a:solidFill>
                <a:latin typeface="Arial" charset="0"/>
              </a:defRPr>
            </a:lvl3pPr>
            <a:lvl4pPr eaLnBrk="0" hangingPunct="0">
              <a:defRPr sz="4000">
                <a:solidFill>
                  <a:schemeClr val="tx2"/>
                </a:solidFill>
                <a:latin typeface="Arial" charset="0"/>
              </a:defRPr>
            </a:lvl4pPr>
            <a:lvl5pPr eaLnBrk="0" hangingPunct="0"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Стратегические приоритеты Минфина России до 2030 года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" b="19969"/>
          <a:stretch/>
        </p:blipFill>
        <p:spPr>
          <a:xfrm>
            <a:off x="286885" y="96564"/>
            <a:ext cx="701591" cy="690519"/>
          </a:xfrm>
          <a:prstGeom prst="rect">
            <a:avLst/>
          </a:prstGeom>
        </p:spPr>
      </p:pic>
      <p:sp>
        <p:nvSpPr>
          <p:cNvPr id="18" name="Slide Number Placeholder 12"/>
          <p:cNvSpPr txBox="1">
            <a:spLocks/>
          </p:cNvSpPr>
          <p:nvPr/>
        </p:nvSpPr>
        <p:spPr>
          <a:xfrm>
            <a:off x="11749096" y="6207701"/>
            <a:ext cx="442904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6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988476" y="883647"/>
            <a:ext cx="10515600" cy="56135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0602B"/>
                </a:solidFill>
                <a:cs typeface="Arial" panose="020B0604020202020204" pitchFamily="34" charset="0"/>
              </a:rPr>
              <a:t>IV. </a:t>
            </a:r>
            <a:r>
              <a:rPr lang="ru-RU" sz="2000" b="1" dirty="0" err="1">
                <a:solidFill>
                  <a:srgbClr val="00602B"/>
                </a:solidFill>
                <a:cs typeface="Arial" panose="020B0604020202020204" pitchFamily="34" charset="0"/>
              </a:rPr>
              <a:t>Клиентоцентричное</a:t>
            </a:r>
            <a:r>
              <a:rPr lang="ru-RU" sz="2000" b="1" dirty="0">
                <a:solidFill>
                  <a:srgbClr val="00602B"/>
                </a:solidFill>
                <a:cs typeface="Arial" panose="020B0604020202020204" pitchFamily="34" charset="0"/>
              </a:rPr>
              <a:t> государство</a:t>
            </a:r>
            <a:endParaRPr lang="en-US" sz="2000" b="1" dirty="0">
              <a:solidFill>
                <a:srgbClr val="00602B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700" dirty="0">
                <a:cs typeface="Arial" panose="020B0604020202020204" pitchFamily="34" charset="0"/>
              </a:rPr>
              <a:t>10. Электронные </a:t>
            </a:r>
            <a:r>
              <a:rPr lang="ru-RU" sz="1700" dirty="0" err="1">
                <a:cs typeface="Arial" panose="020B0604020202020204" pitchFamily="34" charset="0"/>
              </a:rPr>
              <a:t>госзакупки</a:t>
            </a:r>
            <a:r>
              <a:rPr lang="ru-RU" sz="1700" dirty="0">
                <a:cs typeface="Arial" panose="020B0604020202020204" pitchFamily="34" charset="0"/>
              </a:rPr>
              <a:t>, ориентированные на результаты </a:t>
            </a:r>
          </a:p>
          <a:p>
            <a:pPr marL="0" indent="0">
              <a:buNone/>
            </a:pPr>
            <a:r>
              <a:rPr lang="ru-RU" sz="1700" dirty="0">
                <a:cs typeface="Arial" panose="020B0604020202020204" pitchFamily="34" charset="0"/>
              </a:rPr>
              <a:t>11. Право граждан на выбор исполнителей социальных услуг </a:t>
            </a:r>
          </a:p>
          <a:p>
            <a:pPr marL="0" indent="0">
              <a:buNone/>
            </a:pPr>
            <a:r>
              <a:rPr lang="ru-RU" sz="1700" dirty="0">
                <a:cs typeface="Arial" panose="020B0604020202020204" pitchFamily="34" charset="0"/>
              </a:rPr>
              <a:t>12. Публичность и результативность государственной поддержки экономики </a:t>
            </a:r>
          </a:p>
          <a:p>
            <a:pPr marL="0" indent="0">
              <a:buNone/>
            </a:pPr>
            <a:r>
              <a:rPr lang="ru-RU" sz="1700" dirty="0">
                <a:cs typeface="Arial" panose="020B0604020202020204" pitchFamily="34" charset="0"/>
              </a:rPr>
              <a:t>13. Электронный СМАРТ-контроль и учет государственных финансов для управленческих решений </a:t>
            </a:r>
          </a:p>
          <a:p>
            <a:pPr marL="0" indent="0">
              <a:buNone/>
            </a:pPr>
            <a:r>
              <a:rPr lang="ru-RU" sz="1700" dirty="0">
                <a:cs typeface="Arial" panose="020B0604020202020204" pitchFamily="34" charset="0"/>
              </a:rPr>
              <a:t>14. Эффективность налоговых льгот</a:t>
            </a:r>
          </a:p>
          <a:p>
            <a:pPr marL="0" indent="0">
              <a:buNone/>
            </a:pPr>
            <a:r>
              <a:rPr lang="ru-RU" sz="1700" dirty="0">
                <a:cs typeface="Arial" panose="020B0604020202020204" pitchFamily="34" charset="0"/>
              </a:rPr>
              <a:t>15. Таможенный мониторинг </a:t>
            </a:r>
          </a:p>
          <a:p>
            <a:pPr marL="0" indent="0">
              <a:buNone/>
            </a:pPr>
            <a:r>
              <a:rPr lang="ru-RU" sz="1700" dirty="0">
                <a:cs typeface="Arial" panose="020B0604020202020204" pitchFamily="34" charset="0"/>
              </a:rPr>
              <a:t>16. Сбережения для людей, инвестиции для бизнеса </a:t>
            </a:r>
          </a:p>
          <a:p>
            <a:pPr marL="0" indent="0">
              <a:buNone/>
            </a:pPr>
            <a:r>
              <a:rPr lang="ru-RU" sz="1700" dirty="0">
                <a:cs typeface="Arial" panose="020B0604020202020204" pitchFamily="34" charset="0"/>
              </a:rPr>
              <a:t>17. Миссия государственного аппарата: реализация публично-властных функций </a:t>
            </a:r>
          </a:p>
          <a:p>
            <a:pPr marL="0" indent="0">
              <a:buNone/>
            </a:pPr>
            <a:r>
              <a:rPr lang="ru-RU" sz="1700" dirty="0">
                <a:cs typeface="Arial" panose="020B0604020202020204" pitchFamily="34" charset="0"/>
              </a:rPr>
              <a:t>18. Новая финансовая культура (</a:t>
            </a:r>
            <a:r>
              <a:rPr lang="ru-RU" sz="1700" dirty="0" err="1">
                <a:cs typeface="Arial" panose="020B0604020202020204" pitchFamily="34" charset="0"/>
              </a:rPr>
              <a:t>МоиФинансы</a:t>
            </a:r>
            <a:r>
              <a:rPr lang="ru-RU" sz="1700" dirty="0">
                <a:cs typeface="Arial" panose="020B0604020202020204" pitchFamily="34" charset="0"/>
              </a:rPr>
              <a:t>: просто о сложном) </a:t>
            </a:r>
          </a:p>
          <a:p>
            <a:pPr marL="0" indent="0">
              <a:buNone/>
            </a:pPr>
            <a:r>
              <a:rPr lang="ru-RU" sz="1700" dirty="0">
                <a:cs typeface="Arial" panose="020B0604020202020204" pitchFamily="34" charset="0"/>
              </a:rPr>
              <a:t>19. Государство как эффективный собственник </a:t>
            </a:r>
          </a:p>
          <a:p>
            <a:pPr marL="0" indent="0">
              <a:buNone/>
            </a:pPr>
            <a:r>
              <a:rPr lang="ru-RU" sz="1700" dirty="0">
                <a:cs typeface="Arial" panose="020B0604020202020204" pitchFamily="34" charset="0"/>
              </a:rPr>
              <a:t>20. Электронный бюджет 2.0</a:t>
            </a:r>
          </a:p>
          <a:p>
            <a:pPr marL="0" indent="0">
              <a:buNone/>
            </a:pPr>
            <a:endParaRPr lang="en-US" sz="17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00602B"/>
                </a:solidFill>
                <a:cs typeface="Arial" panose="020B0604020202020204" pitchFamily="34" charset="0"/>
              </a:rPr>
              <a:t>V. </a:t>
            </a:r>
            <a:r>
              <a:rPr lang="ru-RU" sz="2000" b="1" dirty="0">
                <a:solidFill>
                  <a:srgbClr val="00602B"/>
                </a:solidFill>
                <a:cs typeface="Arial" panose="020B0604020202020204" pitchFamily="34" charset="0"/>
              </a:rPr>
              <a:t>Национальная инновационная система</a:t>
            </a:r>
            <a:endParaRPr lang="en-US" sz="2000" b="1" dirty="0">
              <a:solidFill>
                <a:srgbClr val="00602B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700" dirty="0">
                <a:cs typeface="Arial" panose="020B0604020202020204" pitchFamily="34" charset="0"/>
              </a:rPr>
              <a:t>21. Финансовые инструменты для науки и технологий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8476" y="0"/>
            <a:ext cx="10763250" cy="749299"/>
          </a:xfrm>
          <a:prstGeom prst="rect">
            <a:avLst/>
          </a:prstGeom>
          <a:noFill/>
          <a:ln>
            <a:noFill/>
          </a:ln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eaLnBrk="0" hangingPunct="0">
              <a:lnSpc>
                <a:spcPct val="85000"/>
              </a:lnSpc>
              <a:defRPr sz="2000" b="1">
                <a:solidFill>
                  <a:srgbClr val="00602B"/>
                </a:solidFill>
                <a:latin typeface="Trebuchet MS" panose="020B0603020202020204" pitchFamily="34" charset="0"/>
                <a:ea typeface="+mj-ea"/>
                <a:cs typeface="Times New Roman" pitchFamily="18" charset="0"/>
              </a:defRPr>
            </a:lvl1pPr>
            <a:lvl2pPr eaLnBrk="0" hangingPunct="0">
              <a:defRPr sz="4000">
                <a:solidFill>
                  <a:schemeClr val="tx2"/>
                </a:solidFill>
                <a:latin typeface="Arial" charset="0"/>
              </a:defRPr>
            </a:lvl2pPr>
            <a:lvl3pPr eaLnBrk="0" hangingPunct="0">
              <a:defRPr sz="4000">
                <a:solidFill>
                  <a:schemeClr val="tx2"/>
                </a:solidFill>
                <a:latin typeface="Arial" charset="0"/>
              </a:defRPr>
            </a:lvl3pPr>
            <a:lvl4pPr eaLnBrk="0" hangingPunct="0">
              <a:defRPr sz="4000">
                <a:solidFill>
                  <a:schemeClr val="tx2"/>
                </a:solidFill>
                <a:latin typeface="Arial" charset="0"/>
              </a:defRPr>
            </a:lvl4pPr>
            <a:lvl5pPr eaLnBrk="0" hangingPunct="0"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Стратегические приоритеты Минфина России до 2030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" b="19969"/>
          <a:stretch/>
        </p:blipFill>
        <p:spPr>
          <a:xfrm>
            <a:off x="286885" y="96564"/>
            <a:ext cx="701591" cy="690519"/>
          </a:xfrm>
          <a:prstGeom prst="rect">
            <a:avLst/>
          </a:prstGeom>
        </p:spPr>
      </p:pic>
      <p:sp>
        <p:nvSpPr>
          <p:cNvPr id="5" name="Slide Number Placeholder 12"/>
          <p:cNvSpPr txBox="1">
            <a:spLocks/>
          </p:cNvSpPr>
          <p:nvPr/>
        </p:nvSpPr>
        <p:spPr>
          <a:xfrm>
            <a:off x="11749096" y="6207701"/>
            <a:ext cx="442904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7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413996" y="3636033"/>
            <a:ext cx="5338102" cy="1933634"/>
            <a:chOff x="281329" y="4457172"/>
            <a:chExt cx="5338102" cy="1933634"/>
          </a:xfrm>
        </p:grpSpPr>
        <p:graphicFrame>
          <p:nvGraphicFramePr>
            <p:cNvPr id="14" name="Диаграмма 13"/>
            <p:cNvGraphicFramePr/>
            <p:nvPr>
              <p:extLst>
                <p:ext uri="{D42A27DB-BD31-4B8C-83A1-F6EECF244321}">
                  <p14:modId xmlns:p14="http://schemas.microsoft.com/office/powerpoint/2010/main" val="2900509479"/>
                </p:ext>
              </p:extLst>
            </p:nvPr>
          </p:nvGraphicFramePr>
          <p:xfrm>
            <a:off x="281329" y="4457172"/>
            <a:ext cx="5338102" cy="19336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Прямоугольник 14"/>
            <p:cNvSpPr/>
            <p:nvPr/>
          </p:nvSpPr>
          <p:spPr>
            <a:xfrm>
              <a:off x="2201617" y="5157523"/>
              <a:ext cx="149752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0060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100%</a:t>
              </a:r>
              <a:endParaRPr lang="ru-RU" sz="4000" dirty="0">
                <a:latin typeface="Arial" panose="020B0604020202020204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" b="19969"/>
          <a:stretch/>
        </p:blipFill>
        <p:spPr>
          <a:xfrm>
            <a:off x="286885" y="96564"/>
            <a:ext cx="701591" cy="690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3533" y="132976"/>
            <a:ext cx="973618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500" b="1" dirty="0" smtClean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lang="ru-RU" sz="25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Ведомственный проект</a:t>
            </a:r>
          </a:p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3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«Целостная система управления бюджетными рисками»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46081" y="1154025"/>
            <a:ext cx="395108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срок реализации: 202</a:t>
            </a:r>
            <a:r>
              <a:rPr lang="en-US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lang="ru-RU" sz="2000" i="1" dirty="0" smtClean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-2023 </a:t>
            </a:r>
            <a:r>
              <a:rPr lang="ru-RU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гг.</a:t>
            </a:r>
          </a:p>
        </p:txBody>
      </p:sp>
      <p:sp>
        <p:nvSpPr>
          <p:cNvPr id="11" name="Slide Number Placeholder 12"/>
          <p:cNvSpPr txBox="1">
            <a:spLocks/>
          </p:cNvSpPr>
          <p:nvPr/>
        </p:nvSpPr>
        <p:spPr>
          <a:xfrm>
            <a:off x="11749096" y="6207701"/>
            <a:ext cx="442904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Total Management - Integrated Risk Management Icon, HD Png Download ,  Transparent Png Image - PNGite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7" y="3513561"/>
            <a:ext cx="2338433" cy="212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80211" y="1897888"/>
            <a:ext cx="43372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</a:rPr>
              <a:t>Доля предельных расходов открытой части федерального бюджета на реализацию государственных программ до 2030 года, расчет которых осуществляется через ГИИС «Электронный бюджет</a:t>
            </a:r>
            <a:r>
              <a:rPr lang="ru-RU" dirty="0" smtClean="0">
                <a:latin typeface="Arial" panose="020B0604020202020204" pitchFamily="34" charset="0"/>
                <a:ea typeface="Microsoft Sans Serif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0283" y="1897888"/>
            <a:ext cx="2692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ВСЕ</a:t>
            </a:r>
            <a:r>
              <a:rPr lang="ru-RU" dirty="0" smtClean="0">
                <a:latin typeface="Arial" panose="020B0604020202020204" pitchFamily="34" charset="0"/>
              </a:rPr>
              <a:t> бюджетные риски интегрированы в единую систему управления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10550" y="1818345"/>
            <a:ext cx="382905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Будет </a:t>
            </a:r>
            <a:r>
              <a:rPr lang="ru-RU" dirty="0">
                <a:latin typeface="Arial" panose="020B0604020202020204" pitchFamily="34" charset="0"/>
              </a:rPr>
              <a:t>разработана </a:t>
            </a:r>
            <a:r>
              <a:rPr lang="ru-RU" sz="20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модель оценки влияния</a:t>
            </a:r>
            <a:r>
              <a:rPr lang="ru-RU" dirty="0">
                <a:latin typeface="Arial" panose="020B0604020202020204" pitchFamily="34" charset="0"/>
              </a:rPr>
              <a:t> на российскую экономику и бюджеты бюджетной системы </a:t>
            </a:r>
            <a:r>
              <a:rPr lang="ru-RU" sz="2000" b="1" dirty="0" err="1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энергоперехода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</a:rPr>
              <a:t>и </a:t>
            </a:r>
            <a:r>
              <a:rPr lang="ru-RU" sz="20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снижения </a:t>
            </a:r>
            <a:r>
              <a:rPr lang="ru-RU" sz="2000" b="1" dirty="0" err="1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углеродоемкости</a:t>
            </a:r>
            <a:r>
              <a:rPr lang="ru-RU" sz="20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экономики и подготовлены </a:t>
            </a:r>
            <a:r>
              <a:rPr lang="ru-RU" dirty="0" smtClean="0">
                <a:latin typeface="Arial" panose="020B0604020202020204" pitchFamily="34" charset="0"/>
              </a:rPr>
              <a:t>предложения </a:t>
            </a:r>
            <a:r>
              <a:rPr lang="ru-RU" dirty="0">
                <a:latin typeface="Arial" panose="020B0604020202020204" pitchFamily="34" charset="0"/>
              </a:rPr>
              <a:t>по минимизации негативных </a:t>
            </a:r>
            <a:r>
              <a:rPr lang="ru-RU" dirty="0" smtClean="0">
                <a:latin typeface="Arial" panose="020B0604020202020204" pitchFamily="34" charset="0"/>
              </a:rPr>
              <a:t>последствий</a:t>
            </a:r>
            <a:endParaRPr lang="ru-RU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96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" b="19969"/>
          <a:stretch/>
        </p:blipFill>
        <p:spPr>
          <a:xfrm>
            <a:off x="286885" y="96564"/>
            <a:ext cx="701591" cy="690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914" y="11708"/>
            <a:ext cx="11441861" cy="1021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500" b="1" dirty="0" smtClean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lang="ru-RU" sz="25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Ведомственный проект</a:t>
            </a:r>
            <a:endParaRPr lang="en-US" sz="2500" b="1" dirty="0">
              <a:solidFill>
                <a:srgbClr val="00602B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3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«Развитие информационных систем обеспечения </a:t>
            </a:r>
            <a:br>
              <a:rPr lang="ru-RU" sz="23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3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бюджетных правоотношений</a:t>
            </a:r>
            <a:r>
              <a:rPr lang="ru-RU" sz="2300" b="1" dirty="0" smtClean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 (</a:t>
            </a:r>
            <a:r>
              <a:rPr lang="ru-RU" sz="23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300" b="1" dirty="0" smtClean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Электронный бюджет 2.0</a:t>
            </a:r>
            <a:r>
              <a:rPr lang="ru-RU" sz="23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300" b="1" dirty="0" smtClean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ru-RU" sz="2300" b="1" dirty="0">
              <a:solidFill>
                <a:srgbClr val="00602B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30303" y="1100237"/>
            <a:ext cx="395108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срок реализации: 202</a:t>
            </a:r>
            <a:r>
              <a:rPr lang="en-US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lang="ru-RU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-2024 гг</a:t>
            </a:r>
            <a:r>
              <a:rPr lang="ru-RU" sz="2000" i="1" dirty="0" smtClean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Slide Number Placeholder 12"/>
          <p:cNvSpPr txBox="1">
            <a:spLocks/>
          </p:cNvSpPr>
          <p:nvPr/>
        </p:nvSpPr>
        <p:spPr>
          <a:xfrm>
            <a:off x="11749096" y="6207701"/>
            <a:ext cx="442904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95319" y="2643578"/>
            <a:ext cx="23601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Сокращение фактических сроков подготовки и сдачи регламентной </a:t>
            </a:r>
            <a:r>
              <a:rPr lang="ru-RU" dirty="0" smtClean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отчетности</a:t>
            </a:r>
            <a:endParaRPr lang="ru-RU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6885" y="4968581"/>
            <a:ext cx="24153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Доля электронных документов в финансово-хозяйственной деятельности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04612827"/>
              </p:ext>
            </p:extLst>
          </p:nvPr>
        </p:nvGraphicFramePr>
        <p:xfrm>
          <a:off x="2445808" y="4787784"/>
          <a:ext cx="2908684" cy="2038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16600328"/>
              </p:ext>
            </p:extLst>
          </p:nvPr>
        </p:nvGraphicFramePr>
        <p:xfrm>
          <a:off x="120712" y="1884023"/>
          <a:ext cx="2821002" cy="290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4685" y="2090476"/>
            <a:ext cx="768485" cy="27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197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197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0656" y="2367027"/>
            <a:ext cx="768485" cy="27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197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197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ru-RU" sz="1197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14788" y="2783421"/>
            <a:ext cx="768485" cy="27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197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197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ru-RU" sz="1197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73229" y="3152839"/>
            <a:ext cx="768485" cy="27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197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197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  <a:endParaRPr lang="ru-RU" sz="1197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20006" y="1705612"/>
            <a:ext cx="1971675" cy="393812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  <a:endParaRPr lang="ru-RU" dirty="0">
              <a:solidFill>
                <a:srgbClr val="006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75906" y="2612156"/>
            <a:ext cx="31160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</a:rPr>
              <a:t>Снижение количества обращений пользователей системы «Электронный бюджет 2» за консультациями в службу технической поддержки</a:t>
            </a:r>
            <a:endParaRPr lang="ru-RU" dirty="0">
              <a:latin typeface="Arial" panose="020B0604020202020204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27928792"/>
              </p:ext>
            </p:extLst>
          </p:nvPr>
        </p:nvGraphicFramePr>
        <p:xfrm>
          <a:off x="6478847" y="2170583"/>
          <a:ext cx="2405762" cy="263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725584" y="4990841"/>
            <a:ext cx="23703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Удовлетворенность пользователей использованием системы «Электронный бюджет 2»</a:t>
            </a: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779633929"/>
              </p:ext>
            </p:extLst>
          </p:nvPr>
        </p:nvGraphicFramePr>
        <p:xfrm>
          <a:off x="9095890" y="4345658"/>
          <a:ext cx="2405762" cy="263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329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/>
          </p:nvPr>
        </p:nvGraphicFramePr>
        <p:xfrm>
          <a:off x="622569" y="1070043"/>
          <a:ext cx="11118715" cy="5068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" b="19969"/>
          <a:stretch/>
        </p:blipFill>
        <p:spPr>
          <a:xfrm>
            <a:off x="286885" y="96564"/>
            <a:ext cx="701591" cy="690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033" y="132976"/>
            <a:ext cx="11512921" cy="1021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ru-RU" sz="2500" b="1" dirty="0" smtClean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</a:t>
            </a:r>
            <a:r>
              <a:rPr lang="ru-RU" sz="25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Ведомственный проект </a:t>
            </a:r>
          </a:p>
          <a:p>
            <a:pPr algn="ctr" eaLnBrk="0" hangingPunct="0">
              <a:lnSpc>
                <a:spcPct val="85000"/>
              </a:lnSpc>
            </a:pPr>
            <a:r>
              <a:rPr lang="ru-RU" sz="23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«Электронный СМАРТ-контроль (</a:t>
            </a:r>
            <a:r>
              <a:rPr lang="ru-RU" sz="2300" b="1" dirty="0" err="1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контроллинг</a:t>
            </a:r>
            <a:r>
              <a:rPr lang="ru-RU" sz="23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и учет государственных финансов для управленческих решений»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62674" y="1154025"/>
            <a:ext cx="395108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срок реализации: 202</a:t>
            </a:r>
            <a:r>
              <a:rPr lang="en-US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lang="ru-RU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-202</a:t>
            </a:r>
            <a:r>
              <a:rPr lang="en-US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</a:t>
            </a:r>
            <a:r>
              <a:rPr lang="ru-RU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гг.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42505" y="1906426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2400" dirty="0"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8679" y="1906426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534853" y="1906231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2027</a:t>
            </a:r>
          </a:p>
        </p:txBody>
      </p:sp>
    </p:spTree>
    <p:extLst>
      <p:ext uri="{BB962C8B-B14F-4D97-AF65-F5344CB8AC3E}">
        <p14:creationId xmlns:p14="http://schemas.microsoft.com/office/powerpoint/2010/main" val="3839585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Запуск ракеты Компьютерные иконки Космический корабль, Ракета, угол, текс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8667" y1="77930" x2="24444" y2="84961"/>
                        <a14:foregroundMark x1="24444" y1="84961" x2="24444" y2="84961"/>
                        <a14:foregroundMark x1="56333" y1="31641" x2="56111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9884">
            <a:off x="167674" y="1731710"/>
            <a:ext cx="1657752" cy="9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26919" y="1801604"/>
            <a:ext cx="3110450" cy="771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00602B"/>
              </a:buClr>
            </a:pPr>
            <a:r>
              <a:rPr lang="ru-RU" spc="-10" dirty="0">
                <a:latin typeface="Arial" panose="020B0604020202020204" pitchFamily="34" charset="0"/>
                <a:cs typeface="Arial" panose="020B0604020202020204" pitchFamily="34" charset="0"/>
              </a:rPr>
              <a:t>запущен портал </a:t>
            </a:r>
            <a:r>
              <a:rPr lang="ru-RU" sz="2400" b="1" spc="-10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МОИФИНАНСЫ.РФ</a:t>
            </a:r>
          </a:p>
        </p:txBody>
      </p:sp>
      <p:sp>
        <p:nvSpPr>
          <p:cNvPr id="7" name="Овал 6"/>
          <p:cNvSpPr/>
          <p:nvPr/>
        </p:nvSpPr>
        <p:spPr>
          <a:xfrm>
            <a:off x="5167010" y="1443727"/>
            <a:ext cx="1652172" cy="1661104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2021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48823" y="1644122"/>
            <a:ext cx="3479259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20"/>
              </a:lnSpc>
              <a:buClr>
                <a:srgbClr val="00602B"/>
              </a:buClr>
            </a:pPr>
            <a:r>
              <a:rPr lang="ru-RU" sz="2400" b="1" spc="-10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субъекты </a:t>
            </a:r>
            <a:r>
              <a:rPr lang="ru-RU" spc="-10" dirty="0">
                <a:latin typeface="Arial" panose="020B0604020202020204" pitchFamily="34" charset="0"/>
                <a:cs typeface="Arial" panose="020B0604020202020204" pitchFamily="34" charset="0"/>
              </a:rPr>
              <a:t>утвердят региональные программы </a:t>
            </a:r>
            <a:br>
              <a:rPr lang="ru-RU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-10" dirty="0">
                <a:latin typeface="Arial" panose="020B0604020202020204" pitchFamily="34" charset="0"/>
                <a:cs typeface="Arial" panose="020B0604020202020204" pitchFamily="34" charset="0"/>
              </a:rPr>
              <a:t>по повышению финансовой грамотности населения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5167010" y="3301199"/>
            <a:ext cx="1652172" cy="1661104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2023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02827" y="3844048"/>
            <a:ext cx="3429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20"/>
              </a:lnSpc>
              <a:buClr>
                <a:srgbClr val="00602B"/>
              </a:buClr>
              <a:defRPr/>
            </a:pPr>
            <a:r>
              <a:rPr lang="ru-RU" sz="2400" b="1" spc="-10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субъекты </a:t>
            </a:r>
            <a:r>
              <a:rPr lang="ru-RU" spc="-10" dirty="0">
                <a:latin typeface="Arial" panose="020B0604020202020204" pitchFamily="34" charset="0"/>
                <a:cs typeface="Arial" panose="020B0604020202020204" pitchFamily="34" charset="0"/>
              </a:rPr>
              <a:t>обеспечили внедрение основ финансовой </a:t>
            </a:r>
            <a:r>
              <a:rPr lang="ru-R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грамотности</a:t>
            </a:r>
            <a:endParaRPr lang="ru-RU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8" name="Picture 10" descr="Team building Escape room Organization Teamwork Computer Icons, Support team, game, text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75" b="90000" l="7333" r="97778">
                        <a14:foregroundMark x1="26333" y1="63750" x2="26333" y2="63750"/>
                        <a14:foregroundMark x1="26111" y1="42375" x2="26111" y2="42375"/>
                        <a14:foregroundMark x1="48889" y1="37250" x2="48889" y2="37250"/>
                        <a14:foregroundMark x1="75000" y1="39125" x2="75000" y2="39125"/>
                        <a14:foregroundMark x1="76222" y1="63375" x2="76222" y2="6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5" y="3736023"/>
            <a:ext cx="1212552" cy="107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089548" y="3844048"/>
            <a:ext cx="311705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20"/>
              </a:lnSpc>
              <a:buClr>
                <a:srgbClr val="00602B"/>
              </a:buClr>
            </a:pPr>
            <a:r>
              <a:rPr lang="ru-RU" sz="3200" b="1" spc="-10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r>
              <a:rPr lang="ru-RU" spc="-10" dirty="0">
                <a:latin typeface="Arial" panose="020B0604020202020204" pitchFamily="34" charset="0"/>
                <a:cs typeface="Arial" panose="020B0604020202020204" pitchFamily="34" charset="0"/>
              </a:rPr>
              <a:t> доля граждан со средним </a:t>
            </a:r>
            <a:br>
              <a:rPr lang="ru-RU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-10" dirty="0">
                <a:latin typeface="Arial" panose="020B0604020202020204" pitchFamily="34" charset="0"/>
                <a:cs typeface="Arial" panose="020B0604020202020204" pitchFamily="34" charset="0"/>
              </a:rPr>
              <a:t>и высоким уровнем финансовой грамотности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9873231" y="3619705"/>
          <a:ext cx="1709702" cy="1194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Овал 18"/>
          <p:cNvSpPr/>
          <p:nvPr/>
        </p:nvSpPr>
        <p:spPr>
          <a:xfrm>
            <a:off x="5167010" y="5158671"/>
            <a:ext cx="1652172" cy="1661104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2030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0275" y="5468218"/>
            <a:ext cx="4484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80"/>
              </a:lnSpc>
              <a:buClr>
                <a:srgbClr val="00602B"/>
              </a:buClr>
              <a:defRPr/>
            </a:pPr>
            <a:r>
              <a:rPr lang="ru-RU" sz="3200" b="1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sz="2400" b="1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человек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аудитория информационных сервисов и образовательных программ по финансовой культуре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90643" y="5795355"/>
            <a:ext cx="268258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80"/>
              </a:lnSpc>
              <a:buClr>
                <a:srgbClr val="00602B"/>
              </a:buClr>
              <a:defRPr/>
            </a:pPr>
            <a:r>
              <a:rPr lang="ru-RU" sz="3200" b="1" dirty="0" smtClean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96%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доля взрослого населения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" b="19969"/>
          <a:stretch/>
        </p:blipFill>
        <p:spPr>
          <a:xfrm>
            <a:off x="286885" y="96564"/>
            <a:ext cx="701591" cy="69051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53533" y="132976"/>
            <a:ext cx="973618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500" b="1" dirty="0" smtClean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 </a:t>
            </a:r>
            <a:r>
              <a:rPr lang="ru-RU" sz="25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Ведомственный проект</a:t>
            </a:r>
          </a:p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3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«Новая финансовая культура (</a:t>
            </a:r>
            <a:r>
              <a:rPr lang="ru-RU" sz="2300" b="1" dirty="0" err="1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МоиФинансы</a:t>
            </a:r>
            <a:r>
              <a:rPr lang="ru-RU" sz="23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просто о сложном)»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46082" y="853173"/>
            <a:ext cx="395108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срок реализации: 2021-2030 гг.</a:t>
            </a:r>
          </a:p>
        </p:txBody>
      </p:sp>
      <p:pic>
        <p:nvPicPr>
          <p:cNvPr id="2062" name="Picture 14" descr="Файл:Russia - blank map (2009-01).svg — Википедия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518" y="1691208"/>
            <a:ext cx="1260409" cy="76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73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" b="19969"/>
          <a:stretch/>
        </p:blipFill>
        <p:spPr>
          <a:xfrm>
            <a:off x="286885" y="96564"/>
            <a:ext cx="701591" cy="690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3533" y="132976"/>
            <a:ext cx="9736183" cy="1125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500" b="1" dirty="0" smtClean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5. </a:t>
            </a:r>
            <a:r>
              <a:rPr lang="ru-RU" sz="2500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Ведомственный проект</a:t>
            </a:r>
          </a:p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b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«Создание финансовых механизмов координации научной и научно-технической деятельности на всех этапах научно-исследовательских, опытно-конструкторских и технологических работ гражданского назначения»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46081" y="1192125"/>
            <a:ext cx="395108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срок реализации: 202</a:t>
            </a:r>
            <a:r>
              <a:rPr lang="en-US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lang="ru-RU" sz="2000" i="1" dirty="0" smtClean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-2022 </a:t>
            </a:r>
            <a:r>
              <a:rPr lang="ru-RU" sz="2000" i="1" dirty="0">
                <a:solidFill>
                  <a:srgbClr val="00602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гг.</a:t>
            </a:r>
          </a:p>
        </p:txBody>
      </p:sp>
      <p:sp>
        <p:nvSpPr>
          <p:cNvPr id="11" name="Slide Number Placeholder 12"/>
          <p:cNvSpPr txBox="1">
            <a:spLocks/>
          </p:cNvSpPr>
          <p:nvPr/>
        </p:nvSpPr>
        <p:spPr>
          <a:xfrm>
            <a:off x="11749096" y="6207701"/>
            <a:ext cx="442904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29030" y="1972008"/>
            <a:ext cx="8585183" cy="9683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диные подходы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управлению расходами на выполнение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НИОКТР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680" y="399935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Microsoft Sans Serif" panose="020B0604020202020204" pitchFamily="34" charset="0"/>
              </a:rPr>
              <a:t>ГРБС </a:t>
            </a:r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</a:rPr>
              <a:t>перешли к новому формату ОБАС </a:t>
            </a:r>
            <a:b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ea typeface="Microsoft Sans Serif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ea typeface="Microsoft Sans Serif" panose="020B0604020202020204" pitchFamily="34" charset="0"/>
              </a:rPr>
              <a:t>выполнение государственного задания на выполнение работ по проведению научных исследований, </a:t>
            </a:r>
            <a:r>
              <a:rPr lang="ru-RU" dirty="0" smtClean="0">
                <a:latin typeface="Arial" panose="020B0604020202020204" pitchFamily="34" charset="0"/>
                <a:ea typeface="Microsoft Sans Serif" panose="020B0604020202020204" pitchFamily="34" charset="0"/>
              </a:rPr>
              <a:t>процентов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Goal-setting theory Computer Icons, Goal Setting, plan, logo png thumbnail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8448" y1="49425" x2="28448" y2="49425"/>
                        <a14:foregroundMark x1="42529" y1="49425" x2="42529" y2="49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7" y="1812007"/>
            <a:ext cx="1288397" cy="128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>
            <p:extLst/>
          </p:nvPr>
        </p:nvGraphicFramePr>
        <p:xfrm>
          <a:off x="7173820" y="3561598"/>
          <a:ext cx="4256179" cy="2646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236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</TotalTime>
  <Words>1429</Words>
  <Application>Microsoft Office PowerPoint</Application>
  <PresentationFormat>Широкоэкранный</PresentationFormat>
  <Paragraphs>230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Microsoft Sans Serif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СУГРОБОВ КИРИЛЛ ЕВГЕНЬЕВИЧ</dc:creator>
  <cp:lastModifiedBy>СУГРОБОВ КИРИЛЛ ЕВГЕНЬЕВИЧ</cp:lastModifiedBy>
  <cp:revision>127</cp:revision>
  <cp:lastPrinted>2021-10-07T15:25:20Z</cp:lastPrinted>
  <dcterms:created xsi:type="dcterms:W3CDTF">2021-10-05T10:51:21Z</dcterms:created>
  <dcterms:modified xsi:type="dcterms:W3CDTF">2021-10-07T17:11:09Z</dcterms:modified>
</cp:coreProperties>
</file>