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78" r:id="rId1"/>
  </p:sldMasterIdLst>
  <p:notesMasterIdLst>
    <p:notesMasterId r:id="rId18"/>
  </p:notesMasterIdLst>
  <p:handoutMasterIdLst>
    <p:handoutMasterId r:id="rId19"/>
  </p:handoutMasterIdLst>
  <p:sldIdLst>
    <p:sldId id="3322" r:id="rId2"/>
    <p:sldId id="4106" r:id="rId3"/>
    <p:sldId id="4113" r:id="rId4"/>
    <p:sldId id="4108" r:id="rId5"/>
    <p:sldId id="4109" r:id="rId6"/>
    <p:sldId id="4110" r:id="rId7"/>
    <p:sldId id="4092" r:id="rId8"/>
    <p:sldId id="4102" r:id="rId9"/>
    <p:sldId id="4127" r:id="rId10"/>
    <p:sldId id="4114" r:id="rId11"/>
    <p:sldId id="4122" r:id="rId12"/>
    <p:sldId id="4117" r:id="rId13"/>
    <p:sldId id="4118" r:id="rId14"/>
    <p:sldId id="4126" r:id="rId15"/>
    <p:sldId id="4121" r:id="rId16"/>
    <p:sldId id="4089" r:id="rId17"/>
  </p:sldIdLst>
  <p:sldSz cx="9906000" cy="6858000" type="A4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ЕБЕДИНСКАЯ ЕЛЕНА ВИКТОРОВНА" initials="ЛЕВ" lastIdx="22" clrIdx="0">
    <p:extLst>
      <p:ext uri="{19B8F6BF-5375-455C-9EA6-DF929625EA0E}">
        <p15:presenceInfo xmlns:p15="http://schemas.microsoft.com/office/powerpoint/2012/main" userId="f4f8d0e7052bf98b" providerId="Windows Live"/>
      </p:ext>
    </p:extLst>
  </p:cmAuthor>
  <p:cmAuthor id="2" name="МИРОНОВА АННА ИГОРЕВНА" initials="МАИ" lastIdx="14" clrIdx="1">
    <p:extLst>
      <p:ext uri="{19B8F6BF-5375-455C-9EA6-DF929625EA0E}">
        <p15:presenceInfo xmlns:p15="http://schemas.microsoft.com/office/powerpoint/2012/main" userId="S-1-5-21-3333730624-550809119-3065100466-53241" providerId="AD"/>
      </p:ext>
    </p:extLst>
  </p:cmAuthor>
  <p:cmAuthor id="3" name="ПОРОШИН ИГОРЬ ОЛЕГОВИЧ" initials="ПИО" lastIdx="2" clrIdx="2">
    <p:extLst>
      <p:ext uri="{19B8F6BF-5375-455C-9EA6-DF929625EA0E}">
        <p15:presenceInfo xmlns:p15="http://schemas.microsoft.com/office/powerpoint/2012/main" userId="S-1-5-21-3333730624-550809119-3065100466-55781" providerId="AD"/>
      </p:ext>
    </p:extLst>
  </p:cmAuthor>
  <p:cmAuthor id="4" name="User" initials="U" lastIdx="11" clrIdx="3">
    <p:extLst>
      <p:ext uri="{19B8F6BF-5375-455C-9EA6-DF929625EA0E}">
        <p15:presenceInfo xmlns:p15="http://schemas.microsoft.com/office/powerpoint/2012/main" userId="User" providerId="None"/>
      </p:ext>
    </p:extLst>
  </p:cmAuthor>
  <p:cmAuthor id="5" name="СТЕПЫГИН ВИКТОР АЛЕКСАНДРОВИЧ" initials="СВА" lastIdx="2" clrIdx="4">
    <p:extLst>
      <p:ext uri="{19B8F6BF-5375-455C-9EA6-DF929625EA0E}">
        <p15:presenceInfo xmlns:p15="http://schemas.microsoft.com/office/powerpoint/2012/main" userId="S-1-5-21-3333730624-550809119-3065100466-577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2B"/>
    <a:srgbClr val="006600"/>
    <a:srgbClr val="FFC000"/>
    <a:srgbClr val="003300"/>
    <a:srgbClr val="000000"/>
    <a:srgbClr val="FF3300"/>
    <a:srgbClr val="DBDBC7"/>
    <a:srgbClr val="0000FF"/>
    <a:srgbClr val="00E266"/>
    <a:srgbClr val="DBDB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2" autoAdjust="0"/>
    <p:restoredTop sz="78023" autoAdjust="0"/>
  </p:normalViewPr>
  <p:slideViewPr>
    <p:cSldViewPr snapToGrid="0">
      <p:cViewPr varScale="1">
        <p:scale>
          <a:sx n="111" d="100"/>
          <a:sy n="111" d="100"/>
        </p:scale>
        <p:origin x="732" y="15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29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1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11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main.minfin.ru\minfin\DiskL\23\&#1054;&#1073;&#1097;&#1077;&#1077;\&#1085;&#1077;&#1092;&#1090;&#1103;&#1085;&#1082;&#1072;\&#1076;&#1083;&#1103;%20&#1050;&#1088;&#1099;&#1084;&#1072;\&#1055;&#1088;&#1080;&#1073;&#1099;&#1083;&#1100;%20&#1050;&#1041;&#1057;%20&#1092;&#1072;&#1082;&#1090;%20&#1076;&#1083;&#1103;%20&#1089;&#1083;&#1072;&#1081;&#1076;&#1086;&#1074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624\Desktop\&#1076;&#1083;&#1103;%20&#1089;&#1083;&#1072;&#1076;&#1081;&#1072;.xls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443983049437502E-2"/>
          <c:y val="0.15187778405469585"/>
          <c:w val="0.82365900290073002"/>
          <c:h val="0.704368051940867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Лист1!$B$65</c:f>
              <c:strCache>
                <c:ptCount val="1"/>
                <c:pt idx="0">
                  <c:v>Налог на прибыль по основной ставке,млрд.рублей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cat>
            <c:strRef>
              <c:f>Лист1!$C$64:$M$64</c:f>
              <c:strCache>
                <c:ptCount val="11"/>
                <c:pt idx="0">
                  <c:v>1 кв. 2019</c:v>
                </c:pt>
                <c:pt idx="1">
                  <c:v>2 кв. 2019</c:v>
                </c:pt>
                <c:pt idx="2">
                  <c:v>3 кв. 2019 </c:v>
                </c:pt>
                <c:pt idx="3">
                  <c:v>4 кв. 2019</c:v>
                </c:pt>
                <c:pt idx="4">
                  <c:v>1кв. 2020</c:v>
                </c:pt>
                <c:pt idx="5">
                  <c:v>2 кв. 2020</c:v>
                </c:pt>
                <c:pt idx="6">
                  <c:v>3 кв. 2020</c:v>
                </c:pt>
                <c:pt idx="7">
                  <c:v>4 кв. 2020</c:v>
                </c:pt>
                <c:pt idx="8">
                  <c:v>1 кв. 2021</c:v>
                </c:pt>
                <c:pt idx="9">
                  <c:v>2 кв. 2021</c:v>
                </c:pt>
                <c:pt idx="10">
                  <c:v>3 кв. 2021</c:v>
                </c:pt>
              </c:strCache>
            </c:strRef>
          </c:cat>
          <c:val>
            <c:numRef>
              <c:f>Лист1!$C$65:$M$65</c:f>
              <c:numCache>
                <c:formatCode>#\ ##0.0_р_.</c:formatCode>
                <c:ptCount val="11"/>
                <c:pt idx="0">
                  <c:v>861.68007632319996</c:v>
                </c:pt>
                <c:pt idx="1">
                  <c:v>861.8427628564998</c:v>
                </c:pt>
                <c:pt idx="2">
                  <c:v>751.12993918980021</c:v>
                </c:pt>
                <c:pt idx="3">
                  <c:v>811.37759191649957</c:v>
                </c:pt>
                <c:pt idx="4">
                  <c:v>828.47482247169989</c:v>
                </c:pt>
                <c:pt idx="5">
                  <c:v>640.00248978019999</c:v>
                </c:pt>
                <c:pt idx="6">
                  <c:v>625.62053711149997</c:v>
                </c:pt>
                <c:pt idx="7">
                  <c:v>757.64093694415999</c:v>
                </c:pt>
                <c:pt idx="8">
                  <c:v>994.2053569955799</c:v>
                </c:pt>
                <c:pt idx="9">
                  <c:v>987.78123688802998</c:v>
                </c:pt>
                <c:pt idx="10">
                  <c:v>1154.8210003663598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C0-4ACA-B3EB-5ED0F7FC89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92291072"/>
        <c:axId val="92292608"/>
      </c:barChart>
      <c:lineChart>
        <c:grouping val="standard"/>
        <c:varyColors val="0"/>
        <c:ser>
          <c:idx val="1"/>
          <c:order val="1"/>
          <c:tx>
            <c:strRef>
              <c:f>Лист1!$B$66</c:f>
              <c:strCache>
                <c:ptCount val="1"/>
                <c:pt idx="0">
                  <c:v>Цена на нефть марки Юралс, $/тонн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Лист1!$C$64:$M$64</c:f>
              <c:strCache>
                <c:ptCount val="11"/>
                <c:pt idx="0">
                  <c:v>1 кв. 2019</c:v>
                </c:pt>
                <c:pt idx="1">
                  <c:v>2 кв. 2019</c:v>
                </c:pt>
                <c:pt idx="2">
                  <c:v>3 кв. 2019 </c:v>
                </c:pt>
                <c:pt idx="3">
                  <c:v>4 кв. 2019</c:v>
                </c:pt>
                <c:pt idx="4">
                  <c:v>1кв. 2020</c:v>
                </c:pt>
                <c:pt idx="5">
                  <c:v>2 кв. 2020</c:v>
                </c:pt>
                <c:pt idx="6">
                  <c:v>3 кв. 2020</c:v>
                </c:pt>
                <c:pt idx="7">
                  <c:v>4 кв. 2020</c:v>
                </c:pt>
                <c:pt idx="8">
                  <c:v>1 кв. 2021</c:v>
                </c:pt>
                <c:pt idx="9">
                  <c:v>2 кв. 2021</c:v>
                </c:pt>
                <c:pt idx="10">
                  <c:v>3 кв. 2021</c:v>
                </c:pt>
              </c:strCache>
            </c:strRef>
          </c:cat>
          <c:val>
            <c:numRef>
              <c:f>Лист1!$C$66:$M$66</c:f>
              <c:numCache>
                <c:formatCode>#\ ##0.0</c:formatCode>
                <c:ptCount val="11"/>
                <c:pt idx="0">
                  <c:v>63.229301948051955</c:v>
                </c:pt>
                <c:pt idx="1">
                  <c:v>68.434182539682539</c:v>
                </c:pt>
                <c:pt idx="2">
                  <c:v>61.257104899930987</c:v>
                </c:pt>
                <c:pt idx="3">
                  <c:v>62.678942719116627</c:v>
                </c:pt>
                <c:pt idx="4">
                  <c:v>48.517492424242427</c:v>
                </c:pt>
                <c:pt idx="5">
                  <c:v>29.569742822966504</c:v>
                </c:pt>
                <c:pt idx="6">
                  <c:v>43.207569169960472</c:v>
                </c:pt>
                <c:pt idx="7">
                  <c:v>44.29634199134199</c:v>
                </c:pt>
                <c:pt idx="8">
                  <c:v>59.850630434782623</c:v>
                </c:pt>
                <c:pt idx="9">
                  <c:v>67.005826555023916</c:v>
                </c:pt>
                <c:pt idx="10">
                  <c:v>73.468199874294029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9C0-4ACA-B3EB-5ED0F7FC89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00800"/>
        <c:axId val="92294528"/>
      </c:lineChart>
      <c:dateAx>
        <c:axId val="92291072"/>
        <c:scaling>
          <c:orientation val="minMax"/>
        </c:scaling>
        <c:delete val="0"/>
        <c:axPos val="b"/>
        <c:numFmt formatCode="[$-419]mmmm\ yyyy;@" sourceLinked="0"/>
        <c:majorTickMark val="none"/>
        <c:minorTickMark val="none"/>
        <c:tickLblPos val="low"/>
        <c:txPr>
          <a:bodyPr/>
          <a:lstStyle/>
          <a:p>
            <a:pPr>
              <a:defRPr sz="700">
                <a:latin typeface="Trebuchet MS" panose="020B0603020202020204" pitchFamily="34" charset="0"/>
              </a:defRPr>
            </a:pPr>
            <a:endParaRPr lang="ru-RU"/>
          </a:p>
        </c:txPr>
        <c:crossAx val="92292608"/>
        <c:crosses val="autoZero"/>
        <c:auto val="0"/>
        <c:lblOffset val="100"/>
        <c:baseTimeUnit val="months"/>
      </c:dateAx>
      <c:valAx>
        <c:axId val="92292608"/>
        <c:scaling>
          <c:orientation val="minMax"/>
          <c:min val="-0.2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rebuchet MS" panose="020B0603020202020204" pitchFamily="34" charset="0"/>
              </a:defRPr>
            </a:pPr>
            <a:endParaRPr lang="ru-RU"/>
          </a:p>
        </c:txPr>
        <c:crossAx val="92291072"/>
        <c:crosses val="autoZero"/>
        <c:crossBetween val="between"/>
      </c:valAx>
      <c:valAx>
        <c:axId val="92294528"/>
        <c:scaling>
          <c:orientation val="minMax"/>
          <c:max val="75"/>
          <c:min val="25"/>
        </c:scaling>
        <c:delete val="0"/>
        <c:axPos val="r"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rebuchet MS" panose="020B0603020202020204" pitchFamily="34" charset="0"/>
              </a:defRPr>
            </a:pPr>
            <a:endParaRPr lang="ru-RU"/>
          </a:p>
        </c:txPr>
        <c:crossAx val="92300800"/>
        <c:crosses val="max"/>
        <c:crossBetween val="between"/>
      </c:valAx>
      <c:dateAx>
        <c:axId val="923008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2294528"/>
        <c:crosses val="autoZero"/>
        <c:auto val="0"/>
        <c:lblOffset val="100"/>
        <c:baseTimeUnit val="months"/>
      </c:dateAx>
    </c:plotArea>
    <c:legend>
      <c:legendPos val="b"/>
      <c:layout/>
      <c:overlay val="0"/>
      <c:txPr>
        <a:bodyPr/>
        <a:lstStyle/>
        <a:p>
          <a:pPr>
            <a:defRPr>
              <a:latin typeface="Trebuchet MS" panose="020B0603020202020204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effectLst/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Лист1!$B$33</c:f>
              <c:strCache>
                <c:ptCount val="1"/>
                <c:pt idx="0">
                  <c:v>3 кв.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Лист1!$C$32:$H$32</c:f>
              <c:strCache>
                <c:ptCount val="6"/>
                <c:pt idx="0">
                  <c:v>Налог на прибыль</c:v>
                </c:pt>
                <c:pt idx="1">
                  <c:v>НДФЛ</c:v>
                </c:pt>
                <c:pt idx="2">
                  <c:v>Налоги на имущество</c:v>
                </c:pt>
                <c:pt idx="3">
                  <c:v>Акцизы</c:v>
                </c:pt>
                <c:pt idx="4">
                  <c:v>Специальные налоговые режимы</c:v>
                </c:pt>
                <c:pt idx="5">
                  <c:v>Прочее</c:v>
                </c:pt>
              </c:strCache>
            </c:strRef>
          </c:cat>
          <c:val>
            <c:numRef>
              <c:f>Лист1!$C$33:$H$33</c:f>
              <c:numCache>
                <c:formatCode>#\ ##0.0</c:formatCode>
                <c:ptCount val="6"/>
                <c:pt idx="0">
                  <c:v>2474.5816400507997</c:v>
                </c:pt>
                <c:pt idx="1">
                  <c:v>2760.1513202613</c:v>
                </c:pt>
                <c:pt idx="2">
                  <c:v>894.79694555890001</c:v>
                </c:pt>
                <c:pt idx="3">
                  <c:v>555.84046371909994</c:v>
                </c:pt>
                <c:pt idx="4">
                  <c:v>425.88315681321001</c:v>
                </c:pt>
                <c:pt idx="5">
                  <c:v>773.26506670289132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CB-46F0-94FE-B88CB89FAC46}"/>
            </c:ext>
          </c:extLst>
        </c:ser>
        <c:ser>
          <c:idx val="1"/>
          <c:order val="1"/>
          <c:tx>
            <c:strRef>
              <c:f>Лист1!$B$34</c:f>
              <c:strCache>
                <c:ptCount val="1"/>
                <c:pt idx="0">
                  <c:v>3 кв. 2020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Лист1!$C$32:$H$32</c:f>
              <c:strCache>
                <c:ptCount val="6"/>
                <c:pt idx="0">
                  <c:v>Налог на прибыль</c:v>
                </c:pt>
                <c:pt idx="1">
                  <c:v>НДФЛ</c:v>
                </c:pt>
                <c:pt idx="2">
                  <c:v>Налоги на имущество</c:v>
                </c:pt>
                <c:pt idx="3">
                  <c:v>Акцизы</c:v>
                </c:pt>
                <c:pt idx="4">
                  <c:v>Специальные налоговые режимы</c:v>
                </c:pt>
                <c:pt idx="5">
                  <c:v>Прочее</c:v>
                </c:pt>
              </c:strCache>
            </c:strRef>
          </c:cat>
          <c:val>
            <c:numRef>
              <c:f>Лист1!$C$34:$H$34</c:f>
              <c:numCache>
                <c:formatCode>#\ ##0.0</c:formatCode>
                <c:ptCount val="6"/>
                <c:pt idx="0">
                  <c:v>2093.9167770346999</c:v>
                </c:pt>
                <c:pt idx="1">
                  <c:v>2862.0136349181998</c:v>
                </c:pt>
                <c:pt idx="2">
                  <c:v>845.48256465819998</c:v>
                </c:pt>
                <c:pt idx="3">
                  <c:v>591.72834697070004</c:v>
                </c:pt>
                <c:pt idx="4">
                  <c:v>397.92171201829001</c:v>
                </c:pt>
                <c:pt idx="5">
                  <c:v>685.95631813920977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CB-46F0-94FE-B88CB89FAC46}"/>
            </c:ext>
          </c:extLst>
        </c:ser>
        <c:ser>
          <c:idx val="2"/>
          <c:order val="2"/>
          <c:tx>
            <c:strRef>
              <c:f>Лист1!$B$35</c:f>
              <c:strCache>
                <c:ptCount val="1"/>
                <c:pt idx="0">
                  <c:v>3 кв. 2021</c:v>
                </c:pt>
              </c:strCache>
            </c:strRef>
          </c:tx>
          <c:spPr>
            <a:solidFill>
              <a:srgbClr val="00602B"/>
            </a:solidFill>
            <a:ln>
              <a:noFill/>
            </a:ln>
            <a:effectLst/>
          </c:spPr>
          <c:invertIfNegative val="0"/>
          <c:cat>
            <c:strRef>
              <c:f>Лист1!$C$32:$H$32</c:f>
              <c:strCache>
                <c:ptCount val="6"/>
                <c:pt idx="0">
                  <c:v>Налог на прибыль</c:v>
                </c:pt>
                <c:pt idx="1">
                  <c:v>НДФЛ</c:v>
                </c:pt>
                <c:pt idx="2">
                  <c:v>Налоги на имущество</c:v>
                </c:pt>
                <c:pt idx="3">
                  <c:v>Акцизы</c:v>
                </c:pt>
                <c:pt idx="4">
                  <c:v>Специальные налоговые режимы</c:v>
                </c:pt>
                <c:pt idx="5">
                  <c:v>Прочее</c:v>
                </c:pt>
              </c:strCache>
            </c:strRef>
          </c:cat>
          <c:val>
            <c:numRef>
              <c:f>Лист1!$C$35:$H$35</c:f>
              <c:numCache>
                <c:formatCode>#\ ##0.0</c:formatCode>
                <c:ptCount val="6"/>
                <c:pt idx="0">
                  <c:v>3136.80759425</c:v>
                </c:pt>
                <c:pt idx="1">
                  <c:v>3279.1016680585999</c:v>
                </c:pt>
                <c:pt idx="2">
                  <c:v>923.82194442510001</c:v>
                </c:pt>
                <c:pt idx="3">
                  <c:v>692.18973158490007</c:v>
                </c:pt>
                <c:pt idx="4">
                  <c:v>610.30306501303005</c:v>
                </c:pt>
                <c:pt idx="5">
                  <c:v>782.07455247896962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CB-46F0-94FE-B88CB89FAC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11994248"/>
        <c:axId val="811999824"/>
      </c:barChart>
      <c:catAx>
        <c:axId val="811994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ru-RU"/>
          </a:p>
        </c:txPr>
        <c:crossAx val="811999824"/>
        <c:crosses val="autoZero"/>
        <c:auto val="1"/>
        <c:lblAlgn val="ctr"/>
        <c:lblOffset val="100"/>
        <c:noMultiLvlLbl val="0"/>
      </c:catAx>
      <c:valAx>
        <c:axId val="811999824"/>
        <c:scaling>
          <c:orientation val="minMax"/>
        </c:scaling>
        <c:delete val="0"/>
        <c:axPos val="l"/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ru-RU"/>
          </a:p>
        </c:txPr>
        <c:crossAx val="811994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rebuchet MS" panose="020B0603020202020204" pitchFamily="34" charset="0"/>
        </a:defRPr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0.94499</cdr:x>
      <cdr:y>0.429</cdr:y>
    </cdr:from>
    <cdr:to>
      <cdr:x>0.97695</cdr:x>
      <cdr:y>0.48153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461374" y="2333625"/>
          <a:ext cx="286203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" wrap="none" rtlCol="0"/>
        <a:lstStyle xmlns:a="http://schemas.openxmlformats.org/drawingml/2006/main"/>
        <a:p xmlns:a="http://schemas.openxmlformats.org/drawingml/2006/main">
          <a:endParaRPr lang="ru-RU" sz="1200" b="1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0.50817</cdr:x>
      <cdr:y>0.59914</cdr:y>
    </cdr:from>
    <cdr:to>
      <cdr:x>0.50817</cdr:x>
      <cdr:y>0.63195</cdr:y>
    </cdr:to>
    <cdr:cxnSp macro="">
      <cdr:nvCxnSpPr>
        <cdr:cNvPr id="2" name="Прямая со стрелкой 1"/>
        <cdr:cNvCxnSpPr/>
      </cdr:nvCxnSpPr>
      <cdr:spPr>
        <a:xfrm xmlns:a="http://schemas.openxmlformats.org/drawingml/2006/main">
          <a:off x="2510378" y="3391444"/>
          <a:ext cx="1" cy="18573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6600"/>
          </a:solidFill>
          <a:tailEnd type="triangle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0.4419</cdr:x>
      <cdr:y>0.59998</cdr:y>
    </cdr:from>
    <cdr:to>
      <cdr:x>0.50914</cdr:x>
      <cdr:y>0.59998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2182975" y="3396206"/>
          <a:ext cx="332168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6600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0.44286</cdr:x>
      <cdr:y>0.59914</cdr:y>
    </cdr:from>
    <cdr:to>
      <cdr:x>0.44286</cdr:x>
      <cdr:y>0.63195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2187737" y="3391444"/>
          <a:ext cx="0" cy="18573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6600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0.41997</cdr:x>
      <cdr:y>0.55068</cdr:y>
    </cdr:from>
    <cdr:to>
      <cdr:x>0.53608</cdr:x>
      <cdr:y>0.59914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074642" y="3117124"/>
          <a:ext cx="573578" cy="274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Georgia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Georgia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Georgia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Georgia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Georgia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Georgia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Georgia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Georgia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Georgia" pitchFamily="18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900" b="1" dirty="0" smtClean="0">
              <a:solidFill>
                <a:srgbClr val="006600"/>
              </a:solidFill>
              <a:latin typeface="Trebuchet MS" panose="020B0603020202020204" pitchFamily="34" charset="0"/>
            </a:rPr>
            <a:t>+3,2%</a:t>
          </a:r>
          <a:endParaRPr lang="ru-RU" sz="900" b="1" dirty="0">
            <a:solidFill>
              <a:srgbClr val="006600"/>
            </a:solidFill>
            <a:latin typeface="Trebuchet MS" panose="020B0603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Верхний колонтитул 1"/>
          <p:cNvSpPr>
            <a:spLocks noGrp="1"/>
          </p:cNvSpPr>
          <p:nvPr/>
        </p:nvSpPr>
        <p:spPr bwMode="auto">
          <a:xfrm>
            <a:off x="29" y="23"/>
            <a:ext cx="2946400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966" tIns="43479" rIns="86966" bIns="43479"/>
          <a:lstStyle/>
          <a:p>
            <a:endParaRPr lang="ru-RU" sz="1200">
              <a:latin typeface="Arial" charset="0"/>
            </a:endParaRPr>
          </a:p>
        </p:txBody>
      </p:sp>
      <p:sp>
        <p:nvSpPr>
          <p:cNvPr id="138243" name="Дата 2"/>
          <p:cNvSpPr>
            <a:spLocks noGrp="1"/>
          </p:cNvSpPr>
          <p:nvPr/>
        </p:nvSpPr>
        <p:spPr bwMode="auto">
          <a:xfrm>
            <a:off x="3849702" y="23"/>
            <a:ext cx="2946400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966" tIns="43479" rIns="86966" bIns="43479"/>
          <a:lstStyle/>
          <a:p>
            <a:pPr eaLnBrk="0" hangingPunct="0"/>
            <a:fld id="{62E253D1-6A1E-4660-9DED-105B9665E096}" type="datetime1">
              <a:rPr lang="ru-RU"/>
              <a:pPr eaLnBrk="0" hangingPunct="0"/>
              <a:t>07.10.2021</a:t>
            </a:fld>
            <a:endParaRPr lang="ru-RU"/>
          </a:p>
        </p:txBody>
      </p:sp>
      <p:sp>
        <p:nvSpPr>
          <p:cNvPr id="138244" name="Нижний колонтитул 3"/>
          <p:cNvSpPr>
            <a:spLocks noGrp="1"/>
          </p:cNvSpPr>
          <p:nvPr/>
        </p:nvSpPr>
        <p:spPr bwMode="auto">
          <a:xfrm>
            <a:off x="29" y="9428266"/>
            <a:ext cx="2946400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966" tIns="43479" rIns="86966" bIns="43479" anchor="b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723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29" y="23"/>
            <a:ext cx="2946400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098" tIns="43555" rIns="87098" bIns="43555" numCol="1" anchor="t" anchorCtr="0" compatLnSpc="1">
            <a:prstTxWarp prst="textNoShape">
              <a:avLst/>
            </a:prstTxWarp>
          </a:bodyPr>
          <a:lstStyle>
            <a:lvl1pPr defTabSz="86718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47" name="Дата 2"/>
          <p:cNvSpPr>
            <a:spLocks noGrp="1"/>
          </p:cNvSpPr>
          <p:nvPr>
            <p:ph type="dt" idx="1"/>
          </p:nvPr>
        </p:nvSpPr>
        <p:spPr bwMode="auto">
          <a:xfrm>
            <a:off x="3849702" y="23"/>
            <a:ext cx="2946400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098" tIns="43555" rIns="87098" bIns="43555" numCol="1" anchor="t" anchorCtr="0" compatLnSpc="1">
            <a:prstTxWarp prst="textNoShape">
              <a:avLst/>
            </a:prstTxWarp>
          </a:bodyPr>
          <a:lstStyle>
            <a:lvl1pPr algn="r" defTabSz="86718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DC0DB30-1666-49FE-B39A-362353CF4583}" type="datetimeFigureOut">
              <a:rPr lang="ru-RU"/>
              <a:pPr>
                <a:defRPr/>
              </a:pPr>
              <a:t>07.10.2021</a:t>
            </a:fld>
            <a:endParaRPr lang="ru-RU"/>
          </a:p>
        </p:txBody>
      </p:sp>
      <p:sp>
        <p:nvSpPr>
          <p:cNvPr id="89092" name="Образ слайда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741363" y="741363"/>
            <a:ext cx="5381625" cy="37258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9483" y="4714134"/>
            <a:ext cx="5438775" cy="447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098" tIns="43555" rIns="87098" bIns="435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82950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29" y="9428266"/>
            <a:ext cx="2946400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098" tIns="43555" rIns="87098" bIns="43555" numCol="1" anchor="b" anchorCtr="0" compatLnSpc="1">
            <a:prstTxWarp prst="textNoShape">
              <a:avLst/>
            </a:prstTxWarp>
          </a:bodyPr>
          <a:lstStyle>
            <a:lvl1pPr defTabSz="86718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51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9702" y="9428266"/>
            <a:ext cx="2946400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098" tIns="43555" rIns="87098" bIns="43555" numCol="1" anchor="b" anchorCtr="0" compatLnSpc="1">
            <a:prstTxWarp prst="textNoShape">
              <a:avLst/>
            </a:prstTxWarp>
          </a:bodyPr>
          <a:lstStyle>
            <a:lvl1pPr algn="r" defTabSz="86718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4DF7488-F959-4354-8519-2DD858B41B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5651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1913" y="98425"/>
            <a:ext cx="6681787" cy="46275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1"/>
          <p:cNvSpPr>
            <a:spLocks noGrp="1"/>
          </p:cNvSpPr>
          <p:nvPr/>
        </p:nvSpPr>
        <p:spPr bwMode="auto">
          <a:xfrm>
            <a:off x="681698" y="4713619"/>
            <a:ext cx="5434335" cy="4469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123" tIns="42569" rIns="85123" bIns="42569"/>
          <a:lstStyle/>
          <a:p>
            <a:pPr eaLnBrk="0" hangingPunct="0">
              <a:spcBef>
                <a:spcPct val="30000"/>
              </a:spcBef>
            </a:pPr>
            <a:endParaRPr lang="ru-RU" sz="1200" dirty="0">
              <a:latin typeface="Calibri" pitchFamily="34" charset="0"/>
            </a:endParaRPr>
          </a:p>
        </p:txBody>
      </p:sp>
      <p:sp>
        <p:nvSpPr>
          <p:cNvPr id="21508" name="Заметки 2"/>
          <p:cNvSpPr>
            <a:spLocks noGrp="1"/>
          </p:cNvSpPr>
          <p:nvPr>
            <p:ph type="body" idx="3"/>
          </p:nvPr>
        </p:nvSpPr>
        <p:spPr>
          <a:xfrm>
            <a:off x="79292" y="4865827"/>
            <a:ext cx="6639147" cy="487532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604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3722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8593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2019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0482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9126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96913" y="746125"/>
            <a:ext cx="5418137" cy="3752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1508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8981F-6AAF-46F8-B4B3-8B7354F9398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249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828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2950"/>
            <a:ext cx="5375275" cy="3722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25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701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713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48603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F7488-F959-4354-8519-2DD858B41BD7}" type="slidenum">
              <a:rPr lang="ru-RU" smtClean="0">
                <a:solidFill>
                  <a:prstClr val="black"/>
                </a:solidFill>
              </a:rPr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274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48603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F7488-F959-4354-8519-2DD858B41BD7}" type="slidenum">
              <a:rPr lang="ru-RU" smtClean="0">
                <a:solidFill>
                  <a:prstClr val="black"/>
                </a:solidFill>
              </a:rPr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911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48603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F7488-F959-4354-8519-2DD858B41BD7}" type="slidenum">
              <a:rPr lang="ru-RU" smtClean="0">
                <a:solidFill>
                  <a:prstClr val="black"/>
                </a:solidFill>
              </a:rPr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139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Сравнение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86453" y="1"/>
            <a:ext cx="502179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1043914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83925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842368" y="-1587"/>
            <a:ext cx="61913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797654" y="-1587"/>
            <a:ext cx="30956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777020" y="-1587"/>
            <a:ext cx="10319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9725422" y="-1587"/>
            <a:ext cx="27517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9615358" y="-787"/>
            <a:ext cx="103189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86453" y="1"/>
            <a:ext cx="502179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1043914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83925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20" name="Рисунок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15290"/>
            <a:ext cx="33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8687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ложка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842368" y="-1587"/>
            <a:ext cx="61913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797654" y="-1587"/>
            <a:ext cx="30956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777020" y="-1587"/>
            <a:ext cx="10319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9725422" y="-1587"/>
            <a:ext cx="27517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9615358" y="-787"/>
            <a:ext cx="103189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7870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95300" y="1143000"/>
            <a:ext cx="891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95300" y="2249488"/>
            <a:ext cx="89154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Дата 2"/>
          <p:cNvSpPr>
            <a:spLocks noGrp="1"/>
          </p:cNvSpPr>
          <p:nvPr>
            <p:ph type="dt" sz="half" idx="2"/>
          </p:nvPr>
        </p:nvSpPr>
        <p:spPr>
          <a:xfrm>
            <a:off x="7132638" y="612775"/>
            <a:ext cx="1038225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srgbClr val="438086"/>
              </a:solidFill>
            </a:endParaRPr>
          </a:p>
        </p:txBody>
      </p:sp>
      <p:sp>
        <p:nvSpPr>
          <p:cNvPr id="1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5695950" y="612775"/>
            <a:ext cx="1436688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dirty="0">
                <a:solidFill>
                  <a:schemeClr val="accent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855075" y="1588"/>
            <a:ext cx="825500" cy="366712"/>
          </a:xfrm>
          <a:prstGeom prst="rect">
            <a:avLst/>
          </a:prstGeom>
        </p:spPr>
        <p:txBody>
          <a:bodyPr vert="horz" anchor="b"/>
          <a:lstStyle>
            <a:lvl1pPr algn="r">
              <a:defRPr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CA8C7D-5002-44B9-BE1C-CBCC48AE0C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585788" y="0"/>
            <a:ext cx="503237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32" name="Прямоугольник 17"/>
          <p:cNvSpPr>
            <a:spLocks noChangeArrowheads="1"/>
          </p:cNvSpPr>
          <p:nvPr userDrawn="1"/>
        </p:nvSpPr>
        <p:spPr bwMode="auto">
          <a:xfrm>
            <a:off x="1044575" y="-20638"/>
            <a:ext cx="2524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" name="TextBox 13"/>
          <p:cNvSpPr txBox="1">
            <a:spLocks noChangeArrowheads="1"/>
          </p:cNvSpPr>
          <p:nvPr userDrawn="1"/>
        </p:nvSpPr>
        <p:spPr bwMode="auto">
          <a:xfrm>
            <a:off x="839788" y="-61913"/>
            <a:ext cx="3841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50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79" r:id="rId1"/>
    <p:sldLayoutId id="2147485380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2"/>
          <p:cNvSpPr>
            <a:spLocks noChangeArrowheads="1"/>
          </p:cNvSpPr>
          <p:nvPr/>
        </p:nvSpPr>
        <p:spPr bwMode="auto">
          <a:xfrm>
            <a:off x="2587924" y="925422"/>
            <a:ext cx="699602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Всероссийский финансово-экономический семинар</a:t>
            </a:r>
          </a:p>
          <a:p>
            <a:pPr algn="ctr"/>
            <a:endParaRPr lang="ru-RU" sz="2000" b="1" dirty="0">
              <a:solidFill>
                <a:srgbClr val="00602B"/>
              </a:solidFill>
              <a:latin typeface="Trebuchet MS" panose="020B0603020202020204" pitchFamily="34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«Управление общественными финансами. </a:t>
            </a:r>
          </a:p>
          <a:p>
            <a:pPr algn="ctr"/>
            <a:r>
              <a:rPr lang="ru-RU" sz="2000" b="1" dirty="0" smtClean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Новые вызовы и практика»</a:t>
            </a:r>
            <a:endParaRPr lang="ru-RU" sz="2000" b="1" dirty="0">
              <a:solidFill>
                <a:srgbClr val="00602B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93514"/>
            <a:ext cx="2187795" cy="2163124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5" name="Прямоугольник 2"/>
          <p:cNvSpPr>
            <a:spLocks noChangeArrowheads="1"/>
          </p:cNvSpPr>
          <p:nvPr/>
        </p:nvSpPr>
        <p:spPr bwMode="auto">
          <a:xfrm>
            <a:off x="87087" y="2904007"/>
            <a:ext cx="981891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Создание единой цифровой </a:t>
            </a:r>
          </a:p>
          <a:p>
            <a:pPr algn="ctr"/>
            <a:r>
              <a:rPr lang="ru-RU" sz="2800" b="1" dirty="0" smtClean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системы управления доходами</a:t>
            </a:r>
            <a:endParaRPr lang="ru-RU" sz="2800" b="1" dirty="0">
              <a:solidFill>
                <a:srgbClr val="00602B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2095493" y="4982742"/>
            <a:ext cx="58021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Директор Департамента доходов</a:t>
            </a:r>
          </a:p>
          <a:p>
            <a:pPr algn="ctr"/>
            <a:r>
              <a:rPr lang="ru-RU" b="1" dirty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Министерства финансов Российской Федерации</a:t>
            </a:r>
          </a:p>
          <a:p>
            <a:pPr algn="ctr"/>
            <a:endParaRPr lang="ru-RU" b="1" dirty="0" smtClean="0">
              <a:solidFill>
                <a:srgbClr val="00602B"/>
              </a:solidFill>
              <a:latin typeface="Trebuchet MS" panose="020B0603020202020204" pitchFamily="34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Лебединская Елена Викторовна</a:t>
            </a:r>
          </a:p>
          <a:p>
            <a:pPr algn="ctr"/>
            <a:endParaRPr lang="ru-RU" b="1" dirty="0">
              <a:solidFill>
                <a:srgbClr val="00602B"/>
              </a:solidFill>
              <a:latin typeface="Trebuchet MS" panose="020B0603020202020204" pitchFamily="34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8 октября 2021 </a:t>
            </a:r>
            <a:r>
              <a:rPr lang="ru-RU" b="1" dirty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390166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948A7D-6C52-4157-BEA1-1B3B6891AEA4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045125"/>
            <a:ext cx="990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Иные </a:t>
            </a:r>
            <a:r>
              <a:rPr lang="ru-RU" sz="2800" b="1" dirty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новации бюджетного законодательства в части доходов бюджетов</a:t>
            </a:r>
          </a:p>
        </p:txBody>
      </p:sp>
    </p:spTree>
    <p:extLst>
      <p:ext uri="{BB962C8B-B14F-4D97-AF65-F5344CB8AC3E}">
        <p14:creationId xmlns:p14="http://schemas.microsoft.com/office/powerpoint/2010/main" val="135877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1"/>
          <p:cNvSpPr txBox="1">
            <a:spLocks/>
          </p:cNvSpPr>
          <p:nvPr/>
        </p:nvSpPr>
        <p:spPr>
          <a:xfrm>
            <a:off x="8935915" y="9331"/>
            <a:ext cx="762000" cy="366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C948A7D-6C52-4157-BEA1-1B3B6891AEA4}" type="slidenum">
              <a:rPr lang="ru-RU" sz="180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ru-RU" sz="1800" dirty="0">
              <a:solidFill>
                <a:srgbClr val="FFFFFF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8189" y="777101"/>
            <a:ext cx="9204384" cy="5563314"/>
          </a:xfrm>
          <a:prstGeom prst="roundRect">
            <a:avLst>
              <a:gd name="adj" fmla="val 4386"/>
            </a:avLst>
          </a:prstGeom>
          <a:noFill/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spc="-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Урегулирование </a:t>
            </a:r>
            <a:r>
              <a:rPr lang="ru-RU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механизма возврата неналоговых платежей (по аналогии с налоговыми и таможенными платежами) </a:t>
            </a:r>
            <a:r>
              <a:rPr lang="ru-RU" b="1" i="1" spc="-100" dirty="0">
                <a:solidFill>
                  <a:srgbClr val="006600"/>
                </a:solidFill>
                <a:latin typeface="Trebuchet MS" panose="020B0603020202020204" pitchFamily="34" charset="0"/>
              </a:rPr>
              <a:t>(Федеральный закон от 01.07.2021 </a:t>
            </a:r>
            <a:r>
              <a:rPr lang="ru-RU" b="1" i="1" spc="-100" dirty="0" smtClean="0">
                <a:solidFill>
                  <a:srgbClr val="006600"/>
                </a:solidFill>
                <a:latin typeface="Trebuchet MS" panose="020B0603020202020204" pitchFamily="34" charset="0"/>
              </a:rPr>
              <a:t>№ </a:t>
            </a:r>
            <a:r>
              <a:rPr lang="ru-RU" b="1" i="1" spc="-100" dirty="0">
                <a:solidFill>
                  <a:srgbClr val="006600"/>
                </a:solidFill>
                <a:latin typeface="Trebuchet MS" panose="020B0603020202020204" pitchFamily="34" charset="0"/>
              </a:rPr>
              <a:t>244-ФЗ "О внесении изменений в Бюджетный кодекс Российской Федерации и о приостановлении действия пункта 4 статьи 242.17 Бюджетного кодекса Российской Федерации</a:t>
            </a:r>
            <a:r>
              <a:rPr lang="ru-RU" b="1" i="1" spc="-100" dirty="0" smtClean="0">
                <a:solidFill>
                  <a:srgbClr val="006600"/>
                </a:solidFill>
                <a:latin typeface="Trebuchet MS" panose="020B0603020202020204" pitchFamily="34" charset="0"/>
              </a:rPr>
              <a:t>«)</a:t>
            </a:r>
            <a:endParaRPr lang="ru-RU" b="1" i="1" spc="-1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b="1" spc="-1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spc="-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Урегулирование </a:t>
            </a:r>
            <a:r>
              <a:rPr lang="ru-RU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механизма уточнения невостребованных </a:t>
            </a:r>
            <a:r>
              <a:rPr lang="ru-RU" b="1" spc="-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платежей </a:t>
            </a:r>
            <a:r>
              <a:rPr lang="ru-RU" b="1" i="1" spc="-100" dirty="0">
                <a:solidFill>
                  <a:srgbClr val="006600"/>
                </a:solidFill>
                <a:latin typeface="Trebuchet MS" panose="020B0603020202020204" pitchFamily="34" charset="0"/>
              </a:rPr>
              <a:t>(Федеральный закон от </a:t>
            </a:r>
            <a:r>
              <a:rPr lang="ru-RU" b="1" i="1" spc="-100" dirty="0" smtClean="0">
                <a:solidFill>
                  <a:srgbClr val="006600"/>
                </a:solidFill>
                <a:latin typeface="Trebuchet MS" panose="020B0603020202020204" pitchFamily="34" charset="0"/>
              </a:rPr>
              <a:t>01.07.2021 № </a:t>
            </a:r>
            <a:r>
              <a:rPr lang="ru-RU" b="1" i="1" spc="-100" dirty="0">
                <a:solidFill>
                  <a:srgbClr val="006600"/>
                </a:solidFill>
                <a:latin typeface="Trebuchet MS" panose="020B0603020202020204" pitchFamily="34" charset="0"/>
              </a:rPr>
              <a:t>251-ФЗ «О внесении изменений в Бюджетный кодекс Российской Федерации</a:t>
            </a:r>
            <a:r>
              <a:rPr lang="ru-RU" b="1" i="1" spc="-100" dirty="0" smtClean="0">
                <a:solidFill>
                  <a:srgbClr val="006600"/>
                </a:solidFill>
                <a:latin typeface="Trebuchet MS" panose="020B0603020202020204" pitchFamily="34" charset="0"/>
              </a:rPr>
              <a:t>»)</a:t>
            </a:r>
            <a:endParaRPr lang="ru-RU" b="1" i="1" spc="-1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just"/>
            <a:endParaRPr lang="ru-RU" b="1" spc="-1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ru-RU" b="1" spc="-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Уточнение </a:t>
            </a:r>
            <a:r>
              <a:rPr lang="ru-RU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положений БК РФ в части </a:t>
            </a:r>
            <a:r>
              <a:rPr lang="ru-RU" b="1" spc="-100">
                <a:solidFill>
                  <a:schemeClr val="tx1"/>
                </a:solidFill>
                <a:latin typeface="Trebuchet MS" panose="020B0603020202020204" pitchFamily="34" charset="0"/>
              </a:rPr>
              <a:t>нормативов </a:t>
            </a:r>
            <a:r>
              <a:rPr lang="ru-RU" b="1" spc="-100" smtClean="0">
                <a:solidFill>
                  <a:schemeClr val="tx1"/>
                </a:solidFill>
                <a:latin typeface="Trebuchet MS" panose="020B0603020202020204" pitchFamily="34" charset="0"/>
              </a:rPr>
              <a:t>зачисления</a:t>
            </a:r>
            <a:endParaRPr lang="ru-RU" b="1" spc="-1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706438" indent="-171450" algn="just">
              <a:buFont typeface="Arial" panose="020B0604020202020204" pitchFamily="34" charset="0"/>
              <a:buChar char="•"/>
              <a:defRPr/>
            </a:pPr>
            <a:endParaRPr lang="ru-RU" i="1" spc="-1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just">
              <a:defRPr/>
            </a:pPr>
            <a:endParaRPr lang="ru-RU" b="1" spc="-1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66700" indent="-266700" algn="just">
              <a:buFont typeface="Wingdings" panose="05000000000000000000" pitchFamily="2" charset="2"/>
              <a:buChar char="Ø"/>
              <a:defRPr/>
            </a:pPr>
            <a:r>
              <a:rPr lang="ru-RU" b="1" spc="-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Урегулирование порядка подготовки и согласования изменений в методики прогнозирования поступлений доходов, в </a:t>
            </a:r>
            <a:r>
              <a:rPr lang="ru-RU" b="1" spc="-1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т.ч</a:t>
            </a:r>
            <a:r>
              <a:rPr lang="ru-RU" b="1" spc="-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 при администрировании </a:t>
            </a:r>
            <a:r>
              <a:rPr lang="ru-RU" b="1" spc="-1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тер.органами</a:t>
            </a:r>
            <a:endParaRPr lang="ru-RU" b="1" spc="-1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534988" algn="just">
              <a:defRPr/>
            </a:pPr>
            <a:endParaRPr lang="ru-RU" i="1" spc="-1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spc="-1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351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545" y="691967"/>
            <a:ext cx="955937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spc="-100" dirty="0" smtClean="0">
                <a:solidFill>
                  <a:srgbClr val="004821"/>
                </a:solidFill>
                <a:latin typeface="Trebuchet MS" panose="020B0603020202020204" pitchFamily="34" charset="0"/>
              </a:rPr>
              <a:t>Приказ </a:t>
            </a:r>
            <a:r>
              <a:rPr lang="ru-RU" sz="2000" b="1" spc="-100" dirty="0">
                <a:solidFill>
                  <a:srgbClr val="004821"/>
                </a:solidFill>
                <a:latin typeface="Trebuchet MS" panose="020B0603020202020204" pitchFamily="34" charset="0"/>
              </a:rPr>
              <a:t>Минфина России </a:t>
            </a:r>
            <a:r>
              <a:rPr lang="ru-RU" sz="2000" b="1" spc="-100" dirty="0" smtClean="0">
                <a:solidFill>
                  <a:srgbClr val="004821"/>
                </a:solidFill>
                <a:latin typeface="Trebuchet MS" panose="020B0603020202020204" pitchFamily="34" charset="0"/>
              </a:rPr>
              <a:t>от 27.09.2021 № 137н</a:t>
            </a:r>
            <a:br>
              <a:rPr lang="ru-RU" sz="2000" b="1" spc="-100" dirty="0" smtClean="0">
                <a:solidFill>
                  <a:srgbClr val="004821"/>
                </a:solidFill>
                <a:latin typeface="Trebuchet MS" panose="020B0603020202020204" pitchFamily="34" charset="0"/>
              </a:rPr>
            </a:br>
            <a:r>
              <a:rPr lang="ru-RU" sz="2000" b="1" spc="-100" dirty="0" smtClean="0">
                <a:solidFill>
                  <a:srgbClr val="004821"/>
                </a:solidFill>
                <a:latin typeface="Trebuchet MS" panose="020B0603020202020204" pitchFamily="34" charset="0"/>
              </a:rPr>
              <a:t>«</a:t>
            </a:r>
            <a:r>
              <a:rPr lang="ru-RU" sz="2000" b="1" spc="-100" dirty="0">
                <a:solidFill>
                  <a:srgbClr val="004821"/>
                </a:solidFill>
                <a:latin typeface="Trebuchet MS" panose="020B0603020202020204" pitchFamily="34" charset="0"/>
              </a:rPr>
              <a:t>Об </a:t>
            </a:r>
            <a:r>
              <a:rPr lang="ru-RU" sz="2000" b="1" spc="-100" dirty="0" smtClean="0">
                <a:solidFill>
                  <a:srgbClr val="004821"/>
                </a:solidFill>
                <a:latin typeface="Trebuchet MS" panose="020B0603020202020204" pitchFamily="34" charset="0"/>
              </a:rPr>
              <a:t>утверждении Общих требований </a:t>
            </a:r>
            <a:r>
              <a:rPr lang="ru-RU" sz="2000" b="1" spc="-100" dirty="0">
                <a:solidFill>
                  <a:srgbClr val="004821"/>
                </a:solidFill>
                <a:latin typeface="Trebuchet MS" panose="020B0603020202020204" pitchFamily="34" charset="0"/>
              </a:rPr>
              <a:t>к возврату излишне уплаченных (взысканных) платежей</a:t>
            </a:r>
            <a:r>
              <a:rPr lang="ru-RU" sz="2000" b="1" spc="-100" dirty="0" smtClean="0">
                <a:solidFill>
                  <a:srgbClr val="004821"/>
                </a:solidFill>
                <a:latin typeface="Trebuchet MS" panose="020B0603020202020204" pitchFamily="34" charset="0"/>
              </a:rPr>
              <a:t>»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i="1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(в настоящее время находится на государственной регистрации в Минюсте)</a:t>
            </a:r>
            <a:endParaRPr lang="ru-RU" i="1" spc="-100" dirty="0">
              <a:solidFill>
                <a:schemeClr val="tx2">
                  <a:lumMod val="60000"/>
                  <a:lumOff val="4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Номер слайда 1"/>
          <p:cNvSpPr txBox="1">
            <a:spLocks/>
          </p:cNvSpPr>
          <p:nvPr/>
        </p:nvSpPr>
        <p:spPr>
          <a:xfrm>
            <a:off x="8935915" y="9331"/>
            <a:ext cx="762000" cy="366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C948A7D-6C52-4157-BEA1-1B3B6891AEA4}" type="slidenum">
              <a:rPr lang="ru-RU" sz="180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ru-RU" sz="1800" dirty="0">
              <a:solidFill>
                <a:srgbClr val="FFFFFF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8800" y="2082800"/>
            <a:ext cx="8968199" cy="4704798"/>
          </a:xfrm>
          <a:prstGeom prst="roundRect">
            <a:avLst>
              <a:gd name="adj" fmla="val 4386"/>
            </a:avLst>
          </a:prstGeom>
          <a:solidFill>
            <a:srgbClr val="FFC000"/>
          </a:solidFill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" algn="ctr"/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Общие требования </a:t>
            </a:r>
            <a:r>
              <a:rPr lang="ru-RU" sz="1400" b="1" u="sng" spc="-100" dirty="0">
                <a:solidFill>
                  <a:srgbClr val="C00000"/>
                </a:solidFill>
                <a:latin typeface="Trebuchet MS" panose="020B0603020202020204" pitchFamily="34" charset="0"/>
              </a:rPr>
              <a:t>определяют:</a:t>
            </a:r>
          </a:p>
          <a:p>
            <a:pPr marL="361950" indent="-276225" algn="just">
              <a:buFont typeface="Wingdings" panose="05000000000000000000" pitchFamily="2" charset="2"/>
              <a:buChar char="Ø"/>
            </a:pPr>
            <a:endParaRPr lang="ru-RU" sz="14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61950" indent="-276225" algn="just">
              <a:buFont typeface="Wingdings" panose="05000000000000000000" pitchFamily="2" charset="2"/>
              <a:buChar char="Ø"/>
            </a:pPr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Общие требования к возврату излишне уплаченных (взысканных) неналоговых платежей:</a:t>
            </a:r>
          </a:p>
          <a:p>
            <a:pPr marL="542925" lvl="1" algn="just"/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а) которые поступают в бюджетную систему;</a:t>
            </a:r>
          </a:p>
          <a:p>
            <a:pPr marL="542925" lvl="1" algn="just"/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б) которые </a:t>
            </a:r>
            <a:r>
              <a:rPr lang="ru-RU" sz="1400" b="1" spc="-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уплачиваются </a:t>
            </a:r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при получении государственных услуг.</a:t>
            </a:r>
          </a:p>
          <a:p>
            <a:pPr marL="361950" indent="-276225" algn="just"/>
            <a:endParaRPr lang="ru-RU" sz="1400" b="1" spc="-1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61950" indent="-276225" algn="just">
              <a:buFont typeface="Wingdings" panose="05000000000000000000" pitchFamily="2" charset="2"/>
              <a:buChar char="Ø"/>
            </a:pPr>
            <a:r>
              <a:rPr lang="ru-RU" sz="1400" b="1" spc="-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Участники </a:t>
            </a:r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возврата:</a:t>
            </a:r>
          </a:p>
          <a:p>
            <a:pPr marL="542925" lvl="1" algn="just"/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а) администраторы доходов;</a:t>
            </a:r>
          </a:p>
          <a:p>
            <a:pPr marL="542925" lvl="1" algn="just"/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б) </a:t>
            </a:r>
            <a:r>
              <a:rPr lang="ru-RU" sz="1400" b="1" spc="-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учреждения, предоставляющие </a:t>
            </a:r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государственные услуги.</a:t>
            </a:r>
          </a:p>
          <a:p>
            <a:pPr marL="542925" lvl="1" algn="just"/>
            <a:endParaRPr lang="ru-RU" sz="1400" b="1" spc="-1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61950" indent="-276225" algn="just">
              <a:buFont typeface="Wingdings" panose="05000000000000000000" pitchFamily="2" charset="2"/>
              <a:buChar char="Ø"/>
            </a:pPr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Сроки возврата;</a:t>
            </a:r>
          </a:p>
          <a:p>
            <a:pPr marL="361950" indent="-276225" algn="just">
              <a:buFont typeface="Wingdings" panose="05000000000000000000" pitchFamily="2" charset="2"/>
              <a:buChar char="Ø"/>
            </a:pPr>
            <a:endParaRPr lang="ru-RU" sz="1400" b="1" spc="-1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61950" indent="-276225" algn="just">
              <a:buFont typeface="Wingdings" panose="05000000000000000000" pitchFamily="2" charset="2"/>
              <a:buChar char="Ø"/>
            </a:pPr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Перечень документов для осуществления возврата;</a:t>
            </a:r>
          </a:p>
          <a:p>
            <a:pPr marL="361950" indent="-276225" algn="just">
              <a:buFont typeface="Wingdings" panose="05000000000000000000" pitchFamily="2" charset="2"/>
              <a:buChar char="Ø"/>
            </a:pPr>
            <a:endParaRPr lang="ru-RU" sz="1400" b="1" spc="-1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61950" indent="-276225" algn="just">
              <a:buFont typeface="Wingdings" panose="05000000000000000000" pitchFamily="2" charset="2"/>
              <a:buChar char="Ø"/>
            </a:pPr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Действия участников возврата:</a:t>
            </a:r>
          </a:p>
          <a:p>
            <a:pPr marL="542925" lvl="1" algn="just"/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а) сбор документов;</a:t>
            </a:r>
          </a:p>
          <a:p>
            <a:pPr marL="542925" lvl="1" algn="just"/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б) анализ, обоснованность, возврат;</a:t>
            </a:r>
          </a:p>
          <a:p>
            <a:pPr marL="542925" lvl="1" algn="just"/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в) принятие решения о возврате;</a:t>
            </a:r>
          </a:p>
          <a:p>
            <a:pPr marL="542925" lvl="1" algn="just"/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г) ответственность.</a:t>
            </a:r>
          </a:p>
        </p:txBody>
      </p:sp>
    </p:spTree>
    <p:extLst>
      <p:ext uri="{BB962C8B-B14F-4D97-AF65-F5344CB8AC3E}">
        <p14:creationId xmlns:p14="http://schemas.microsoft.com/office/powerpoint/2010/main" val="14148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165" y="537754"/>
            <a:ext cx="944592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600" b="1" spc="-100" dirty="0">
                <a:solidFill>
                  <a:srgbClr val="004821"/>
                </a:solidFill>
                <a:latin typeface="Trebuchet MS" panose="020B0603020202020204" pitchFamily="34" charset="0"/>
              </a:rPr>
              <a:t>Механизм уточнения невыясненных поступлений (НВС</a:t>
            </a:r>
            <a:r>
              <a:rPr lang="ru-RU" sz="1600" b="1" spc="-100" dirty="0" smtClean="0">
                <a:solidFill>
                  <a:srgbClr val="004821"/>
                </a:solidFill>
                <a:latin typeface="Trebuchet MS" panose="020B0603020202020204" pitchFamily="34" charset="0"/>
              </a:rPr>
              <a:t>)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400" b="1" i="1" spc="-100" dirty="0">
                <a:solidFill>
                  <a:srgbClr val="006600"/>
                </a:solidFill>
                <a:latin typeface="Trebuchet MS" panose="020B0603020202020204" pitchFamily="34" charset="0"/>
              </a:rPr>
              <a:t>(Федеральный закон от </a:t>
            </a:r>
            <a:r>
              <a:rPr lang="ru-RU" sz="1400" b="1" i="1" spc="-100" dirty="0" smtClean="0">
                <a:solidFill>
                  <a:srgbClr val="006600"/>
                </a:solidFill>
                <a:latin typeface="Trebuchet MS" panose="020B0603020202020204" pitchFamily="34" charset="0"/>
              </a:rPr>
              <a:t>01.07.2021 № </a:t>
            </a:r>
            <a:r>
              <a:rPr lang="ru-RU" sz="1400" b="1" i="1" spc="-100" dirty="0">
                <a:solidFill>
                  <a:srgbClr val="006600"/>
                </a:solidFill>
                <a:latin typeface="Trebuchet MS" panose="020B0603020202020204" pitchFamily="34" charset="0"/>
              </a:rPr>
              <a:t>251-ФЗ «О внесении изменений в Бюджетный кодекс Российской Федерации»)</a:t>
            </a:r>
            <a:endParaRPr lang="ru-RU" sz="1400" b="1" spc="-100" dirty="0" smtClean="0">
              <a:solidFill>
                <a:srgbClr val="004821"/>
              </a:solidFill>
              <a:latin typeface="Trebuchet MS" panose="020B0603020202020204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1200" b="1" spc="-100" dirty="0">
              <a:solidFill>
                <a:srgbClr val="004821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Номер слайда 1"/>
          <p:cNvSpPr txBox="1">
            <a:spLocks/>
          </p:cNvSpPr>
          <p:nvPr/>
        </p:nvSpPr>
        <p:spPr>
          <a:xfrm>
            <a:off x="8847384" y="-27286"/>
            <a:ext cx="762000" cy="366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C948A7D-6C52-4157-BEA1-1B3B6891AEA4}" type="slidenum">
              <a:rPr lang="ru-RU" sz="180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ru-RU" sz="1800" dirty="0">
              <a:solidFill>
                <a:srgbClr val="FFFFFF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48234" y="2635624"/>
            <a:ext cx="3795962" cy="2716148"/>
            <a:chOff x="448234" y="2635624"/>
            <a:chExt cx="3795962" cy="2716148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448235" y="2635626"/>
              <a:ext cx="3795961" cy="2716146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448234" y="2635624"/>
              <a:ext cx="3795962" cy="2716147"/>
            </a:xfrm>
            <a:prstGeom prst="roundRect">
              <a:avLst>
                <a:gd name="adj" fmla="val 4386"/>
              </a:avLst>
            </a:prstGeom>
            <a:noFill/>
            <a:ln w="1905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solidFill>
                    <a:srgbClr val="C00000"/>
                  </a:solidFill>
                  <a:latin typeface="Trebuchet MS" panose="020B0603020202020204" pitchFamily="34" charset="0"/>
                </a:rPr>
                <a:t>С 2019 </a:t>
              </a:r>
              <a:r>
                <a:rPr lang="ru-RU" sz="1600" b="1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по </a:t>
              </a:r>
              <a:r>
                <a:rPr lang="ru-RU" sz="1600" b="1" dirty="0" smtClean="0">
                  <a:solidFill>
                    <a:srgbClr val="C00000"/>
                  </a:solidFill>
                  <a:latin typeface="Trebuchet MS" panose="020B0603020202020204" pitchFamily="34" charset="0"/>
                </a:rPr>
                <a:t>01.07.2021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 b="1" dirty="0">
                <a:solidFill>
                  <a:schemeClr val="tx1"/>
                </a:solidFill>
                <a:latin typeface="Trebuchet MS" panose="020B0603020202020204" pitchFamily="34" charset="0"/>
              </a:endParaRPr>
            </a:p>
            <a:p>
              <a:pPr algn="ctr"/>
              <a:r>
                <a:rPr lang="ru-RU" sz="1600" b="1" dirty="0" smtClean="0">
                  <a:solidFill>
                    <a:schemeClr val="tx1"/>
                  </a:solidFill>
                  <a:latin typeface="Trebuchet MS" panose="020B0603020202020204" pitchFamily="34" charset="0"/>
                </a:rPr>
                <a:t>Механизм </a:t>
              </a:r>
              <a:r>
                <a:rPr lang="ru-RU" sz="1600" b="1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применяется для НВС в  </a:t>
              </a:r>
              <a:r>
                <a:rPr lang="ru-RU" sz="1600" b="1" dirty="0">
                  <a:solidFill>
                    <a:srgbClr val="C00000"/>
                  </a:solidFill>
                  <a:latin typeface="Trebuchet MS" panose="020B0603020202020204" pitchFamily="34" charset="0"/>
                </a:rPr>
                <a:t>федеральном бюджете</a:t>
              </a:r>
            </a:p>
          </p:txBody>
        </p:sp>
      </p:grpSp>
      <p:sp>
        <p:nvSpPr>
          <p:cNvPr id="6" name="Скругленный прямоугольник 5"/>
          <p:cNvSpPr/>
          <p:nvPr/>
        </p:nvSpPr>
        <p:spPr>
          <a:xfrm>
            <a:off x="448234" y="1413728"/>
            <a:ext cx="9090212" cy="847895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chemeClr val="tx1"/>
                </a:solidFill>
                <a:latin typeface="Trebuchet MS" panose="020B0603020202020204" pitchFamily="34" charset="0"/>
              </a:rPr>
              <a:t>По истечении 3 лет уточняются на прочие неналоговые доходы бюджета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chemeClr val="tx1"/>
                </a:solidFill>
                <a:latin typeface="Trebuchet MS" panose="020B0603020202020204" pitchFamily="34" charset="0"/>
              </a:rPr>
              <a:t>После этого возврату и уточнению </a:t>
            </a:r>
            <a:r>
              <a:rPr lang="ru-RU" b="1" u="sng" dirty="0">
                <a:solidFill>
                  <a:srgbClr val="C00000"/>
                </a:solidFill>
                <a:latin typeface="Trebuchet MS" panose="020B0603020202020204" pitchFamily="34" charset="0"/>
              </a:rPr>
              <a:t>не</a:t>
            </a:r>
            <a:r>
              <a:rPr lang="ru-RU" sz="1600" b="1" dirty="0">
                <a:solidFill>
                  <a:schemeClr val="tx1"/>
                </a:solidFill>
                <a:latin typeface="Trebuchet MS" panose="020B0603020202020204" pitchFamily="34" charset="0"/>
              </a:rPr>
              <a:t> подлежат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4762498" y="3811043"/>
            <a:ext cx="461683" cy="365311"/>
          </a:xfrm>
          <a:prstGeom prst="rightArrow">
            <a:avLst/>
          </a:prstGeom>
          <a:noFill/>
          <a:ln w="34925">
            <a:solidFill>
              <a:srgbClr val="003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5742484" y="2635625"/>
            <a:ext cx="3795962" cy="2716146"/>
            <a:chOff x="5742484" y="2635625"/>
            <a:chExt cx="3795962" cy="271614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5742484" y="3213594"/>
              <a:ext cx="3795961" cy="132343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 b="1" dirty="0" smtClean="0">
                <a:latin typeface="Trebuchet MS" panose="020B0603020202020204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rgbClr val="C00000"/>
                  </a:solidFill>
                  <a:latin typeface="Trebuchet MS" panose="020B0603020202020204" pitchFamily="34" charset="0"/>
                </a:rPr>
                <a:t>С 01.07.2021</a:t>
              </a:r>
              <a:r>
                <a:rPr lang="ru-RU" sz="1600" b="1" dirty="0">
                  <a:latin typeface="Trebuchet MS" panose="020B0603020202020204" pitchFamily="34" charset="0"/>
                </a:rPr>
                <a:t/>
              </a:r>
              <a:br>
                <a:rPr lang="ru-RU" sz="1600" b="1" dirty="0">
                  <a:latin typeface="Trebuchet MS" panose="020B0603020202020204" pitchFamily="34" charset="0"/>
                </a:rPr>
              </a:br>
              <a:endParaRPr lang="ru-RU" sz="1600" b="1" dirty="0">
                <a:latin typeface="Trebuchet MS" panose="020B0603020202020204" pitchFamily="34" charset="0"/>
              </a:endParaRPr>
            </a:p>
            <a:p>
              <a:pPr lvl="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latin typeface="Trebuchet MS" panose="020B0603020202020204" pitchFamily="34" charset="0"/>
                </a:rPr>
                <a:t>Механизм применяется для НВС во  </a:t>
              </a:r>
            </a:p>
            <a:p>
              <a:pPr lvl="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solidFill>
                    <a:srgbClr val="C00000"/>
                  </a:solidFill>
                  <a:latin typeface="Trebuchet MS" panose="020B0603020202020204" pitchFamily="34" charset="0"/>
                </a:rPr>
                <a:t>всех бюджетах БС</a:t>
              </a: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5742485" y="2635625"/>
              <a:ext cx="3795961" cy="2716146"/>
            </a:xfrm>
            <a:prstGeom prst="roundRect">
              <a:avLst/>
            </a:prstGeom>
            <a:noFill/>
            <a:ln w="28575">
              <a:solidFill>
                <a:srgbClr val="0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2490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948A7D-6C52-4157-BEA1-1B3B6891AEA4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3517" y="448574"/>
            <a:ext cx="9802483" cy="6210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602B"/>
                </a:solidFill>
                <a:latin typeface="Trebuchet MS" panose="020B0603020202020204" pitchFamily="34" charset="0"/>
              </a:rPr>
              <a:t>Изменения по нормативам бюджетной системы РФ:</a:t>
            </a:r>
          </a:p>
          <a:p>
            <a:pPr algn="ctr"/>
            <a:r>
              <a:rPr lang="ru-RU" sz="1600" b="1" u="sng" dirty="0" smtClean="0">
                <a:latin typeface="Trebuchet MS" panose="020B0603020202020204" pitchFamily="34" charset="0"/>
              </a:rPr>
              <a:t>Принятые:</a:t>
            </a:r>
          </a:p>
          <a:p>
            <a:pPr marL="266700" indent="-180975" algn="just">
              <a:buFont typeface="Arial" panose="020B0604020202020204" pitchFamily="34" charset="0"/>
              <a:buChar char="•"/>
              <a:defRPr/>
            </a:pPr>
            <a:r>
              <a:rPr lang="ru-RU" sz="1200" i="1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НДФЛ свыше 650 тыс. руб. (</a:t>
            </a:r>
            <a:r>
              <a:rPr lang="ru-RU" sz="1200" i="1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доначисленный</a:t>
            </a:r>
            <a:r>
              <a:rPr lang="ru-RU" sz="1200" i="1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налоговыми органами по итогам отчетного года) </a:t>
            </a:r>
            <a:r>
              <a:rPr lang="ru-RU" sz="1200" i="1" dirty="0">
                <a:solidFill>
                  <a:srgbClr val="00602B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251-ФЗ</a:t>
            </a:r>
          </a:p>
          <a:p>
            <a:pPr marL="266700" indent="-180975" algn="just">
              <a:buFont typeface="Arial" panose="020B0604020202020204" pitchFamily="34" charset="0"/>
              <a:buChar char="•"/>
              <a:defRPr/>
            </a:pPr>
            <a:r>
              <a:rPr lang="ru-RU" sz="1200" i="1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платы за публичный сервитут (перенос из закона о федеральном бюджете) – </a:t>
            </a:r>
            <a:r>
              <a:rPr lang="ru-RU" sz="1200" i="1" dirty="0">
                <a:solidFill>
                  <a:srgbClr val="00602B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251-ФЗ</a:t>
            </a:r>
          </a:p>
          <a:p>
            <a:pPr marL="266700" indent="-180975" algn="just">
              <a:buFont typeface="Arial" panose="020B0604020202020204" pitchFamily="34" charset="0"/>
              <a:buChar char="•"/>
              <a:defRPr/>
            </a:pPr>
            <a:r>
              <a:rPr lang="ru-RU" sz="1200" i="1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сумм штрафов, неустоек, пеней в рамках </a:t>
            </a:r>
            <a:r>
              <a:rPr lang="ru-RU" sz="1200" i="1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госконтрактов</a:t>
            </a:r>
            <a:r>
              <a:rPr lang="ru-RU" sz="1200" i="1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заключенных государственной корпорацией – </a:t>
            </a:r>
            <a:r>
              <a:rPr lang="ru-RU" sz="1200" i="1" dirty="0">
                <a:solidFill>
                  <a:srgbClr val="00602B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244-ФЗ</a:t>
            </a:r>
          </a:p>
          <a:p>
            <a:pPr marL="266700" indent="-180975" algn="just">
              <a:buFont typeface="Arial" panose="020B0604020202020204" pitchFamily="34" charset="0"/>
              <a:buChar char="•"/>
              <a:defRPr/>
            </a:pPr>
            <a:r>
              <a:rPr lang="ru-RU" sz="1200" i="1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сумм штрафов, уплачиваемых в соответствии с международными договорами РФ – </a:t>
            </a:r>
            <a:r>
              <a:rPr lang="ru-RU" sz="1200" i="1" dirty="0">
                <a:solidFill>
                  <a:srgbClr val="00602B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251-ФЗ</a:t>
            </a:r>
          </a:p>
          <a:p>
            <a:pPr marL="266700" indent="-180975" algn="just">
              <a:buFont typeface="Arial" panose="020B0604020202020204" pitchFamily="34" charset="0"/>
              <a:buChar char="•"/>
              <a:defRPr/>
            </a:pPr>
            <a:r>
              <a:rPr lang="ru-RU" sz="1200" i="1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сумм штрафов за правонарушения, выявленные контрольно-счетными органами субъектов РФ – </a:t>
            </a:r>
            <a:r>
              <a:rPr lang="ru-RU" sz="1200" i="1" dirty="0" smtClean="0">
                <a:solidFill>
                  <a:srgbClr val="00602B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244-ФЗ</a:t>
            </a:r>
            <a:endParaRPr lang="ru-RU" sz="1350" i="1" dirty="0" smtClean="0">
              <a:solidFill>
                <a:srgbClr val="00602B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indent="-171450" algn="just">
              <a:buFont typeface="Arial" panose="020B0604020202020204" pitchFamily="34" charset="0"/>
              <a:buChar char="•"/>
              <a:defRPr/>
            </a:pPr>
            <a:endParaRPr lang="ru-RU" sz="900" i="1" dirty="0">
              <a:solidFill>
                <a:srgbClr val="00602B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u="sng" dirty="0" smtClean="0">
                <a:latin typeface="Trebuchet MS" panose="020B0603020202020204" pitchFamily="34" charset="0"/>
              </a:rPr>
              <a:t>Планируемые:</a:t>
            </a:r>
            <a:r>
              <a:rPr lang="ru-RU" b="1" i="1" dirty="0" smtClean="0">
                <a:latin typeface="Trebuchet MS" panose="020B0603020202020204" pitchFamily="34" charset="0"/>
              </a:rPr>
              <a:t> </a:t>
            </a:r>
          </a:p>
          <a:p>
            <a:pPr algn="ctr"/>
            <a:r>
              <a:rPr lang="ru-RU" sz="1100" dirty="0">
                <a:solidFill>
                  <a:srgbClr val="00602B"/>
                </a:solidFill>
                <a:latin typeface="Trebuchet MS" panose="020B0603020202020204" pitchFamily="34" charset="0"/>
              </a:rPr>
              <a:t>(Законопроект № 1258306-7 «О внесении изменений в Бюджетный кодекс Российской Федерации и отдельные законодательные акты Российской Федерации и установлении особенностей исполнения бюджетов бюджетной системы Российской Федерации в 2022 году</a:t>
            </a:r>
            <a:r>
              <a:rPr lang="ru-RU" sz="1100" dirty="0" smtClean="0">
                <a:solidFill>
                  <a:srgbClr val="00602B"/>
                </a:solidFill>
                <a:latin typeface="Trebuchet MS" panose="020B0603020202020204" pitchFamily="34" charset="0"/>
              </a:rPr>
              <a:t>)</a:t>
            </a:r>
          </a:p>
          <a:p>
            <a:pPr algn="ctr"/>
            <a:endParaRPr lang="ru-RU" sz="1100" dirty="0">
              <a:solidFill>
                <a:srgbClr val="00602B"/>
              </a:solidFill>
              <a:latin typeface="Trebuchet MS" panose="020B0603020202020204" pitchFamily="34" charset="0"/>
            </a:endParaRPr>
          </a:p>
          <a:p>
            <a:pPr marL="266700" indent="-180975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200" i="1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налога </a:t>
            </a:r>
            <a:r>
              <a:rPr lang="ru-RU" sz="1200" i="1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добычу полезных ископаемых (за исключением полезных ископаемых, в отношении которых при налогообложении установлен рентный коэффициент, отличный от 1, полезных ископаемых в виде углеводородного сырья, природных алмазов и общераспространенных полезных ископаемых</a:t>
            </a:r>
            <a:r>
              <a:rPr lang="ru-RU" sz="1200" b="1" i="1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1200" i="1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i="1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угля коксующегося, железных руд, апатит-магнетитовых, апатит-</a:t>
            </a:r>
            <a:r>
              <a:rPr lang="ru-RU" sz="1200" b="1" i="1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штаффелитовых</a:t>
            </a:r>
            <a:r>
              <a:rPr lang="ru-RU" sz="1200" b="1" i="1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маложелезистых апатитовых руд, многокомпонентной комплексной руды, в отношении которой при налогообложении установлен коэффициент, характеризующий стоимость ценных компонент в руде</a:t>
            </a:r>
            <a:r>
              <a:rPr lang="ru-RU" sz="1200" i="1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- по нормативу 60 процентов</a:t>
            </a:r>
            <a:r>
              <a:rPr lang="ru-RU" sz="1200" i="1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66700" indent="-180975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200" b="1" i="1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налога </a:t>
            </a:r>
            <a:r>
              <a:rPr lang="ru-RU" sz="1200" b="1" i="1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добычу полезных ископаемых в виде железной руды (за исключением окисленных железистых кварцитов) - по нормативу 17 процентов;</a:t>
            </a:r>
            <a:endParaRPr lang="ru-RU" sz="12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indent="-180975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200" b="1" i="1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налога на добычу полезных ископаемых в виде многокомпонентной комплексной руды, в отношении которой при налогообложении установлен коэффициент, характеризующий стоимость ценных компонент в руде, - по нормативу 17 процентов;</a:t>
            </a:r>
            <a:endParaRPr lang="ru-RU" sz="12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indent="-180975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200" b="1" i="1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налога на добычу полезных ископаемых в виде угля коксующегося - по нормативу 25 процентов;</a:t>
            </a:r>
            <a:endParaRPr lang="ru-RU" sz="12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indent="-180975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200" b="1" i="1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налога на добычу полезных ископаемых в виде апатит-магнетитовых, апатит-</a:t>
            </a:r>
            <a:r>
              <a:rPr lang="ru-RU" sz="1200" b="1" i="1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штаффелитовых</a:t>
            </a:r>
            <a:r>
              <a:rPr lang="ru-RU" sz="1200" b="1" i="1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маложелезистых апатитовых руд, - по нормативу 17 процентов;</a:t>
            </a:r>
            <a:endParaRPr lang="ru-RU" sz="12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indent="-180975">
              <a:buFont typeface="Arial" panose="020B0604020202020204" pitchFamily="34" charset="0"/>
              <a:buChar char="•"/>
            </a:pPr>
            <a:r>
              <a:rPr lang="ru-RU" sz="1200" b="1" i="1" dirty="0">
                <a:latin typeface="Trebuchet MS" panose="020B0603020202020204" pitchFamily="34" charset="0"/>
                <a:ea typeface="Calibri" panose="020F0502020204030204" pitchFamily="34" charset="0"/>
              </a:rPr>
              <a:t>акциза на сталь жидкую - по нормативу 17 процентов</a:t>
            </a:r>
            <a:r>
              <a:rPr lang="ru-RU" sz="1200" b="1" i="1" dirty="0" smtClean="0">
                <a:latin typeface="Trebuchet MS" panose="020B0603020202020204" pitchFamily="34" charset="0"/>
                <a:ea typeface="Calibri" panose="020F0502020204030204" pitchFamily="34" charset="0"/>
              </a:rPr>
              <a:t>.</a:t>
            </a:r>
            <a:endParaRPr lang="ru-RU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12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4927" y="556500"/>
            <a:ext cx="849761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spc="-100" dirty="0" smtClean="0">
                <a:solidFill>
                  <a:srgbClr val="004821"/>
                </a:solidFill>
                <a:latin typeface="Trebuchet MS" panose="020B0603020202020204" pitchFamily="34" charset="0"/>
              </a:rPr>
              <a:t>Постановление Правительства Российской Федерации от 14.09.2021 № 1557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b="1" spc="-100" dirty="0">
                <a:solidFill>
                  <a:srgbClr val="004821"/>
                </a:solidFill>
                <a:latin typeface="Trebuchet MS" panose="020B0603020202020204" pitchFamily="34" charset="0"/>
              </a:rPr>
              <a:t>«О внесении изменений в некоторые акты Правительства Российской Федерации по вопросам администрирования и прогнозирования доходов бюджетов бюджетной системы Российской </a:t>
            </a:r>
            <a:r>
              <a:rPr lang="ru-RU" b="1" spc="-100" dirty="0" smtClean="0">
                <a:solidFill>
                  <a:srgbClr val="004821"/>
                </a:solidFill>
                <a:latin typeface="Trebuchet MS" panose="020B0603020202020204" pitchFamily="34" charset="0"/>
              </a:rPr>
              <a:t>Федерации»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1600" b="1" spc="-100" dirty="0">
              <a:solidFill>
                <a:srgbClr val="004821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Номер слайда 1"/>
          <p:cNvSpPr txBox="1">
            <a:spLocks/>
          </p:cNvSpPr>
          <p:nvPr/>
        </p:nvSpPr>
        <p:spPr>
          <a:xfrm>
            <a:off x="8935915" y="9331"/>
            <a:ext cx="762000" cy="366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C948A7D-6C52-4157-BEA1-1B3B6891AEA4}" type="slidenum">
              <a:rPr lang="ru-RU" sz="180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ru-RU" sz="1800" dirty="0">
              <a:solidFill>
                <a:srgbClr val="FFFFFF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4001" y="2065106"/>
            <a:ext cx="9279466" cy="4489806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уточнение </a:t>
            </a:r>
            <a:r>
              <a:rPr lang="ru-RU" sz="1400" b="1" dirty="0">
                <a:solidFill>
                  <a:schemeClr val="tx1"/>
                </a:solidFill>
                <a:latin typeface="Trebuchet MS" panose="020B0603020202020204" pitchFamily="34" charset="0"/>
              </a:rPr>
              <a:t>перечня документов и материалов, представляемых главными администраторами доходов </a:t>
            </a:r>
            <a:r>
              <a:rPr lang="ru-RU" sz="1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в Минфин России, финансовые </a:t>
            </a:r>
            <a:r>
              <a:rPr lang="ru-RU" sz="1400" b="1" dirty="0">
                <a:solidFill>
                  <a:schemeClr val="tx1"/>
                </a:solidFill>
                <a:latin typeface="Trebuchet MS" panose="020B0603020202020204" pitchFamily="34" charset="0"/>
              </a:rPr>
              <a:t>органы субъектов Российской Федерации, финансовые органы муниципальных образований и органы управления государственными внебюджетными фондами</a:t>
            </a:r>
            <a:r>
              <a:rPr lang="ru-RU" sz="1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  <a:endParaRPr lang="ru-RU" sz="1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ru-RU" sz="1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конкретизация </a:t>
            </a:r>
            <a:r>
              <a:rPr lang="ru-RU" sz="1400" b="1" dirty="0">
                <a:solidFill>
                  <a:schemeClr val="tx1"/>
                </a:solidFill>
                <a:latin typeface="Trebuchet MS" panose="020B0603020202020204" pitchFamily="34" charset="0"/>
              </a:rPr>
              <a:t>ролей участников разработки и согласования методик прогнозирования поступлений доходов бюджетов субъектов Российской Федерации, местных бюджетов и бюджетов территориальных государственных внебюджетных фондов</a:t>
            </a:r>
            <a:r>
              <a:rPr lang="ru-RU" sz="1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ru-RU" sz="1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  <a:latin typeface="Trebuchet MS" panose="020B0603020202020204" pitchFamily="34" charset="0"/>
              </a:rPr>
              <a:t>уточнение подходов к разработке методики прогнозирования поступлений доходов, в том числе утверждение формы методики прогнозирования поступлений доходов</a:t>
            </a:r>
            <a:r>
              <a:rPr lang="ru-RU" sz="1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ru-RU" sz="1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  <a:latin typeface="Trebuchet MS" panose="020B0603020202020204" pitchFamily="34" charset="0"/>
              </a:rPr>
              <a:t>к</a:t>
            </a:r>
            <a:r>
              <a:rPr lang="ru-RU" sz="1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онкретизация видов </a:t>
            </a:r>
            <a:r>
              <a:rPr lang="ru-RU" sz="1400" b="1" dirty="0">
                <a:solidFill>
                  <a:schemeClr val="tx1"/>
                </a:solidFill>
                <a:latin typeface="Trebuchet MS" panose="020B0603020202020204" pitchFamily="34" charset="0"/>
              </a:rPr>
              <a:t>имущества, при прогнозировании доходов от продажи которого должен использоваться метод прямого </a:t>
            </a:r>
            <a:r>
              <a:rPr lang="ru-RU" sz="1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счёта.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ru-RU" sz="1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177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948A7D-6C52-4157-BEA1-1B3B6891AEA4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085975" y="3316843"/>
            <a:ext cx="5524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602B"/>
                </a:solidFill>
                <a:latin typeface="+mn-lt"/>
              </a:rPr>
              <a:t>Спасибо за внимание!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66100" y="4420095"/>
            <a:ext cx="5524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+mn-lt"/>
                <a:cs typeface="Times New Roman" panose="02020603050405020304" pitchFamily="18" charset="0"/>
              </a:rPr>
              <a:t>По всем вопросам и предложениям просим обращаться по адресу </a:t>
            </a:r>
            <a:r>
              <a:rPr lang="en-US" sz="2400" u="sng" dirty="0">
                <a:solidFill>
                  <a:srgbClr val="00602B"/>
                </a:solidFill>
                <a:latin typeface="+mn-lt"/>
                <a:cs typeface="Times New Roman" panose="02020603050405020304" pitchFamily="18" charset="0"/>
              </a:rPr>
              <a:t>dep.dohodov@minfin.gov.ru</a:t>
            </a:r>
            <a:endParaRPr lang="ru-RU" sz="2400" u="sng" dirty="0">
              <a:solidFill>
                <a:srgbClr val="00602B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19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948A7D-6C52-4157-BEA1-1B3B6891AEA4}" type="slidenum">
              <a:rPr lang="ru-RU" smtClean="0">
                <a:latin typeface="Trebuchet MS" panose="020B0603020202020204" pitchFamily="34" charset="0"/>
              </a:rPr>
              <a:pPr>
                <a:defRPr/>
              </a:pPr>
              <a:t>2</a:t>
            </a:fld>
            <a:endParaRPr lang="ru-RU" dirty="0">
              <a:latin typeface="Trebuchet MS" panose="020B0603020202020204" pitchFamily="34" charset="0"/>
            </a:endParaRPr>
          </a:p>
        </p:txBody>
      </p:sp>
      <p:graphicFrame>
        <p:nvGraphicFramePr>
          <p:cNvPr id="57" name="Таблица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722074"/>
              </p:ext>
            </p:extLst>
          </p:nvPr>
        </p:nvGraphicFramePr>
        <p:xfrm>
          <a:off x="0" y="279492"/>
          <a:ext cx="9549442" cy="6400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54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kern="1200" dirty="0" smtClean="0">
                          <a:solidFill>
                            <a:srgbClr val="00602B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Динамика</a:t>
                      </a:r>
                      <a:r>
                        <a:rPr lang="ru-RU" sz="1800" b="1" kern="1200" baseline="0" dirty="0" smtClean="0">
                          <a:solidFill>
                            <a:srgbClr val="00602B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поступления основных видов доходов бюджетов субъектов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kern="1200" baseline="0" dirty="0" smtClean="0">
                          <a:solidFill>
                            <a:srgbClr val="00602B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Российской Федерации, млрд рублей</a:t>
                      </a:r>
                      <a:endParaRPr lang="ru-RU" sz="1600" b="0" kern="1200" dirty="0">
                        <a:solidFill>
                          <a:srgbClr val="00602B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9" name="Прямая со стрелкой 48"/>
          <p:cNvCxnSpPr/>
          <p:nvPr/>
        </p:nvCxnSpPr>
        <p:spPr>
          <a:xfrm>
            <a:off x="1091641" y="1514710"/>
            <a:ext cx="1" cy="185738"/>
          </a:xfrm>
          <a:prstGeom prst="straightConnector1">
            <a:avLst/>
          </a:prstGeom>
          <a:ln>
            <a:solidFill>
              <a:srgbClr val="0066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764238" y="1519472"/>
            <a:ext cx="33216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769000" y="1514710"/>
            <a:ext cx="0" cy="115229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Box 1"/>
          <p:cNvSpPr txBox="1"/>
          <p:nvPr/>
        </p:nvSpPr>
        <p:spPr>
          <a:xfrm>
            <a:off x="679850" y="1302488"/>
            <a:ext cx="573578" cy="2743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b="1" dirty="0" smtClean="0">
                <a:solidFill>
                  <a:srgbClr val="006600"/>
                </a:solidFill>
                <a:latin typeface="Trebuchet MS" panose="020B0603020202020204" pitchFamily="34" charset="0"/>
              </a:rPr>
              <a:t>+26,8%</a:t>
            </a:r>
            <a:endParaRPr lang="ru-RU" sz="900" b="1" dirty="0">
              <a:solidFill>
                <a:srgbClr val="006600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63" name="Прямая со стрелкой 62"/>
          <p:cNvCxnSpPr/>
          <p:nvPr/>
        </p:nvCxnSpPr>
        <p:spPr>
          <a:xfrm>
            <a:off x="1814166" y="1400253"/>
            <a:ext cx="1" cy="185738"/>
          </a:xfrm>
          <a:prstGeom prst="straightConnector1">
            <a:avLst/>
          </a:prstGeom>
          <a:ln>
            <a:solidFill>
              <a:srgbClr val="0066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H="1">
            <a:off x="1486763" y="1405015"/>
            <a:ext cx="33216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1491525" y="1400253"/>
            <a:ext cx="0" cy="857172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1"/>
          <p:cNvSpPr txBox="1"/>
          <p:nvPr/>
        </p:nvSpPr>
        <p:spPr>
          <a:xfrm>
            <a:off x="1378430" y="1125933"/>
            <a:ext cx="573578" cy="2743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b="1" dirty="0" smtClean="0">
                <a:solidFill>
                  <a:srgbClr val="006600"/>
                </a:solidFill>
                <a:latin typeface="Trebuchet MS" panose="020B0603020202020204" pitchFamily="34" charset="0"/>
              </a:rPr>
              <a:t>+18,8%</a:t>
            </a:r>
            <a:endParaRPr lang="ru-RU" sz="900" b="1" dirty="0">
              <a:solidFill>
                <a:srgbClr val="006600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70" name="Прямая со стрелкой 69"/>
          <p:cNvCxnSpPr/>
          <p:nvPr/>
        </p:nvCxnSpPr>
        <p:spPr>
          <a:xfrm>
            <a:off x="3221797" y="4801142"/>
            <a:ext cx="1" cy="185738"/>
          </a:xfrm>
          <a:prstGeom prst="straightConnector1">
            <a:avLst/>
          </a:prstGeom>
          <a:ln>
            <a:solidFill>
              <a:srgbClr val="0066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H="1">
            <a:off x="2894394" y="4805904"/>
            <a:ext cx="33216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V="1">
            <a:off x="2899156" y="4801143"/>
            <a:ext cx="0" cy="367757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1"/>
          <p:cNvSpPr txBox="1"/>
          <p:nvPr/>
        </p:nvSpPr>
        <p:spPr>
          <a:xfrm>
            <a:off x="2810006" y="4588920"/>
            <a:ext cx="573578" cy="2743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b="1" dirty="0" smtClean="0">
                <a:solidFill>
                  <a:srgbClr val="006600"/>
                </a:solidFill>
                <a:latin typeface="Trebuchet MS" panose="020B0603020202020204" pitchFamily="34" charset="0"/>
              </a:rPr>
              <a:t>+24,5%</a:t>
            </a:r>
            <a:endParaRPr lang="ru-RU" sz="900" b="1" dirty="0">
              <a:solidFill>
                <a:srgbClr val="006600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76" name="Прямая со стрелкой 75"/>
          <p:cNvCxnSpPr/>
          <p:nvPr/>
        </p:nvCxnSpPr>
        <p:spPr>
          <a:xfrm>
            <a:off x="3956229" y="4924137"/>
            <a:ext cx="1" cy="185738"/>
          </a:xfrm>
          <a:prstGeom prst="straightConnector1">
            <a:avLst/>
          </a:prstGeom>
          <a:ln>
            <a:solidFill>
              <a:srgbClr val="0066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H="1">
            <a:off x="3628826" y="4928899"/>
            <a:ext cx="33216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3633588" y="4924138"/>
            <a:ext cx="0" cy="422562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1"/>
          <p:cNvSpPr txBox="1"/>
          <p:nvPr/>
        </p:nvSpPr>
        <p:spPr>
          <a:xfrm>
            <a:off x="3544438" y="4711915"/>
            <a:ext cx="573578" cy="2743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b="1" dirty="0" smtClean="0">
                <a:solidFill>
                  <a:srgbClr val="006600"/>
                </a:solidFill>
                <a:latin typeface="Trebuchet MS" panose="020B0603020202020204" pitchFamily="34" charset="0"/>
              </a:rPr>
              <a:t>+43,3%</a:t>
            </a:r>
            <a:endParaRPr lang="ru-RU" sz="900" b="1" dirty="0">
              <a:solidFill>
                <a:srgbClr val="006600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80" name="Прямая со стрелкой 79"/>
          <p:cNvCxnSpPr/>
          <p:nvPr/>
        </p:nvCxnSpPr>
        <p:spPr>
          <a:xfrm>
            <a:off x="4666211" y="4663982"/>
            <a:ext cx="1" cy="185738"/>
          </a:xfrm>
          <a:prstGeom prst="straightConnector1">
            <a:avLst/>
          </a:prstGeom>
          <a:ln>
            <a:solidFill>
              <a:srgbClr val="0066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H="1">
            <a:off x="4338808" y="4668744"/>
            <a:ext cx="33216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flipV="1">
            <a:off x="4343570" y="4663982"/>
            <a:ext cx="0" cy="185093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1"/>
          <p:cNvSpPr txBox="1"/>
          <p:nvPr/>
        </p:nvSpPr>
        <p:spPr>
          <a:xfrm>
            <a:off x="4254420" y="4451760"/>
            <a:ext cx="573578" cy="2743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b="1" dirty="0" smtClean="0">
                <a:solidFill>
                  <a:srgbClr val="006600"/>
                </a:solidFill>
                <a:latin typeface="Trebuchet MS" panose="020B0603020202020204" pitchFamily="34" charset="0"/>
              </a:rPr>
              <a:t>+1,1%</a:t>
            </a:r>
            <a:endParaRPr lang="ru-RU" sz="900" b="1" dirty="0">
              <a:solidFill>
                <a:srgbClr val="006600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88" name="Диаграмма 8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2559501"/>
              </p:ext>
            </p:extLst>
          </p:nvPr>
        </p:nvGraphicFramePr>
        <p:xfrm>
          <a:off x="4964402" y="1932827"/>
          <a:ext cx="4941598" cy="4925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0" name="TextBox 1"/>
          <p:cNvSpPr txBox="1"/>
          <p:nvPr/>
        </p:nvSpPr>
        <p:spPr>
          <a:xfrm>
            <a:off x="9393786" y="2240467"/>
            <a:ext cx="573578" cy="2743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 smtClean="0">
                <a:latin typeface="Trebuchet MS" panose="020B0603020202020204" pitchFamily="34" charset="0"/>
              </a:rPr>
              <a:t>$/</a:t>
            </a:r>
            <a:r>
              <a:rPr lang="ru-RU" sz="900" b="1" dirty="0" smtClean="0">
                <a:latin typeface="Trebuchet MS" panose="020B0603020202020204" pitchFamily="34" charset="0"/>
              </a:rPr>
              <a:t>тонн</a:t>
            </a:r>
            <a:endParaRPr lang="ru-RU" sz="900" b="1" dirty="0">
              <a:latin typeface="Trebuchet MS" panose="020B0603020202020204" pitchFamily="34" charset="0"/>
            </a:endParaRPr>
          </a:p>
        </p:txBody>
      </p:sp>
      <p:sp>
        <p:nvSpPr>
          <p:cNvPr id="91" name="TextBox 1"/>
          <p:cNvSpPr txBox="1"/>
          <p:nvPr/>
        </p:nvSpPr>
        <p:spPr>
          <a:xfrm>
            <a:off x="4917967" y="2191945"/>
            <a:ext cx="573578" cy="2743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900" b="1" dirty="0" smtClean="0">
                <a:latin typeface="Trebuchet MS" panose="020B0603020202020204" pitchFamily="34" charset="0"/>
              </a:rPr>
              <a:t>млрд.</a:t>
            </a:r>
          </a:p>
          <a:p>
            <a:pPr algn="ctr"/>
            <a:r>
              <a:rPr lang="ru-RU" sz="900" b="1" dirty="0" smtClean="0">
                <a:latin typeface="Trebuchet MS" panose="020B0603020202020204" pitchFamily="34" charset="0"/>
              </a:rPr>
              <a:t>рублей</a:t>
            </a:r>
            <a:endParaRPr lang="ru-RU" sz="900" b="1" dirty="0">
              <a:latin typeface="Trebuchet MS" panose="020B06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85343" y="1168185"/>
            <a:ext cx="7231264" cy="817245"/>
          </a:xfrm>
          <a:prstGeom prst="roundRect">
            <a:avLst/>
          </a:prstGeom>
          <a:solidFill>
            <a:srgbClr val="FFC000"/>
          </a:solidFill>
          <a:ln>
            <a:solidFill>
              <a:srgbClr val="0066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6600"/>
                </a:solidFill>
                <a:latin typeface="Trebuchet MS" panose="020B0603020202020204" pitchFamily="34" charset="0"/>
              </a:rPr>
              <a:t>Несмотря на восстановление доходной базы бюджетов, качественное управление доходами в условиях ограниченных бюджетных ресурсов остается ключевой задачей</a:t>
            </a:r>
            <a:endParaRPr lang="ru-RU" sz="1400" dirty="0">
              <a:solidFill>
                <a:srgbClr val="006600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29" name="Диаграмма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1373931"/>
              </p:ext>
            </p:extLst>
          </p:nvPr>
        </p:nvGraphicFramePr>
        <p:xfrm>
          <a:off x="0" y="1197476"/>
          <a:ext cx="4940000" cy="566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1648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948A7D-6C52-4157-BEA1-1B3B6891AEA4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87087" y="2922479"/>
            <a:ext cx="98189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Модернизация системы управления доходами</a:t>
            </a:r>
            <a:endParaRPr lang="ru-RU" sz="2800" b="1" dirty="0">
              <a:solidFill>
                <a:srgbClr val="00602B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61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766066" y="497041"/>
            <a:ext cx="6310264" cy="149512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ru-RU" sz="1000" b="1" spc="-1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Номер слайда 1"/>
          <p:cNvSpPr txBox="1">
            <a:spLocks/>
          </p:cNvSpPr>
          <p:nvPr/>
        </p:nvSpPr>
        <p:spPr>
          <a:xfrm>
            <a:off x="8879941" y="0"/>
            <a:ext cx="762000" cy="366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C948A7D-6C52-4157-BEA1-1B3B6891AEA4}" type="slidenum">
              <a:rPr lang="ru-RU" sz="180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ru-RU" sz="1800" dirty="0">
              <a:solidFill>
                <a:srgbClr val="FFFFFF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27450" y="1183821"/>
            <a:ext cx="4759588" cy="1812875"/>
          </a:xfrm>
          <a:prstGeom prst="roundRect">
            <a:avLst/>
          </a:prstGeom>
          <a:solidFill>
            <a:srgbClr val="003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b="1" spc="-1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Оптимизация системы установления перечней главных администраторов доходов бюджетов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1400" b="1" spc="-1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1100" i="1" spc="-1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Федеральный закон </a:t>
            </a:r>
            <a:r>
              <a:rPr lang="ru-RU" sz="1100" i="1" spc="-100" dirty="0">
                <a:solidFill>
                  <a:schemeClr val="bg1"/>
                </a:solidFill>
                <a:latin typeface="Trebuchet MS" panose="020B0603020202020204" pitchFamily="34" charset="0"/>
              </a:rPr>
              <a:t>от 01.07.2021 </a:t>
            </a:r>
            <a:r>
              <a:rPr lang="ru-RU" sz="1100" i="1" spc="-1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№ </a:t>
            </a:r>
            <a:r>
              <a:rPr lang="ru-RU" sz="1100" i="1" spc="-100" dirty="0">
                <a:solidFill>
                  <a:schemeClr val="bg1"/>
                </a:solidFill>
                <a:latin typeface="Trebuchet MS" panose="020B0603020202020204" pitchFamily="34" charset="0"/>
              </a:rPr>
              <a:t>251-ФЗ </a:t>
            </a:r>
            <a:r>
              <a:rPr lang="ru-RU" sz="1100" i="1" spc="-1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«О </a:t>
            </a:r>
            <a:r>
              <a:rPr lang="ru-RU" sz="1100" i="1" spc="-100" dirty="0">
                <a:solidFill>
                  <a:schemeClr val="bg1"/>
                </a:solidFill>
                <a:latin typeface="Trebuchet MS" panose="020B0603020202020204" pitchFamily="34" charset="0"/>
              </a:rPr>
              <a:t>внесении изменений в Бюджетный кодекс Российской </a:t>
            </a:r>
            <a:r>
              <a:rPr lang="ru-RU" sz="1100" i="1" spc="-1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Федерации» (в </a:t>
            </a:r>
            <a:r>
              <a:rPr lang="ru-RU" sz="1100" i="1" spc="-100" dirty="0">
                <a:solidFill>
                  <a:schemeClr val="bg1"/>
                </a:solidFill>
                <a:latin typeface="Trebuchet MS" panose="020B0603020202020204" pitchFamily="34" charset="0"/>
              </a:rPr>
              <a:t>части совершенствования исполнения бюджетов по доходам и источникам финансирования дефицита бюджета и признании утратившими силу отдельных положений законодательных актов </a:t>
            </a:r>
            <a:r>
              <a:rPr lang="ru-RU" sz="1100" i="1" spc="-1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РФ)</a:t>
            </a:r>
            <a:endParaRPr lang="ru-RU" sz="1400" i="1" spc="-1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33472" y="1173717"/>
            <a:ext cx="3908469" cy="1822979"/>
          </a:xfrm>
          <a:prstGeom prst="roundRect">
            <a:avLst>
              <a:gd name="adj" fmla="val 4339"/>
            </a:avLst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572904" y="6099142"/>
            <a:ext cx="8828271" cy="65054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just" fontAlgn="auto">
              <a:spcAft>
                <a:spcPts val="0"/>
              </a:spcAft>
              <a:defRPr/>
            </a:pPr>
            <a:endParaRPr lang="ru-RU" sz="1200" b="1" spc="-100" dirty="0">
              <a:solidFill>
                <a:srgbClr val="004821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33473" y="1538851"/>
            <a:ext cx="387368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spc="-100" dirty="0" smtClean="0">
                <a:solidFill>
                  <a:srgbClr val="006600"/>
                </a:solidFill>
                <a:latin typeface="Trebuchet MS" panose="020B0603020202020204" pitchFamily="34" charset="0"/>
              </a:rPr>
              <a:t>Переход </a:t>
            </a:r>
            <a:r>
              <a:rPr lang="ru-RU" sz="1400" b="1" spc="-100" dirty="0">
                <a:solidFill>
                  <a:srgbClr val="006600"/>
                </a:solidFill>
                <a:latin typeface="Trebuchet MS" panose="020B0603020202020204" pitchFamily="34" charset="0"/>
              </a:rPr>
              <a:t>к реестровой модели </a:t>
            </a:r>
            <a:r>
              <a:rPr lang="ru-RU" sz="1400" b="1" spc="-100" dirty="0" smtClean="0">
                <a:solidFill>
                  <a:srgbClr val="006600"/>
                </a:solidFill>
                <a:latin typeface="Trebuchet MS" panose="020B0603020202020204" pitchFamily="34" charset="0"/>
              </a:rPr>
              <a:t>реализации полномочий - качественно новому уровню </a:t>
            </a:r>
            <a:r>
              <a:rPr lang="ru-RU" sz="1400" b="1" spc="-100" dirty="0" err="1" smtClean="0">
                <a:solidFill>
                  <a:srgbClr val="006600"/>
                </a:solidFill>
                <a:latin typeface="Trebuchet MS" panose="020B0603020202020204" pitchFamily="34" charset="0"/>
              </a:rPr>
              <a:t>госуправления</a:t>
            </a:r>
            <a:endParaRPr lang="ru-RU" sz="1400" b="1" spc="-100" dirty="0" smtClean="0">
              <a:solidFill>
                <a:srgbClr val="006600"/>
              </a:solidFill>
              <a:latin typeface="Trebuchet MS" panose="020B0603020202020204" pitchFamily="34" charset="0"/>
            </a:endParaRPr>
          </a:p>
          <a:p>
            <a:pPr marL="180975" algn="ctr"/>
            <a:r>
              <a:rPr lang="ru-RU" sz="1400" b="1" spc="-100" dirty="0" smtClean="0">
                <a:solidFill>
                  <a:srgbClr val="006600"/>
                </a:solidFill>
                <a:latin typeface="Trebuchet MS" panose="020B0603020202020204" pitchFamily="34" charset="0"/>
              </a:rPr>
              <a:t>(электронному, прозрачному и ориентированному </a:t>
            </a:r>
            <a:r>
              <a:rPr lang="ru-RU" sz="1400" b="1" spc="-100" dirty="0">
                <a:solidFill>
                  <a:srgbClr val="006600"/>
                </a:solidFill>
                <a:latin typeface="Trebuchet MS" panose="020B0603020202020204" pitchFamily="34" charset="0"/>
              </a:rPr>
              <a:t>на </a:t>
            </a:r>
            <a:r>
              <a:rPr lang="ru-RU" sz="1400" b="1" spc="-100" dirty="0" smtClean="0">
                <a:solidFill>
                  <a:srgbClr val="006600"/>
                </a:solidFill>
                <a:latin typeface="Trebuchet MS" panose="020B0603020202020204" pitchFamily="34" charset="0"/>
              </a:rPr>
              <a:t>«потребителя»)</a:t>
            </a:r>
            <a:endParaRPr lang="ru-RU" sz="1400" b="1" spc="-100" dirty="0">
              <a:solidFill>
                <a:srgbClr val="006600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212" y="319356"/>
            <a:ext cx="9291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-100" dirty="0" smtClean="0">
                <a:solidFill>
                  <a:srgbClr val="006600"/>
                </a:solidFill>
                <a:latin typeface="Trebuchet MS" panose="020B0603020202020204" pitchFamily="34" charset="0"/>
              </a:rPr>
              <a:t>Новая </a:t>
            </a:r>
            <a:r>
              <a:rPr lang="ru-RU" b="1" spc="-100" dirty="0">
                <a:solidFill>
                  <a:srgbClr val="006600"/>
                </a:solidFill>
                <a:latin typeface="Trebuchet MS" panose="020B0603020202020204" pitchFamily="34" charset="0"/>
              </a:rPr>
              <a:t>система </a:t>
            </a:r>
            <a:r>
              <a:rPr lang="ru-RU" b="1" spc="-100" dirty="0" smtClean="0">
                <a:solidFill>
                  <a:srgbClr val="006600"/>
                </a:solidFill>
                <a:latin typeface="Trebuchet MS" panose="020B0603020202020204" pitchFamily="34" charset="0"/>
              </a:rPr>
              <a:t>закрепления </a:t>
            </a:r>
            <a:r>
              <a:rPr lang="ru-RU" b="1" spc="-100" dirty="0">
                <a:solidFill>
                  <a:srgbClr val="006600"/>
                </a:solidFill>
                <a:latin typeface="Trebuchet MS" panose="020B0603020202020204" pitchFamily="34" charset="0"/>
              </a:rPr>
              <a:t>и реализации полномочий по администрированию доходов </a:t>
            </a:r>
            <a:r>
              <a:rPr lang="ru-RU" b="1" spc="-100" dirty="0" smtClean="0">
                <a:solidFill>
                  <a:srgbClr val="006600"/>
                </a:solidFill>
                <a:latin typeface="Trebuchet MS" panose="020B0603020202020204" pitchFamily="34" charset="0"/>
              </a:rPr>
              <a:t>бюджетов</a:t>
            </a:r>
            <a:endParaRPr lang="ru-RU" b="1" dirty="0">
              <a:latin typeface="Trebuchet MS" panose="020B0603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27450" y="3362956"/>
            <a:ext cx="9414491" cy="3386726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1400" b="1" spc="-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Законом </a:t>
            </a:r>
            <a:r>
              <a:rPr lang="ru-RU" sz="1400" b="1" u="sng" spc="-1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предусмотрены</a:t>
            </a:r>
            <a:r>
              <a:rPr lang="ru-RU" sz="1400" b="1" spc="-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:</a:t>
            </a:r>
            <a:endParaRPr lang="ru-RU" sz="1400" b="1" spc="-1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lvl="0" algn="ctr" fontAlgn="auto">
              <a:spcAft>
                <a:spcPts val="0"/>
              </a:spcAft>
              <a:defRPr/>
            </a:pPr>
            <a:endParaRPr lang="ru-RU" sz="1400" b="1" i="1" spc="-1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85750" lvl="0" indent="-285750" algn="just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400" b="1" spc="-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отказ </a:t>
            </a:r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от практики ежегодного пересмотра и утверждения перечней </a:t>
            </a:r>
            <a:r>
              <a:rPr lang="ru-RU" sz="1400" b="1" spc="-100" dirty="0" err="1">
                <a:solidFill>
                  <a:schemeClr val="tx1"/>
                </a:solidFill>
                <a:latin typeface="Trebuchet MS" panose="020B0603020202020204" pitchFamily="34" charset="0"/>
              </a:rPr>
              <a:t>ГАДов</a:t>
            </a:r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</a:p>
          <a:p>
            <a:pPr marL="171450" lvl="0" indent="-171450" algn="just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1100" b="1" spc="-1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85750" lvl="0" indent="-285750" algn="just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400" b="1" spc="-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установление </a:t>
            </a:r>
            <a:r>
              <a:rPr lang="ru-RU" sz="1400" b="1" u="sng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на постоянной основе</a:t>
            </a:r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1400" b="1" spc="-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закрепления </a:t>
            </a:r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полномочий </a:t>
            </a:r>
            <a:r>
              <a:rPr lang="ru-RU" sz="1400" b="1" spc="-100" dirty="0" err="1">
                <a:solidFill>
                  <a:schemeClr val="tx1"/>
                </a:solidFill>
                <a:latin typeface="Trebuchet MS" panose="020B0603020202020204" pitchFamily="34" charset="0"/>
              </a:rPr>
              <a:t>ГАДов</a:t>
            </a:r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 с учетом осуществляемых госорганами функций;</a:t>
            </a:r>
          </a:p>
          <a:p>
            <a:pPr marL="171450" lvl="0" indent="-171450" algn="just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1100" b="1" spc="-1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85750" lvl="0" indent="-285750" algn="just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400" b="1" spc="-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наделение Правительства </a:t>
            </a:r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РФ полномочием по утверждению </a:t>
            </a:r>
            <a:r>
              <a:rPr lang="ru-RU" sz="1400" b="1" spc="-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Перечней администраторов </a:t>
            </a:r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федерального бюджета, бюджета государственного внебюджетного фонда РФ;</a:t>
            </a:r>
          </a:p>
          <a:p>
            <a:pPr marL="171450" lvl="0" indent="-171450" algn="just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1100" b="1" spc="-1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85750" lvl="0" indent="-285750" algn="just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400" b="1" spc="-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утверждение </a:t>
            </a:r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Правительством РФ </a:t>
            </a:r>
            <a:r>
              <a:rPr lang="ru-RU" sz="1400" b="1" spc="-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Общих требований </a:t>
            </a:r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для формирования Перечней региональных и местных бюджетов;</a:t>
            </a:r>
          </a:p>
          <a:p>
            <a:pPr marL="171450" lvl="0" indent="-171450" algn="just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1100" b="1" spc="-1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85750" lvl="0" indent="-285750" algn="just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400" b="1" spc="-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утверждение </a:t>
            </a:r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Перечней региональных и местных бюджетов высшим исполнительным органом государственной власти субъекта РФ, местной администрацией.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5071143" y="1811069"/>
            <a:ext cx="578224" cy="497541"/>
          </a:xfrm>
          <a:prstGeom prst="rightArrow">
            <a:avLst/>
          </a:prstGeom>
          <a:noFill/>
          <a:ln w="28575">
            <a:solidFill>
              <a:srgbClr val="003A1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563448" y="906051"/>
            <a:ext cx="2087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6600"/>
                </a:solidFill>
                <a:latin typeface="Trebuchet MS" panose="020B0603020202020204" pitchFamily="34" charset="0"/>
              </a:rPr>
              <a:t>Этап 1</a:t>
            </a:r>
            <a:endParaRPr lang="ru-RU" sz="1600" b="1" dirty="0">
              <a:solidFill>
                <a:srgbClr val="006600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27748" y="878337"/>
            <a:ext cx="2087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6600"/>
                </a:solidFill>
                <a:latin typeface="Trebuchet MS" panose="020B0603020202020204" pitchFamily="34" charset="0"/>
              </a:rPr>
              <a:t>Этап 2</a:t>
            </a:r>
            <a:endParaRPr lang="ru-RU" sz="1600" b="1" dirty="0">
              <a:solidFill>
                <a:srgbClr val="0066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27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948A7D-6C52-4157-BEA1-1B3B6891AEA4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2150" y="368300"/>
            <a:ext cx="937842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b="1" dirty="0">
              <a:latin typeface="Trebuchet MS" panose="020B0603020202020204" pitchFamily="34" charset="0"/>
            </a:endParaRPr>
          </a:p>
          <a:p>
            <a:pPr algn="ctr"/>
            <a:r>
              <a:rPr lang="ru-RU" b="1" spc="-100" dirty="0" smtClean="0">
                <a:solidFill>
                  <a:srgbClr val="004821"/>
                </a:solidFill>
                <a:latin typeface="Trebuchet MS" panose="020B0603020202020204" pitchFamily="34" charset="0"/>
              </a:rPr>
              <a:t>Перечень главных </a:t>
            </a:r>
            <a:r>
              <a:rPr lang="ru-RU" b="1" spc="-100" dirty="0" err="1" smtClean="0">
                <a:solidFill>
                  <a:srgbClr val="004821"/>
                </a:solidFill>
                <a:latin typeface="Trebuchet MS" panose="020B0603020202020204" pitchFamily="34" charset="0"/>
              </a:rPr>
              <a:t>администратороы</a:t>
            </a:r>
            <a:r>
              <a:rPr lang="ru-RU" b="1" spc="-100" dirty="0" smtClean="0">
                <a:solidFill>
                  <a:srgbClr val="004821"/>
                </a:solidFill>
                <a:latin typeface="Trebuchet MS" panose="020B0603020202020204" pitchFamily="34" charset="0"/>
              </a:rPr>
              <a:t> доходов бюджета</a:t>
            </a:r>
          </a:p>
          <a:p>
            <a:pPr algn="ctr"/>
            <a:endParaRPr lang="ru-RU" sz="1400" b="1" dirty="0">
              <a:latin typeface="Trebuchet MS" panose="020B0603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5636" y="1759327"/>
            <a:ext cx="2797520" cy="1382225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rebuchet MS" panose="020B0603020202020204" pitchFamily="34" charset="0"/>
              </a:rPr>
              <a:t>Статьи 20, 184.1 БК РФ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83105" y="1759326"/>
            <a:ext cx="2734932" cy="1382225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rebuchet MS" panose="020B0603020202020204" pitchFamily="34" charset="0"/>
              </a:rPr>
              <a:t>Закон (</a:t>
            </a:r>
            <a:r>
              <a:rPr lang="ru-RU" sz="1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решение)</a:t>
            </a:r>
            <a:br>
              <a:rPr lang="ru-RU" sz="1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rebuchet MS" panose="020B0603020202020204" pitchFamily="34" charset="0"/>
              </a:rPr>
              <a:t>о </a:t>
            </a:r>
            <a:r>
              <a:rPr lang="ru-RU" sz="1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бюджете</a:t>
            </a:r>
            <a:endParaRPr lang="ru-RU" sz="1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3829615" y="2484241"/>
            <a:ext cx="2037030" cy="208230"/>
          </a:xfrm>
          <a:prstGeom prst="rightArrow">
            <a:avLst/>
          </a:prstGeom>
          <a:solidFill>
            <a:srgbClr val="00602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15636" y="4654796"/>
            <a:ext cx="2797520" cy="1421128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Статья 160.1 БК РФ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rebuchet MS" panose="020B0603020202020204" pitchFamily="34" charset="0"/>
              </a:rPr>
              <a:t>и</a:t>
            </a:r>
            <a:endParaRPr lang="ru-RU" sz="14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rebuchet MS" panose="020B0603020202020204" pitchFamily="34" charset="0"/>
              </a:rPr>
              <a:t>Общие требования к </a:t>
            </a:r>
            <a:r>
              <a:rPr lang="ru-RU" sz="1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Перечням</a:t>
            </a:r>
            <a:endParaRPr lang="ru-RU" sz="1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283105" y="4654796"/>
            <a:ext cx="2734932" cy="1421127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Акт высшего исполнительного органа государственной власти субъекта РФ</a:t>
            </a:r>
            <a:endParaRPr lang="ru-RU" sz="1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3829615" y="5261244"/>
            <a:ext cx="2037030" cy="208230"/>
          </a:xfrm>
          <a:prstGeom prst="rightArrow">
            <a:avLst/>
          </a:prstGeom>
          <a:solidFill>
            <a:srgbClr val="00602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646929" y="3392427"/>
            <a:ext cx="8402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rebuchet MS" panose="020B0603020202020204" pitchFamily="34" charset="0"/>
              </a:rPr>
              <a:t/>
            </a:r>
            <a:br>
              <a:rPr lang="ru-RU" sz="1600" b="1" dirty="0">
                <a:latin typeface="Trebuchet MS" panose="020B0603020202020204" pitchFamily="34" charset="0"/>
              </a:rPr>
            </a:br>
            <a:r>
              <a:rPr lang="ru-RU" sz="1600" b="1" dirty="0" smtClean="0">
                <a:latin typeface="Trebuchet MS" panose="020B0603020202020204" pitchFamily="34" charset="0"/>
              </a:rPr>
              <a:t>Федеральный закон </a:t>
            </a:r>
            <a:r>
              <a:rPr lang="ru-RU" sz="1600" b="1" dirty="0">
                <a:latin typeface="Trebuchet MS" panose="020B0603020202020204" pitchFamily="34" charset="0"/>
              </a:rPr>
              <a:t>от 01.07.2021 </a:t>
            </a:r>
            <a:r>
              <a:rPr lang="ru-RU" sz="1600" b="1" dirty="0" smtClean="0">
                <a:latin typeface="Trebuchet MS" panose="020B0603020202020204" pitchFamily="34" charset="0"/>
              </a:rPr>
              <a:t>№ </a:t>
            </a:r>
            <a:r>
              <a:rPr lang="ru-RU" sz="1600" b="1" dirty="0">
                <a:latin typeface="Trebuchet MS" panose="020B0603020202020204" pitchFamily="34" charset="0"/>
              </a:rPr>
              <a:t>251-ФЗ </a:t>
            </a:r>
            <a:r>
              <a:rPr lang="ru-RU" sz="1600" b="1" dirty="0" smtClean="0">
                <a:latin typeface="Trebuchet MS" panose="020B0603020202020204" pitchFamily="34" charset="0"/>
              </a:rPr>
              <a:t>«О </a:t>
            </a:r>
            <a:r>
              <a:rPr lang="ru-RU" sz="1600" b="1" dirty="0">
                <a:latin typeface="Trebuchet MS" panose="020B0603020202020204" pitchFamily="34" charset="0"/>
              </a:rPr>
              <a:t>внесении изменений в Бюджетный кодекс Российской </a:t>
            </a:r>
            <a:r>
              <a:rPr lang="ru-RU" sz="1600" b="1" dirty="0" smtClean="0">
                <a:latin typeface="Trebuchet MS" panose="020B0603020202020204" pitchFamily="34" charset="0"/>
              </a:rPr>
              <a:t>Федерации» </a:t>
            </a:r>
            <a:br>
              <a:rPr lang="ru-RU" sz="1600" b="1" dirty="0" smtClean="0">
                <a:latin typeface="Trebuchet MS" panose="020B0603020202020204" pitchFamily="34" charset="0"/>
              </a:rPr>
            </a:br>
            <a:r>
              <a:rPr lang="ru-RU" sz="1200" dirty="0">
                <a:latin typeface="Trebuchet MS" panose="020B0603020202020204" pitchFamily="34" charset="0"/>
              </a:rPr>
              <a:t>(при составлении и исполнении бюджетов бюджетной системы Российской Федерации, начиная с бюджетов на </a:t>
            </a:r>
            <a:r>
              <a:rPr lang="ru-RU" sz="1200" dirty="0">
                <a:solidFill>
                  <a:srgbClr val="FF0000"/>
                </a:solidFill>
                <a:latin typeface="Trebuchet MS" panose="020B0603020202020204" pitchFamily="34" charset="0"/>
              </a:rPr>
              <a:t>2022 год </a:t>
            </a:r>
            <a:r>
              <a:rPr lang="ru-RU" sz="1200" dirty="0">
                <a:latin typeface="Trebuchet MS" panose="020B0603020202020204" pitchFamily="34" charset="0"/>
              </a:rPr>
              <a:t>и на плановый период 2023 и 2024 </a:t>
            </a:r>
            <a:r>
              <a:rPr lang="ru-RU" sz="1200" dirty="0" smtClean="0">
                <a:latin typeface="Trebuchet MS" panose="020B0603020202020204" pitchFamily="34" charset="0"/>
              </a:rPr>
              <a:t>годов)</a:t>
            </a:r>
            <a:endParaRPr lang="ru-RU" sz="1200" dirty="0">
              <a:latin typeface="Trebuchet MS" panose="020B0603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5636" y="1294646"/>
            <a:ext cx="8402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rebuchet MS" panose="020B0603020202020204" pitchFamily="34" charset="0"/>
              </a:rPr>
              <a:t>До конца 2021 года</a:t>
            </a:r>
            <a:endParaRPr lang="ru-RU" sz="16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71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948A7D-6C52-4157-BEA1-1B3B6891AEA4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3547" y="179171"/>
            <a:ext cx="968057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b="1" dirty="0">
              <a:latin typeface="Trebuchet MS" panose="020B0603020202020204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1600" spc="-100" dirty="0" smtClean="0">
                <a:solidFill>
                  <a:srgbClr val="006600"/>
                </a:solidFill>
                <a:latin typeface="Trebuchet MS" panose="020B0603020202020204" pitchFamily="34" charset="0"/>
              </a:rPr>
              <a:t>Постановление </a:t>
            </a:r>
            <a:r>
              <a:rPr lang="ru-RU" sz="1600" spc="-100" dirty="0">
                <a:solidFill>
                  <a:srgbClr val="006600"/>
                </a:solidFill>
                <a:latin typeface="Trebuchet MS" panose="020B0603020202020204" pitchFamily="34" charset="0"/>
              </a:rPr>
              <a:t>Правительства РФ </a:t>
            </a:r>
            <a:r>
              <a:rPr lang="ru-RU" sz="1600" b="1" spc="-100" dirty="0" smtClean="0">
                <a:solidFill>
                  <a:srgbClr val="006600"/>
                </a:solidFill>
                <a:latin typeface="Trebuchet MS" panose="020B0603020202020204" pitchFamily="34" charset="0"/>
              </a:rPr>
              <a:t>от 16 сентября 2021 г. № 1569</a:t>
            </a:r>
            <a:endParaRPr lang="ru-RU" sz="1600" b="1" spc="-100" dirty="0">
              <a:solidFill>
                <a:srgbClr val="006600"/>
              </a:solidFill>
              <a:latin typeface="Trebuchet MS" panose="020B0603020202020204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1400" spc="-100" dirty="0">
                <a:solidFill>
                  <a:srgbClr val="006600"/>
                </a:solidFill>
                <a:latin typeface="Trebuchet MS" panose="020B0603020202020204" pitchFamily="34" charset="0"/>
              </a:rPr>
              <a:t>«Об утверждении </a:t>
            </a:r>
            <a:r>
              <a:rPr lang="ru-RU" sz="1400" b="1" spc="-100" dirty="0">
                <a:solidFill>
                  <a:srgbClr val="006600"/>
                </a:solidFill>
                <a:latin typeface="Trebuchet MS" panose="020B0603020202020204" pitchFamily="34" charset="0"/>
              </a:rPr>
              <a:t>общих требований</a:t>
            </a:r>
            <a:r>
              <a:rPr lang="ru-RU" sz="1400" spc="-100" dirty="0">
                <a:solidFill>
                  <a:srgbClr val="006600"/>
                </a:solidFill>
                <a:latin typeface="Trebuchet MS" panose="020B0603020202020204" pitchFamily="34" charset="0"/>
              </a:rPr>
              <a:t> к закреплению за органами государственной власти (государственными органами) субъекта Российской Федерации, органами управления территориальными фондами обязательного медицинского страхования, органами местного самоуправления, органами местной администрации полномочий главного администратора доходов бюджета и к утверждению перечня главных администраторов доходов бюджета субъекта Российской Федерации, бюджета территориального фонда обязательного медицинского страхования, местного </a:t>
            </a:r>
            <a:r>
              <a:rPr lang="ru-RU" sz="1400" spc="-100" dirty="0" smtClean="0">
                <a:solidFill>
                  <a:srgbClr val="006600"/>
                </a:solidFill>
                <a:latin typeface="Trebuchet MS" panose="020B0603020202020204" pitchFamily="34" charset="0"/>
              </a:rPr>
              <a:t>бюджета» </a:t>
            </a:r>
            <a:endParaRPr lang="ru-RU" sz="1400" spc="-100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algn="ctr"/>
            <a:endParaRPr lang="ru-RU" sz="1600" b="1" spc="-100" dirty="0">
              <a:solidFill>
                <a:srgbClr val="006600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96129" y="2056608"/>
            <a:ext cx="8735405" cy="3695771"/>
          </a:xfrm>
          <a:prstGeom prst="roundRect">
            <a:avLst>
              <a:gd name="adj" fmla="val 4386"/>
            </a:avLst>
          </a:prstGeom>
          <a:solidFill>
            <a:srgbClr val="FFC000"/>
          </a:solidFill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Общие требования к Перечням </a:t>
            </a:r>
            <a:r>
              <a:rPr lang="ru-RU" sz="1400" b="1" u="sng" spc="-100" dirty="0">
                <a:solidFill>
                  <a:srgbClr val="C00000"/>
                </a:solidFill>
                <a:latin typeface="Trebuchet MS" panose="020B0603020202020204" pitchFamily="34" charset="0"/>
              </a:rPr>
              <a:t>определяют :</a:t>
            </a:r>
          </a:p>
          <a:p>
            <a:pPr marL="361950" indent="-276225" algn="just">
              <a:buFont typeface="Wingdings" panose="05000000000000000000" pitchFamily="2" charset="2"/>
              <a:buChar char="Ø"/>
            </a:pPr>
            <a:endParaRPr lang="ru-RU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61950" indent="-361950" algn="just">
              <a:buFont typeface="Wingdings" panose="05000000000000000000" pitchFamily="2" charset="2"/>
              <a:buChar char="Ø"/>
            </a:pPr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Требования к составу Перечней </a:t>
            </a:r>
            <a:r>
              <a:rPr lang="ru-RU" sz="1400" b="1" spc="-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(в </a:t>
            </a:r>
            <a:r>
              <a:rPr lang="ru-RU" sz="1400" b="1" spc="-1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т.ч</a:t>
            </a:r>
            <a:r>
              <a:rPr lang="ru-RU" sz="1400" b="1" spc="-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 </a:t>
            </a:r>
            <a:r>
              <a:rPr lang="ru-RU" sz="1400" b="1" i="1" u="sng" spc="-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территориальные органы</a:t>
            </a:r>
            <a:r>
              <a:rPr lang="ru-RU" sz="1400" b="1" spc="-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федеральных госорганов, осуществляющие полномочия </a:t>
            </a:r>
            <a:r>
              <a:rPr lang="ru-RU" sz="1400" b="1" spc="-1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ГАДов</a:t>
            </a:r>
            <a:r>
              <a:rPr lang="ru-RU" sz="1400" b="1" spc="-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в соответствии с правовыми актами федеральных госорганов, органы местного самоуправления, осуществляющие полномочия </a:t>
            </a:r>
            <a:r>
              <a:rPr lang="ru-RU" sz="1400" b="1" spc="-1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ГАДов</a:t>
            </a:r>
            <a:r>
              <a:rPr lang="ru-RU" sz="1400" b="1" spc="-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в соответствии с порядками, установленными местными администрациями);</a:t>
            </a:r>
            <a:endParaRPr lang="ru-RU" sz="1400" b="1" spc="-1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61950" indent="-361950" algn="just"/>
            <a:endParaRPr lang="ru-RU" sz="1400" b="1" spc="-1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61950" indent="-361950" algn="just">
              <a:buFont typeface="Wingdings" panose="05000000000000000000" pitchFamily="2" charset="2"/>
              <a:buChar char="Ø"/>
            </a:pPr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Требования к формированию Перечней (наименование </a:t>
            </a:r>
            <a:r>
              <a:rPr lang="ru-RU" sz="1400" b="1" spc="-100" dirty="0" err="1">
                <a:solidFill>
                  <a:schemeClr val="tx1"/>
                </a:solidFill>
                <a:latin typeface="Trebuchet MS" panose="020B0603020202020204" pitchFamily="34" charset="0"/>
              </a:rPr>
              <a:t>ГАДа</a:t>
            </a:r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, закрепляемый вид(подвид) дохода, КБК, наименование КБК);</a:t>
            </a:r>
          </a:p>
          <a:p>
            <a:pPr marL="361950" lvl="1" indent="-361950" algn="just"/>
            <a:endParaRPr lang="ru-RU" sz="1400" b="1" spc="-1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61950" indent="-361950" algn="just">
              <a:buFont typeface="Wingdings" panose="05000000000000000000" pitchFamily="2" charset="2"/>
              <a:buChar char="Ø"/>
            </a:pPr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Требования по закреплению полномочий </a:t>
            </a:r>
            <a:r>
              <a:rPr lang="ru-RU" sz="1400" b="1" spc="-100" dirty="0" err="1">
                <a:solidFill>
                  <a:schemeClr val="tx1"/>
                </a:solidFill>
                <a:latin typeface="Trebuchet MS" panose="020B0603020202020204" pitchFamily="34" charset="0"/>
              </a:rPr>
              <a:t>ГАДа</a:t>
            </a:r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 (с учетом осуществляемых </a:t>
            </a:r>
            <a:r>
              <a:rPr lang="ru-RU" sz="1400" b="1" spc="-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госорганами, органами местного самоуправления </a:t>
            </a:r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функций);</a:t>
            </a:r>
          </a:p>
          <a:p>
            <a:pPr marL="361950" indent="-361950" algn="just"/>
            <a:endParaRPr lang="ru-RU" sz="1400" b="1" spc="-1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61950" indent="-361950" algn="just">
              <a:buFont typeface="Wingdings" panose="05000000000000000000" pitchFamily="2" charset="2"/>
              <a:buChar char="Ø"/>
            </a:pPr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Порядок внесения </a:t>
            </a:r>
            <a:r>
              <a:rPr lang="ru-RU" sz="1400" b="1" spc="-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изменений </a:t>
            </a:r>
            <a:r>
              <a:rPr lang="ru-RU" sz="1400" b="1" spc="-100" dirty="0">
                <a:solidFill>
                  <a:schemeClr val="tx1"/>
                </a:solidFill>
                <a:latin typeface="Trebuchet MS" panose="020B0603020202020204" pitchFamily="34" charset="0"/>
              </a:rPr>
              <a:t>в Перечень (в порядке, установленном высшим исполнительным органом государственной </a:t>
            </a:r>
            <a:r>
              <a:rPr lang="ru-RU" sz="1400" b="1" spc="-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власти субъекта РФ, местной администрацией).</a:t>
            </a:r>
            <a:endParaRPr lang="ru-RU" sz="1400" b="1" spc="-1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137" y="6211669"/>
            <a:ext cx="9061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 smtClean="0">
                <a:solidFill>
                  <a:srgbClr val="C00000"/>
                </a:solidFill>
              </a:rPr>
              <a:t>Применяется к правоотношениям, возникающим при составлении и </a:t>
            </a:r>
            <a:r>
              <a:rPr lang="ru-RU" sz="1200" i="1" dirty="0">
                <a:solidFill>
                  <a:srgbClr val="C00000"/>
                </a:solidFill>
              </a:rPr>
              <a:t>исполнении </a:t>
            </a:r>
            <a:r>
              <a:rPr lang="ru-RU" sz="1200" i="1" dirty="0" smtClean="0">
                <a:solidFill>
                  <a:srgbClr val="C00000"/>
                </a:solidFill>
              </a:rPr>
              <a:t>бюджетов бюджетной </a:t>
            </a:r>
            <a:r>
              <a:rPr lang="ru-RU" sz="1200" i="1" dirty="0">
                <a:solidFill>
                  <a:srgbClr val="C00000"/>
                </a:solidFill>
              </a:rPr>
              <a:t>системы Российской Федерации, начиная с бюджетов на 2022 год и на плановый период 2023 и 2024 годов (на 2022 год)</a:t>
            </a:r>
          </a:p>
          <a:p>
            <a:r>
              <a:rPr lang="ru-RU" sz="1200" i="1" dirty="0" smtClean="0">
                <a:solidFill>
                  <a:srgbClr val="C00000"/>
                </a:solidFill>
              </a:rPr>
              <a:t> </a:t>
            </a:r>
            <a:endParaRPr lang="ru-RU" sz="12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8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5"/>
          <p:cNvSpPr/>
          <p:nvPr/>
        </p:nvSpPr>
        <p:spPr>
          <a:xfrm>
            <a:off x="1" y="318422"/>
            <a:ext cx="9905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602B"/>
                </a:solidFill>
                <a:latin typeface="Trebuchet MS" panose="020B0603020202020204" pitchFamily="34" charset="0"/>
              </a:rPr>
              <a:t>Перечень источников доходов. Промежуточные итоги 2021 года</a:t>
            </a:r>
            <a:endParaRPr lang="ru-RU" sz="2000" b="1" dirty="0">
              <a:solidFill>
                <a:srgbClr val="00602B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810191"/>
            <a:ext cx="9906000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Минфином России уточнен состав консолидированных групп источников доходов в Перечне и информация по ним с учетом изменений налогового и бюджетного законодательства.</a:t>
            </a: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Реализован ряд технических доработок в Перечне:</a:t>
            </a:r>
          </a:p>
          <a:p>
            <a:pPr marL="742950" lvl="1" indent="-28575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1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обеспечена возможность формирования информации о доходах, зачисляемых в бюджеты не по месту их фактического поступления, а по дифференцированным (дополнительным) нормативам распределения, устанавливаемым федеральным законом о федеральном бюджете или законами (решениями) о бюджетах субъектов Российской Федерации (например, акцизах на нефтепродукты, на алкоголь крепостью свыше 9</a:t>
            </a:r>
            <a:r>
              <a:rPr lang="ru-RU" sz="11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%);</a:t>
            </a:r>
          </a:p>
          <a:p>
            <a:pPr marL="742950" lvl="1" indent="-28575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1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реализована </a:t>
            </a:r>
            <a:r>
              <a:rPr lang="ru-RU" sz="11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возможность формирования информации по </a:t>
            </a:r>
            <a:r>
              <a:rPr lang="ru-RU" sz="11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органам </a:t>
            </a:r>
            <a:r>
              <a:rPr lang="ru-RU" sz="11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государственной власти, которым переданы бюджетные полномочия главного администратора доходов бюджета субъекта Российской Федерации </a:t>
            </a:r>
            <a:r>
              <a:rPr lang="ru-RU" sz="11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(добавлена вкладка «Информация </a:t>
            </a:r>
            <a:r>
              <a:rPr lang="ru-RU" sz="11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органам государственной власти, которым переданы бюджетные полномочия главного администратора доходов бюджета субъекта Российской Федерации</a:t>
            </a:r>
            <a:r>
              <a:rPr lang="ru-RU" sz="11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»);</a:t>
            </a:r>
          </a:p>
          <a:p>
            <a:pPr marL="742950" lvl="1" indent="-28575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1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реализована возможность формирования консолидированных групп источников доходов бюджетов муниципальных образований городами федерального значения.</a:t>
            </a:r>
            <a:endParaRPr lang="ru-RU" sz="1100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Создана основа для проверки информации в Перечне финансовыми органами и Федеральным казначейством:</a:t>
            </a:r>
          </a:p>
          <a:p>
            <a:pPr marL="742950" lvl="1" indent="-28575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1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принят приказ Минфина России № 90н «Об утверждении Порядка проведения проверок информации, содержащейся в перечне источников доходов Российской Федерации» (установлен порядок и роли участников проверки информации в Перечне);</a:t>
            </a:r>
          </a:p>
          <a:p>
            <a:pPr marL="742950" lvl="1" indent="-28575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1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разработан и протестирован функционал проверки в информационной системе. </a:t>
            </a:r>
          </a:p>
          <a:p>
            <a:pPr marL="285750" indent="-28575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Финансовые </a:t>
            </a:r>
            <a:r>
              <a:rPr lang="ru-RU" sz="14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органы </a:t>
            </a:r>
            <a:r>
              <a:rPr lang="ru-RU" sz="14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59 </a:t>
            </a:r>
            <a:r>
              <a:rPr lang="ru-RU" sz="14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субъектов Российской Федерации </a:t>
            </a:r>
            <a:r>
              <a:rPr lang="ru-RU" sz="14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(65% </a:t>
            </a:r>
            <a:r>
              <a:rPr lang="ru-RU" sz="14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общего количества субъектов) полностью сформировали группы источников </a:t>
            </a:r>
            <a:r>
              <a:rPr lang="ru-RU" sz="14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доходов бюджета соответствующего субъекта </a:t>
            </a:r>
            <a:r>
              <a:rPr lang="ru-RU" sz="14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Перечне или приступили к их </a:t>
            </a:r>
            <a:r>
              <a:rPr lang="ru-RU" sz="14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формированию.</a:t>
            </a:r>
            <a:r>
              <a:rPr lang="ru-RU" sz="1400" dirty="0" smtClean="0">
                <a:solidFill>
                  <a:srgbClr val="FF0000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285750" indent="-28575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Финансовые органы 5 субъектов Российской Федерации начали формирование консолидированных </a:t>
            </a:r>
            <a:r>
              <a:rPr lang="ru-RU" sz="14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групп </a:t>
            </a:r>
            <a:r>
              <a:rPr lang="ru-RU" sz="14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источников </a:t>
            </a:r>
            <a:r>
              <a:rPr lang="ru-RU" sz="14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доходов бюджетов </a:t>
            </a:r>
            <a:r>
              <a:rPr lang="ru-RU" sz="1400" i="1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муниципальных </a:t>
            </a:r>
            <a:r>
              <a:rPr lang="ru-RU" sz="1400" i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образований </a:t>
            </a:r>
            <a:r>
              <a:rPr lang="ru-RU" sz="14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(сформированы 162 реестровые записи).</a:t>
            </a:r>
          </a:p>
          <a:p>
            <a:pPr marL="285750" indent="-28575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Главные администраторы доходов начали формирование информации об источниках доходов, поступающих в бюджеты субъектов Российской Федерации (сформировано более 1 000 источников доходов).</a:t>
            </a:r>
            <a:endParaRPr lang="ru-RU" sz="1400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8855075" y="1588"/>
            <a:ext cx="825500" cy="36671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B56589BF-21C7-4D8B-9148-724C6EB297D5}" type="slidenum">
              <a:rPr lang="ru-RU" smtClean="0">
                <a:solidFill>
                  <a:schemeClr val="bg1"/>
                </a:solidFill>
                <a:latin typeface="+mj-lt"/>
              </a:rPr>
              <a:pPr algn="r">
                <a:defRPr/>
              </a:pPr>
              <a:t>7</a:t>
            </a:fld>
            <a:endParaRPr lang="ru-RU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9766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5"/>
          <p:cNvSpPr/>
          <p:nvPr/>
        </p:nvSpPr>
        <p:spPr>
          <a:xfrm>
            <a:off x="1" y="368300"/>
            <a:ext cx="9905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602B"/>
                </a:solidFill>
                <a:latin typeface="Trebuchet MS" panose="020B0603020202020204" pitchFamily="34" charset="0"/>
              </a:rPr>
              <a:t>Планы на 2021 - 2022 годы в части текущей работы с Перечнем</a:t>
            </a:r>
            <a:endParaRPr lang="ru-RU" sz="2000" b="1" dirty="0">
              <a:solidFill>
                <a:srgbClr val="00602B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768410"/>
            <a:ext cx="9905999" cy="542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500" b="1" dirty="0" smtClean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500" b="1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Завершение </a:t>
            </a:r>
            <a:r>
              <a:rPr lang="ru-RU" sz="1500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формирования информации в Перечне:</a:t>
            </a:r>
          </a:p>
          <a:p>
            <a:pPr marL="742950" lvl="1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3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Финансовыми </a:t>
            </a:r>
            <a:r>
              <a:rPr lang="ru-RU" sz="13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органами </a:t>
            </a:r>
            <a:r>
              <a:rPr lang="ru-RU" sz="13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информации </a:t>
            </a:r>
            <a:r>
              <a:rPr lang="ru-RU" sz="13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группам источников доходов, поступающих в региональные и местные </a:t>
            </a:r>
            <a:r>
              <a:rPr lang="ru-RU" sz="13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бюджеты</a:t>
            </a:r>
            <a:endParaRPr lang="ru-RU" sz="1300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3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Главными администраторами доходов - об </a:t>
            </a:r>
            <a:r>
              <a:rPr lang="ru-RU" sz="13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источниках доходов региональных </a:t>
            </a:r>
            <a:r>
              <a:rPr lang="ru-RU" sz="13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бюджетов</a:t>
            </a:r>
          </a:p>
          <a:p>
            <a:pPr marL="285750" indent="-285750" algn="just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500" b="1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Запуск проверки информации в Перечне</a:t>
            </a:r>
          </a:p>
          <a:p>
            <a:pPr marL="285750" indent="-285750" algn="just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500" b="1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Техническое совершенствование Перечня</a:t>
            </a:r>
            <a:r>
              <a:rPr lang="ru-RU" sz="1500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742950" lvl="1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3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Автоматическое обновление части информации по группам и источникам с направлением уведомления о необходимости её проверки и подписания соответствующим финансовым органам и главным администраторам доходов</a:t>
            </a:r>
          </a:p>
          <a:p>
            <a:pPr marL="742950" lvl="1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3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Уточнение перечня полей, обязательных к заполнению</a:t>
            </a:r>
          </a:p>
          <a:p>
            <a:pPr marL="742950" lvl="1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3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Возможность импорта части информации из внешних файлов вместо её заполнения в информационной системе «вручную»</a:t>
            </a:r>
          </a:p>
          <a:p>
            <a:pPr marL="742950" lvl="1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3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Возможность однократного ввода </a:t>
            </a:r>
            <a:r>
              <a:rPr lang="ru-RU" sz="13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информации об источниках доходов, администрируемых одним и тем же </a:t>
            </a:r>
            <a:r>
              <a:rPr lang="ru-RU" sz="13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администратором </a:t>
            </a:r>
            <a:r>
              <a:rPr lang="ru-RU" sz="13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доходов, в пределах одной консолидированной </a:t>
            </a:r>
            <a:r>
              <a:rPr lang="ru-RU" sz="13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группы, а также об идентичных группах источников доходов разного уровня</a:t>
            </a:r>
          </a:p>
          <a:p>
            <a:pPr marL="742950" lvl="1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3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Возможность формирования </a:t>
            </a:r>
            <a:r>
              <a:rPr lang="ru-RU" sz="13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заявки о </a:t>
            </a:r>
            <a:r>
              <a:rPr lang="ru-RU" sz="13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добавлении необходимой информации в группу, в </a:t>
            </a:r>
            <a:r>
              <a:rPr lang="ru-RU" sz="1300" dirty="0" err="1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т.ч</a:t>
            </a:r>
            <a:r>
              <a:rPr lang="ru-RU" sz="13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в консолидированную</a:t>
            </a:r>
          </a:p>
          <a:p>
            <a:pPr marL="742950" lvl="1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3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Обеспечение «бесшовной» интеграции с информационными системами финансовых органов субъектов Российской Федерации</a:t>
            </a:r>
            <a:endParaRPr lang="ru-RU" sz="1600" dirty="0" smtClean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8855075" y="1588"/>
            <a:ext cx="825500" cy="36671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B56589BF-21C7-4D8B-9148-724C6EB297D5}" type="slidenum">
              <a:rPr lang="ru-RU" smtClean="0">
                <a:solidFill>
                  <a:schemeClr val="bg1"/>
                </a:solidFill>
                <a:latin typeface="+mj-lt"/>
              </a:rPr>
              <a:pPr algn="r">
                <a:defRPr/>
              </a:pPr>
              <a:t>8</a:t>
            </a:fld>
            <a:endParaRPr lang="ru-RU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004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5"/>
          <p:cNvSpPr/>
          <p:nvPr/>
        </p:nvSpPr>
        <p:spPr>
          <a:xfrm>
            <a:off x="1" y="368300"/>
            <a:ext cx="990599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602B"/>
                </a:solidFill>
                <a:latin typeface="Trebuchet MS" panose="020B0603020202020204" pitchFamily="34" charset="0"/>
              </a:rPr>
              <a:t>Дальнейшее развитие системы управления доходами</a:t>
            </a:r>
          </a:p>
          <a:p>
            <a:pPr algn="ctr"/>
            <a:r>
              <a:rPr lang="ru-RU" sz="1600" i="1" dirty="0" smtClean="0">
                <a:solidFill>
                  <a:srgbClr val="00602B"/>
                </a:solidFill>
                <a:latin typeface="Trebuchet MS" panose="020B0603020202020204" pitchFamily="34" charset="0"/>
              </a:rPr>
              <a:t>(второй этап внедрения системы </a:t>
            </a:r>
            <a:r>
              <a:rPr lang="ru-RU" sz="1600" i="1" dirty="0">
                <a:solidFill>
                  <a:srgbClr val="00602B"/>
                </a:solidFill>
                <a:latin typeface="Trebuchet MS" panose="020B0603020202020204" pitchFamily="34" charset="0"/>
              </a:rPr>
              <a:t>закрепления и реализации полномочий </a:t>
            </a:r>
            <a:endParaRPr lang="ru-RU" sz="1600" i="1" dirty="0" smtClean="0">
              <a:solidFill>
                <a:srgbClr val="00602B"/>
              </a:solidFill>
              <a:latin typeface="Trebuchet MS" panose="020B0603020202020204" pitchFamily="34" charset="0"/>
            </a:endParaRPr>
          </a:p>
          <a:p>
            <a:pPr algn="ctr"/>
            <a:r>
              <a:rPr lang="ru-RU" sz="1600" i="1" dirty="0" smtClean="0">
                <a:solidFill>
                  <a:srgbClr val="00602B"/>
                </a:solidFill>
                <a:latin typeface="Trebuchet MS" panose="020B0603020202020204" pitchFamily="34" charset="0"/>
              </a:rPr>
              <a:t>по </a:t>
            </a:r>
            <a:r>
              <a:rPr lang="ru-RU" sz="1600" i="1" dirty="0">
                <a:solidFill>
                  <a:srgbClr val="00602B"/>
                </a:solidFill>
                <a:latin typeface="Trebuchet MS" panose="020B0603020202020204" pitchFamily="34" charset="0"/>
              </a:rPr>
              <a:t>администрированию доходов </a:t>
            </a:r>
            <a:r>
              <a:rPr lang="ru-RU" sz="1600" i="1" dirty="0" smtClean="0">
                <a:solidFill>
                  <a:srgbClr val="00602B"/>
                </a:solidFill>
                <a:latin typeface="Trebuchet MS" panose="020B0603020202020204" pitchFamily="34" charset="0"/>
              </a:rPr>
              <a:t>бюджетов)</a:t>
            </a:r>
            <a:endParaRPr lang="ru-RU" sz="1600" i="1" dirty="0">
              <a:solidFill>
                <a:srgbClr val="00602B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260852"/>
            <a:ext cx="9680574" cy="5468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4988" lvl="1" indent="-268288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Интеграция </a:t>
            </a:r>
            <a:r>
              <a:rPr lang="ru-RU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6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Перечень </a:t>
            </a:r>
            <a:r>
              <a:rPr lang="ru-RU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системы </a:t>
            </a:r>
            <a:r>
              <a:rPr lang="ru-RU" sz="16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закрепления </a:t>
            </a:r>
            <a:r>
              <a:rPr lang="ru-RU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полномочий </a:t>
            </a:r>
            <a:r>
              <a:rPr lang="ru-RU" sz="16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главных администраторов доходов </a:t>
            </a:r>
            <a:r>
              <a:rPr lang="ru-RU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(реестровая модель вместо закрепления соответствующих полномочий ведомственными актами главных администраторов доходов «на бумаге»)</a:t>
            </a:r>
          </a:p>
          <a:p>
            <a:pPr marL="1200150" lvl="2" indent="-28575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400" i="1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Федеральный уровень </a:t>
            </a:r>
            <a:r>
              <a:rPr lang="ru-RU" sz="1400" i="1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февраль 2022 года</a:t>
            </a:r>
            <a:endParaRPr lang="ru-RU" sz="1400" i="1" dirty="0" smtClean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00150" lvl="2" indent="-28575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400" i="1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Региональный уровень -  </a:t>
            </a:r>
            <a:r>
              <a:rPr lang="ru-RU" sz="1400" i="1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декабрь 2022 года </a:t>
            </a:r>
            <a:r>
              <a:rPr lang="ru-RU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(возможность использовать для закрепления Перечень или собственную систему, информация из которой будет синхронизироваться с Перечнем)</a:t>
            </a:r>
          </a:p>
          <a:p>
            <a:pPr marL="534988" lvl="1" indent="-268288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Интеграция нормативных характеристик налоговых расходов Российской Федерации в </a:t>
            </a:r>
            <a:r>
              <a:rPr lang="ru-RU" sz="16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Перечень </a:t>
            </a:r>
            <a:r>
              <a:rPr lang="ru-RU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(возможность автоматически формировать нормативные характеристики НР)</a:t>
            </a:r>
            <a:endParaRPr lang="ru-RU" sz="1400" i="1" dirty="0" smtClean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00150" lvl="2" indent="-28575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400" i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Федеральный уровень </a:t>
            </a:r>
            <a:r>
              <a:rPr lang="ru-RU" sz="1400" i="1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400" i="1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декабрь </a:t>
            </a:r>
            <a:r>
              <a:rPr lang="ru-RU" sz="1400" i="1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2021 года</a:t>
            </a:r>
            <a:endParaRPr lang="ru-RU" sz="1400" i="1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00150" lvl="2" indent="-28575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400" i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Региональный уровень -  </a:t>
            </a:r>
            <a:r>
              <a:rPr lang="ru-RU" sz="1400" i="1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декабрь </a:t>
            </a:r>
            <a:r>
              <a:rPr lang="ru-RU" sz="1400" i="1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года</a:t>
            </a:r>
            <a:endParaRPr lang="ru-RU" sz="1400" i="1" dirty="0" smtClean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4988" lvl="1" indent="-268288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Интеграция в информационную систему системы закрепления методов и алгоритмов прогнозирования доходов </a:t>
            </a:r>
            <a:r>
              <a:rPr lang="ru-RU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(реестровая модель вместо утверждения методик прогнозирования ведомственными актами «на бумаге»)</a:t>
            </a:r>
          </a:p>
          <a:p>
            <a:pPr marL="1200150" lvl="2" indent="-28575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400" i="1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Федеральный </a:t>
            </a:r>
            <a:r>
              <a:rPr lang="ru-RU" sz="1400" i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уровень - </a:t>
            </a:r>
            <a:r>
              <a:rPr lang="ru-RU" sz="1400" i="1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декабрь </a:t>
            </a:r>
            <a:r>
              <a:rPr lang="ru-RU" sz="1400" i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</a:t>
            </a:r>
            <a:r>
              <a:rPr lang="ru-RU" sz="1400" i="1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года</a:t>
            </a:r>
            <a:endParaRPr lang="ru-RU" sz="1400" i="1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00150" lvl="2" indent="-28575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400" i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Региональный уровень -  </a:t>
            </a:r>
            <a:r>
              <a:rPr lang="ru-RU" sz="1400" i="1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декабрь 2023 года </a:t>
            </a:r>
            <a:endParaRPr lang="ru-RU" sz="1400" i="1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4988" lvl="1" indent="-268288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Итог - создание </a:t>
            </a:r>
            <a:r>
              <a:rPr lang="ru-RU" sz="16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единой реестровой системы администрирования, закрепления алгоритма прогнозирования, формирования прогноза и исполнения бюджетов по доходам</a:t>
            </a:r>
          </a:p>
          <a:p>
            <a:pPr marL="1200150" lvl="2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400" i="1" dirty="0" smtClean="0">
                <a:solidFill>
                  <a:srgbClr val="00602B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2024 год</a:t>
            </a:r>
            <a:endParaRPr lang="ru-RU" sz="1600" dirty="0">
              <a:solidFill>
                <a:srgbClr val="00602B"/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8855075" y="1588"/>
            <a:ext cx="825500" cy="36671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B56589BF-21C7-4D8B-9148-724C6EB297D5}" type="slidenum">
              <a:rPr lang="ru-RU" smtClean="0">
                <a:solidFill>
                  <a:schemeClr val="bg1"/>
                </a:solidFill>
                <a:latin typeface="+mj-lt"/>
              </a:rPr>
              <a:pPr algn="r">
                <a:defRPr/>
              </a:pPr>
              <a:t>9</a:t>
            </a:fld>
            <a:endParaRPr lang="ru-RU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374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9_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9_Городска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99046</TotalTime>
  <Words>1787</Words>
  <Application>Microsoft Office PowerPoint</Application>
  <PresentationFormat>Лист A4 (210x297 мм)</PresentationFormat>
  <Paragraphs>208</Paragraphs>
  <Slides>16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Calibri</vt:lpstr>
      <vt:lpstr>Georgia</vt:lpstr>
      <vt:lpstr>Tahoma</vt:lpstr>
      <vt:lpstr>Times New Roman</vt:lpstr>
      <vt:lpstr>Trebuchet MS</vt:lpstr>
      <vt:lpstr>Wingdings</vt:lpstr>
      <vt:lpstr>Wingdings 2</vt:lpstr>
      <vt:lpstr>9_Городская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ДОМБРОВСКИЙ ЕВГЕНИЙ АЛЕКСАНДРОВИЧ</dc:creator>
  <cp:lastModifiedBy>ЛЕБЕДИНСКАЯ ЕЛЕНА ВИКТОРОВНА</cp:lastModifiedBy>
  <cp:revision>734</cp:revision>
  <cp:lastPrinted>2021-10-06T13:24:37Z</cp:lastPrinted>
  <dcterms:modified xsi:type="dcterms:W3CDTF">2021-10-07T14:41:30Z</dcterms:modified>
</cp:coreProperties>
</file>