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65" r:id="rId1"/>
  </p:sldMasterIdLst>
  <p:notesMasterIdLst>
    <p:notesMasterId r:id="rId34"/>
  </p:notesMasterIdLst>
  <p:handoutMasterIdLst>
    <p:handoutMasterId r:id="rId35"/>
  </p:handoutMasterIdLst>
  <p:sldIdLst>
    <p:sldId id="374" r:id="rId2"/>
    <p:sldId id="359" r:id="rId3"/>
    <p:sldId id="350" r:id="rId4"/>
    <p:sldId id="366" r:id="rId5"/>
    <p:sldId id="363" r:id="rId6"/>
    <p:sldId id="361" r:id="rId7"/>
    <p:sldId id="365" r:id="rId8"/>
    <p:sldId id="360" r:id="rId9"/>
    <p:sldId id="364" r:id="rId10"/>
    <p:sldId id="367" r:id="rId11"/>
    <p:sldId id="368" r:id="rId12"/>
    <p:sldId id="371" r:id="rId13"/>
    <p:sldId id="369" r:id="rId14"/>
    <p:sldId id="370" r:id="rId15"/>
    <p:sldId id="372" r:id="rId16"/>
    <p:sldId id="414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4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-10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46B6A-E30B-4FE7-9838-6BDF9BC73587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FE9AD58B-3C17-4576-8B33-283EE8101A9F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Размещение на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едином портале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бюджетной системы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информации о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планируемых к предоставлению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субсидиях</a:t>
          </a:r>
        </a:p>
      </dgm:t>
    </dgm:pt>
    <dgm:pt modelId="{026BE5C8-F882-449C-8496-21EDDBADD104}" type="parTrans" cxnId="{14AF36FF-488F-4F57-AB7F-1CE1C8B6B5D9}">
      <dgm:prSet/>
      <dgm:spPr/>
      <dgm:t>
        <a:bodyPr/>
        <a:lstStyle/>
        <a:p>
          <a:endParaRPr lang="ru-RU"/>
        </a:p>
      </dgm:t>
    </dgm:pt>
    <dgm:pt modelId="{85620C57-67BF-4783-B895-2BFB5365E186}" type="sibTrans" cxnId="{14AF36FF-488F-4F57-AB7F-1CE1C8B6B5D9}">
      <dgm:prSet/>
      <dgm:spPr/>
      <dgm:t>
        <a:bodyPr/>
        <a:lstStyle/>
        <a:p>
          <a:endParaRPr lang="ru-RU"/>
        </a:p>
      </dgm:t>
    </dgm:pt>
    <dgm:pt modelId="{8011813B-7330-46CB-BD86-118A69BB5C15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Размещение на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едином портале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бюджетной системы Российской Федерации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информации об отборе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получателей субсидии</a:t>
          </a:r>
          <a:endParaRPr lang="ru-RU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E45B21-820E-44EA-9C3F-281C86D84977}" type="parTrans" cxnId="{EC4A2EBA-393A-4A21-9E75-49F27B757370}">
      <dgm:prSet/>
      <dgm:spPr/>
      <dgm:t>
        <a:bodyPr/>
        <a:lstStyle/>
        <a:p>
          <a:endParaRPr lang="ru-RU"/>
        </a:p>
      </dgm:t>
    </dgm:pt>
    <dgm:pt modelId="{D4467979-D4BC-4FFD-947C-757DE251E44B}" type="sibTrans" cxnId="{EC4A2EBA-393A-4A21-9E75-49F27B757370}">
      <dgm:prSet/>
      <dgm:spPr/>
      <dgm:t>
        <a:bodyPr/>
        <a:lstStyle/>
        <a:p>
          <a:endParaRPr lang="ru-RU"/>
        </a:p>
      </dgm:t>
    </dgm:pt>
    <dgm:pt modelId="{A10C4E19-64DC-44FE-9A54-4AB00F7166F2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Осуществление отбора получателей субсидии с использованием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Единой площадки по отбору </a:t>
          </a:r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или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иных сайтов, интегрированных с ней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608C08-7C92-4986-A518-EED96A7C1296}" type="parTrans" cxnId="{C82D6F87-0FE8-425E-8677-45CD794A81AC}">
      <dgm:prSet/>
      <dgm:spPr/>
      <dgm:t>
        <a:bodyPr/>
        <a:lstStyle/>
        <a:p>
          <a:endParaRPr lang="ru-RU"/>
        </a:p>
      </dgm:t>
    </dgm:pt>
    <dgm:pt modelId="{2CF08AD8-DE55-4EBE-AD94-D3528D74B334}" type="sibTrans" cxnId="{C82D6F87-0FE8-425E-8677-45CD794A81AC}">
      <dgm:prSet/>
      <dgm:spPr/>
      <dgm:t>
        <a:bodyPr/>
        <a:lstStyle/>
        <a:p>
          <a:endParaRPr lang="ru-RU"/>
        </a:p>
      </dgm:t>
    </dgm:pt>
    <dgm:pt modelId="{ECF78196-2A63-411B-B540-C0865FFF2936}">
      <dgm:prSet phldrT="[Текст]" custT="1"/>
      <dgm:spPr/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Система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мониторинга достижения результатов </a:t>
          </a:r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предоставления субсидии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7D5DAB-5F94-4CC2-A8FC-9358BC664063}" type="parTrans" cxnId="{466198D1-D9C7-4B83-A998-01824D365CC5}">
      <dgm:prSet/>
      <dgm:spPr/>
      <dgm:t>
        <a:bodyPr/>
        <a:lstStyle/>
        <a:p>
          <a:endParaRPr lang="ru-RU"/>
        </a:p>
      </dgm:t>
    </dgm:pt>
    <dgm:pt modelId="{5002134F-483F-40F6-84D4-C487330F357C}" type="sibTrans" cxnId="{466198D1-D9C7-4B83-A998-01824D365CC5}">
      <dgm:prSet/>
      <dgm:spPr/>
      <dgm:t>
        <a:bodyPr/>
        <a:lstStyle/>
        <a:p>
          <a:endParaRPr lang="ru-RU"/>
        </a:p>
      </dgm:t>
    </dgm:pt>
    <dgm:pt modelId="{C8C20687-F900-44C3-9288-15B5F1BF8A3F}" type="pres">
      <dgm:prSet presAssocID="{1BC46B6A-E30B-4FE7-9838-6BDF9BC735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A9534F7-605C-434B-94A0-BEA63156C66B}" type="pres">
      <dgm:prSet presAssocID="{1BC46B6A-E30B-4FE7-9838-6BDF9BC73587}" presName="Name1" presStyleCnt="0"/>
      <dgm:spPr/>
      <dgm:t>
        <a:bodyPr/>
        <a:lstStyle/>
        <a:p>
          <a:endParaRPr lang="ru-RU"/>
        </a:p>
      </dgm:t>
    </dgm:pt>
    <dgm:pt modelId="{ACE3D827-F8EA-4583-AF98-56908D793200}" type="pres">
      <dgm:prSet presAssocID="{1BC46B6A-E30B-4FE7-9838-6BDF9BC73587}" presName="cycle" presStyleCnt="0"/>
      <dgm:spPr/>
      <dgm:t>
        <a:bodyPr/>
        <a:lstStyle/>
        <a:p>
          <a:endParaRPr lang="ru-RU"/>
        </a:p>
      </dgm:t>
    </dgm:pt>
    <dgm:pt modelId="{0F55EEEF-31FF-4239-84EF-A6FDC60324F6}" type="pres">
      <dgm:prSet presAssocID="{1BC46B6A-E30B-4FE7-9838-6BDF9BC73587}" presName="srcNode" presStyleLbl="node1" presStyleIdx="0" presStyleCnt="4"/>
      <dgm:spPr/>
      <dgm:t>
        <a:bodyPr/>
        <a:lstStyle/>
        <a:p>
          <a:endParaRPr lang="ru-RU"/>
        </a:p>
      </dgm:t>
    </dgm:pt>
    <dgm:pt modelId="{40C95EBC-ED7D-4A6B-9BFD-141B44CA3398}" type="pres">
      <dgm:prSet presAssocID="{1BC46B6A-E30B-4FE7-9838-6BDF9BC73587}" presName="conn" presStyleLbl="parChTrans1D2" presStyleIdx="0" presStyleCnt="1"/>
      <dgm:spPr/>
      <dgm:t>
        <a:bodyPr/>
        <a:lstStyle/>
        <a:p>
          <a:endParaRPr lang="ru-RU"/>
        </a:p>
      </dgm:t>
    </dgm:pt>
    <dgm:pt modelId="{54248A44-05AB-4201-995A-CD157B9C7919}" type="pres">
      <dgm:prSet presAssocID="{1BC46B6A-E30B-4FE7-9838-6BDF9BC73587}" presName="extraNode" presStyleLbl="node1" presStyleIdx="0" presStyleCnt="4"/>
      <dgm:spPr/>
      <dgm:t>
        <a:bodyPr/>
        <a:lstStyle/>
        <a:p>
          <a:endParaRPr lang="ru-RU"/>
        </a:p>
      </dgm:t>
    </dgm:pt>
    <dgm:pt modelId="{99CF0648-4BD5-4BF7-8932-6CBC99A605CF}" type="pres">
      <dgm:prSet presAssocID="{1BC46B6A-E30B-4FE7-9838-6BDF9BC73587}" presName="dstNode" presStyleLbl="node1" presStyleIdx="0" presStyleCnt="4"/>
      <dgm:spPr/>
      <dgm:t>
        <a:bodyPr/>
        <a:lstStyle/>
        <a:p>
          <a:endParaRPr lang="ru-RU"/>
        </a:p>
      </dgm:t>
    </dgm:pt>
    <dgm:pt modelId="{177C048D-33DC-4896-B434-8F4605409CF2}" type="pres">
      <dgm:prSet presAssocID="{FE9AD58B-3C17-4576-8B33-283EE8101A9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EA245-8DFA-4132-B07F-C175D04C34DE}" type="pres">
      <dgm:prSet presAssocID="{FE9AD58B-3C17-4576-8B33-283EE8101A9F}" presName="accent_1" presStyleCnt="0"/>
      <dgm:spPr/>
      <dgm:t>
        <a:bodyPr/>
        <a:lstStyle/>
        <a:p>
          <a:endParaRPr lang="ru-RU"/>
        </a:p>
      </dgm:t>
    </dgm:pt>
    <dgm:pt modelId="{66DA4BD3-43FD-474D-8242-0D625E88786A}" type="pres">
      <dgm:prSet presAssocID="{FE9AD58B-3C17-4576-8B33-283EE8101A9F}" presName="accentRepeatNode" presStyleLbl="solidFgAcc1" presStyleIdx="0" presStyleCnt="4" custLinFactNeighborX="-367" custLinFactNeighborY="-144"/>
      <dgm:spPr/>
      <dgm:t>
        <a:bodyPr/>
        <a:lstStyle/>
        <a:p>
          <a:endParaRPr lang="ru-RU"/>
        </a:p>
      </dgm:t>
    </dgm:pt>
    <dgm:pt modelId="{E2BEA273-FC0E-493E-98A3-1F38EF277448}" type="pres">
      <dgm:prSet presAssocID="{8011813B-7330-46CB-BD86-118A69BB5C15}" presName="text_2" presStyleLbl="node1" presStyleIdx="1" presStyleCnt="4" custLinFactNeighborX="589" custLinFactNeighborY="-3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DC001-39D1-462D-ABA8-5897EF95CE6F}" type="pres">
      <dgm:prSet presAssocID="{8011813B-7330-46CB-BD86-118A69BB5C15}" presName="accent_2" presStyleCnt="0"/>
      <dgm:spPr/>
      <dgm:t>
        <a:bodyPr/>
        <a:lstStyle/>
        <a:p>
          <a:endParaRPr lang="ru-RU"/>
        </a:p>
      </dgm:t>
    </dgm:pt>
    <dgm:pt modelId="{0630ACEE-96C3-4EF0-B8D2-7328E500C7D8}" type="pres">
      <dgm:prSet presAssocID="{8011813B-7330-46CB-BD86-118A69BB5C15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2C72EA47-CF1F-42E1-84F7-6174F4751C84}" type="pres">
      <dgm:prSet presAssocID="{A10C4E19-64DC-44FE-9A54-4AB00F7166F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73F83-B85B-4B00-9B66-1CB658D807CB}" type="pres">
      <dgm:prSet presAssocID="{A10C4E19-64DC-44FE-9A54-4AB00F7166F2}" presName="accent_3" presStyleCnt="0"/>
      <dgm:spPr/>
      <dgm:t>
        <a:bodyPr/>
        <a:lstStyle/>
        <a:p>
          <a:endParaRPr lang="ru-RU"/>
        </a:p>
      </dgm:t>
    </dgm:pt>
    <dgm:pt modelId="{D40E96D9-AE48-49E1-BC5A-CDD0750CB332}" type="pres">
      <dgm:prSet presAssocID="{A10C4E19-64DC-44FE-9A54-4AB00F7166F2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57130E25-C337-43E6-96FA-A710ECC317AC}" type="pres">
      <dgm:prSet presAssocID="{ECF78196-2A63-411B-B540-C0865FFF293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0F6C4-F8FD-4750-992A-362044A36F11}" type="pres">
      <dgm:prSet presAssocID="{ECF78196-2A63-411B-B540-C0865FFF2936}" presName="accent_4" presStyleCnt="0"/>
      <dgm:spPr/>
      <dgm:t>
        <a:bodyPr/>
        <a:lstStyle/>
        <a:p>
          <a:endParaRPr lang="ru-RU"/>
        </a:p>
      </dgm:t>
    </dgm:pt>
    <dgm:pt modelId="{00ADE59F-2EE3-4268-8A0E-904775A33274}" type="pres">
      <dgm:prSet presAssocID="{ECF78196-2A63-411B-B540-C0865FFF2936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EC4A2EBA-393A-4A21-9E75-49F27B757370}" srcId="{1BC46B6A-E30B-4FE7-9838-6BDF9BC73587}" destId="{8011813B-7330-46CB-BD86-118A69BB5C15}" srcOrd="1" destOrd="0" parTransId="{07E45B21-820E-44EA-9C3F-281C86D84977}" sibTransId="{D4467979-D4BC-4FFD-947C-757DE251E44B}"/>
    <dgm:cxn modelId="{29EAF618-41A7-4467-BD2E-1F321C37AF15}" type="presOf" srcId="{FE9AD58B-3C17-4576-8B33-283EE8101A9F}" destId="{177C048D-33DC-4896-B434-8F4605409CF2}" srcOrd="0" destOrd="0" presId="urn:microsoft.com/office/officeart/2008/layout/VerticalCurvedList"/>
    <dgm:cxn modelId="{E3A72BD5-9B54-4006-8E17-E3412EC4D153}" type="presOf" srcId="{1BC46B6A-E30B-4FE7-9838-6BDF9BC73587}" destId="{C8C20687-F900-44C3-9288-15B5F1BF8A3F}" srcOrd="0" destOrd="0" presId="urn:microsoft.com/office/officeart/2008/layout/VerticalCurvedList"/>
    <dgm:cxn modelId="{466198D1-D9C7-4B83-A998-01824D365CC5}" srcId="{1BC46B6A-E30B-4FE7-9838-6BDF9BC73587}" destId="{ECF78196-2A63-411B-B540-C0865FFF2936}" srcOrd="3" destOrd="0" parTransId="{C77D5DAB-5F94-4CC2-A8FC-9358BC664063}" sibTransId="{5002134F-483F-40F6-84D4-C487330F357C}"/>
    <dgm:cxn modelId="{54715A8A-21CA-492B-8482-C492604CDE11}" type="presOf" srcId="{8011813B-7330-46CB-BD86-118A69BB5C15}" destId="{E2BEA273-FC0E-493E-98A3-1F38EF277448}" srcOrd="0" destOrd="0" presId="urn:microsoft.com/office/officeart/2008/layout/VerticalCurvedList"/>
    <dgm:cxn modelId="{2FACDE80-08A4-405C-9173-F127E05AA849}" type="presOf" srcId="{A10C4E19-64DC-44FE-9A54-4AB00F7166F2}" destId="{2C72EA47-CF1F-42E1-84F7-6174F4751C84}" srcOrd="0" destOrd="0" presId="urn:microsoft.com/office/officeart/2008/layout/VerticalCurvedList"/>
    <dgm:cxn modelId="{39972156-AE7D-42EB-98D2-BD59E640BBC5}" type="presOf" srcId="{85620C57-67BF-4783-B895-2BFB5365E186}" destId="{40C95EBC-ED7D-4A6B-9BFD-141B44CA3398}" srcOrd="0" destOrd="0" presId="urn:microsoft.com/office/officeart/2008/layout/VerticalCurvedList"/>
    <dgm:cxn modelId="{6992AF2C-E386-40C5-9F4B-B3E198D44938}" type="presOf" srcId="{ECF78196-2A63-411B-B540-C0865FFF2936}" destId="{57130E25-C337-43E6-96FA-A710ECC317AC}" srcOrd="0" destOrd="0" presId="urn:microsoft.com/office/officeart/2008/layout/VerticalCurvedList"/>
    <dgm:cxn modelId="{C82D6F87-0FE8-425E-8677-45CD794A81AC}" srcId="{1BC46B6A-E30B-4FE7-9838-6BDF9BC73587}" destId="{A10C4E19-64DC-44FE-9A54-4AB00F7166F2}" srcOrd="2" destOrd="0" parTransId="{C8608C08-7C92-4986-A518-EED96A7C1296}" sibTransId="{2CF08AD8-DE55-4EBE-AD94-D3528D74B334}"/>
    <dgm:cxn modelId="{14AF36FF-488F-4F57-AB7F-1CE1C8B6B5D9}" srcId="{1BC46B6A-E30B-4FE7-9838-6BDF9BC73587}" destId="{FE9AD58B-3C17-4576-8B33-283EE8101A9F}" srcOrd="0" destOrd="0" parTransId="{026BE5C8-F882-449C-8496-21EDDBADD104}" sibTransId="{85620C57-67BF-4783-B895-2BFB5365E186}"/>
    <dgm:cxn modelId="{4FC0309A-EE7A-484D-96A2-6BBE2F711194}" type="presParOf" srcId="{C8C20687-F900-44C3-9288-15B5F1BF8A3F}" destId="{9A9534F7-605C-434B-94A0-BEA63156C66B}" srcOrd="0" destOrd="0" presId="urn:microsoft.com/office/officeart/2008/layout/VerticalCurvedList"/>
    <dgm:cxn modelId="{D2628F77-A53B-4285-9384-18D10D5D49F3}" type="presParOf" srcId="{9A9534F7-605C-434B-94A0-BEA63156C66B}" destId="{ACE3D827-F8EA-4583-AF98-56908D793200}" srcOrd="0" destOrd="0" presId="urn:microsoft.com/office/officeart/2008/layout/VerticalCurvedList"/>
    <dgm:cxn modelId="{3B389CAF-4CCB-4FEB-ADB5-9CF377ED32E0}" type="presParOf" srcId="{ACE3D827-F8EA-4583-AF98-56908D793200}" destId="{0F55EEEF-31FF-4239-84EF-A6FDC60324F6}" srcOrd="0" destOrd="0" presId="urn:microsoft.com/office/officeart/2008/layout/VerticalCurvedList"/>
    <dgm:cxn modelId="{7B165411-5FCD-42DF-8045-12BC0AB0F162}" type="presParOf" srcId="{ACE3D827-F8EA-4583-AF98-56908D793200}" destId="{40C95EBC-ED7D-4A6B-9BFD-141B44CA3398}" srcOrd="1" destOrd="0" presId="urn:microsoft.com/office/officeart/2008/layout/VerticalCurvedList"/>
    <dgm:cxn modelId="{16B07C0C-2FB5-46BA-909A-42A2810B77E9}" type="presParOf" srcId="{ACE3D827-F8EA-4583-AF98-56908D793200}" destId="{54248A44-05AB-4201-995A-CD157B9C7919}" srcOrd="2" destOrd="0" presId="urn:microsoft.com/office/officeart/2008/layout/VerticalCurvedList"/>
    <dgm:cxn modelId="{7600211C-3A93-4F50-8D95-A8857091E02D}" type="presParOf" srcId="{ACE3D827-F8EA-4583-AF98-56908D793200}" destId="{99CF0648-4BD5-4BF7-8932-6CBC99A605CF}" srcOrd="3" destOrd="0" presId="urn:microsoft.com/office/officeart/2008/layout/VerticalCurvedList"/>
    <dgm:cxn modelId="{F7A02E45-E595-4364-AFB1-861B8CAD4AD0}" type="presParOf" srcId="{9A9534F7-605C-434B-94A0-BEA63156C66B}" destId="{177C048D-33DC-4896-B434-8F4605409CF2}" srcOrd="1" destOrd="0" presId="urn:microsoft.com/office/officeart/2008/layout/VerticalCurvedList"/>
    <dgm:cxn modelId="{8DE9AACA-756B-47DB-9BCD-DF920CC00EA5}" type="presParOf" srcId="{9A9534F7-605C-434B-94A0-BEA63156C66B}" destId="{344EA245-8DFA-4132-B07F-C175D04C34DE}" srcOrd="2" destOrd="0" presId="urn:microsoft.com/office/officeart/2008/layout/VerticalCurvedList"/>
    <dgm:cxn modelId="{C0FB3560-0233-45FA-B2AE-7BE0CE26041F}" type="presParOf" srcId="{344EA245-8DFA-4132-B07F-C175D04C34DE}" destId="{66DA4BD3-43FD-474D-8242-0D625E88786A}" srcOrd="0" destOrd="0" presId="urn:microsoft.com/office/officeart/2008/layout/VerticalCurvedList"/>
    <dgm:cxn modelId="{EEA44A35-A840-4D59-B406-4E92622DA3C1}" type="presParOf" srcId="{9A9534F7-605C-434B-94A0-BEA63156C66B}" destId="{E2BEA273-FC0E-493E-98A3-1F38EF277448}" srcOrd="3" destOrd="0" presId="urn:microsoft.com/office/officeart/2008/layout/VerticalCurvedList"/>
    <dgm:cxn modelId="{B6604A69-3BAB-49FB-BC38-AB150B2239FC}" type="presParOf" srcId="{9A9534F7-605C-434B-94A0-BEA63156C66B}" destId="{940DC001-39D1-462D-ABA8-5897EF95CE6F}" srcOrd="4" destOrd="0" presId="urn:microsoft.com/office/officeart/2008/layout/VerticalCurvedList"/>
    <dgm:cxn modelId="{BBE50A7F-F367-41FD-A11F-EE6F74A71F06}" type="presParOf" srcId="{940DC001-39D1-462D-ABA8-5897EF95CE6F}" destId="{0630ACEE-96C3-4EF0-B8D2-7328E500C7D8}" srcOrd="0" destOrd="0" presId="urn:microsoft.com/office/officeart/2008/layout/VerticalCurvedList"/>
    <dgm:cxn modelId="{AC2AA514-189F-4F9E-B023-C5C4452C151F}" type="presParOf" srcId="{9A9534F7-605C-434B-94A0-BEA63156C66B}" destId="{2C72EA47-CF1F-42E1-84F7-6174F4751C84}" srcOrd="5" destOrd="0" presId="urn:microsoft.com/office/officeart/2008/layout/VerticalCurvedList"/>
    <dgm:cxn modelId="{2447CB56-E88F-44C7-A957-28F67C03E56C}" type="presParOf" srcId="{9A9534F7-605C-434B-94A0-BEA63156C66B}" destId="{24073F83-B85B-4B00-9B66-1CB658D807CB}" srcOrd="6" destOrd="0" presId="urn:microsoft.com/office/officeart/2008/layout/VerticalCurvedList"/>
    <dgm:cxn modelId="{0250E9DD-D820-4D07-BCEA-F0C0BFC5ABC0}" type="presParOf" srcId="{24073F83-B85B-4B00-9B66-1CB658D807CB}" destId="{D40E96D9-AE48-49E1-BC5A-CDD0750CB332}" srcOrd="0" destOrd="0" presId="urn:microsoft.com/office/officeart/2008/layout/VerticalCurvedList"/>
    <dgm:cxn modelId="{A58DA3F1-2F23-490F-A5F1-3EBF65F1F12D}" type="presParOf" srcId="{9A9534F7-605C-434B-94A0-BEA63156C66B}" destId="{57130E25-C337-43E6-96FA-A710ECC317AC}" srcOrd="7" destOrd="0" presId="urn:microsoft.com/office/officeart/2008/layout/VerticalCurvedList"/>
    <dgm:cxn modelId="{78860172-91B6-4E1C-A33B-11FE65D067F5}" type="presParOf" srcId="{9A9534F7-605C-434B-94A0-BEA63156C66B}" destId="{0E60F6C4-F8FD-4750-992A-362044A36F11}" srcOrd="8" destOrd="0" presId="urn:microsoft.com/office/officeart/2008/layout/VerticalCurvedList"/>
    <dgm:cxn modelId="{350F967D-1EEF-47A4-9815-39CE629AAA6B}" type="presParOf" srcId="{0E60F6C4-F8FD-4750-992A-362044A36F11}" destId="{00ADE59F-2EE3-4268-8A0E-904775A3327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AB66BD-FA3D-4C3E-BE1D-5F96A3A58630}" type="doc">
      <dgm:prSet loTypeId="urn:microsoft.com/office/officeart/2005/8/layout/hProcess11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0771221C-0B2C-40E4-82BE-5E04B2D0FC9F}">
      <dgm:prSet phldrT="[Текст]" custT="1"/>
      <dgm:spPr/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Информация о субсидиях, предусмотренных законом о бюджете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FF1C7-B300-4976-AFBF-F0CB56D6D22A}" type="parTrans" cxnId="{31365BCE-1604-4FD9-9DDC-B68A6F82B14A}">
      <dgm:prSet/>
      <dgm:spPr/>
      <dgm:t>
        <a:bodyPr/>
        <a:lstStyle/>
        <a:p>
          <a:endParaRPr lang="ru-RU"/>
        </a:p>
      </dgm:t>
    </dgm:pt>
    <dgm:pt modelId="{C31004F2-C5A9-4607-A341-69C4801A5C78}" type="sibTrans" cxnId="{31365BCE-1604-4FD9-9DDC-B68A6F82B14A}">
      <dgm:prSet/>
      <dgm:spPr/>
      <dgm:t>
        <a:bodyPr/>
        <a:lstStyle/>
        <a:p>
          <a:endParaRPr lang="ru-RU"/>
        </a:p>
      </dgm:t>
    </dgm:pt>
    <dgm:pt modelId="{54C0E0F9-8836-4647-9C06-04309E65CAC5}">
      <dgm:prSet phldrT="[Текст]" custT="1"/>
      <dgm:spPr/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Объявление о проведении отбора на получение субсидии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715553-8DA7-4865-8143-9F186A01FF3D}" type="parTrans" cxnId="{2AFFC8F7-CDEF-4739-8CC0-D2F049CF512A}">
      <dgm:prSet/>
      <dgm:spPr/>
      <dgm:t>
        <a:bodyPr/>
        <a:lstStyle/>
        <a:p>
          <a:endParaRPr lang="ru-RU"/>
        </a:p>
      </dgm:t>
    </dgm:pt>
    <dgm:pt modelId="{BDF32A2C-32E1-4464-B5D9-5213A3EE0701}" type="sibTrans" cxnId="{2AFFC8F7-CDEF-4739-8CC0-D2F049CF512A}">
      <dgm:prSet/>
      <dgm:spPr/>
      <dgm:t>
        <a:bodyPr/>
        <a:lstStyle/>
        <a:p>
          <a:endParaRPr lang="ru-RU"/>
        </a:p>
      </dgm:t>
    </dgm:pt>
    <dgm:pt modelId="{DBE3223D-CFB1-454A-8B01-32E178AB3566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Определение получателя субсидии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CE9DE1-91E7-4171-A6C2-8F0471BC3778}" type="parTrans" cxnId="{348FA9E2-E881-46D1-8E8A-311B39BB3305}">
      <dgm:prSet/>
      <dgm:spPr/>
      <dgm:t>
        <a:bodyPr/>
        <a:lstStyle/>
        <a:p>
          <a:endParaRPr lang="ru-RU"/>
        </a:p>
      </dgm:t>
    </dgm:pt>
    <dgm:pt modelId="{ED5C96D2-B3CE-4A84-A397-B589B28E1F85}" type="sibTrans" cxnId="{348FA9E2-E881-46D1-8E8A-311B39BB3305}">
      <dgm:prSet/>
      <dgm:spPr/>
      <dgm:t>
        <a:bodyPr/>
        <a:lstStyle/>
        <a:p>
          <a:endParaRPr lang="ru-RU"/>
        </a:p>
      </dgm:t>
    </dgm:pt>
    <dgm:pt modelId="{EC1E1F83-1459-4FDE-AF22-B418792528C2}">
      <dgm:prSet phldrT="[Текст]" custT="1"/>
      <dgm:spPr/>
      <dgm:t>
        <a:bodyPr anchor="t"/>
        <a:lstStyle/>
        <a:p>
          <a:pPr algn="ctr"/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Планирование бюджетных ассигнований </a:t>
          </a:r>
        </a:p>
        <a:p>
          <a:pPr algn="ctr"/>
          <a:r>
            <a:rPr lang="ru-RU" sz="1200" b="0" i="1" dirty="0" smtClean="0">
              <a:latin typeface="Arial" panose="020B0604020202020204" pitchFamily="34" charset="0"/>
              <a:cs typeface="Arial" panose="020B0604020202020204" pitchFamily="34" charset="0"/>
            </a:rPr>
            <a:t>КВР 613, 623,  631, 632, 633, 811, 812, 813</a:t>
          </a:r>
        </a:p>
        <a:p>
          <a:pPr algn="just"/>
          <a:endParaRPr lang="ru-RU" sz="11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ru-RU" sz="1100" dirty="0" smtClean="0">
              <a:latin typeface="Arial" panose="020B0604020202020204" pitchFamily="34" charset="0"/>
              <a:cs typeface="Arial" panose="020B0604020202020204" pitchFamily="34" charset="0"/>
            </a:rPr>
            <a:t>Формами </a:t>
          </a:r>
          <a:r>
            <a:rPr lang="ru-RU" sz="1100" b="1" dirty="0" smtClean="0">
              <a:latin typeface="Arial" panose="020B0604020202020204" pitchFamily="34" charset="0"/>
              <a:cs typeface="Arial" panose="020B0604020202020204" pitchFamily="34" charset="0"/>
            </a:rPr>
            <a:t>ОБАС</a:t>
          </a:r>
          <a:r>
            <a:rPr lang="ru-RU" sz="1100" dirty="0" smtClean="0">
              <a:latin typeface="Arial" panose="020B0604020202020204" pitchFamily="34" charset="0"/>
              <a:cs typeface="Arial" panose="020B0604020202020204" pitchFamily="34" charset="0"/>
            </a:rPr>
            <a:t> на предоставление субсидий предусмотрено указание </a:t>
          </a:r>
          <a:r>
            <a:rPr lang="ru-RU" sz="1100" b="1" dirty="0" smtClean="0">
              <a:latin typeface="Arial" panose="020B0604020202020204" pitchFamily="34" charset="0"/>
              <a:cs typeface="Arial" panose="020B0604020202020204" pitchFamily="34" charset="0"/>
            </a:rPr>
            <a:t>информации о нормативных правовых актах</a:t>
          </a:r>
          <a:r>
            <a:rPr lang="ru-RU" sz="1100" dirty="0" smtClean="0">
              <a:latin typeface="Arial" panose="020B0604020202020204" pitchFamily="34" charset="0"/>
              <a:cs typeface="Arial" panose="020B0604020202020204" pitchFamily="34" charset="0"/>
            </a:rPr>
            <a:t>, регулирующих предоставление субсидии в очередном финансовом году, </a:t>
          </a:r>
          <a:r>
            <a:rPr lang="ru-RU" sz="1100" b="1" dirty="0" smtClean="0">
              <a:latin typeface="Arial" panose="020B0604020202020204" pitchFamily="34" charset="0"/>
              <a:cs typeface="Arial" panose="020B0604020202020204" pitchFamily="34" charset="0"/>
            </a:rPr>
            <a:t>типов субсидий и результатов предоставления субсидий </a:t>
          </a:r>
        </a:p>
        <a:p>
          <a:pPr algn="just"/>
          <a:endParaRPr lang="ru-RU" sz="1100" i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ru-RU" sz="11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(приказ Минфина России от 28.02.2020 № 32н)</a:t>
          </a:r>
        </a:p>
        <a:p>
          <a:pPr algn="ctr"/>
          <a:endParaRPr lang="ru-RU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ru-RU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ru-RU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ru-RU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76D3A8-9728-4E0F-A3E9-184E3FB7A40F}" type="sibTrans" cxnId="{0A9ACCA0-AF34-4590-B07D-886D9E6A7A27}">
      <dgm:prSet/>
      <dgm:spPr/>
      <dgm:t>
        <a:bodyPr/>
        <a:lstStyle/>
        <a:p>
          <a:endParaRPr lang="ru-RU"/>
        </a:p>
      </dgm:t>
    </dgm:pt>
    <dgm:pt modelId="{6BCEB078-39D0-4583-B7DD-7F307283FDDD}" type="parTrans" cxnId="{0A9ACCA0-AF34-4590-B07D-886D9E6A7A27}">
      <dgm:prSet/>
      <dgm:spPr/>
      <dgm:t>
        <a:bodyPr/>
        <a:lstStyle/>
        <a:p>
          <a:endParaRPr lang="ru-RU"/>
        </a:p>
      </dgm:t>
    </dgm:pt>
    <dgm:pt modelId="{DB588A6C-A501-4537-B277-324533AE23D0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Заключение соглашений о предоставлении субсидий</a:t>
          </a:r>
          <a:endParaRPr lang="ru-RU" sz="160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7909EF-58EB-469F-A8ED-86404BEA4A4A}" type="parTrans" cxnId="{CBD917AA-7772-4103-A82B-4860461AC0F1}">
      <dgm:prSet/>
      <dgm:spPr/>
      <dgm:t>
        <a:bodyPr/>
        <a:lstStyle/>
        <a:p>
          <a:endParaRPr lang="ru-RU"/>
        </a:p>
      </dgm:t>
    </dgm:pt>
    <dgm:pt modelId="{02397632-F210-4293-B7FC-E8E48B9D46B9}" type="sibTrans" cxnId="{CBD917AA-7772-4103-A82B-4860461AC0F1}">
      <dgm:prSet/>
      <dgm:spPr/>
      <dgm:t>
        <a:bodyPr/>
        <a:lstStyle/>
        <a:p>
          <a:endParaRPr lang="ru-RU"/>
        </a:p>
      </dgm:t>
    </dgm:pt>
    <dgm:pt modelId="{EF66C1E2-63A2-4B08-BC42-EBC63DA7D99F}" type="pres">
      <dgm:prSet presAssocID="{D0AB66BD-FA3D-4C3E-BE1D-5F96A3A586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F88F5B-6499-4180-8E72-F75A9AE0D1FE}" type="pres">
      <dgm:prSet presAssocID="{D0AB66BD-FA3D-4C3E-BE1D-5F96A3A58630}" presName="arrow" presStyleLbl="bgShp" presStyleIdx="0" presStyleCnt="1" custScaleY="64920" custLinFactNeighborX="-100" custLinFactNeighborY="94235"/>
      <dgm:spPr/>
      <dgm:t>
        <a:bodyPr/>
        <a:lstStyle/>
        <a:p>
          <a:endParaRPr lang="ru-RU"/>
        </a:p>
      </dgm:t>
    </dgm:pt>
    <dgm:pt modelId="{69A7B767-EDF7-49B5-8DD9-EE1BD7C2EDD1}" type="pres">
      <dgm:prSet presAssocID="{D0AB66BD-FA3D-4C3E-BE1D-5F96A3A58630}" presName="points" presStyleCnt="0"/>
      <dgm:spPr/>
    </dgm:pt>
    <dgm:pt modelId="{A69C9B6F-8139-41AD-928C-8B494C23DC8A}" type="pres">
      <dgm:prSet presAssocID="{EC1E1F83-1459-4FDE-AF22-B418792528C2}" presName="compositeA" presStyleCnt="0"/>
      <dgm:spPr/>
    </dgm:pt>
    <dgm:pt modelId="{F4B6A3EC-A788-4DB8-963F-DF03A954C9F0}" type="pres">
      <dgm:prSet presAssocID="{EC1E1F83-1459-4FDE-AF22-B418792528C2}" presName="textA" presStyleLbl="revTx" presStyleIdx="0" presStyleCnt="5" custScaleY="98568" custLinFactNeighborX="1280" custLinFactNeighborY="-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D2D37-9B6C-4EDB-8F0D-39D2C8D37194}" type="pres">
      <dgm:prSet presAssocID="{EC1E1F83-1459-4FDE-AF22-B418792528C2}" presName="circleA" presStyleLbl="node1" presStyleIdx="0" presStyleCnt="5" custLinFactY="169643" custLinFactNeighborX="1521" custLinFactNeighborY="200000"/>
      <dgm:spPr/>
    </dgm:pt>
    <dgm:pt modelId="{9EF8AA08-3A4B-4AC4-BBDB-070226C4351B}" type="pres">
      <dgm:prSet presAssocID="{EC1E1F83-1459-4FDE-AF22-B418792528C2}" presName="spaceA" presStyleCnt="0"/>
      <dgm:spPr/>
    </dgm:pt>
    <dgm:pt modelId="{1FF692DB-1FFA-4871-A4EB-746F4B299372}" type="pres">
      <dgm:prSet presAssocID="{7576D3A8-9728-4E0F-A3E9-184E3FB7A40F}" presName="space" presStyleCnt="0"/>
      <dgm:spPr/>
    </dgm:pt>
    <dgm:pt modelId="{6D041AAB-2F3A-4E06-9982-A7E3102714F9}" type="pres">
      <dgm:prSet presAssocID="{0771221C-0B2C-40E4-82BE-5E04B2D0FC9F}" presName="compositeB" presStyleCnt="0"/>
      <dgm:spPr/>
    </dgm:pt>
    <dgm:pt modelId="{36DDC41C-D8AD-4432-8695-A0CD83A5B90B}" type="pres">
      <dgm:prSet presAssocID="{0771221C-0B2C-40E4-82BE-5E04B2D0FC9F}" presName="textB" presStyleLbl="revTx" presStyleIdx="1" presStyleCnt="5" custScaleX="114269" custScaleY="25198" custLinFactY="-87607" custLinFactNeighborX="1073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AEB9F-02E2-4A3C-B714-F3C7073F141B}" type="pres">
      <dgm:prSet presAssocID="{0771221C-0B2C-40E4-82BE-5E04B2D0FC9F}" presName="circleB" presStyleLbl="node1" presStyleIdx="1" presStyleCnt="5" custLinFactY="100000" custLinFactNeighborX="37404" custLinFactNeighborY="193951"/>
      <dgm:spPr/>
    </dgm:pt>
    <dgm:pt modelId="{C7AB3E40-94AE-4064-8BFD-38F4E49D7639}" type="pres">
      <dgm:prSet presAssocID="{0771221C-0B2C-40E4-82BE-5E04B2D0FC9F}" presName="spaceB" presStyleCnt="0"/>
      <dgm:spPr/>
    </dgm:pt>
    <dgm:pt modelId="{A5B86327-B808-486E-8256-8F13587AF52B}" type="pres">
      <dgm:prSet presAssocID="{C31004F2-C5A9-4607-A341-69C4801A5C78}" presName="space" presStyleCnt="0"/>
      <dgm:spPr/>
    </dgm:pt>
    <dgm:pt modelId="{BF9B4957-D0F6-4F88-9E05-364A227349A2}" type="pres">
      <dgm:prSet presAssocID="{54C0E0F9-8836-4647-9C06-04309E65CAC5}" presName="compositeA" presStyleCnt="0"/>
      <dgm:spPr/>
    </dgm:pt>
    <dgm:pt modelId="{34A04E99-F065-44A6-B9A4-5A816A0323B1}" type="pres">
      <dgm:prSet presAssocID="{54C0E0F9-8836-4647-9C06-04309E65CAC5}" presName="textA" presStyleLbl="revTx" presStyleIdx="2" presStyleCnt="5" custScaleX="102648" custScaleY="23284" custLinFactNeighborX="20354" custLinFactNeighborY="2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9C169-D5EC-42AA-B3C0-7332B9768AE8}" type="pres">
      <dgm:prSet presAssocID="{54C0E0F9-8836-4647-9C06-04309E65CAC5}" presName="circleA" presStyleLbl="node1" presStyleIdx="2" presStyleCnt="5" custLinFactY="200000" custLinFactNeighborX="73190" custLinFactNeighborY="247273"/>
      <dgm:spPr/>
    </dgm:pt>
    <dgm:pt modelId="{CEEB7A05-9917-476C-B4FD-07BDCC0C086E}" type="pres">
      <dgm:prSet presAssocID="{54C0E0F9-8836-4647-9C06-04309E65CAC5}" presName="spaceA" presStyleCnt="0"/>
      <dgm:spPr/>
    </dgm:pt>
    <dgm:pt modelId="{0404CC8F-1638-48FB-A52D-DC1C2565BBBF}" type="pres">
      <dgm:prSet presAssocID="{BDF32A2C-32E1-4464-B5D9-5213A3EE0701}" presName="space" presStyleCnt="0"/>
      <dgm:spPr/>
    </dgm:pt>
    <dgm:pt modelId="{DD60D899-2FF7-4CB2-857D-F73D7E17CB41}" type="pres">
      <dgm:prSet presAssocID="{DBE3223D-CFB1-454A-8B01-32E178AB3566}" presName="compositeB" presStyleCnt="0"/>
      <dgm:spPr/>
    </dgm:pt>
    <dgm:pt modelId="{7046AB25-8E99-4F5B-8AB8-2FAAE254DC0B}" type="pres">
      <dgm:prSet presAssocID="{DBE3223D-CFB1-454A-8B01-32E178AB3566}" presName="textB" presStyleLbl="revTx" presStyleIdx="3" presStyleCnt="5" custScaleX="113530" custScaleY="33489" custLinFactY="-91566" custLinFactNeighborX="2971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CDF16-BDC7-46EC-91E8-74F7829FE96A}" type="pres">
      <dgm:prSet presAssocID="{DBE3223D-CFB1-454A-8B01-32E178AB3566}" presName="circleB" presStyleLbl="node1" presStyleIdx="3" presStyleCnt="5" custLinFactY="105980" custLinFactNeighborX="74221" custLinFactNeighborY="200000"/>
      <dgm:spPr/>
    </dgm:pt>
    <dgm:pt modelId="{402872D5-68B9-4B3A-8400-FB0C9A2BE3C4}" type="pres">
      <dgm:prSet presAssocID="{DBE3223D-CFB1-454A-8B01-32E178AB3566}" presName="spaceB" presStyleCnt="0"/>
      <dgm:spPr/>
    </dgm:pt>
    <dgm:pt modelId="{16D04185-236F-4349-9194-3122257C9BC9}" type="pres">
      <dgm:prSet presAssocID="{ED5C96D2-B3CE-4A84-A397-B589B28E1F85}" presName="space" presStyleCnt="0"/>
      <dgm:spPr/>
    </dgm:pt>
    <dgm:pt modelId="{E86E00BE-4E1F-400A-BCA3-0AA2D42A4FA7}" type="pres">
      <dgm:prSet presAssocID="{DB588A6C-A501-4537-B277-324533AE23D0}" presName="compositeA" presStyleCnt="0"/>
      <dgm:spPr/>
    </dgm:pt>
    <dgm:pt modelId="{FA8C3219-C989-4ABB-9E87-ADA158AC6F72}" type="pres">
      <dgm:prSet presAssocID="{DB588A6C-A501-4537-B277-324533AE23D0}" presName="textA" presStyleLbl="revTx" presStyleIdx="4" presStyleCnt="5" custScaleY="39597" custLinFactNeighborX="42318" custLinFactNeighborY="-10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C041A-F03A-4D7F-8483-9383E2D160BE}" type="pres">
      <dgm:prSet presAssocID="{DB588A6C-A501-4537-B277-324533AE23D0}" presName="circleA" presStyleLbl="node1" presStyleIdx="4" presStyleCnt="5" custLinFactX="16649" custLinFactY="200000" custLinFactNeighborX="100000" custLinFactNeighborY="234990"/>
      <dgm:spPr/>
    </dgm:pt>
    <dgm:pt modelId="{36CC9B38-BB02-4532-B4EA-EC3A7B14769D}" type="pres">
      <dgm:prSet presAssocID="{DB588A6C-A501-4537-B277-324533AE23D0}" presName="spaceA" presStyleCnt="0"/>
      <dgm:spPr/>
    </dgm:pt>
  </dgm:ptLst>
  <dgm:cxnLst>
    <dgm:cxn modelId="{348FA9E2-E881-46D1-8E8A-311B39BB3305}" srcId="{D0AB66BD-FA3D-4C3E-BE1D-5F96A3A58630}" destId="{DBE3223D-CFB1-454A-8B01-32E178AB3566}" srcOrd="3" destOrd="0" parTransId="{CDCE9DE1-91E7-4171-A6C2-8F0471BC3778}" sibTransId="{ED5C96D2-B3CE-4A84-A397-B589B28E1F85}"/>
    <dgm:cxn modelId="{5B5B7EBC-C504-4D0F-AB5F-9E97F177911F}" type="presOf" srcId="{EC1E1F83-1459-4FDE-AF22-B418792528C2}" destId="{F4B6A3EC-A788-4DB8-963F-DF03A954C9F0}" srcOrd="0" destOrd="0" presId="urn:microsoft.com/office/officeart/2005/8/layout/hProcess11"/>
    <dgm:cxn modelId="{8393EB4B-27C6-43DA-A550-19F11DA3DBED}" type="presOf" srcId="{0771221C-0B2C-40E4-82BE-5E04B2D0FC9F}" destId="{36DDC41C-D8AD-4432-8695-A0CD83A5B90B}" srcOrd="0" destOrd="0" presId="urn:microsoft.com/office/officeart/2005/8/layout/hProcess11"/>
    <dgm:cxn modelId="{CBD917AA-7772-4103-A82B-4860461AC0F1}" srcId="{D0AB66BD-FA3D-4C3E-BE1D-5F96A3A58630}" destId="{DB588A6C-A501-4537-B277-324533AE23D0}" srcOrd="4" destOrd="0" parTransId="{B57909EF-58EB-469F-A8ED-86404BEA4A4A}" sibTransId="{02397632-F210-4293-B7FC-E8E48B9D46B9}"/>
    <dgm:cxn modelId="{2AFFC8F7-CDEF-4739-8CC0-D2F049CF512A}" srcId="{D0AB66BD-FA3D-4C3E-BE1D-5F96A3A58630}" destId="{54C0E0F9-8836-4647-9C06-04309E65CAC5}" srcOrd="2" destOrd="0" parTransId="{91715553-8DA7-4865-8143-9F186A01FF3D}" sibTransId="{BDF32A2C-32E1-4464-B5D9-5213A3EE0701}"/>
    <dgm:cxn modelId="{8F0C1EBB-4BC9-463E-8663-ABDA54D16CEB}" type="presOf" srcId="{D0AB66BD-FA3D-4C3E-BE1D-5F96A3A58630}" destId="{EF66C1E2-63A2-4B08-BC42-EBC63DA7D99F}" srcOrd="0" destOrd="0" presId="urn:microsoft.com/office/officeart/2005/8/layout/hProcess11"/>
    <dgm:cxn modelId="{31365BCE-1604-4FD9-9DDC-B68A6F82B14A}" srcId="{D0AB66BD-FA3D-4C3E-BE1D-5F96A3A58630}" destId="{0771221C-0B2C-40E4-82BE-5E04B2D0FC9F}" srcOrd="1" destOrd="0" parTransId="{065FF1C7-B300-4976-AFBF-F0CB56D6D22A}" sibTransId="{C31004F2-C5A9-4607-A341-69C4801A5C78}"/>
    <dgm:cxn modelId="{E1BAB314-83F1-4E20-ACBA-DA7CECDFFBD4}" type="presOf" srcId="{DB588A6C-A501-4537-B277-324533AE23D0}" destId="{FA8C3219-C989-4ABB-9E87-ADA158AC6F72}" srcOrd="0" destOrd="0" presId="urn:microsoft.com/office/officeart/2005/8/layout/hProcess11"/>
    <dgm:cxn modelId="{858AAFCA-8868-4AAE-A535-C17C424C3E39}" type="presOf" srcId="{54C0E0F9-8836-4647-9C06-04309E65CAC5}" destId="{34A04E99-F065-44A6-B9A4-5A816A0323B1}" srcOrd="0" destOrd="0" presId="urn:microsoft.com/office/officeart/2005/8/layout/hProcess11"/>
    <dgm:cxn modelId="{0A9ACCA0-AF34-4590-B07D-886D9E6A7A27}" srcId="{D0AB66BD-FA3D-4C3E-BE1D-5F96A3A58630}" destId="{EC1E1F83-1459-4FDE-AF22-B418792528C2}" srcOrd="0" destOrd="0" parTransId="{6BCEB078-39D0-4583-B7DD-7F307283FDDD}" sibTransId="{7576D3A8-9728-4E0F-A3E9-184E3FB7A40F}"/>
    <dgm:cxn modelId="{ED798072-3F1C-44E2-9128-509A665A9FC0}" type="presOf" srcId="{DBE3223D-CFB1-454A-8B01-32E178AB3566}" destId="{7046AB25-8E99-4F5B-8AB8-2FAAE254DC0B}" srcOrd="0" destOrd="0" presId="urn:microsoft.com/office/officeart/2005/8/layout/hProcess11"/>
    <dgm:cxn modelId="{955198E4-EA0D-4AA7-B859-ADC547B6D491}" type="presParOf" srcId="{EF66C1E2-63A2-4B08-BC42-EBC63DA7D99F}" destId="{71F88F5B-6499-4180-8E72-F75A9AE0D1FE}" srcOrd="0" destOrd="0" presId="urn:microsoft.com/office/officeart/2005/8/layout/hProcess11"/>
    <dgm:cxn modelId="{85E441CA-B72F-4065-A882-114437516F02}" type="presParOf" srcId="{EF66C1E2-63A2-4B08-BC42-EBC63DA7D99F}" destId="{69A7B767-EDF7-49B5-8DD9-EE1BD7C2EDD1}" srcOrd="1" destOrd="0" presId="urn:microsoft.com/office/officeart/2005/8/layout/hProcess11"/>
    <dgm:cxn modelId="{2EB16CE7-EB51-4BB7-A3A0-43857664551F}" type="presParOf" srcId="{69A7B767-EDF7-49B5-8DD9-EE1BD7C2EDD1}" destId="{A69C9B6F-8139-41AD-928C-8B494C23DC8A}" srcOrd="0" destOrd="0" presId="urn:microsoft.com/office/officeart/2005/8/layout/hProcess11"/>
    <dgm:cxn modelId="{10E8B2EB-D949-46A7-AAE9-57BE51497FFC}" type="presParOf" srcId="{A69C9B6F-8139-41AD-928C-8B494C23DC8A}" destId="{F4B6A3EC-A788-4DB8-963F-DF03A954C9F0}" srcOrd="0" destOrd="0" presId="urn:microsoft.com/office/officeart/2005/8/layout/hProcess11"/>
    <dgm:cxn modelId="{A32C0571-C9A5-4083-BFA8-07DD80CBE734}" type="presParOf" srcId="{A69C9B6F-8139-41AD-928C-8B494C23DC8A}" destId="{02DD2D37-9B6C-4EDB-8F0D-39D2C8D37194}" srcOrd="1" destOrd="0" presId="urn:microsoft.com/office/officeart/2005/8/layout/hProcess11"/>
    <dgm:cxn modelId="{1AE3B423-C623-4904-9F4B-0E711C6198FC}" type="presParOf" srcId="{A69C9B6F-8139-41AD-928C-8B494C23DC8A}" destId="{9EF8AA08-3A4B-4AC4-BBDB-070226C4351B}" srcOrd="2" destOrd="0" presId="urn:microsoft.com/office/officeart/2005/8/layout/hProcess11"/>
    <dgm:cxn modelId="{1EB4D860-7256-4A39-A4E8-D12E93BE55EE}" type="presParOf" srcId="{69A7B767-EDF7-49B5-8DD9-EE1BD7C2EDD1}" destId="{1FF692DB-1FFA-4871-A4EB-746F4B299372}" srcOrd="1" destOrd="0" presId="urn:microsoft.com/office/officeart/2005/8/layout/hProcess11"/>
    <dgm:cxn modelId="{AB6D67B9-B7E9-4016-A636-CE4996D5A466}" type="presParOf" srcId="{69A7B767-EDF7-49B5-8DD9-EE1BD7C2EDD1}" destId="{6D041AAB-2F3A-4E06-9982-A7E3102714F9}" srcOrd="2" destOrd="0" presId="urn:microsoft.com/office/officeart/2005/8/layout/hProcess11"/>
    <dgm:cxn modelId="{2070CD98-EB66-4FEA-B425-BCE648E8842F}" type="presParOf" srcId="{6D041AAB-2F3A-4E06-9982-A7E3102714F9}" destId="{36DDC41C-D8AD-4432-8695-A0CD83A5B90B}" srcOrd="0" destOrd="0" presId="urn:microsoft.com/office/officeart/2005/8/layout/hProcess11"/>
    <dgm:cxn modelId="{0091A4CE-F762-4462-9530-2DB22AC4F757}" type="presParOf" srcId="{6D041AAB-2F3A-4E06-9982-A7E3102714F9}" destId="{64CAEB9F-02E2-4A3C-B714-F3C7073F141B}" srcOrd="1" destOrd="0" presId="urn:microsoft.com/office/officeart/2005/8/layout/hProcess11"/>
    <dgm:cxn modelId="{1170BA51-C052-44F5-BDB2-09870324BFC9}" type="presParOf" srcId="{6D041AAB-2F3A-4E06-9982-A7E3102714F9}" destId="{C7AB3E40-94AE-4064-8BFD-38F4E49D7639}" srcOrd="2" destOrd="0" presId="urn:microsoft.com/office/officeart/2005/8/layout/hProcess11"/>
    <dgm:cxn modelId="{53DA2FD9-D946-499B-8512-B01F19BD9A40}" type="presParOf" srcId="{69A7B767-EDF7-49B5-8DD9-EE1BD7C2EDD1}" destId="{A5B86327-B808-486E-8256-8F13587AF52B}" srcOrd="3" destOrd="0" presId="urn:microsoft.com/office/officeart/2005/8/layout/hProcess11"/>
    <dgm:cxn modelId="{5E5321FB-12A5-4F7E-A815-68A10C52ADF3}" type="presParOf" srcId="{69A7B767-EDF7-49B5-8DD9-EE1BD7C2EDD1}" destId="{BF9B4957-D0F6-4F88-9E05-364A227349A2}" srcOrd="4" destOrd="0" presId="urn:microsoft.com/office/officeart/2005/8/layout/hProcess11"/>
    <dgm:cxn modelId="{A0FC8CBE-6016-4CD7-A8E0-1E34A502AFD5}" type="presParOf" srcId="{BF9B4957-D0F6-4F88-9E05-364A227349A2}" destId="{34A04E99-F065-44A6-B9A4-5A816A0323B1}" srcOrd="0" destOrd="0" presId="urn:microsoft.com/office/officeart/2005/8/layout/hProcess11"/>
    <dgm:cxn modelId="{7B5166D0-F49A-4B4D-A8FA-C01C5CE39EBC}" type="presParOf" srcId="{BF9B4957-D0F6-4F88-9E05-364A227349A2}" destId="{7BA9C169-D5EC-42AA-B3C0-7332B9768AE8}" srcOrd="1" destOrd="0" presId="urn:microsoft.com/office/officeart/2005/8/layout/hProcess11"/>
    <dgm:cxn modelId="{1E9B8C3F-36F5-4C49-8151-CD4CBAFA9E29}" type="presParOf" srcId="{BF9B4957-D0F6-4F88-9E05-364A227349A2}" destId="{CEEB7A05-9917-476C-B4FD-07BDCC0C086E}" srcOrd="2" destOrd="0" presId="urn:microsoft.com/office/officeart/2005/8/layout/hProcess11"/>
    <dgm:cxn modelId="{02644BA2-1B2D-4A82-9670-707720963BCD}" type="presParOf" srcId="{69A7B767-EDF7-49B5-8DD9-EE1BD7C2EDD1}" destId="{0404CC8F-1638-48FB-A52D-DC1C2565BBBF}" srcOrd="5" destOrd="0" presId="urn:microsoft.com/office/officeart/2005/8/layout/hProcess11"/>
    <dgm:cxn modelId="{27190DE7-8AC9-40D3-9E86-0EC5FDDBD223}" type="presParOf" srcId="{69A7B767-EDF7-49B5-8DD9-EE1BD7C2EDD1}" destId="{DD60D899-2FF7-4CB2-857D-F73D7E17CB41}" srcOrd="6" destOrd="0" presId="urn:microsoft.com/office/officeart/2005/8/layout/hProcess11"/>
    <dgm:cxn modelId="{E7553EF2-FECD-405A-8EE9-A8FDBB4FFCA9}" type="presParOf" srcId="{DD60D899-2FF7-4CB2-857D-F73D7E17CB41}" destId="{7046AB25-8E99-4F5B-8AB8-2FAAE254DC0B}" srcOrd="0" destOrd="0" presId="urn:microsoft.com/office/officeart/2005/8/layout/hProcess11"/>
    <dgm:cxn modelId="{714C55DD-7147-4046-AE6F-8A1E42FE70B9}" type="presParOf" srcId="{DD60D899-2FF7-4CB2-857D-F73D7E17CB41}" destId="{2C6CDF16-BDC7-46EC-91E8-74F7829FE96A}" srcOrd="1" destOrd="0" presId="urn:microsoft.com/office/officeart/2005/8/layout/hProcess11"/>
    <dgm:cxn modelId="{56CE101F-4B15-4F42-9238-6C194464893E}" type="presParOf" srcId="{DD60D899-2FF7-4CB2-857D-F73D7E17CB41}" destId="{402872D5-68B9-4B3A-8400-FB0C9A2BE3C4}" srcOrd="2" destOrd="0" presId="urn:microsoft.com/office/officeart/2005/8/layout/hProcess11"/>
    <dgm:cxn modelId="{FE360443-A25B-4122-8E46-94B8449D78B3}" type="presParOf" srcId="{69A7B767-EDF7-49B5-8DD9-EE1BD7C2EDD1}" destId="{16D04185-236F-4349-9194-3122257C9BC9}" srcOrd="7" destOrd="0" presId="urn:microsoft.com/office/officeart/2005/8/layout/hProcess11"/>
    <dgm:cxn modelId="{01FA94C7-6D09-4FDE-9D05-20072AA629C3}" type="presParOf" srcId="{69A7B767-EDF7-49B5-8DD9-EE1BD7C2EDD1}" destId="{E86E00BE-4E1F-400A-BCA3-0AA2D42A4FA7}" srcOrd="8" destOrd="0" presId="urn:microsoft.com/office/officeart/2005/8/layout/hProcess11"/>
    <dgm:cxn modelId="{7AC7E6C4-FA8A-4264-AF6E-F23B97DA36EC}" type="presParOf" srcId="{E86E00BE-4E1F-400A-BCA3-0AA2D42A4FA7}" destId="{FA8C3219-C989-4ABB-9E87-ADA158AC6F72}" srcOrd="0" destOrd="0" presId="urn:microsoft.com/office/officeart/2005/8/layout/hProcess11"/>
    <dgm:cxn modelId="{1A067DFA-34EF-4770-BA46-7670A0334BFB}" type="presParOf" srcId="{E86E00BE-4E1F-400A-BCA3-0AA2D42A4FA7}" destId="{E9AC041A-F03A-4D7F-8483-9383E2D160BE}" srcOrd="1" destOrd="0" presId="urn:microsoft.com/office/officeart/2005/8/layout/hProcess11"/>
    <dgm:cxn modelId="{8E7F6806-BD9F-45C6-ACAD-74BE81F0DCC1}" type="presParOf" srcId="{E86E00BE-4E1F-400A-BCA3-0AA2D42A4FA7}" destId="{36CC9B38-BB02-4532-B4EA-EC3A7B14769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ABB669-CF03-49E9-90B4-D14506AEADE4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8A431A14-B41C-434D-9207-6F9E9A02BE7A}">
      <dgm:prSet phldrT="[Текст]" custT="1"/>
      <dgm:spPr/>
      <dgm:t>
        <a:bodyPr/>
        <a:lstStyle/>
        <a:p>
          <a:r>
            <a:rPr lang="ru-RU" sz="2600" b="1" dirty="0" smtClean="0">
              <a:latin typeface="Arial" panose="020B0604020202020204" pitchFamily="34" charset="0"/>
              <a:cs typeface="Arial" panose="020B0604020202020204" pitchFamily="34" charset="0"/>
            </a:rPr>
            <a:t>Конкурс</a:t>
          </a:r>
          <a:endParaRPr lang="ru-RU" sz="2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AFB65F-2DCA-4E7C-92B8-02A98DEA6DD3}" type="parTrans" cxnId="{BE9190E3-52F8-4232-B736-7D655A69836C}">
      <dgm:prSet/>
      <dgm:spPr/>
      <dgm:t>
        <a:bodyPr/>
        <a:lstStyle/>
        <a:p>
          <a:endParaRPr lang="ru-RU"/>
        </a:p>
      </dgm:t>
    </dgm:pt>
    <dgm:pt modelId="{60151F63-53B2-486F-8CCF-F841BCCBF1D2}" type="sibTrans" cxnId="{BE9190E3-52F8-4232-B736-7D655A69836C}">
      <dgm:prSet/>
      <dgm:spPr/>
      <dgm:t>
        <a:bodyPr/>
        <a:lstStyle/>
        <a:p>
          <a:endParaRPr lang="ru-RU"/>
        </a:p>
      </dgm:t>
    </dgm:pt>
    <dgm:pt modelId="{232DD6FB-286E-4986-ADC6-6DA45ED86B0F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Получатель субсидии определяется исходя из 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наилучших условий достижения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результатов предоставления субсидии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91C5AA-11B4-4A40-B8EC-DBB53304FAFD}" type="parTrans" cxnId="{35B0A949-6170-435B-9EF9-F312FC0F34F0}">
      <dgm:prSet/>
      <dgm:spPr/>
      <dgm:t>
        <a:bodyPr/>
        <a:lstStyle/>
        <a:p>
          <a:endParaRPr lang="ru-RU"/>
        </a:p>
      </dgm:t>
    </dgm:pt>
    <dgm:pt modelId="{2BEBBBBC-EBCE-4686-A7DA-288050F9248A}" type="sibTrans" cxnId="{35B0A949-6170-435B-9EF9-F312FC0F34F0}">
      <dgm:prSet/>
      <dgm:spPr/>
      <dgm:t>
        <a:bodyPr/>
        <a:lstStyle/>
        <a:p>
          <a:endParaRPr lang="ru-RU"/>
        </a:p>
      </dgm:t>
    </dgm:pt>
    <dgm:pt modelId="{4F8B92D6-511D-4CEA-A5CE-C4A9B0A4E0B3}">
      <dgm:prSet phldrT="[Текст]" custT="1"/>
      <dgm:spPr/>
      <dgm:t>
        <a:bodyPr/>
        <a:lstStyle/>
        <a:p>
          <a:r>
            <a:rPr lang="ru-RU" sz="2600" b="1" dirty="0" smtClean="0">
              <a:latin typeface="Arial" panose="020B0604020202020204" pitchFamily="34" charset="0"/>
              <a:cs typeface="Arial" panose="020B0604020202020204" pitchFamily="34" charset="0"/>
            </a:rPr>
            <a:t>Запрос предложений</a:t>
          </a:r>
          <a:endParaRPr lang="ru-RU" sz="2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4E770F-FDDE-4E9E-82F9-C7E8B318D144}" type="parTrans" cxnId="{C2709E9B-D5C5-48E5-9C37-2F5C8DBAC0D8}">
      <dgm:prSet/>
      <dgm:spPr/>
      <dgm:t>
        <a:bodyPr/>
        <a:lstStyle/>
        <a:p>
          <a:endParaRPr lang="ru-RU"/>
        </a:p>
      </dgm:t>
    </dgm:pt>
    <dgm:pt modelId="{FDC6A595-63B6-46C0-9777-70702AD465CF}" type="sibTrans" cxnId="{C2709E9B-D5C5-48E5-9C37-2F5C8DBAC0D8}">
      <dgm:prSet/>
      <dgm:spPr/>
      <dgm:t>
        <a:bodyPr/>
        <a:lstStyle/>
        <a:p>
          <a:endParaRPr lang="ru-RU"/>
        </a:p>
      </dgm:t>
    </dgm:pt>
    <dgm:pt modelId="{6F1ED5A0-5CDC-4A85-B0AE-FE2B35D4F123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Получатель субсидии определяется исходя из 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соответствия участника отбора категориям и (или) критериям отбора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и 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очередности поступления предложений (заявок)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на участие в отборе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6AE0C4-11A8-4334-9333-AFB95A9B5A37}" type="parTrans" cxnId="{12DC0AC5-D9D7-496F-8EC1-4668FDAE4FA8}">
      <dgm:prSet/>
      <dgm:spPr/>
      <dgm:t>
        <a:bodyPr/>
        <a:lstStyle/>
        <a:p>
          <a:endParaRPr lang="ru-RU"/>
        </a:p>
      </dgm:t>
    </dgm:pt>
    <dgm:pt modelId="{19A07307-E97B-4B7F-8F35-C2205C3BB0E3}" type="sibTrans" cxnId="{12DC0AC5-D9D7-496F-8EC1-4668FDAE4FA8}">
      <dgm:prSet/>
      <dgm:spPr/>
      <dgm:t>
        <a:bodyPr/>
        <a:lstStyle/>
        <a:p>
          <a:endParaRPr lang="ru-RU"/>
        </a:p>
      </dgm:t>
    </dgm:pt>
    <dgm:pt modelId="{E83D1642-21B1-4D28-A580-A3269E6A6963}" type="pres">
      <dgm:prSet presAssocID="{41ABB669-CF03-49E9-90B4-D14506AEAD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749DA9-FF0B-4713-A58C-4EE498C80DE7}" type="pres">
      <dgm:prSet presAssocID="{8A431A14-B41C-434D-9207-6F9E9A02BE7A}" presName="composite" presStyleCnt="0"/>
      <dgm:spPr/>
    </dgm:pt>
    <dgm:pt modelId="{35E5BA52-ED0A-4575-86E9-890E1E1301AE}" type="pres">
      <dgm:prSet presAssocID="{8A431A14-B41C-434D-9207-6F9E9A02BE7A}" presName="parTx" presStyleLbl="alignNode1" presStyleIdx="0" presStyleCnt="2" custScaleY="100000" custLinFactNeighborX="-1" custLinFactNeighborY="-9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44764-2769-482D-9C0E-CEC76343737F}" type="pres">
      <dgm:prSet presAssocID="{8A431A14-B41C-434D-9207-6F9E9A02BE7A}" presName="desTx" presStyleLbl="alignAccFollowNode1" presStyleIdx="0" presStyleCnt="2" custScaleX="100002" custScaleY="100000" custLinFactNeighborX="0" custLinFactNeighborY="-7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E3A3A-2C32-4104-9B3D-B0A99E41BD14}" type="pres">
      <dgm:prSet presAssocID="{60151F63-53B2-486F-8CCF-F841BCCBF1D2}" presName="space" presStyleCnt="0"/>
      <dgm:spPr/>
    </dgm:pt>
    <dgm:pt modelId="{6B87B90E-E0AA-43C2-AA20-DBE36E8111C3}" type="pres">
      <dgm:prSet presAssocID="{4F8B92D6-511D-4CEA-A5CE-C4A9B0A4E0B3}" presName="composite" presStyleCnt="0"/>
      <dgm:spPr/>
    </dgm:pt>
    <dgm:pt modelId="{8357D2C4-5186-4753-A40D-45BE15D478BF}" type="pres">
      <dgm:prSet presAssocID="{4F8B92D6-511D-4CEA-A5CE-C4A9B0A4E0B3}" presName="parTx" presStyleLbl="alignNode1" presStyleIdx="1" presStyleCnt="2" custScaleY="100000" custLinFactNeighborX="0" custLinFactNeighborY="-27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6F0AE-05B5-4EE2-A8CA-D369AD316CC0}" type="pres">
      <dgm:prSet presAssocID="{4F8B92D6-511D-4CEA-A5CE-C4A9B0A4E0B3}" presName="desTx" presStyleLbl="alignAccFollowNode1" presStyleIdx="1" presStyleCnt="2" custLinFactNeighborX="175" custLinFactNeighborY="-7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9190E3-52F8-4232-B736-7D655A69836C}" srcId="{41ABB669-CF03-49E9-90B4-D14506AEADE4}" destId="{8A431A14-B41C-434D-9207-6F9E9A02BE7A}" srcOrd="0" destOrd="0" parTransId="{A8AFB65F-2DCA-4E7C-92B8-02A98DEA6DD3}" sibTransId="{60151F63-53B2-486F-8CCF-F841BCCBF1D2}"/>
    <dgm:cxn modelId="{12DC0AC5-D9D7-496F-8EC1-4668FDAE4FA8}" srcId="{4F8B92D6-511D-4CEA-A5CE-C4A9B0A4E0B3}" destId="{6F1ED5A0-5CDC-4A85-B0AE-FE2B35D4F123}" srcOrd="0" destOrd="0" parTransId="{CD6AE0C4-11A8-4334-9333-AFB95A9B5A37}" sibTransId="{19A07307-E97B-4B7F-8F35-C2205C3BB0E3}"/>
    <dgm:cxn modelId="{72072848-42F0-4B88-B502-28AAADA9B2AF}" type="presOf" srcId="{6F1ED5A0-5CDC-4A85-B0AE-FE2B35D4F123}" destId="{A956F0AE-05B5-4EE2-A8CA-D369AD316CC0}" srcOrd="0" destOrd="0" presId="urn:microsoft.com/office/officeart/2005/8/layout/hList1"/>
    <dgm:cxn modelId="{42650EB1-ECDA-4030-94BC-5F0F63AD0245}" type="presOf" srcId="{232DD6FB-286E-4986-ADC6-6DA45ED86B0F}" destId="{21644764-2769-482D-9C0E-CEC76343737F}" srcOrd="0" destOrd="0" presId="urn:microsoft.com/office/officeart/2005/8/layout/hList1"/>
    <dgm:cxn modelId="{C2709E9B-D5C5-48E5-9C37-2F5C8DBAC0D8}" srcId="{41ABB669-CF03-49E9-90B4-D14506AEADE4}" destId="{4F8B92D6-511D-4CEA-A5CE-C4A9B0A4E0B3}" srcOrd="1" destOrd="0" parTransId="{774E770F-FDDE-4E9E-82F9-C7E8B318D144}" sibTransId="{FDC6A595-63B6-46C0-9777-70702AD465CF}"/>
    <dgm:cxn modelId="{A5767A56-1F3B-4AFC-B02A-40AB0A82FC95}" type="presOf" srcId="{8A431A14-B41C-434D-9207-6F9E9A02BE7A}" destId="{35E5BA52-ED0A-4575-86E9-890E1E1301AE}" srcOrd="0" destOrd="0" presId="urn:microsoft.com/office/officeart/2005/8/layout/hList1"/>
    <dgm:cxn modelId="{FF331F1E-08A0-46D8-B8A5-6B5B120344F3}" type="presOf" srcId="{41ABB669-CF03-49E9-90B4-D14506AEADE4}" destId="{E83D1642-21B1-4D28-A580-A3269E6A6963}" srcOrd="0" destOrd="0" presId="urn:microsoft.com/office/officeart/2005/8/layout/hList1"/>
    <dgm:cxn modelId="{8D9172B0-7517-440A-9138-96A666372D0D}" type="presOf" srcId="{4F8B92D6-511D-4CEA-A5CE-C4A9B0A4E0B3}" destId="{8357D2C4-5186-4753-A40D-45BE15D478BF}" srcOrd="0" destOrd="0" presId="urn:microsoft.com/office/officeart/2005/8/layout/hList1"/>
    <dgm:cxn modelId="{35B0A949-6170-435B-9EF9-F312FC0F34F0}" srcId="{8A431A14-B41C-434D-9207-6F9E9A02BE7A}" destId="{232DD6FB-286E-4986-ADC6-6DA45ED86B0F}" srcOrd="0" destOrd="0" parTransId="{1591C5AA-11B4-4A40-B8EC-DBB53304FAFD}" sibTransId="{2BEBBBBC-EBCE-4686-A7DA-288050F9248A}"/>
    <dgm:cxn modelId="{1CF64D33-AF2E-4A37-938B-69440BF802CD}" type="presParOf" srcId="{E83D1642-21B1-4D28-A580-A3269E6A6963}" destId="{0E749DA9-FF0B-4713-A58C-4EE498C80DE7}" srcOrd="0" destOrd="0" presId="urn:microsoft.com/office/officeart/2005/8/layout/hList1"/>
    <dgm:cxn modelId="{134905B2-2223-4A80-A67A-7D239EB71326}" type="presParOf" srcId="{0E749DA9-FF0B-4713-A58C-4EE498C80DE7}" destId="{35E5BA52-ED0A-4575-86E9-890E1E1301AE}" srcOrd="0" destOrd="0" presId="urn:microsoft.com/office/officeart/2005/8/layout/hList1"/>
    <dgm:cxn modelId="{8DB9D41B-7C55-478E-B0A4-4E661FAA8D17}" type="presParOf" srcId="{0E749DA9-FF0B-4713-A58C-4EE498C80DE7}" destId="{21644764-2769-482D-9C0E-CEC76343737F}" srcOrd="1" destOrd="0" presId="urn:microsoft.com/office/officeart/2005/8/layout/hList1"/>
    <dgm:cxn modelId="{C58C1A2E-BB81-4816-B389-EEC6BFFD6F35}" type="presParOf" srcId="{E83D1642-21B1-4D28-A580-A3269E6A6963}" destId="{1D4E3A3A-2C32-4104-9B3D-B0A99E41BD14}" srcOrd="1" destOrd="0" presId="urn:microsoft.com/office/officeart/2005/8/layout/hList1"/>
    <dgm:cxn modelId="{02CCB54E-656E-4BB3-A549-EACE543BCCF6}" type="presParOf" srcId="{E83D1642-21B1-4D28-A580-A3269E6A6963}" destId="{6B87B90E-E0AA-43C2-AA20-DBE36E8111C3}" srcOrd="2" destOrd="0" presId="urn:microsoft.com/office/officeart/2005/8/layout/hList1"/>
    <dgm:cxn modelId="{9414D6A0-88D9-4A0F-8621-21C4E03A22DD}" type="presParOf" srcId="{6B87B90E-E0AA-43C2-AA20-DBE36E8111C3}" destId="{8357D2C4-5186-4753-A40D-45BE15D478BF}" srcOrd="0" destOrd="0" presId="urn:microsoft.com/office/officeart/2005/8/layout/hList1"/>
    <dgm:cxn modelId="{418CDD95-A205-47FA-93E0-37803FD3E55E}" type="presParOf" srcId="{6B87B90E-E0AA-43C2-AA20-DBE36E8111C3}" destId="{A956F0AE-05B5-4EE2-A8CA-D369AD316CC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84CBBB-C4B1-4537-8BE2-C25070243DB3}" type="doc">
      <dgm:prSet loTypeId="urn:microsoft.com/office/officeart/2005/8/layout/hList3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5E9064FC-B547-4C52-85F1-FB8CF91A6B32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Единая площадка по отбору получателей субсидии</a:t>
          </a:r>
          <a:endParaRPr lang="ru-RU" sz="2800" dirty="0">
            <a:solidFill>
              <a:schemeClr val="bg1"/>
            </a:solidFill>
          </a:endParaRPr>
        </a:p>
      </dgm:t>
    </dgm:pt>
    <dgm:pt modelId="{529B6533-2ECE-4F4B-89D8-681ECDA9D860}" type="parTrans" cxnId="{C7209AF2-D1F4-4E0C-B94F-2179BFA7BB5F}">
      <dgm:prSet/>
      <dgm:spPr/>
      <dgm:t>
        <a:bodyPr/>
        <a:lstStyle/>
        <a:p>
          <a:endParaRPr lang="ru-RU"/>
        </a:p>
      </dgm:t>
    </dgm:pt>
    <dgm:pt modelId="{F7159CFD-37F1-46C2-9541-A80A3ECA4CCA}" type="sibTrans" cxnId="{C7209AF2-D1F4-4E0C-B94F-2179BFA7BB5F}">
      <dgm:prSet/>
      <dgm:spPr/>
      <dgm:t>
        <a:bodyPr/>
        <a:lstStyle/>
        <a:p>
          <a:endParaRPr lang="ru-RU"/>
        </a:p>
      </dgm:t>
    </dgm:pt>
    <dgm:pt modelId="{2DB0FB62-8A9A-476F-8D83-76993593E4BE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Развитие ГИИС «Электронный бюджет» в целях создания 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Единой площадки по отбору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получателей субсидии</a:t>
          </a:r>
        </a:p>
        <a:p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EF8051-0384-41D7-8081-92B6370BD4C3}" type="parTrans" cxnId="{CABB0D5F-B97C-49E8-9C12-18F81B29513D}">
      <dgm:prSet/>
      <dgm:spPr/>
      <dgm:t>
        <a:bodyPr/>
        <a:lstStyle/>
        <a:p>
          <a:endParaRPr lang="ru-RU"/>
        </a:p>
      </dgm:t>
    </dgm:pt>
    <dgm:pt modelId="{9C39288B-8697-4F6B-B124-0CE95F546D54}" type="sibTrans" cxnId="{CABB0D5F-B97C-49E8-9C12-18F81B29513D}">
      <dgm:prSet/>
      <dgm:spPr/>
      <dgm:t>
        <a:bodyPr/>
        <a:lstStyle/>
        <a:p>
          <a:endParaRPr lang="ru-RU"/>
        </a:p>
      </dgm:t>
    </dgm:pt>
    <dgm:pt modelId="{46CC8B19-064F-4965-B98D-DB75E84118CC}">
      <dgm:prSet phldrT="[Текст]" custT="1"/>
      <dgm:spPr/>
      <dgm:t>
        <a:bodyPr/>
        <a:lstStyle/>
        <a:p>
          <a:r>
            <a:rPr lang="ru-RU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Проактивное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 доведение информации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о предоставляемых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субсидиях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в личные кабинеты заявителей на едином портале государственных и муниципальных услуг (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ЕПГУ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600" b="1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F4AF84-A63F-45B1-AB6F-10B2C34AD4A9}" type="parTrans" cxnId="{103AD2D2-7DA3-40E4-B599-B207BEEE001C}">
      <dgm:prSet/>
      <dgm:spPr/>
      <dgm:t>
        <a:bodyPr/>
        <a:lstStyle/>
        <a:p>
          <a:endParaRPr lang="ru-RU"/>
        </a:p>
      </dgm:t>
    </dgm:pt>
    <dgm:pt modelId="{253E4793-BD6D-4077-AAFB-E1DF8268BC7C}" type="sibTrans" cxnId="{103AD2D2-7DA3-40E4-B599-B207BEEE001C}">
      <dgm:prSet/>
      <dgm:spPr/>
      <dgm:t>
        <a:bodyPr/>
        <a:lstStyle/>
        <a:p>
          <a:endParaRPr lang="ru-RU"/>
        </a:p>
      </dgm:t>
    </dgm:pt>
    <dgm:pt modelId="{E5E67613-CD85-4DE8-81A0-E136F2920A08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Вся процедура отбора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получателей субсидии, в том числе взаимодействие участников отбора с ГРБС будет происходить с использованием электронных документов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на Единой площадке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по отбору или на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иных сайтах 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ФОИВ и субъектов Российской Федерации</a:t>
          </a:r>
          <a:endParaRPr lang="ru-RU" sz="16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029523-D6F8-4AD4-8913-E7693DBDA006}" type="parTrans" cxnId="{788E263C-2930-41BC-A42E-BCE841F7407C}">
      <dgm:prSet/>
      <dgm:spPr/>
      <dgm:t>
        <a:bodyPr/>
        <a:lstStyle/>
        <a:p>
          <a:endParaRPr lang="ru-RU"/>
        </a:p>
      </dgm:t>
    </dgm:pt>
    <dgm:pt modelId="{7B316B50-5887-42EE-A936-E83062C6463D}" type="sibTrans" cxnId="{788E263C-2930-41BC-A42E-BCE841F7407C}">
      <dgm:prSet/>
      <dgm:spPr/>
      <dgm:t>
        <a:bodyPr/>
        <a:lstStyle/>
        <a:p>
          <a:endParaRPr lang="ru-RU"/>
        </a:p>
      </dgm:t>
    </dgm:pt>
    <dgm:pt modelId="{72D3EBC4-A2B1-4831-B237-F9C2809E6B41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Единая площадка по отбору </a:t>
          </a:r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позволит упростить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процесс определения получателей субсидии как для ГРБС, так для заявителей </a:t>
          </a:r>
          <a:endParaRPr lang="ru-RU" sz="1800" dirty="0"/>
        </a:p>
      </dgm:t>
    </dgm:pt>
    <dgm:pt modelId="{1D22F3BE-4CB9-4181-956D-8BD577482ED5}" type="parTrans" cxnId="{B41EE955-292F-4584-AEB8-0C58C34AC16E}">
      <dgm:prSet/>
      <dgm:spPr/>
      <dgm:t>
        <a:bodyPr/>
        <a:lstStyle/>
        <a:p>
          <a:endParaRPr lang="ru-RU"/>
        </a:p>
      </dgm:t>
    </dgm:pt>
    <dgm:pt modelId="{95AE65F7-9638-4C06-A6B3-B08B6F50244A}" type="sibTrans" cxnId="{B41EE955-292F-4584-AEB8-0C58C34AC16E}">
      <dgm:prSet/>
      <dgm:spPr/>
      <dgm:t>
        <a:bodyPr/>
        <a:lstStyle/>
        <a:p>
          <a:endParaRPr lang="ru-RU"/>
        </a:p>
      </dgm:t>
    </dgm:pt>
    <dgm:pt modelId="{31AD2DE4-99AE-430C-AB31-E4B0F517A454}" type="pres">
      <dgm:prSet presAssocID="{FA84CBBB-C4B1-4537-8BE2-C25070243DB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B298A0-2EA6-4DA0-84FD-F33D9C93B622}" type="pres">
      <dgm:prSet presAssocID="{5E9064FC-B547-4C52-85F1-FB8CF91A6B32}" presName="roof" presStyleLbl="dkBgShp" presStyleIdx="0" presStyleCnt="2" custScaleY="38954" custLinFactNeighborX="1037" custLinFactNeighborY="7109"/>
      <dgm:spPr/>
      <dgm:t>
        <a:bodyPr/>
        <a:lstStyle/>
        <a:p>
          <a:endParaRPr lang="ru-RU"/>
        </a:p>
      </dgm:t>
    </dgm:pt>
    <dgm:pt modelId="{10359521-4F4E-41A7-8072-1BA40C9460CE}" type="pres">
      <dgm:prSet presAssocID="{5E9064FC-B547-4C52-85F1-FB8CF91A6B32}" presName="pillars" presStyleCnt="0"/>
      <dgm:spPr/>
    </dgm:pt>
    <dgm:pt modelId="{996BB281-95D9-4B04-8CAB-383CD2C60C15}" type="pres">
      <dgm:prSet presAssocID="{5E9064FC-B547-4C52-85F1-FB8CF91A6B32}" presName="pillar1" presStyleLbl="node1" presStyleIdx="0" presStyleCnt="4" custScaleX="92075" custScaleY="92438" custLinFactNeighborX="-112" custLinFactNeighborY="-3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F0B6A-7D40-4980-9892-4CD656FCF8F4}" type="pres">
      <dgm:prSet presAssocID="{46CC8B19-064F-4965-B98D-DB75E84118CC}" presName="pillarX" presStyleLbl="node1" presStyleIdx="1" presStyleCnt="4" custScaleX="104315" custScaleY="92320" custLinFactNeighborX="1029" custLinFactNeighborY="-3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96304-FFCE-41CF-B6F4-3DE4B9CBA299}" type="pres">
      <dgm:prSet presAssocID="{E5E67613-CD85-4DE8-81A0-E136F2920A08}" presName="pillarX" presStyleLbl="node1" presStyleIdx="2" presStyleCnt="4" custScaleX="107163" custScaleY="92320" custLinFactNeighborX="-343" custLinFactNeighborY="-3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107277-F0AF-4FC1-930B-D96CE3FFF8F3}" type="pres">
      <dgm:prSet presAssocID="{72D3EBC4-A2B1-4831-B237-F9C2809E6B41}" presName="pillarX" presStyleLbl="node1" presStyleIdx="3" presStyleCnt="4" custScaleX="98581" custScaleY="92320" custLinFactNeighborX="-1241" custLinFactNeighborY="-3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6BC3E-899E-47CF-B2C3-644E1DB22B8B}" type="pres">
      <dgm:prSet presAssocID="{5E9064FC-B547-4C52-85F1-FB8CF91A6B32}" presName="base" presStyleLbl="dkBgShp" presStyleIdx="1" presStyleCnt="2" custScaleY="54568" custLinFactNeighborX="-149" custLinFactNeighborY="-94010"/>
      <dgm:spPr/>
    </dgm:pt>
  </dgm:ptLst>
  <dgm:cxnLst>
    <dgm:cxn modelId="{7BE20EFE-6CD0-4109-B7DE-FD56BA62388C}" type="presOf" srcId="{2DB0FB62-8A9A-476F-8D83-76993593E4BE}" destId="{996BB281-95D9-4B04-8CAB-383CD2C60C15}" srcOrd="0" destOrd="0" presId="urn:microsoft.com/office/officeart/2005/8/layout/hList3"/>
    <dgm:cxn modelId="{F3DA4B9F-3EE0-493E-8EBC-CAD4B168AA31}" type="presOf" srcId="{FA84CBBB-C4B1-4537-8BE2-C25070243DB3}" destId="{31AD2DE4-99AE-430C-AB31-E4B0F517A454}" srcOrd="0" destOrd="0" presId="urn:microsoft.com/office/officeart/2005/8/layout/hList3"/>
    <dgm:cxn modelId="{103AD2D2-7DA3-40E4-B599-B207BEEE001C}" srcId="{5E9064FC-B547-4C52-85F1-FB8CF91A6B32}" destId="{46CC8B19-064F-4965-B98D-DB75E84118CC}" srcOrd="1" destOrd="0" parTransId="{5AF4AF84-A63F-45B1-AB6F-10B2C34AD4A9}" sibTransId="{253E4793-BD6D-4077-AAFB-E1DF8268BC7C}"/>
    <dgm:cxn modelId="{AC7110AA-4397-47E5-8F5D-021A787CE89A}" type="presOf" srcId="{5E9064FC-B547-4C52-85F1-FB8CF91A6B32}" destId="{97B298A0-2EA6-4DA0-84FD-F33D9C93B622}" srcOrd="0" destOrd="0" presId="urn:microsoft.com/office/officeart/2005/8/layout/hList3"/>
    <dgm:cxn modelId="{6BEA71B8-E704-42BD-9491-E39BEE28AE7D}" type="presOf" srcId="{72D3EBC4-A2B1-4831-B237-F9C2809E6B41}" destId="{8A107277-F0AF-4FC1-930B-D96CE3FFF8F3}" srcOrd="0" destOrd="0" presId="urn:microsoft.com/office/officeart/2005/8/layout/hList3"/>
    <dgm:cxn modelId="{C3E2D1EB-9205-48F7-A91B-15CD8209EE17}" type="presOf" srcId="{E5E67613-CD85-4DE8-81A0-E136F2920A08}" destId="{64896304-FFCE-41CF-B6F4-3DE4B9CBA299}" srcOrd="0" destOrd="0" presId="urn:microsoft.com/office/officeart/2005/8/layout/hList3"/>
    <dgm:cxn modelId="{CABB0D5F-B97C-49E8-9C12-18F81B29513D}" srcId="{5E9064FC-B547-4C52-85F1-FB8CF91A6B32}" destId="{2DB0FB62-8A9A-476F-8D83-76993593E4BE}" srcOrd="0" destOrd="0" parTransId="{58EF8051-0384-41D7-8081-92B6370BD4C3}" sibTransId="{9C39288B-8697-4F6B-B124-0CE95F546D54}"/>
    <dgm:cxn modelId="{C7209AF2-D1F4-4E0C-B94F-2179BFA7BB5F}" srcId="{FA84CBBB-C4B1-4537-8BE2-C25070243DB3}" destId="{5E9064FC-B547-4C52-85F1-FB8CF91A6B32}" srcOrd="0" destOrd="0" parTransId="{529B6533-2ECE-4F4B-89D8-681ECDA9D860}" sibTransId="{F7159CFD-37F1-46C2-9541-A80A3ECA4CCA}"/>
    <dgm:cxn modelId="{F4ACBF74-31F2-434D-A6E7-96F599C48992}" type="presOf" srcId="{46CC8B19-064F-4965-B98D-DB75E84118CC}" destId="{C0BF0B6A-7D40-4980-9892-4CD656FCF8F4}" srcOrd="0" destOrd="0" presId="urn:microsoft.com/office/officeart/2005/8/layout/hList3"/>
    <dgm:cxn modelId="{788E263C-2930-41BC-A42E-BCE841F7407C}" srcId="{5E9064FC-B547-4C52-85F1-FB8CF91A6B32}" destId="{E5E67613-CD85-4DE8-81A0-E136F2920A08}" srcOrd="2" destOrd="0" parTransId="{5B029523-D6F8-4AD4-8913-E7693DBDA006}" sibTransId="{7B316B50-5887-42EE-A936-E83062C6463D}"/>
    <dgm:cxn modelId="{B41EE955-292F-4584-AEB8-0C58C34AC16E}" srcId="{5E9064FC-B547-4C52-85F1-FB8CF91A6B32}" destId="{72D3EBC4-A2B1-4831-B237-F9C2809E6B41}" srcOrd="3" destOrd="0" parTransId="{1D22F3BE-4CB9-4181-956D-8BD577482ED5}" sibTransId="{95AE65F7-9638-4C06-A6B3-B08B6F50244A}"/>
    <dgm:cxn modelId="{757500D1-286F-40EC-BE1F-19ADFE7FC900}" type="presParOf" srcId="{31AD2DE4-99AE-430C-AB31-E4B0F517A454}" destId="{97B298A0-2EA6-4DA0-84FD-F33D9C93B622}" srcOrd="0" destOrd="0" presId="urn:microsoft.com/office/officeart/2005/8/layout/hList3"/>
    <dgm:cxn modelId="{874F6006-2A4E-48B7-93BD-1DA981C2E165}" type="presParOf" srcId="{31AD2DE4-99AE-430C-AB31-E4B0F517A454}" destId="{10359521-4F4E-41A7-8072-1BA40C9460CE}" srcOrd="1" destOrd="0" presId="urn:microsoft.com/office/officeart/2005/8/layout/hList3"/>
    <dgm:cxn modelId="{B0979905-4D88-4165-AC4C-BF7B13918393}" type="presParOf" srcId="{10359521-4F4E-41A7-8072-1BA40C9460CE}" destId="{996BB281-95D9-4B04-8CAB-383CD2C60C15}" srcOrd="0" destOrd="0" presId="urn:microsoft.com/office/officeart/2005/8/layout/hList3"/>
    <dgm:cxn modelId="{0E14BC62-AB56-4257-A83C-D28592DC166D}" type="presParOf" srcId="{10359521-4F4E-41A7-8072-1BA40C9460CE}" destId="{C0BF0B6A-7D40-4980-9892-4CD656FCF8F4}" srcOrd="1" destOrd="0" presId="urn:microsoft.com/office/officeart/2005/8/layout/hList3"/>
    <dgm:cxn modelId="{3ECC0B3E-F99E-415D-AACC-1649A08C5803}" type="presParOf" srcId="{10359521-4F4E-41A7-8072-1BA40C9460CE}" destId="{64896304-FFCE-41CF-B6F4-3DE4B9CBA299}" srcOrd="2" destOrd="0" presId="urn:microsoft.com/office/officeart/2005/8/layout/hList3"/>
    <dgm:cxn modelId="{E3BCFF58-A066-4006-98CA-3D73B6984394}" type="presParOf" srcId="{10359521-4F4E-41A7-8072-1BA40C9460CE}" destId="{8A107277-F0AF-4FC1-930B-D96CE3FFF8F3}" srcOrd="3" destOrd="0" presId="urn:microsoft.com/office/officeart/2005/8/layout/hList3"/>
    <dgm:cxn modelId="{BA564950-2D17-4DDE-B6F9-04978786EF22}" type="presParOf" srcId="{31AD2DE4-99AE-430C-AB31-E4B0F517A454}" destId="{9556BC3E-899E-47CF-B2C3-644E1DB22B8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810225-FDB5-4157-9AFC-F362AC42695F}" type="doc">
      <dgm:prSet loTypeId="urn:microsoft.com/office/officeart/2005/8/layout/orgChart1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7F0268F-A6A8-42B2-A4B8-5216DC3D800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результате отбора</a:t>
          </a:r>
          <a:b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заключаются соглашения</a:t>
          </a:r>
          <a:endParaRPr lang="ru-RU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610EDF-887D-489A-B6E7-BDFCC54A8AAE}" type="parTrans" cxnId="{741151C6-4FA4-46D2-AA78-A944F1D38AC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551CC0-15C3-4393-8825-67866CBD143C}" type="sibTrans" cxnId="{741151C6-4FA4-46D2-AA78-A944F1D38AC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D269B9-6F6E-448B-9099-3DF0C97572C7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Соглашение об оказании государственных (муниципальных) услуг в социальной сфере, заключенное 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результатам конкурса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2D0DFC-7154-403E-A890-B053297834F9}" type="parTrans" cxnId="{36AC0841-48F4-49A2-AFD0-84BAAC97A8F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E391BA-AE4A-4651-A646-01A5628B8CE2}" type="sibTrans" cxnId="{36AC0841-48F4-49A2-AFD0-84BAAC97A8F0}">
      <dgm:prSet custT="1"/>
      <dgm:spPr/>
      <dgm:t>
        <a:bodyPr/>
        <a:lstStyle/>
        <a:p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B8DAD6-3854-4E80-BC8B-26EC81E82E96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Соглашение о финансовом обеспечении (возмещении) затрат, связанных с оказанием государственных (муниципальных) услуг в социальной сфере </a:t>
          </a:r>
          <a:b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социальным сертификатом</a:t>
          </a:r>
        </a:p>
      </dgm:t>
    </dgm:pt>
    <dgm:pt modelId="{1FB65B43-6511-4A93-9AC7-64E5F9F4F0FE}" type="parTrans" cxnId="{05131A21-92A5-4976-8F40-81B3A26CCFBE}">
      <dgm:prSet/>
      <dgm:spPr/>
      <dgm:t>
        <a:bodyPr/>
        <a:lstStyle/>
        <a:p>
          <a:endParaRPr lang="ru-RU"/>
        </a:p>
      </dgm:t>
    </dgm:pt>
    <dgm:pt modelId="{98540DE0-F9D4-470D-8C1D-0A344725E952}" type="sibTrans" cxnId="{05131A21-92A5-4976-8F40-81B3A26CCFBE}">
      <dgm:prSet/>
      <dgm:spPr/>
      <dgm:t>
        <a:bodyPr/>
        <a:lstStyle/>
        <a:p>
          <a:endParaRPr lang="ru-RU"/>
        </a:p>
      </dgm:t>
    </dgm:pt>
    <dgm:pt modelId="{E3A1A607-958F-41D2-A6E7-B2F2298E1C58}" type="pres">
      <dgm:prSet presAssocID="{84810225-FDB5-4157-9AFC-F362AC4269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01866E-1D65-4C55-97AB-950C93266A20}" type="pres">
      <dgm:prSet presAssocID="{E7F0268F-A6A8-42B2-A4B8-5216DC3D800D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EE9483A-F5D8-4089-A7EA-7C8EEF03066C}" type="pres">
      <dgm:prSet presAssocID="{E7F0268F-A6A8-42B2-A4B8-5216DC3D800D}" presName="rootComposite1" presStyleCnt="0"/>
      <dgm:spPr/>
      <dgm:t>
        <a:bodyPr/>
        <a:lstStyle/>
        <a:p>
          <a:endParaRPr lang="ru-RU"/>
        </a:p>
      </dgm:t>
    </dgm:pt>
    <dgm:pt modelId="{F6B4F1AC-8897-44E5-8ADC-EC21A197D24F}" type="pres">
      <dgm:prSet presAssocID="{E7F0268F-A6A8-42B2-A4B8-5216DC3D800D}" presName="rootText1" presStyleLbl="node0" presStyleIdx="0" presStyleCnt="1" custScaleX="1771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020ABD-DE03-4633-96E0-FC7F96907084}" type="pres">
      <dgm:prSet presAssocID="{E7F0268F-A6A8-42B2-A4B8-5216DC3D800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DD98623-D32F-40C7-81F8-18E0D966C739}" type="pres">
      <dgm:prSet presAssocID="{E7F0268F-A6A8-42B2-A4B8-5216DC3D800D}" presName="hierChild2" presStyleCnt="0"/>
      <dgm:spPr/>
      <dgm:t>
        <a:bodyPr/>
        <a:lstStyle/>
        <a:p>
          <a:endParaRPr lang="ru-RU"/>
        </a:p>
      </dgm:t>
    </dgm:pt>
    <dgm:pt modelId="{E5D18496-5CAE-44E9-BA4B-BD2BF6254C46}" type="pres">
      <dgm:prSet presAssocID="{6B2D0DFC-7154-403E-A890-B053297834F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02C0494E-2618-46E2-BD50-66162A044E8F}" type="pres">
      <dgm:prSet presAssocID="{9ED269B9-6F6E-448B-9099-3DF0C97572C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79D9E8D-F288-410B-8D30-277097A0ABD5}" type="pres">
      <dgm:prSet presAssocID="{9ED269B9-6F6E-448B-9099-3DF0C97572C7}" presName="rootComposite" presStyleCnt="0"/>
      <dgm:spPr/>
      <dgm:t>
        <a:bodyPr/>
        <a:lstStyle/>
        <a:p>
          <a:endParaRPr lang="ru-RU"/>
        </a:p>
      </dgm:t>
    </dgm:pt>
    <dgm:pt modelId="{FF35968E-1E52-4331-AD30-5C13E150F3BD}" type="pres">
      <dgm:prSet presAssocID="{9ED269B9-6F6E-448B-9099-3DF0C97572C7}" presName="rootText" presStyleLbl="node2" presStyleIdx="0" presStyleCnt="2" custScaleX="2545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E80462-51FC-4B1C-98EA-C506CC1619D4}" type="pres">
      <dgm:prSet presAssocID="{9ED269B9-6F6E-448B-9099-3DF0C97572C7}" presName="rootConnector" presStyleLbl="node2" presStyleIdx="0" presStyleCnt="2"/>
      <dgm:spPr/>
      <dgm:t>
        <a:bodyPr/>
        <a:lstStyle/>
        <a:p>
          <a:endParaRPr lang="ru-RU"/>
        </a:p>
      </dgm:t>
    </dgm:pt>
    <dgm:pt modelId="{2A623AC7-D9A9-4E37-B716-49DA5D03F805}" type="pres">
      <dgm:prSet presAssocID="{9ED269B9-6F6E-448B-9099-3DF0C97572C7}" presName="hierChild4" presStyleCnt="0"/>
      <dgm:spPr/>
      <dgm:t>
        <a:bodyPr/>
        <a:lstStyle/>
        <a:p>
          <a:endParaRPr lang="ru-RU"/>
        </a:p>
      </dgm:t>
    </dgm:pt>
    <dgm:pt modelId="{C516ED53-30E2-42EB-AA0A-B5BFD71E0BD6}" type="pres">
      <dgm:prSet presAssocID="{9ED269B9-6F6E-448B-9099-3DF0C97572C7}" presName="hierChild5" presStyleCnt="0"/>
      <dgm:spPr/>
      <dgm:t>
        <a:bodyPr/>
        <a:lstStyle/>
        <a:p>
          <a:endParaRPr lang="ru-RU"/>
        </a:p>
      </dgm:t>
    </dgm:pt>
    <dgm:pt modelId="{D2103D6F-1384-4F21-BC37-64EAEA46FB62}" type="pres">
      <dgm:prSet presAssocID="{1FB65B43-6511-4A93-9AC7-64E5F9F4F0F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125D137-3C49-409F-B25F-51AE31F38162}" type="pres">
      <dgm:prSet presAssocID="{2AB8DAD6-3854-4E80-BC8B-26EC81E82E9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04957E2-1576-4055-AD68-8FA5891E0B94}" type="pres">
      <dgm:prSet presAssocID="{2AB8DAD6-3854-4E80-BC8B-26EC81E82E96}" presName="rootComposite" presStyleCnt="0"/>
      <dgm:spPr/>
      <dgm:t>
        <a:bodyPr/>
        <a:lstStyle/>
        <a:p>
          <a:endParaRPr lang="ru-RU"/>
        </a:p>
      </dgm:t>
    </dgm:pt>
    <dgm:pt modelId="{6F043D6C-E314-4745-B373-6A470519AA94}" type="pres">
      <dgm:prSet presAssocID="{2AB8DAD6-3854-4E80-BC8B-26EC81E82E96}" presName="rootText" presStyleLbl="node2" presStyleIdx="1" presStyleCnt="2" custScaleX="3102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E353F1-7957-42D7-BB32-01DF13F76974}" type="pres">
      <dgm:prSet presAssocID="{2AB8DAD6-3854-4E80-BC8B-26EC81E82E96}" presName="rootConnector" presStyleLbl="node2" presStyleIdx="1" presStyleCnt="2"/>
      <dgm:spPr/>
      <dgm:t>
        <a:bodyPr/>
        <a:lstStyle/>
        <a:p>
          <a:endParaRPr lang="ru-RU"/>
        </a:p>
      </dgm:t>
    </dgm:pt>
    <dgm:pt modelId="{6C4DB9D4-6F78-4E3C-AC5D-9A134E6BD90D}" type="pres">
      <dgm:prSet presAssocID="{2AB8DAD6-3854-4E80-BC8B-26EC81E82E96}" presName="hierChild4" presStyleCnt="0"/>
      <dgm:spPr/>
      <dgm:t>
        <a:bodyPr/>
        <a:lstStyle/>
        <a:p>
          <a:endParaRPr lang="ru-RU"/>
        </a:p>
      </dgm:t>
    </dgm:pt>
    <dgm:pt modelId="{E20F9DBC-79E0-4C52-8604-5363465FF590}" type="pres">
      <dgm:prSet presAssocID="{2AB8DAD6-3854-4E80-BC8B-26EC81E82E96}" presName="hierChild5" presStyleCnt="0"/>
      <dgm:spPr/>
      <dgm:t>
        <a:bodyPr/>
        <a:lstStyle/>
        <a:p>
          <a:endParaRPr lang="ru-RU"/>
        </a:p>
      </dgm:t>
    </dgm:pt>
    <dgm:pt modelId="{7E2F512E-A9F0-47A8-A1F9-3F58B2FF1EE0}" type="pres">
      <dgm:prSet presAssocID="{E7F0268F-A6A8-42B2-A4B8-5216DC3D800D}" presName="hierChild3" presStyleCnt="0"/>
      <dgm:spPr/>
      <dgm:t>
        <a:bodyPr/>
        <a:lstStyle/>
        <a:p>
          <a:endParaRPr lang="ru-RU"/>
        </a:p>
      </dgm:t>
    </dgm:pt>
  </dgm:ptLst>
  <dgm:cxnLst>
    <dgm:cxn modelId="{36AC0841-48F4-49A2-AFD0-84BAAC97A8F0}" srcId="{E7F0268F-A6A8-42B2-A4B8-5216DC3D800D}" destId="{9ED269B9-6F6E-448B-9099-3DF0C97572C7}" srcOrd="0" destOrd="0" parTransId="{6B2D0DFC-7154-403E-A890-B053297834F9}" sibTransId="{CDE391BA-AE4A-4651-A646-01A5628B8CE2}"/>
    <dgm:cxn modelId="{59537F80-2303-495D-9AA2-F71BE27EBD4B}" type="presOf" srcId="{6B2D0DFC-7154-403E-A890-B053297834F9}" destId="{E5D18496-5CAE-44E9-BA4B-BD2BF6254C46}" srcOrd="0" destOrd="0" presId="urn:microsoft.com/office/officeart/2005/8/layout/orgChart1"/>
    <dgm:cxn modelId="{3A7A57F9-466A-4358-9572-7B23F3C5D6A2}" type="presOf" srcId="{E7F0268F-A6A8-42B2-A4B8-5216DC3D800D}" destId="{56020ABD-DE03-4633-96E0-FC7F96907084}" srcOrd="1" destOrd="0" presId="urn:microsoft.com/office/officeart/2005/8/layout/orgChart1"/>
    <dgm:cxn modelId="{05131A21-92A5-4976-8F40-81B3A26CCFBE}" srcId="{E7F0268F-A6A8-42B2-A4B8-5216DC3D800D}" destId="{2AB8DAD6-3854-4E80-BC8B-26EC81E82E96}" srcOrd="1" destOrd="0" parTransId="{1FB65B43-6511-4A93-9AC7-64E5F9F4F0FE}" sibTransId="{98540DE0-F9D4-470D-8C1D-0A344725E952}"/>
    <dgm:cxn modelId="{1DFC23D9-A0A9-4561-A9D6-7090ED71BDFA}" type="presOf" srcId="{2AB8DAD6-3854-4E80-BC8B-26EC81E82E96}" destId="{75E353F1-7957-42D7-BB32-01DF13F76974}" srcOrd="1" destOrd="0" presId="urn:microsoft.com/office/officeart/2005/8/layout/orgChart1"/>
    <dgm:cxn modelId="{B4614180-2E9B-4298-B4D6-DD5A646F09F5}" type="presOf" srcId="{9ED269B9-6F6E-448B-9099-3DF0C97572C7}" destId="{34E80462-51FC-4B1C-98EA-C506CC1619D4}" srcOrd="1" destOrd="0" presId="urn:microsoft.com/office/officeart/2005/8/layout/orgChart1"/>
    <dgm:cxn modelId="{CA6A5C6D-A986-4BED-95CB-F27A42253B7C}" type="presOf" srcId="{2AB8DAD6-3854-4E80-BC8B-26EC81E82E96}" destId="{6F043D6C-E314-4745-B373-6A470519AA94}" srcOrd="0" destOrd="0" presId="urn:microsoft.com/office/officeart/2005/8/layout/orgChart1"/>
    <dgm:cxn modelId="{03B37F94-6BD4-4A04-A527-596C3E6BE921}" type="presOf" srcId="{9ED269B9-6F6E-448B-9099-3DF0C97572C7}" destId="{FF35968E-1E52-4331-AD30-5C13E150F3BD}" srcOrd="0" destOrd="0" presId="urn:microsoft.com/office/officeart/2005/8/layout/orgChart1"/>
    <dgm:cxn modelId="{F8F265DC-DDEF-4601-80B0-89755251BA7C}" type="presOf" srcId="{E7F0268F-A6A8-42B2-A4B8-5216DC3D800D}" destId="{F6B4F1AC-8897-44E5-8ADC-EC21A197D24F}" srcOrd="0" destOrd="0" presId="urn:microsoft.com/office/officeart/2005/8/layout/orgChart1"/>
    <dgm:cxn modelId="{741151C6-4FA4-46D2-AA78-A944F1D38AC0}" srcId="{84810225-FDB5-4157-9AFC-F362AC42695F}" destId="{E7F0268F-A6A8-42B2-A4B8-5216DC3D800D}" srcOrd="0" destOrd="0" parTransId="{F1610EDF-887D-489A-B6E7-BDFCC54A8AAE}" sibTransId="{44551CC0-15C3-4393-8825-67866CBD143C}"/>
    <dgm:cxn modelId="{34FE0BBE-FBC8-4AB0-BECB-48942DEB3D68}" type="presOf" srcId="{1FB65B43-6511-4A93-9AC7-64E5F9F4F0FE}" destId="{D2103D6F-1384-4F21-BC37-64EAEA46FB62}" srcOrd="0" destOrd="0" presId="urn:microsoft.com/office/officeart/2005/8/layout/orgChart1"/>
    <dgm:cxn modelId="{70DA4BAD-9467-4805-8497-0CB9BDE3118D}" type="presOf" srcId="{84810225-FDB5-4157-9AFC-F362AC42695F}" destId="{E3A1A607-958F-41D2-A6E7-B2F2298E1C58}" srcOrd="0" destOrd="0" presId="urn:microsoft.com/office/officeart/2005/8/layout/orgChart1"/>
    <dgm:cxn modelId="{2522F84E-CE38-4783-A8FF-B3746727CC2D}" type="presParOf" srcId="{E3A1A607-958F-41D2-A6E7-B2F2298E1C58}" destId="{F401866E-1D65-4C55-97AB-950C93266A20}" srcOrd="0" destOrd="0" presId="urn:microsoft.com/office/officeart/2005/8/layout/orgChart1"/>
    <dgm:cxn modelId="{35BC5319-9378-47C8-ACE3-8F948663DB52}" type="presParOf" srcId="{F401866E-1D65-4C55-97AB-950C93266A20}" destId="{FEE9483A-F5D8-4089-A7EA-7C8EEF03066C}" srcOrd="0" destOrd="0" presId="urn:microsoft.com/office/officeart/2005/8/layout/orgChart1"/>
    <dgm:cxn modelId="{49E622EF-AFC1-442C-A3DB-A95CA5076996}" type="presParOf" srcId="{FEE9483A-F5D8-4089-A7EA-7C8EEF03066C}" destId="{F6B4F1AC-8897-44E5-8ADC-EC21A197D24F}" srcOrd="0" destOrd="0" presId="urn:microsoft.com/office/officeart/2005/8/layout/orgChart1"/>
    <dgm:cxn modelId="{C3A7432F-2194-4CAD-B158-3CCE241D25E6}" type="presParOf" srcId="{FEE9483A-F5D8-4089-A7EA-7C8EEF03066C}" destId="{56020ABD-DE03-4633-96E0-FC7F96907084}" srcOrd="1" destOrd="0" presId="urn:microsoft.com/office/officeart/2005/8/layout/orgChart1"/>
    <dgm:cxn modelId="{A8B9B3DD-9BE1-47C6-B048-060009AE236A}" type="presParOf" srcId="{F401866E-1D65-4C55-97AB-950C93266A20}" destId="{ADD98623-D32F-40C7-81F8-18E0D966C739}" srcOrd="1" destOrd="0" presId="urn:microsoft.com/office/officeart/2005/8/layout/orgChart1"/>
    <dgm:cxn modelId="{FDF55DD7-2CFB-4496-A062-A344035382E8}" type="presParOf" srcId="{ADD98623-D32F-40C7-81F8-18E0D966C739}" destId="{E5D18496-5CAE-44E9-BA4B-BD2BF6254C46}" srcOrd="0" destOrd="0" presId="urn:microsoft.com/office/officeart/2005/8/layout/orgChart1"/>
    <dgm:cxn modelId="{2C10D3FE-C94C-4564-B764-78F38F0361B7}" type="presParOf" srcId="{ADD98623-D32F-40C7-81F8-18E0D966C739}" destId="{02C0494E-2618-46E2-BD50-66162A044E8F}" srcOrd="1" destOrd="0" presId="urn:microsoft.com/office/officeart/2005/8/layout/orgChart1"/>
    <dgm:cxn modelId="{C6E1ABFD-C057-4D88-A1B4-F06F7B9C7EDE}" type="presParOf" srcId="{02C0494E-2618-46E2-BD50-66162A044E8F}" destId="{179D9E8D-F288-410B-8D30-277097A0ABD5}" srcOrd="0" destOrd="0" presId="urn:microsoft.com/office/officeart/2005/8/layout/orgChart1"/>
    <dgm:cxn modelId="{B7AF460B-2298-4B56-A773-21849E8EE1C4}" type="presParOf" srcId="{179D9E8D-F288-410B-8D30-277097A0ABD5}" destId="{FF35968E-1E52-4331-AD30-5C13E150F3BD}" srcOrd="0" destOrd="0" presId="urn:microsoft.com/office/officeart/2005/8/layout/orgChart1"/>
    <dgm:cxn modelId="{5541248F-263D-4EC5-968B-3F041D7A3A04}" type="presParOf" srcId="{179D9E8D-F288-410B-8D30-277097A0ABD5}" destId="{34E80462-51FC-4B1C-98EA-C506CC1619D4}" srcOrd="1" destOrd="0" presId="urn:microsoft.com/office/officeart/2005/8/layout/orgChart1"/>
    <dgm:cxn modelId="{CE84575B-93E8-4B73-AED2-E456B0280C0C}" type="presParOf" srcId="{02C0494E-2618-46E2-BD50-66162A044E8F}" destId="{2A623AC7-D9A9-4E37-B716-49DA5D03F805}" srcOrd="1" destOrd="0" presId="urn:microsoft.com/office/officeart/2005/8/layout/orgChart1"/>
    <dgm:cxn modelId="{2E94E2E3-F60F-442B-A1ED-F9D634C48FCD}" type="presParOf" srcId="{02C0494E-2618-46E2-BD50-66162A044E8F}" destId="{C516ED53-30E2-42EB-AA0A-B5BFD71E0BD6}" srcOrd="2" destOrd="0" presId="urn:microsoft.com/office/officeart/2005/8/layout/orgChart1"/>
    <dgm:cxn modelId="{5E79AAD5-D641-45C8-A122-883E596EB823}" type="presParOf" srcId="{ADD98623-D32F-40C7-81F8-18E0D966C739}" destId="{D2103D6F-1384-4F21-BC37-64EAEA46FB62}" srcOrd="2" destOrd="0" presId="urn:microsoft.com/office/officeart/2005/8/layout/orgChart1"/>
    <dgm:cxn modelId="{E4444A8A-DD5E-4A77-BB66-6BF04813B960}" type="presParOf" srcId="{ADD98623-D32F-40C7-81F8-18E0D966C739}" destId="{1125D137-3C49-409F-B25F-51AE31F38162}" srcOrd="3" destOrd="0" presId="urn:microsoft.com/office/officeart/2005/8/layout/orgChart1"/>
    <dgm:cxn modelId="{525B48AF-3C23-42E0-A4BF-B5186E3A04D9}" type="presParOf" srcId="{1125D137-3C49-409F-B25F-51AE31F38162}" destId="{404957E2-1576-4055-AD68-8FA5891E0B94}" srcOrd="0" destOrd="0" presId="urn:microsoft.com/office/officeart/2005/8/layout/orgChart1"/>
    <dgm:cxn modelId="{BBDEA8E2-0D3C-4D51-818E-3F055039F2D2}" type="presParOf" srcId="{404957E2-1576-4055-AD68-8FA5891E0B94}" destId="{6F043D6C-E314-4745-B373-6A470519AA94}" srcOrd="0" destOrd="0" presId="urn:microsoft.com/office/officeart/2005/8/layout/orgChart1"/>
    <dgm:cxn modelId="{8C900F69-BCF5-48F5-9CDE-8DC43A2250E1}" type="presParOf" srcId="{404957E2-1576-4055-AD68-8FA5891E0B94}" destId="{75E353F1-7957-42D7-BB32-01DF13F76974}" srcOrd="1" destOrd="0" presId="urn:microsoft.com/office/officeart/2005/8/layout/orgChart1"/>
    <dgm:cxn modelId="{65868218-E98E-46F2-AAF8-173C840BCB02}" type="presParOf" srcId="{1125D137-3C49-409F-B25F-51AE31F38162}" destId="{6C4DB9D4-6F78-4E3C-AC5D-9A134E6BD90D}" srcOrd="1" destOrd="0" presId="urn:microsoft.com/office/officeart/2005/8/layout/orgChart1"/>
    <dgm:cxn modelId="{E53FB0D7-97D7-441F-B402-AFB70894090E}" type="presParOf" srcId="{1125D137-3C49-409F-B25F-51AE31F38162}" destId="{E20F9DBC-79E0-4C52-8604-5363465FF590}" srcOrd="2" destOrd="0" presId="urn:microsoft.com/office/officeart/2005/8/layout/orgChart1"/>
    <dgm:cxn modelId="{EC0161DE-36A2-4ECE-B761-6C6EC9962BFF}" type="presParOf" srcId="{F401866E-1D65-4C55-97AB-950C93266A20}" destId="{7E2F512E-A9F0-47A8-A1F9-3F58B2FF1EE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95EBC-ED7D-4A6B-9BFD-141B44CA3398}">
      <dsp:nvSpPr>
        <dsp:cNvPr id="0" name=""/>
        <dsp:cNvSpPr/>
      </dsp:nvSpPr>
      <dsp:spPr>
        <a:xfrm>
          <a:off x="-6411733" y="-980700"/>
          <a:ext cx="7631753" cy="7631753"/>
        </a:xfrm>
        <a:prstGeom prst="blockArc">
          <a:avLst>
            <a:gd name="adj1" fmla="val 18900000"/>
            <a:gd name="adj2" fmla="val 2700000"/>
            <a:gd name="adj3" fmla="val 283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C048D-33DC-4896-B434-8F4605409CF2}">
      <dsp:nvSpPr>
        <dsp:cNvPr id="0" name=""/>
        <dsp:cNvSpPr/>
      </dsp:nvSpPr>
      <dsp:spPr>
        <a:xfrm>
          <a:off x="638443" y="435936"/>
          <a:ext cx="11174664" cy="872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241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Размещение на </a:t>
          </a: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едином портале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бюджетной системы </a:t>
          </a: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информации о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планируемых к предоставлению </a:t>
          </a: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субсидиях</a:t>
          </a:r>
        </a:p>
      </dsp:txBody>
      <dsp:txXfrm>
        <a:off x="638443" y="435936"/>
        <a:ext cx="11174664" cy="872326"/>
      </dsp:txXfrm>
    </dsp:sp>
    <dsp:sp modelId="{66DA4BD3-43FD-474D-8242-0D625E88786A}">
      <dsp:nvSpPr>
        <dsp:cNvPr id="0" name=""/>
        <dsp:cNvSpPr/>
      </dsp:nvSpPr>
      <dsp:spPr>
        <a:xfrm>
          <a:off x="89237" y="325325"/>
          <a:ext cx="1090408" cy="1090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BEA273-FC0E-493E-98A3-1F38EF277448}">
      <dsp:nvSpPr>
        <dsp:cNvPr id="0" name=""/>
        <dsp:cNvSpPr/>
      </dsp:nvSpPr>
      <dsp:spPr>
        <a:xfrm>
          <a:off x="1201441" y="1713712"/>
          <a:ext cx="10674539" cy="872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241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Размещение на </a:t>
          </a: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едином портале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бюджетной системы Российской Федерации </a:t>
          </a: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информации об отборе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получателей субсидии</a:t>
          </a:r>
          <a:endParaRPr lang="ru-RU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01441" y="1713712"/>
        <a:ext cx="10674539" cy="872326"/>
      </dsp:txXfrm>
    </dsp:sp>
    <dsp:sp modelId="{0630ACEE-96C3-4EF0-B8D2-7328E500C7D8}">
      <dsp:nvSpPr>
        <dsp:cNvPr id="0" name=""/>
        <dsp:cNvSpPr/>
      </dsp:nvSpPr>
      <dsp:spPr>
        <a:xfrm>
          <a:off x="593364" y="1635613"/>
          <a:ext cx="1090408" cy="1090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72EA47-CF1F-42E1-84F7-6174F4751C84}">
      <dsp:nvSpPr>
        <dsp:cNvPr id="0" name=""/>
        <dsp:cNvSpPr/>
      </dsp:nvSpPr>
      <dsp:spPr>
        <a:xfrm>
          <a:off x="1138568" y="3053371"/>
          <a:ext cx="10674539" cy="872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241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Осуществление отбора получателей субсидии с использованием </a:t>
          </a: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Единой площадки по отбору </a:t>
          </a: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или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иных сайтов, интегрированных с ней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38568" y="3053371"/>
        <a:ext cx="10674539" cy="872326"/>
      </dsp:txXfrm>
    </dsp:sp>
    <dsp:sp modelId="{D40E96D9-AE48-49E1-BC5A-CDD0750CB332}">
      <dsp:nvSpPr>
        <dsp:cNvPr id="0" name=""/>
        <dsp:cNvSpPr/>
      </dsp:nvSpPr>
      <dsp:spPr>
        <a:xfrm>
          <a:off x="593364" y="2944330"/>
          <a:ext cx="1090408" cy="1090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30E25-C337-43E6-96FA-A710ECC317AC}">
      <dsp:nvSpPr>
        <dsp:cNvPr id="0" name=""/>
        <dsp:cNvSpPr/>
      </dsp:nvSpPr>
      <dsp:spPr>
        <a:xfrm>
          <a:off x="638443" y="4362088"/>
          <a:ext cx="11174664" cy="872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241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Система </a:t>
          </a: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мониторинга достижения результатов </a:t>
          </a: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предоставления субсидии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8443" y="4362088"/>
        <a:ext cx="11174664" cy="872326"/>
      </dsp:txXfrm>
    </dsp:sp>
    <dsp:sp modelId="{00ADE59F-2EE3-4268-8A0E-904775A33274}">
      <dsp:nvSpPr>
        <dsp:cNvPr id="0" name=""/>
        <dsp:cNvSpPr/>
      </dsp:nvSpPr>
      <dsp:spPr>
        <a:xfrm>
          <a:off x="93239" y="4253047"/>
          <a:ext cx="1090408" cy="1090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88F5B-6499-4180-8E72-F75A9AE0D1FE}">
      <dsp:nvSpPr>
        <dsp:cNvPr id="0" name=""/>
        <dsp:cNvSpPr/>
      </dsp:nvSpPr>
      <dsp:spPr>
        <a:xfrm>
          <a:off x="0" y="4485818"/>
          <a:ext cx="11760200" cy="1573477"/>
        </a:xfrm>
        <a:prstGeom prst="notched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B6A3EC-A788-4DB8-963F-DF03A954C9F0}">
      <dsp:nvSpPr>
        <dsp:cNvPr id="0" name=""/>
        <dsp:cNvSpPr/>
      </dsp:nvSpPr>
      <dsp:spPr>
        <a:xfrm>
          <a:off x="25479" y="0"/>
          <a:ext cx="1922517" cy="2389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Планирование бюджетных ассигнований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КВР 613, 623,  631, 632, 633, 811, 812, 813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Формами </a:t>
          </a:r>
          <a:r>
            <a:rPr lang="ru-RU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ОБАС</a:t>
          </a: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на предоставление субсидий предусмотрено указание </a:t>
          </a:r>
          <a:r>
            <a:rPr lang="ru-RU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информации о нормативных правовых актах</a:t>
          </a: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, регулирующих предоставление субсидии в очередном финансовом году, </a:t>
          </a:r>
          <a:r>
            <a:rPr lang="ru-RU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типов субсидий и результатов предоставления субсидий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i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i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(приказ Минфина России от 28.02.2020 № 32н)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79" y="0"/>
        <a:ext cx="1922517" cy="2389010"/>
      </dsp:txXfrm>
    </dsp:sp>
    <dsp:sp modelId="{02DD2D37-9B6C-4EDB-8F0D-39D2C8D37194}">
      <dsp:nvSpPr>
        <dsp:cNvPr id="0" name=""/>
        <dsp:cNvSpPr/>
      </dsp:nvSpPr>
      <dsp:spPr>
        <a:xfrm>
          <a:off x="668381" y="4957782"/>
          <a:ext cx="605929" cy="60592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DDC41C-D8AD-4432-8695-A0CD83A5B90B}">
      <dsp:nvSpPr>
        <dsp:cNvPr id="0" name=""/>
        <dsp:cNvSpPr/>
      </dsp:nvSpPr>
      <dsp:spPr>
        <a:xfrm>
          <a:off x="2225954" y="448254"/>
          <a:ext cx="2196841" cy="610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Информация о субсидиях, предусмотренных законом о бюджете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25954" y="448254"/>
        <a:ext cx="2196841" cy="610728"/>
      </dsp:txXfrm>
    </dsp:sp>
    <dsp:sp modelId="{64CAEB9F-02E2-4A3C-B714-F3C7073F141B}">
      <dsp:nvSpPr>
        <dsp:cNvPr id="0" name=""/>
        <dsp:cNvSpPr/>
      </dsp:nvSpPr>
      <dsp:spPr>
        <a:xfrm>
          <a:off x="3041611" y="4961066"/>
          <a:ext cx="605929" cy="60592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04E99-F065-44A6-B9A4-5A816A0323B1}">
      <dsp:nvSpPr>
        <dsp:cNvPr id="0" name=""/>
        <dsp:cNvSpPr/>
      </dsp:nvSpPr>
      <dsp:spPr>
        <a:xfrm>
          <a:off x="4703790" y="529412"/>
          <a:ext cx="1973425" cy="564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Объявление о проведении отбора на получение субсидии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3790" y="529412"/>
        <a:ext cx="1973425" cy="564338"/>
      </dsp:txXfrm>
    </dsp:sp>
    <dsp:sp modelId="{7BA9C169-D5EC-42AA-B3C0-7332B9768AE8}">
      <dsp:nvSpPr>
        <dsp:cNvPr id="0" name=""/>
        <dsp:cNvSpPr/>
      </dsp:nvSpPr>
      <dsp:spPr>
        <a:xfrm>
          <a:off x="5439708" y="4971997"/>
          <a:ext cx="605929" cy="60592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6AB25-8E99-4F5B-8AB8-2FAAE254DC0B}">
      <dsp:nvSpPr>
        <dsp:cNvPr id="0" name=""/>
        <dsp:cNvSpPr/>
      </dsp:nvSpPr>
      <dsp:spPr>
        <a:xfrm>
          <a:off x="6953308" y="201586"/>
          <a:ext cx="2182633" cy="811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Определение получателя субсидии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53308" y="201586"/>
        <a:ext cx="2182633" cy="811679"/>
      </dsp:txXfrm>
    </dsp:sp>
    <dsp:sp modelId="{2C6CDF16-BDC7-46EC-91E8-74F7829FE96A}">
      <dsp:nvSpPr>
        <dsp:cNvPr id="0" name=""/>
        <dsp:cNvSpPr/>
      </dsp:nvSpPr>
      <dsp:spPr>
        <a:xfrm>
          <a:off x="7620111" y="4983716"/>
          <a:ext cx="605929" cy="60592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C3219-C989-4ABB-9E87-ADA158AC6F72}">
      <dsp:nvSpPr>
        <dsp:cNvPr id="0" name=""/>
        <dsp:cNvSpPr/>
      </dsp:nvSpPr>
      <dsp:spPr>
        <a:xfrm>
          <a:off x="9474362" y="117374"/>
          <a:ext cx="1922517" cy="959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Заключение соглашений о предоставлении субсидий</a:t>
          </a:r>
          <a:endParaRPr lang="ru-RU" sz="16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474362" y="117374"/>
        <a:ext cx="1922517" cy="959719"/>
      </dsp:txXfrm>
    </dsp:sp>
    <dsp:sp modelId="{E9AC041A-F03A-4D7F-8483-9383E2D160BE}">
      <dsp:nvSpPr>
        <dsp:cNvPr id="0" name=""/>
        <dsp:cNvSpPr/>
      </dsp:nvSpPr>
      <dsp:spPr>
        <a:xfrm>
          <a:off x="10025896" y="4996416"/>
          <a:ext cx="605929" cy="60592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5BA52-ED0A-4575-86E9-890E1E1301AE}">
      <dsp:nvSpPr>
        <dsp:cNvPr id="0" name=""/>
        <dsp:cNvSpPr/>
      </dsp:nvSpPr>
      <dsp:spPr>
        <a:xfrm>
          <a:off x="2" y="0"/>
          <a:ext cx="4747617" cy="864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Конкурс</a:t>
          </a:r>
          <a:endParaRPr lang="ru-RU" sz="2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" y="0"/>
        <a:ext cx="4747617" cy="864000"/>
      </dsp:txXfrm>
    </dsp:sp>
    <dsp:sp modelId="{21644764-2769-482D-9C0E-CEC76343737F}">
      <dsp:nvSpPr>
        <dsp:cNvPr id="0" name=""/>
        <dsp:cNvSpPr/>
      </dsp:nvSpPr>
      <dsp:spPr>
        <a:xfrm>
          <a:off x="2" y="747114"/>
          <a:ext cx="4747712" cy="168817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Получатель субсидии определяется исходя из 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наилучших условий достижения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результатов предоставления субсидии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" y="747114"/>
        <a:ext cx="4747712" cy="1688175"/>
      </dsp:txXfrm>
    </dsp:sp>
    <dsp:sp modelId="{8357D2C4-5186-4753-A40D-45BE15D478BF}">
      <dsp:nvSpPr>
        <dsp:cNvPr id="0" name=""/>
        <dsp:cNvSpPr/>
      </dsp:nvSpPr>
      <dsp:spPr>
        <a:xfrm>
          <a:off x="5412380" y="0"/>
          <a:ext cx="4747617" cy="864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Запрос предложений</a:t>
          </a:r>
          <a:endParaRPr lang="ru-RU" sz="2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12380" y="0"/>
        <a:ext cx="4747617" cy="864000"/>
      </dsp:txXfrm>
    </dsp:sp>
    <dsp:sp modelId="{A956F0AE-05B5-4EE2-A8CA-D369AD316CC0}">
      <dsp:nvSpPr>
        <dsp:cNvPr id="0" name=""/>
        <dsp:cNvSpPr/>
      </dsp:nvSpPr>
      <dsp:spPr>
        <a:xfrm>
          <a:off x="5412382" y="743079"/>
          <a:ext cx="4747617" cy="168817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Получатель субсидии определяется исходя из 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соответствия участника отбора категориям и (или) критериям отбора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и 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очередности поступления предложений (заявок)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 участие в отборе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12382" y="743079"/>
        <a:ext cx="4747617" cy="16881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298A0-2EA6-4DA0-84FD-F33D9C93B622}">
      <dsp:nvSpPr>
        <dsp:cNvPr id="0" name=""/>
        <dsp:cNvSpPr/>
      </dsp:nvSpPr>
      <dsp:spPr>
        <a:xfrm>
          <a:off x="0" y="407225"/>
          <a:ext cx="11176000" cy="633997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Единая площадка по отбору получателей субсидии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0" y="407225"/>
        <a:ext cx="11176000" cy="633997"/>
      </dsp:txXfrm>
    </dsp:sp>
    <dsp:sp modelId="{996BB281-95D9-4B04-8CAB-383CD2C60C15}">
      <dsp:nvSpPr>
        <dsp:cNvPr id="0" name=""/>
        <dsp:cNvSpPr/>
      </dsp:nvSpPr>
      <dsp:spPr>
        <a:xfrm>
          <a:off x="0" y="1430296"/>
          <a:ext cx="2557501" cy="31594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Развитие ГИИС «Электронный бюджет» в целях создания 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Единой площадки по отбору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получателей субсидии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430296"/>
        <a:ext cx="2557501" cy="3159405"/>
      </dsp:txXfrm>
    </dsp:sp>
    <dsp:sp modelId="{C0BF0B6A-7D40-4980-9892-4CD656FCF8F4}">
      <dsp:nvSpPr>
        <dsp:cNvPr id="0" name=""/>
        <dsp:cNvSpPr/>
      </dsp:nvSpPr>
      <dsp:spPr>
        <a:xfrm>
          <a:off x="2589188" y="1432381"/>
          <a:ext cx="2897483" cy="31553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Проактивное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доведение информации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о предоставляемых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субсидиях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в личные кабинеты заявителей на едином портале государственных и муниципальных услуг (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ЕПГУ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600" b="1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9188" y="1432381"/>
        <a:ext cx="2897483" cy="3155372"/>
      </dsp:txXfrm>
    </dsp:sp>
    <dsp:sp modelId="{64896304-FFCE-41CF-B6F4-3DE4B9CBA299}">
      <dsp:nvSpPr>
        <dsp:cNvPr id="0" name=""/>
        <dsp:cNvSpPr/>
      </dsp:nvSpPr>
      <dsp:spPr>
        <a:xfrm>
          <a:off x="5448563" y="1432381"/>
          <a:ext cx="2976590" cy="31553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Вся процедура отбора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получателей субсидии, в том числе взаимодействие участников отбора с ГРБС будет происходить с использованием электронных документов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на Единой площадке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по отбору или на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иных сайтах 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ФОИВ и субъектов Российской Федерации</a:t>
          </a:r>
          <a:endParaRPr lang="ru-RU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48563" y="1432381"/>
        <a:ext cx="2976590" cy="3155372"/>
      </dsp:txXfrm>
    </dsp:sp>
    <dsp:sp modelId="{8A107277-F0AF-4FC1-930B-D96CE3FFF8F3}">
      <dsp:nvSpPr>
        <dsp:cNvPr id="0" name=""/>
        <dsp:cNvSpPr/>
      </dsp:nvSpPr>
      <dsp:spPr>
        <a:xfrm>
          <a:off x="8400210" y="1443489"/>
          <a:ext cx="2738214" cy="31553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Единая площадка по отбору </a:t>
          </a: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позволит упростить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процесс определения получателей субсидии как для ГРБС, так для заявителей </a:t>
          </a:r>
          <a:endParaRPr lang="ru-RU" sz="1800" kern="1200" dirty="0"/>
        </a:p>
      </dsp:txBody>
      <dsp:txXfrm>
        <a:off x="8400210" y="1443489"/>
        <a:ext cx="2738214" cy="3155372"/>
      </dsp:txXfrm>
    </dsp:sp>
    <dsp:sp modelId="{9556BC3E-899E-47CF-B2C3-644E1DB22B8B}">
      <dsp:nvSpPr>
        <dsp:cNvPr id="0" name=""/>
        <dsp:cNvSpPr/>
      </dsp:nvSpPr>
      <dsp:spPr>
        <a:xfrm>
          <a:off x="0" y="4569414"/>
          <a:ext cx="11176000" cy="207228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03D6F-1384-4F21-BC37-64EAEA46FB62}">
      <dsp:nvSpPr>
        <dsp:cNvPr id="0" name=""/>
        <dsp:cNvSpPr/>
      </dsp:nvSpPr>
      <dsp:spPr>
        <a:xfrm>
          <a:off x="5464597" y="741309"/>
          <a:ext cx="2040170" cy="310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492"/>
              </a:lnTo>
              <a:lnTo>
                <a:pt x="2040170" y="155492"/>
              </a:lnTo>
              <a:lnTo>
                <a:pt x="2040170" y="31098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18496-5CAE-44E9-BA4B-BD2BF6254C46}">
      <dsp:nvSpPr>
        <dsp:cNvPr id="0" name=""/>
        <dsp:cNvSpPr/>
      </dsp:nvSpPr>
      <dsp:spPr>
        <a:xfrm>
          <a:off x="3012022" y="741309"/>
          <a:ext cx="2452574" cy="310985"/>
        </a:xfrm>
        <a:custGeom>
          <a:avLst/>
          <a:gdLst/>
          <a:ahLst/>
          <a:cxnLst/>
          <a:rect l="0" t="0" r="0" b="0"/>
          <a:pathLst>
            <a:path>
              <a:moveTo>
                <a:pt x="2452574" y="0"/>
              </a:moveTo>
              <a:lnTo>
                <a:pt x="2452574" y="155492"/>
              </a:lnTo>
              <a:lnTo>
                <a:pt x="0" y="155492"/>
              </a:lnTo>
              <a:lnTo>
                <a:pt x="0" y="31098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4F1AC-8897-44E5-8ADC-EC21A197D24F}">
      <dsp:nvSpPr>
        <dsp:cNvPr id="0" name=""/>
        <dsp:cNvSpPr/>
      </dsp:nvSpPr>
      <dsp:spPr>
        <a:xfrm>
          <a:off x="4152881" y="866"/>
          <a:ext cx="2623431" cy="74044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результате отбора</a:t>
          </a:r>
          <a:b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заключаются соглашения</a:t>
          </a:r>
          <a:endParaRPr lang="ru-RU" sz="18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2881" y="866"/>
        <a:ext cx="2623431" cy="740442"/>
      </dsp:txXfrm>
    </dsp:sp>
    <dsp:sp modelId="{FF35968E-1E52-4331-AD30-5C13E150F3BD}">
      <dsp:nvSpPr>
        <dsp:cNvPr id="0" name=""/>
        <dsp:cNvSpPr/>
      </dsp:nvSpPr>
      <dsp:spPr>
        <a:xfrm>
          <a:off x="1127345" y="1052294"/>
          <a:ext cx="3769354" cy="74044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Соглашение об оказании государственных (муниципальных) услуг в социальной сфере, заключенное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результатам конкурса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7345" y="1052294"/>
        <a:ext cx="3769354" cy="740442"/>
      </dsp:txXfrm>
    </dsp:sp>
    <dsp:sp modelId="{6F043D6C-E314-4745-B373-6A470519AA94}">
      <dsp:nvSpPr>
        <dsp:cNvPr id="0" name=""/>
        <dsp:cNvSpPr/>
      </dsp:nvSpPr>
      <dsp:spPr>
        <a:xfrm>
          <a:off x="5207685" y="1052294"/>
          <a:ext cx="4594162" cy="74044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Соглашение о финансовом обеспечении (возмещении) затрат, связанных с оказанием государственных (муниципальных) услуг в социальной сфере </a:t>
          </a:r>
          <a:b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социальным сертификатом</a:t>
          </a:r>
        </a:p>
      </dsp:txBody>
      <dsp:txXfrm>
        <a:off x="5207685" y="1052294"/>
        <a:ext cx="4594162" cy="740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942" y="1"/>
            <a:ext cx="2949099" cy="497205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2130E66F-6836-411C-AD14-122AFFC57514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942" y="9445170"/>
            <a:ext cx="2949099" cy="497205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F9D85FE3-E7F3-4D5F-B427-121BC813C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3499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8" cy="497762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8" cy="497762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E95D3228-547D-4457-A374-5FA18C81E17B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01" y="4785194"/>
            <a:ext cx="5444815" cy="3915300"/>
          </a:xfrm>
          <a:prstGeom prst="rect">
            <a:avLst/>
          </a:prstGeom>
        </p:spPr>
        <p:txBody>
          <a:bodyPr vert="horz" lIns="92281" tIns="46141" rIns="92281" bIns="461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339"/>
            <a:ext cx="2948398" cy="497762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596" y="9446339"/>
            <a:ext cx="2948398" cy="497762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7F8CA9F2-3F88-46E7-B0F6-9E2F6456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802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55838" y="49213"/>
            <a:ext cx="5597525" cy="31496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53696" y="3236300"/>
            <a:ext cx="9831676" cy="34355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2267" algn="just">
              <a:spcAft>
                <a:spcPts val="295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721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43815-62BB-427C-B10A-72612B6DF8E7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972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43815-62BB-427C-B10A-72612B6DF8E7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596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20913" y="49213"/>
            <a:ext cx="5594350" cy="31480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52593" y="3234235"/>
            <a:ext cx="9761125" cy="343337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1365" algn="just">
              <a:spcAft>
                <a:spcPts val="294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301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25663" y="49213"/>
            <a:ext cx="5583237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49532" y="3228556"/>
            <a:ext cx="9565311" cy="342734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78776" algn="just">
              <a:spcAft>
                <a:spcPts val="291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977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E390E-C3AE-4F52-97DF-09EFACFDF41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411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E390E-C3AE-4F52-97DF-09EFACFDF417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29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E390E-C3AE-4F52-97DF-09EFACFDF417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191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E390E-C3AE-4F52-97DF-09EFACFDF417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42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E390E-C3AE-4F52-97DF-09EFACFDF417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840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43815-62BB-427C-B10A-72612B6DF8E7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117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9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0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27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2"/>
          <p:cNvSpPr txBox="1">
            <a:spLocks/>
          </p:cNvSpPr>
          <p:nvPr userDrawn="1"/>
        </p:nvSpPr>
        <p:spPr>
          <a:xfrm>
            <a:off x="11355346" y="97634"/>
            <a:ext cx="1131732" cy="537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200" kern="1200">
                <a:solidFill>
                  <a:srgbClr val="DEAA46"/>
                </a:solidFill>
                <a:latin typeface="DINPro-Light"/>
                <a:ea typeface="+mn-ea"/>
                <a:cs typeface="DINPro-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D350B4-811D-9C49-8D4A-B431FFD45952}" type="slidenum">
              <a:rPr lang="en-US" sz="2200" smtClean="0"/>
              <a:pPr/>
              <a:t>‹#›</a:t>
            </a:fld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68801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Прямоугольник 1"/>
          <p:cNvSpPr/>
          <p:nvPr userDrawn="1"/>
        </p:nvSpPr>
        <p:spPr>
          <a:xfrm>
            <a:off x="721785" y="9"/>
            <a:ext cx="618067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85" dirty="0">
                <a:solidFill>
                  <a:srgbClr val="53548A">
                    <a:lumMod val="20000"/>
                    <a:lumOff val="80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  <a:ea typeface="Arial Unicode MS" pitchFamily="34" charset="-128"/>
              <a:cs typeface="Arial" charset="0"/>
            </a:endParaRPr>
          </a:p>
        </p:txBody>
      </p:sp>
      <p:sp>
        <p:nvSpPr>
          <p:cNvPr id="1048582" name="Прямоугольник 11"/>
          <p:cNvSpPr>
            <a:spLocks noChangeArrowheads="1"/>
          </p:cNvSpPr>
          <p:nvPr userDrawn="1"/>
        </p:nvSpPr>
        <p:spPr bwMode="auto">
          <a:xfrm>
            <a:off x="1284817" y="-20638"/>
            <a:ext cx="224742" cy="2628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8" dirty="0">
                <a:solidFill>
                  <a:srgbClr val="DBDBE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]</a:t>
            </a:r>
            <a:endParaRPr lang="ru-RU" sz="1800" dirty="0">
              <a:solidFill>
                <a:srgbClr val="DBDBE9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48583" name="TextBox 13"/>
          <p:cNvSpPr txBox="1">
            <a:spLocks noChangeArrowheads="1"/>
          </p:cNvSpPr>
          <p:nvPr userDrawn="1"/>
        </p:nvSpPr>
        <p:spPr bwMode="auto">
          <a:xfrm>
            <a:off x="1032935" y="-61913"/>
            <a:ext cx="348172" cy="32669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523" i="1" dirty="0">
                <a:solidFill>
                  <a:prstClr val="white"/>
                </a:solidFill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ф</a:t>
            </a:r>
            <a:endParaRPr lang="ru-RU" sz="1523" dirty="0">
              <a:solidFill>
                <a:srgbClr val="DBDBE9"/>
              </a:solidFill>
              <a:latin typeface="Arial" panose="020B0604020202020204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48584" name="Прямоугольник 4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48585" name="Прямоугольник 5"/>
          <p:cNvSpPr/>
          <p:nvPr/>
        </p:nvSpPr>
        <p:spPr bwMode="invGray">
          <a:xfrm>
            <a:off x="12113684" y="-1588"/>
            <a:ext cx="76200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48586" name="Прямоугольник 6"/>
          <p:cNvSpPr/>
          <p:nvPr/>
        </p:nvSpPr>
        <p:spPr bwMode="invGray">
          <a:xfrm>
            <a:off x="12058651" y="-1588"/>
            <a:ext cx="38100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48587" name="Прямоугольник 7"/>
          <p:cNvSpPr/>
          <p:nvPr/>
        </p:nvSpPr>
        <p:spPr bwMode="invGray">
          <a:xfrm>
            <a:off x="12033251" y="-1588"/>
            <a:ext cx="12700" cy="312738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48588" name="Прямоугольник 8"/>
          <p:cNvSpPr/>
          <p:nvPr/>
        </p:nvSpPr>
        <p:spPr bwMode="invGray">
          <a:xfrm>
            <a:off x="11969753" y="-1588"/>
            <a:ext cx="33867" cy="312738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26" name="Group 23"/>
          <p:cNvGrpSpPr/>
          <p:nvPr userDrawn="1"/>
        </p:nvGrpSpPr>
        <p:grpSpPr bwMode="auto">
          <a:xfrm>
            <a:off x="11834284" y="9"/>
            <a:ext cx="127000" cy="333375"/>
            <a:chOff x="8875715" y="-787"/>
            <a:chExt cx="95251" cy="295141"/>
          </a:xfrm>
        </p:grpSpPr>
        <p:sp>
          <p:nvSpPr>
            <p:cNvPr id="1048589" name="Прямоугольник 14"/>
            <p:cNvSpPr/>
            <p:nvPr/>
          </p:nvSpPr>
          <p:spPr bwMode="invGray">
            <a:xfrm>
              <a:off x="8915402" y="-787"/>
              <a:ext cx="55564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1048590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</p:grpSp>
      <p:sp>
        <p:nvSpPr>
          <p:cNvPr id="1048591" name="Прямоугольник 16"/>
          <p:cNvSpPr/>
          <p:nvPr userDrawn="1"/>
        </p:nvSpPr>
        <p:spPr>
          <a:xfrm>
            <a:off x="721785" y="9"/>
            <a:ext cx="618067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85" dirty="0">
                <a:solidFill>
                  <a:srgbClr val="53548A">
                    <a:lumMod val="20000"/>
                    <a:lumOff val="80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  <a:ea typeface="Arial Unicode MS" pitchFamily="34" charset="-128"/>
              <a:cs typeface="Arial" charset="0"/>
            </a:endParaRPr>
          </a:p>
        </p:txBody>
      </p:sp>
      <p:sp>
        <p:nvSpPr>
          <p:cNvPr id="1048592" name="Прямоугольник 27"/>
          <p:cNvSpPr>
            <a:spLocks noChangeArrowheads="1"/>
          </p:cNvSpPr>
          <p:nvPr userDrawn="1"/>
        </p:nvSpPr>
        <p:spPr bwMode="auto">
          <a:xfrm>
            <a:off x="1284817" y="-20638"/>
            <a:ext cx="224742" cy="2628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8" dirty="0">
                <a:solidFill>
                  <a:srgbClr val="DBDBE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]</a:t>
            </a:r>
            <a:endParaRPr lang="ru-RU" sz="1800" dirty="0">
              <a:solidFill>
                <a:srgbClr val="DBDBE9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48593" name="TextBox 13"/>
          <p:cNvSpPr txBox="1">
            <a:spLocks noChangeArrowheads="1"/>
          </p:cNvSpPr>
          <p:nvPr userDrawn="1"/>
        </p:nvSpPr>
        <p:spPr bwMode="auto">
          <a:xfrm>
            <a:off x="1032935" y="-61913"/>
            <a:ext cx="348172" cy="32669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523" i="1" dirty="0">
                <a:solidFill>
                  <a:prstClr val="white"/>
                </a:solidFill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ф</a:t>
            </a:r>
            <a:endParaRPr lang="ru-RU" sz="1523" dirty="0">
              <a:solidFill>
                <a:srgbClr val="DBDBE9"/>
              </a:solidFill>
              <a:latin typeface="Arial" panose="020B0604020202020204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2097152" name="Рисунок 2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985" y="15875"/>
            <a:ext cx="414867" cy="369888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94" name="Номер слайда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11AA-970C-4D24-87C0-819CD0553917}" type="slidenum">
              <a:rPr lang="ru-RU" altLang="ru-RU"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0067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2113684" y="-1588"/>
            <a:ext cx="76200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12058651" y="-1588"/>
            <a:ext cx="38100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12033251" y="-1588"/>
            <a:ext cx="12700" cy="312738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1969751" y="-1588"/>
            <a:ext cx="33867" cy="312738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7" name="Group 23"/>
          <p:cNvGrpSpPr>
            <a:grpSpLocks/>
          </p:cNvGrpSpPr>
          <p:nvPr userDrawn="1"/>
        </p:nvGrpSpPr>
        <p:grpSpPr bwMode="auto">
          <a:xfrm>
            <a:off x="11834284" y="1"/>
            <a:ext cx="127000" cy="333375"/>
            <a:chOff x="8875715" y="-787"/>
            <a:chExt cx="95251" cy="295141"/>
          </a:xfrm>
        </p:grpSpPr>
        <p:sp>
          <p:nvSpPr>
            <p:cNvPr id="8" name="Прямоугольник 7"/>
            <p:cNvSpPr/>
            <p:nvPr/>
          </p:nvSpPr>
          <p:spPr bwMode="invGray">
            <a:xfrm>
              <a:off x="8915402" y="-787"/>
              <a:ext cx="55564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</p:grpSp>
      <p:sp>
        <p:nvSpPr>
          <p:cNvPr id="10" name="Номер слайда 26"/>
          <p:cNvSpPr>
            <a:spLocks noGrp="1"/>
          </p:cNvSpPr>
          <p:nvPr>
            <p:ph type="sldNum" sz="quarter" idx="10"/>
          </p:nvPr>
        </p:nvSpPr>
        <p:spPr>
          <a:xfrm>
            <a:off x="10898717" y="1588"/>
            <a:ext cx="1016000" cy="366712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fld id="{96D22AF8-9CE5-42C2-82AD-32016400C4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903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4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3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90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8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1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5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8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E6C9A488C35A43AFBFCFCD6A5B18F7047499B8E5C1DF5685A6EF08272AB82AFAF796F6B6D1FAB0A0EB5D3ABBE73904F779632A944B31333J2o3H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microsoft.com/office/2007/relationships/hdphoto" Target="../media/hdphoto3.wdp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microsoft.com/office/2007/relationships/hdphoto" Target="../media/hdphoto5.wdp"/><Relationship Id="rId4" Type="http://schemas.microsoft.com/office/2007/relationships/hdphoto" Target="../media/hdphoto2.wdp"/><Relationship Id="rId9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5.xml"/><Relationship Id="rId9" Type="http://schemas.microsoft.com/office/2007/relationships/hdphoto" Target="../media/hdphoto6.wdp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95549"/>
            <a:ext cx="9144000" cy="1545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56396"/>
            <a:ext cx="9144000" cy="1545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22043" y="3295207"/>
            <a:ext cx="9436521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err="1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Цифровизация</a:t>
            </a:r>
            <a:r>
              <a:rPr lang="ru-RU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бюджетного </a:t>
            </a:r>
            <a:r>
              <a:rPr 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 </a:t>
            </a: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части публичности государственной поддержки юридических лиц, мониторинга достижения результатов предоставления субсидий, государственного (муниципального) социального заказа и </a:t>
            </a:r>
            <a:r>
              <a:rPr lang="ru-RU" sz="2400" b="1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капитальных вложений)</a:t>
            </a:r>
            <a:endParaRPr lang="ru-RU" sz="24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881" y="0"/>
            <a:ext cx="2304488" cy="25788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3100" y="5842000"/>
            <a:ext cx="500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8 октября 2021 г.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2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1228" y="931944"/>
            <a:ext cx="9318568" cy="1323439"/>
          </a:xfrm>
          <a:prstGeom prst="rect">
            <a:avLst/>
          </a:prstGeom>
          <a:ln w="19050">
            <a:solidFill>
              <a:srgbClr val="00B050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Минфина России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29.09.2021 № 138н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проведения мониторинга достижения результатов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предоставления субсидий, в том числе грантов в форме субсидий, юридическим лицам, индивидуальным предпринимателям, физическим лицам - производителям товаров, работ, услуг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algn="ctr"/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(находится на регистрации в Минюсте России)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70165" y="0"/>
            <a:ext cx="7057505" cy="9358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мониторинга достижения результатов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предоставления субсидии (2)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75934" y="6404689"/>
            <a:ext cx="344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410" y="2619930"/>
            <a:ext cx="113587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Сводная информация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каждой субсидии формируется в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разрезе контрольных точек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достигнутых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отчетном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срок достижения которых наступает в отчетном периоде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достигнутые с нарушением установленных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сроков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достигнутые до наступления срока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достигнутых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периодах, предшествующих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отчетному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недостигнутых контрольных точек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срок достижения которых наступил в периодах, предшествующих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отчетному;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срок достижения которых наступает в отчетном периоде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достижение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которых запланировано в течение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месяцев, следующих за отчетным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отсутствием отклонений от плановых сроков 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достижения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наличием отклонений от плановых сроков 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достижения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3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822950" y="-1699528"/>
            <a:ext cx="1226182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916306"/>
              </p:ext>
            </p:extLst>
          </p:nvPr>
        </p:nvGraphicFramePr>
        <p:xfrm>
          <a:off x="342901" y="1692068"/>
          <a:ext cx="11722100" cy="36529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55899">
                  <a:extLst>
                    <a:ext uri="{9D8B030D-6E8A-4147-A177-3AD203B41FA5}">
                      <a16:colId xmlns:a16="http://schemas.microsoft.com/office/drawing/2014/main" xmlns="" val="4072190982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xmlns="" val="4227263640"/>
                    </a:ext>
                  </a:extLst>
                </a:gridCol>
                <a:gridCol w="6477001">
                  <a:extLst>
                    <a:ext uri="{9D8B030D-6E8A-4147-A177-3AD203B41FA5}">
                      <a16:colId xmlns:a16="http://schemas.microsoft.com/office/drawing/2014/main" xmlns="" val="862907050"/>
                    </a:ext>
                  </a:extLst>
                </a:gridCol>
              </a:tblGrid>
              <a:tr h="240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Типы субсидий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</a:t>
                      </a:r>
                      <a:r>
                        <a:rPr lang="ru-RU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результата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контрольной точки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extLst>
                  <a:ext uri="{0D108BD9-81ED-4DB2-BD59-A6C34878D82A}">
                    <a16:rowId xmlns:a16="http://schemas.microsoft.com/office/drawing/2014/main" xmlns="" val="4026361415"/>
                  </a:ext>
                </a:extLst>
              </a:tr>
              <a:tr h="5613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Субсидии для последующих выплат физическим лицам </a:t>
                      </a:r>
                      <a:b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 том числе гранты - премии)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Социальное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и иные выплаты населению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Утвержден/принят документ, устанавливающий условия осуществления выплат </a:t>
                      </a:r>
                      <a:endParaRPr lang="ru-RU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Принято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обязательств, 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Выплаты осуществлены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3767603"/>
                  </a:ext>
                </a:extLst>
              </a:tr>
              <a:tr h="5613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Субсидии на приобретение товаров, работ, услуг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товаров, работ, услуг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Сформирована и утверждена потребность (техническое задание, спецификация)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 договор на закупку товаров, работ, услуг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Приобретенные товары поставлены на баланс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Принято обязательств, %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extLst>
                  <a:ext uri="{0D108BD9-81ED-4DB2-BD59-A6C34878D82A}">
                    <a16:rowId xmlns:a16="http://schemas.microsoft.com/office/drawing/2014/main" xmlns="" val="3441667639"/>
                  </a:ext>
                </a:extLst>
              </a:tr>
              <a:tr h="629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Субсидии на производство (реализацию) продукции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(реализация) продукции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Произведена (реализована) продукция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extLst>
                  <a:ext uri="{0D108BD9-81ED-4DB2-BD59-A6C34878D82A}">
                    <a16:rowId xmlns:a16="http://schemas.microsoft.com/office/drawing/2014/main" xmlns="" val="3864246456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495348" y="80460"/>
            <a:ext cx="7658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Типы субсидий и типы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результатов, типы контрольных точек (1)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0" y="6404689"/>
            <a:ext cx="490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822950" y="-1699528"/>
            <a:ext cx="1226182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09622" y="194760"/>
            <a:ext cx="7934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Типы субсидий и типы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результатов, типы контрольных точек (2)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129505"/>
              </p:ext>
            </p:extLst>
          </p:nvPr>
        </p:nvGraphicFramePr>
        <p:xfrm>
          <a:off x="103707" y="906992"/>
          <a:ext cx="11840643" cy="54490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48843">
                  <a:extLst>
                    <a:ext uri="{9D8B030D-6E8A-4147-A177-3AD203B41FA5}">
                      <a16:colId xmlns:a16="http://schemas.microsoft.com/office/drawing/2014/main" xmlns="" val="520041640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xmlns="" val="2052503769"/>
                    </a:ext>
                  </a:extLst>
                </a:gridCol>
                <a:gridCol w="8505825">
                  <a:extLst>
                    <a:ext uri="{9D8B030D-6E8A-4147-A177-3AD203B41FA5}">
                      <a16:colId xmlns:a16="http://schemas.microsoft.com/office/drawing/2014/main" xmlns="" val="2599589761"/>
                    </a:ext>
                  </a:extLst>
                </a:gridCol>
              </a:tblGrid>
              <a:tr h="426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Типы субсидий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результата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контрольной точки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extLst>
                  <a:ext uri="{0D108BD9-81ED-4DB2-BD59-A6C34878D82A}">
                    <a16:rowId xmlns:a16="http://schemas.microsoft.com/office/drawing/2014/main" xmlns="" val="2694167685"/>
                  </a:ext>
                </a:extLst>
              </a:tr>
              <a:tr h="513139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Субсидии на оказание услуг (выполнение работ)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Оказание услуг (выполнение работ)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Утверждены (одобрены, сформированы) документы, необходимые для оказания услуги (выполнения работы)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оказания услуги (выполнения работы) подготовлено материально-техническое (кадровое) обеспечение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оказана (работы выполнены)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extLst>
                  <a:ext uri="{0D108BD9-81ED-4DB2-BD59-A6C34878D82A}">
                    <a16:rowId xmlns:a16="http://schemas.microsoft.com/office/drawing/2014/main" xmlns="" val="2931243585"/>
                  </a:ext>
                </a:extLst>
              </a:tr>
              <a:tr h="92358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образовательных мероприятий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Утверждены (одобрены, сформированы) документы, необходимые для оказания услуги (выполнения работы)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оказания услуги (выполнения работы) подготовлено материально-техническое (кадровое) обеспечение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оказана (работы выполнены)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Разработаны и утверждены программы образовательных мероприятий (выбраны образовательные программы)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Начато оказание образовательных услуг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Образовательные мероприятия завершены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extLst>
                  <a:ext uri="{0D108BD9-81ED-4DB2-BD59-A6C34878D82A}">
                    <a16:rowId xmlns:a16="http://schemas.microsoft.com/office/drawing/2014/main" xmlns="" val="2821414088"/>
                  </a:ext>
                </a:extLst>
              </a:tr>
              <a:tr h="107940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массовых мероприятий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Утверждены (одобрены, сформированы) документы, необходимые для оказания услуги (выполнения работы)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оказания услуги (выполнения работы) подготовлено материально-техническое (кадровое) обеспечение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оказана (работы выполнены)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Утверждена концепция мероприятия/ положение о мероприятии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Сформирован организационный комитет (организационный штаб) мероприятия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 план подготовки мероприятия (дорожная карта)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Получены и учтены требования правоохранительных органов к условиям и месту проведения мероприятия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extLst>
                  <a:ext uri="{0D108BD9-81ED-4DB2-BD59-A6C34878D82A}">
                    <a16:rowId xmlns:a16="http://schemas.microsoft.com/office/drawing/2014/main" xmlns="" val="4206212197"/>
                  </a:ext>
                </a:extLst>
              </a:tr>
              <a:tr h="107940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Благоустройство территории, ремонт объектов недвижимого имущества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Утверждены (одобрены, сформированы) документы, необходимые для оказания услуги (выполнения работы)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оказания услуги (выполнения работы) подготовлено материально-техническое (кадровое) обеспечение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оказана (работы выполнены)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 дизайн-проект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 конкурс по выбору исполнителя проектной документации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Подготовлена конкурсная документация на выполнение работ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 конкурс по выбору исполнителя работ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extLst>
                  <a:ext uri="{0D108BD9-81ED-4DB2-BD59-A6C34878D82A}">
                    <a16:rowId xmlns:a16="http://schemas.microsoft.com/office/drawing/2014/main" xmlns="" val="664439625"/>
                  </a:ext>
                </a:extLst>
              </a:tr>
              <a:tr h="767761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информационно-коммуникационной кампании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Утверждены (одобрены, сформированы) документы, необходимые для оказания услуги (выполнения работы)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оказания услуги (выполнения работы) подготовлено материально-техническое (кадровое) обеспечение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оказана (работы выполнены)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Подготовлен и согласован план мероприятий по информационному сопровождению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Выполнены запланированные мероприятия по информационному сопровождению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extLst>
                  <a:ext uri="{0D108BD9-81ED-4DB2-BD59-A6C34878D82A}">
                    <a16:rowId xmlns:a16="http://schemas.microsoft.com/office/drawing/2014/main" xmlns="" val="301858709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0" y="6404689"/>
            <a:ext cx="490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8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822950" y="-1699528"/>
            <a:ext cx="1226182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38197" y="299535"/>
            <a:ext cx="7934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Типы субсидий и типы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результатов, типы контрольных точек (3)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778614"/>
              </p:ext>
            </p:extLst>
          </p:nvPr>
        </p:nvGraphicFramePr>
        <p:xfrm>
          <a:off x="665683" y="1078442"/>
          <a:ext cx="11202468" cy="55145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35604">
                  <a:extLst>
                    <a:ext uri="{9D8B030D-6E8A-4147-A177-3AD203B41FA5}">
                      <a16:colId xmlns:a16="http://schemas.microsoft.com/office/drawing/2014/main" xmlns="" val="520041640"/>
                    </a:ext>
                  </a:extLst>
                </a:gridCol>
                <a:gridCol w="1919477">
                  <a:extLst>
                    <a:ext uri="{9D8B030D-6E8A-4147-A177-3AD203B41FA5}">
                      <a16:colId xmlns:a16="http://schemas.microsoft.com/office/drawing/2014/main" xmlns="" val="2052503769"/>
                    </a:ext>
                  </a:extLst>
                </a:gridCol>
                <a:gridCol w="8047387">
                  <a:extLst>
                    <a:ext uri="{9D8B030D-6E8A-4147-A177-3AD203B41FA5}">
                      <a16:colId xmlns:a16="http://schemas.microsoft.com/office/drawing/2014/main" xmlns="" val="2599589761"/>
                    </a:ext>
                  </a:extLst>
                </a:gridCol>
              </a:tblGrid>
              <a:tr h="426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Типы субсидий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результата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контрольной точки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extLst>
                  <a:ext uri="{0D108BD9-81ED-4DB2-BD59-A6C34878D82A}">
                    <a16:rowId xmlns:a16="http://schemas.microsoft.com/office/drawing/2014/main" xmlns="" val="2694167685"/>
                  </a:ext>
                </a:extLst>
              </a:tr>
              <a:tr h="14057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Субсидии на оказание услуг (выполнение работ)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(продолжение)</a:t>
                      </a:r>
                      <a:endParaRPr lang="ru-RU" sz="1200" b="0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(развитие) информационно-телекоммуникационного сервиса (информационной системы)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Сформированы (утверждены) технические документы для создания (развития) информационно-телекоммуникационного сервиса (информационной системы)</a:t>
                      </a:r>
                      <a:b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 (завершено развитие) информационно-телекоммуникационного сервис(а) (информационной системы)</a:t>
                      </a:r>
                      <a:b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Информационно-телекоммуникационный сервис (информационная система) аттестован(а) и сертифицирован(а) по требованиям безопасности информации</a:t>
                      </a:r>
                      <a:b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Информационно-телекоммуникационный сервис (информационная система) введен(а) в промышленную эксплуатацию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Принято обязательств,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Разработан прототип программного обеспечения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Информационно-телекоммуникационный сервис (информационная система) введен(а) в опытную эксплуатацию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информационно-телекоммуникационному сервису (информационная система) подключены пользователи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 договор на оказание технической поддержки функционирования информационно-телекоммуникационного сервиса (информационной системы)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extLst>
                  <a:ext uri="{0D108BD9-81ED-4DB2-BD59-A6C34878D82A}">
                    <a16:rowId xmlns:a16="http://schemas.microsoft.com/office/drawing/2014/main" xmlns="" val="1014793767"/>
                  </a:ext>
                </a:extLst>
              </a:tr>
              <a:tr h="185977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научно-исследовательских (опытно-конструкторских) работ,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проекта внедрения новой технологии (в том числе информационной)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Зарегистрировано проведение научно-исследовательских (опытно-конструкторских) работ, реализация проекта внедрения новой технологии (в том числе информационной) зарегистрировано в органе научно-технической информации федерального органа исполнительной власти в сфере научной, научно-технической и инновационной деятельности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Научно-исследовательская (опытно-конструкторская) работа проведена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Отчет по научно-исследовательской и опытно-конструкторской работе зарегистрирован в органе научно-технической информации федерального органа исполнительной власти в сфере научной, научно-технической и инновационной деятельности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Разработаны технические задания на выполнение научно-исследовательских (опытно-конструкторских) работ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Проведены патентные исследования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Этап научно-исследовательской (опытно-конструкторской) работы завершен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Разработаны и реализованы требования по стандартизации и унификации создаваемых образцов продукции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Разработана техническая документация, изготовлены макеты по эскизным конструкторским документам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8" marR="6198" marT="0" marB="0"/>
                </a:tc>
                <a:extLst>
                  <a:ext uri="{0D108BD9-81ED-4DB2-BD59-A6C34878D82A}">
                    <a16:rowId xmlns:a16="http://schemas.microsoft.com/office/drawing/2014/main" xmlns="" val="278082794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701549" y="6505840"/>
            <a:ext cx="490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0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227012"/>
              </p:ext>
            </p:extLst>
          </p:nvPr>
        </p:nvGraphicFramePr>
        <p:xfrm>
          <a:off x="238126" y="562035"/>
          <a:ext cx="11858624" cy="62133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71574">
                  <a:extLst>
                    <a:ext uri="{9D8B030D-6E8A-4147-A177-3AD203B41FA5}">
                      <a16:colId xmlns:a16="http://schemas.microsoft.com/office/drawing/2014/main" xmlns="" val="1239756597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xmlns="" val="2106944471"/>
                    </a:ext>
                  </a:extLst>
                </a:gridCol>
                <a:gridCol w="9344025">
                  <a:extLst>
                    <a:ext uri="{9D8B030D-6E8A-4147-A177-3AD203B41FA5}">
                      <a16:colId xmlns:a16="http://schemas.microsoft.com/office/drawing/2014/main" xmlns="" val="1798431417"/>
                    </a:ext>
                  </a:extLst>
                </a:gridCol>
              </a:tblGrid>
              <a:tr h="472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Типы субсидий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результата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контрольной точки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extLst>
                  <a:ext uri="{0D108BD9-81ED-4DB2-BD59-A6C34878D82A}">
                    <a16:rowId xmlns:a16="http://schemas.microsoft.com/office/drawing/2014/main" xmlns="" val="488876342"/>
                  </a:ext>
                </a:extLst>
              </a:tr>
              <a:tr h="3905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r>
                        <a:rPr lang="ru-RU" sz="11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Субсидии </a:t>
                      </a: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осуществление капитальных вложений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(реконструкция, техническое перевооружение, приобретение) объекта недвижимого имущества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Земельный участок предоставлен заказчику,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Получены положительные заключения по результатам государственных экспертиз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Получено разрешение на строительство (реконструкцию)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Строительно-монтажные работы завершены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Оборудование приобретено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Оборудование установлено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Оборудование введено в эксплуатацию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Техническая готовность объекта,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Заключение органа государственного строительного надзора получено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 введен в эксплуатацию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регистрация права на объект недвижимого имущества произведена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Принято обязательств,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 вид объекта строительства и связанных с ним условий выбора территориальной зоны размещения земельного участка под строительство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Земельный участок поставлен на кадастровый учет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Оформлена градостроительная документация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Изменена категория земельного участка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Проведена оценка земельного участка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 контракт на проведение инженерных изысканий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 контракт на строительство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Проведены инженерные изыскания для разработки проектно-сметной документации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 контракт на разработку проектной документации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Разработана проектная документация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Строительно-монтажные работы начаты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объекту подведены сети инженерно-технического обеспечения (теплоснабжение, водоснабжение и канализация, электроснабжение и пр.)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Возведены несущие и ограждающие конструкции здания, перекрытия и кровля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Произведены отделочные и иные внутренние работы, в том числе разводки сетей (включая трубы, вентиляция, электропроводка)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 подключен к сетям инженерно-технического обеспечения (теплоснабжение, водоснабжение и канализация, электроснабжение и пр.)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 введен во временную эксплуатацию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Осуществлены пуско-наладочные работы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Подписан акт приемки выполненных работ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 передан заказчику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extLst>
                  <a:ext uri="{0D108BD9-81ED-4DB2-BD59-A6C34878D82A}">
                    <a16:rowId xmlns:a16="http://schemas.microsoft.com/office/drawing/2014/main" xmlns="" val="103160242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85926" y="0"/>
            <a:ext cx="8658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Типы субсидий и типы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результатов, типы контрольных точек (4)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0" y="6404689"/>
            <a:ext cx="490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4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371796"/>
              </p:ext>
            </p:extLst>
          </p:nvPr>
        </p:nvGraphicFramePr>
        <p:xfrm>
          <a:off x="657226" y="866836"/>
          <a:ext cx="11077574" cy="46930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7349">
                  <a:extLst>
                    <a:ext uri="{9D8B030D-6E8A-4147-A177-3AD203B41FA5}">
                      <a16:colId xmlns:a16="http://schemas.microsoft.com/office/drawing/2014/main" xmlns="" val="1239756597"/>
                    </a:ext>
                  </a:extLst>
                </a:gridCol>
                <a:gridCol w="1857222">
                  <a:extLst>
                    <a:ext uri="{9D8B030D-6E8A-4147-A177-3AD203B41FA5}">
                      <a16:colId xmlns:a16="http://schemas.microsoft.com/office/drawing/2014/main" xmlns="" val="2106944471"/>
                    </a:ext>
                  </a:extLst>
                </a:gridCol>
                <a:gridCol w="7563003">
                  <a:extLst>
                    <a:ext uri="{9D8B030D-6E8A-4147-A177-3AD203B41FA5}">
                      <a16:colId xmlns:a16="http://schemas.microsoft.com/office/drawing/2014/main" xmlns="" val="341793494"/>
                    </a:ext>
                  </a:extLst>
                </a:gridCol>
              </a:tblGrid>
              <a:tr h="160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Типы субсидий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результата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контрольной точки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67" marR="31767" marT="0" marB="0"/>
                </a:tc>
                <a:extLst>
                  <a:ext uri="{0D108BD9-81ED-4DB2-BD59-A6C34878D82A}">
                    <a16:rowId xmlns:a16="http://schemas.microsoft.com/office/drawing/2014/main" xmlns="" val="488876342"/>
                  </a:ext>
                </a:extLst>
              </a:tr>
              <a:tr h="223332"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Субсидии операторам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(для последующего предоставления средств иным лицам)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оператора: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1602426"/>
                  </a:ext>
                </a:extLst>
              </a:tr>
              <a:tr h="54292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Оказание услуг (выполнение работ)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Утверждены (одобрены, сформированы) документы, необходимые для оказания услуги (выполнения работы)</a:t>
                      </a:r>
                    </a:p>
                    <a:p>
                      <a:pPr algn="ctr"/>
                      <a:r>
                        <a:rPr lang="ru-RU" sz="12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оказания услуги (выполнения работы) подготовлено материально-техническое (кадровое) обеспечение </a:t>
                      </a:r>
                    </a:p>
                    <a:p>
                      <a:pPr algn="ctr"/>
                      <a:r>
                        <a:rPr lang="ru-RU" sz="12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оказана (работы выполнены)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extLst>
                  <a:ext uri="{0D108BD9-81ED-4DB2-BD59-A6C34878D82A}">
                    <a16:rowId xmlns:a16="http://schemas.microsoft.com/office/drawing/2014/main" xmlns="" val="4053714214"/>
                  </a:ext>
                </a:extLst>
              </a:tr>
              <a:tr h="14691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иных лиц: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0492525"/>
                  </a:ext>
                </a:extLst>
              </a:tr>
              <a:tr h="60909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образовательных мероприятий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Утверждены (одобрены, сформированы) документы, необходимые для оказания услуги (выполнения работы)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оказания услуги (выполнения работы) подготовлено материально-техническое (кадровое) обеспечение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оказана (работы выполнены)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extLst>
                  <a:ext uri="{0D108BD9-81ED-4DB2-BD59-A6C34878D82A}">
                    <a16:rowId xmlns:a16="http://schemas.microsoft.com/office/drawing/2014/main" xmlns="" val="1577872188"/>
                  </a:ext>
                </a:extLst>
              </a:tr>
              <a:tr h="20281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массовых мероприятий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7962478"/>
                  </a:ext>
                </a:extLst>
              </a:tr>
              <a:tr h="15601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товаров, работ, услуг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Сформирована и утверждена потребность (техническое задание, спецификация)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 договор на закупку товаров, работ, услуг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Приобретенные товары поставлены на баланс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Принято обязательств,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extLst>
                  <a:ext uri="{0D108BD9-81ED-4DB2-BD59-A6C34878D82A}">
                    <a16:rowId xmlns:a16="http://schemas.microsoft.com/office/drawing/2014/main" xmlns="" val="3488826377"/>
                  </a:ext>
                </a:extLst>
              </a:tr>
              <a:tr h="235761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(реализация) продукции 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Произведена (реализована) продукция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3550821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Социальное обеспечение и иные выплаты населению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Утвержден/принят документ, устанавливающий условия осуществления выплат 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Принято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обязательств, 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Выплаты осуществлены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138137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14501" y="161925"/>
            <a:ext cx="8658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Типы субсидий и типы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результатов, типы контрольных точек (5)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0" y="6417389"/>
            <a:ext cx="490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500" y="469900"/>
            <a:ext cx="885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Типовые формы соглашений о предоставлении субсидий (грантов в форме субсидий) </a:t>
            </a: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258729"/>
              </p:ext>
            </p:extLst>
          </p:nvPr>
        </p:nvGraphicFramePr>
        <p:xfrm>
          <a:off x="439651" y="1882140"/>
          <a:ext cx="11480800" cy="402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19750">
                  <a:extLst>
                    <a:ext uri="{9D8B030D-6E8A-4147-A177-3AD203B41FA5}">
                      <a16:colId xmlns:a16="http://schemas.microsoft.com/office/drawing/2014/main" xmlns="" val="568853696"/>
                    </a:ext>
                  </a:extLst>
                </a:gridCol>
                <a:gridCol w="5861050">
                  <a:extLst>
                    <a:ext uri="{9D8B030D-6E8A-4147-A177-3AD203B41FA5}">
                      <a16:colId xmlns:a16="http://schemas.microsoft.com/office/drawing/2014/main" xmlns="" val="57706516"/>
                    </a:ext>
                  </a:extLst>
                </a:gridCol>
              </a:tblGrid>
              <a:tr h="307780"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</a:t>
                      </a:r>
                      <a:r>
                        <a:rPr lang="ru-RU" sz="16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(грант в форме субсидии)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Типовая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форма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3660565"/>
                  </a:ext>
                </a:extLst>
              </a:tr>
              <a:tr h="13427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 юридическим лицам (за исключением субсидий государственным (муниципальным) учреждениям), индивидуальным предпринимателям, а также физическим лицам - производителям товаров, работ, услуг  </a:t>
                      </a:r>
                      <a:r>
                        <a:rPr lang="ru-RU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 статьи 78 БК РФ</a:t>
                      </a:r>
                      <a:r>
                        <a:rPr lang="ru-RU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Минфина России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31.10.2016 № 199н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 утверждении типовых форм соглашений (договоров) о предоставлении из федерального бюджета субсидии юридическим лицам (за исключением государственных учреждений), индивидуальным предпринимателям, физическим лицам - производителям товаров, работ, услуг»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344644"/>
                  </a:ext>
                </a:extLst>
              </a:tr>
              <a:tr h="910908"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 некоммерческим организациям, не являющимся государственными (муниципальными) учреждениями, государственными корпорациями (компаниями) и публично-правовыми компаниями </a:t>
                      </a:r>
                      <a:r>
                        <a:rPr lang="ru-RU" sz="1400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1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</a:t>
                      </a:r>
                      <a:r>
                        <a:rPr lang="ru-RU" sz="1400" b="1" i="1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статьи 78.1 БК РФ</a:t>
                      </a:r>
                      <a:r>
                        <a:rPr lang="ru-RU" sz="1400" i="1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i="1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Приказ Минфина России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28.07.2017 № 121н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«Об утверждении Типовой формы соглашения (договора) о предоставлении из федерального бюджета субсидии некоммерческой организации, не являющейся государственным (муниципальным) учреждением»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8362390"/>
                  </a:ext>
                </a:extLst>
              </a:tr>
              <a:tr h="3077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Грант в форме субсидии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юридическим лицам (за исключением субсидий государственным (муниципальным) учреждениям), индивидуальным предпринимателям, а также физическим лицам </a:t>
                      </a:r>
                      <a:r>
                        <a:rPr lang="ru-RU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пункт 7 статьи 78 БК РФ, пункт 4</a:t>
                      </a:r>
                      <a:r>
                        <a:rPr lang="ru-RU" sz="1400" b="1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статьи 78.1 БК РФ</a:t>
                      </a:r>
                      <a:r>
                        <a:rPr lang="ru-RU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Минфина России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21.12.2018 № 280н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 утверждении типовых форм соглашений (договоров) о предоставлении из федерального бюджета грантов в форме субсидий в соответствии с пунктом 7 статьи 78 и пунктом 4 статьи 78.1 Бюджетного кодекса Российской Федерации»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996862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3415" y="5905500"/>
            <a:ext cx="11169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конца 2021 г. планируется утвердить </a:t>
            </a:r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Единую типовую форму соглашений </a:t>
            </a: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предоставлении субсидий, которая объединит положения действующих типовых форм (будет применяться при заключении соглашений с 2023 г.)</a:t>
            </a:r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0" y="6404689"/>
            <a:ext cx="490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9650" y="1270415"/>
            <a:ext cx="11752349" cy="56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Соглашения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предоставлении юридическим лицам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заключаются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ГИИС «Электронный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бюджет» </a:t>
            </a:r>
          </a:p>
          <a:p>
            <a:pPr algn="ctr">
              <a:lnSpc>
                <a:spcPct val="95000"/>
              </a:lnSpc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унифицированным </a:t>
            </a:r>
            <a:r>
              <a:rPr lang="ru-RU" sz="1600" dirty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типовым формам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соглашений</a:t>
            </a:r>
          </a:p>
        </p:txBody>
      </p:sp>
    </p:spTree>
    <p:extLst>
      <p:ext uri="{BB962C8B-B14F-4D97-AF65-F5344CB8AC3E}">
        <p14:creationId xmlns:p14="http://schemas.microsoft.com/office/powerpoint/2010/main" val="4265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/>
          <p:cNvSpPr/>
          <p:nvPr/>
        </p:nvSpPr>
        <p:spPr>
          <a:xfrm>
            <a:off x="1524000" y="5774340"/>
            <a:ext cx="9144000" cy="10836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1520552" y="6856170"/>
            <a:ext cx="9144000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01117" y="2055130"/>
            <a:ext cx="97828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Федерального закона от 13 июля 2020 г. № 189-ФЗ</a:t>
            </a:r>
            <a:br>
              <a:rPr 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государственном </a:t>
            </a:r>
            <a:r>
              <a:rPr lang="ru-RU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муниципальном) социальном заказе </a:t>
            </a:r>
            <a:r>
              <a:rPr lang="ru-RU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оказание государственных (</a:t>
            </a:r>
            <a:r>
              <a:rPr 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муниципальных) услуг</a:t>
            </a:r>
            <a:r>
              <a:rPr lang="ru-RU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социальной сфере»</a:t>
            </a:r>
            <a:endParaRPr lang="ru-RU" sz="24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17992" y="6251172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96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0;p13"/>
          <p:cNvSpPr txBox="1">
            <a:spLocks/>
          </p:cNvSpPr>
          <p:nvPr/>
        </p:nvSpPr>
        <p:spPr>
          <a:xfrm>
            <a:off x="580292" y="564367"/>
            <a:ext cx="10867293" cy="72306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Цифровизация процессов 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формирования и исполнения социальных заказов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947" y="1892174"/>
            <a:ext cx="113954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по обеспечению проведения процедур по формированию и исполнению государственных (муниципальных) социальных заказов в электронном виде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социального заказа, отчета об исполнении социального заказа </a:t>
            </a:r>
          </a:p>
          <a:p>
            <a:pPr algn="just"/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 Закона о </a:t>
            </a:r>
            <a:r>
              <a:rPr lang="ru-RU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соцзаказе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15.10.2020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1694)</a:t>
            </a:r>
            <a:endParaRPr lang="ru-RU" sz="1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Проведение конкурсного отбора исполнителей услуг в социальной сфере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10-17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</a:t>
            </a:r>
            <a:r>
              <a:rPr lang="ru-RU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соцзаказе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16.11.2020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1842, от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19.05.2021 № 757, от 04.05.2021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706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Проведение отбора исполнителей услуг в соответствии с социальным сертификатом</a:t>
            </a:r>
          </a:p>
          <a:p>
            <a:pPr algn="just"/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(статья 20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</a:t>
            </a:r>
            <a:r>
              <a:rPr lang="ru-RU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соцзаказе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24.11.2020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1915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13.02.2021 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 12.07.2021 № 1164)</a:t>
            </a:r>
            <a:endParaRPr lang="ru-RU" sz="1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Заключение соглашений с исполнителями услуг по результатам проведенного отбора</a:t>
            </a:r>
          </a:p>
          <a:p>
            <a:pPr algn="just"/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</a:t>
            </a:r>
            <a:r>
              <a:rPr lang="ru-RU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соцзаказе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постановление Правительства РФ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31.03.2021 №</a:t>
            </a:r>
            <a:r>
              <a:rPr lang="en-US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498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*)</a:t>
            </a:r>
            <a:endParaRPr lang="ru-RU" sz="1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9947" y="6282565"/>
            <a:ext cx="107485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*предусматривает заключение соглашения в соответствии с типовой формой, утвержденной Минфином России, которая будет подготовлена до конца 2021 г.  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17992" y="6251172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8755" y="491929"/>
            <a:ext cx="9442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размещение социальных заказов и отчетов об их исполнении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5623" y="1861009"/>
            <a:ext cx="10868969" cy="10944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уполномоченными органами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созданных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бюджетным законодательством Российской Федерации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муниципальных) информационных системах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бюджетных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правоотношений 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15.10.2020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1694)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8992" y="1105127"/>
            <a:ext cx="4288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заказы*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91656" y="1105127"/>
            <a:ext cx="492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социального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заказа**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2665476" y="1457635"/>
            <a:ext cx="932688" cy="3865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8543544" y="1448393"/>
            <a:ext cx="932688" cy="386550"/>
          </a:xfrm>
          <a:prstGeom prst="downArrow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130907" y="4276958"/>
            <a:ext cx="4288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социальных заказах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47104" y="4288072"/>
            <a:ext cx="492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социального заказа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19912" y="4980003"/>
            <a:ext cx="10868969" cy="10944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Размещаются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едином портале бюджетной системы Российской Федерации в информационно-телекоммуникационной сети "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Интернет« 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12 ст. 6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ч. 5 ст. 7 Закона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социальном заказе 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711696" y="3037234"/>
            <a:ext cx="4882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**формируются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отчетов исполнителей услуг об исполнении соглашений,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заключенных по результатам отбора, и отчетов о выполнении государственного (муниципального) задания</a:t>
            </a:r>
            <a:b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социальном заказе )</a:t>
            </a:r>
          </a:p>
          <a:p>
            <a:pPr algn="ctr"/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19912" y="3037234"/>
            <a:ext cx="50991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*утверждаются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очередного финансового года в срок, установленный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порядками формирования социального заказа </a:t>
            </a:r>
            <a:b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11 ст. 6 Закона о социальном заказе )</a:t>
            </a:r>
            <a:endParaRPr lang="ru-RU" sz="1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2756916" y="4599986"/>
            <a:ext cx="932688" cy="3865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8543544" y="4589086"/>
            <a:ext cx="932688" cy="3865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1417992" y="6251172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47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/>
          <p:cNvSpPr/>
          <p:nvPr/>
        </p:nvSpPr>
        <p:spPr>
          <a:xfrm>
            <a:off x="1524000" y="5774340"/>
            <a:ext cx="9144000" cy="10836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1520552" y="6856170"/>
            <a:ext cx="9144000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01117" y="2055130"/>
            <a:ext cx="97828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Публичность предоставления из бюджетов бюджетной системы Российской </a:t>
            </a:r>
            <a:r>
              <a:rPr lang="ru-RU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 </a:t>
            </a:r>
            <a:r>
              <a:rPr 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субсидий</a:t>
            </a:r>
            <a:r>
              <a:rPr lang="ru-RU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том числе грантов в форме субсидий, юридическим лицам, индивидуальным предпринимателям, а также физическим лицам - производителям товаров, работ, </a:t>
            </a:r>
            <a:r>
              <a:rPr 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</a:t>
            </a:r>
            <a:endParaRPr lang="ru-RU" sz="24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17992" y="6251172"/>
            <a:ext cx="344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5981700" y="3756007"/>
            <a:ext cx="1269930" cy="3153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8086" y="291647"/>
            <a:ext cx="10515600" cy="85694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социального заказа 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6171" y="2047207"/>
            <a:ext cx="68747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социальной услуги, оказываемой гражданам бесплатно за счет средств бюджета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организации оказания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оказания услуги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84723" y="2817659"/>
            <a:ext cx="261439" cy="25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322703" y="3250332"/>
            <a:ext cx="3980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(муниципальное)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Конкурсный отбор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сертификат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8087" y="5004647"/>
            <a:ext cx="1094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выполнения государственного (муниципального) социального заказа ежегодно уполномоченным органом формируется отчет о его исполнении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5 ст. 7 Закона о социальном заказе)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1562.MAINLAN\AppData\Local\Microsoft\Windows\Temporary Internet Files\Content.IE5\523XIU52\aria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211" y="2717345"/>
            <a:ext cx="434416" cy="33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58085" y="1251393"/>
            <a:ext cx="8122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(муниципального) социального заказа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15.10.2020 N 1694)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79888" y="2811749"/>
            <a:ext cx="261439" cy="25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81092" y="3807238"/>
            <a:ext cx="277859" cy="264699"/>
          </a:xfrm>
          <a:prstGeom prst="rect">
            <a:avLst/>
          </a:prstGeom>
          <a:solidFill>
            <a:srgbClr val="33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C:\Users\1562.MAINLAN\AppData\Local\Microsoft\Windows\Temporary Internet Files\Content.IE5\523XIU52\aria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376" y="2711435"/>
            <a:ext cx="434416" cy="33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58085" y="5771524"/>
            <a:ext cx="10827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 органом является орган власти, ответственный  за организацию оказания государственной (муниципальной) услуги в социальной сфере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3 ст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Закона о социальном заказе)</a:t>
            </a:r>
            <a:endParaRPr lang="ru-RU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10898717" y="1588"/>
            <a:ext cx="1016000" cy="366712"/>
          </a:xfrm>
        </p:spPr>
        <p:txBody>
          <a:bodyPr/>
          <a:lstStyle/>
          <a:p>
            <a:fld id="{96D22AF8-9CE5-42C2-82AD-32016400C418}" type="slidenum">
              <a:rPr lang="ru-RU" altLang="ru-RU" sz="1900" b="1" smtClean="0">
                <a:solidFill>
                  <a:schemeClr val="bg1"/>
                </a:solidFill>
              </a:rPr>
              <a:pPr/>
              <a:t>20</a:t>
            </a:fld>
            <a:endParaRPr lang="ru-RU" altLang="ru-RU" sz="19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84723" y="3331397"/>
            <a:ext cx="261439" cy="25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 descr="C:\Users\1562.MAINLAN\AppData\Local\Microsoft\Windows\Temporary Internet Files\Content.IE5\523XIU52\aria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211" y="3231083"/>
            <a:ext cx="434416" cy="33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5379888" y="3325487"/>
            <a:ext cx="261439" cy="25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Users\1562.MAINLAN\AppData\Local\Microsoft\Windows\Temporary Internet Files\Content.IE5\523XIU52\aria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376" y="3225173"/>
            <a:ext cx="434416" cy="33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5384723" y="4326503"/>
            <a:ext cx="261439" cy="25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Picture 2" descr="C:\Users\1562.MAINLAN\AppData\Local\Microsoft\Windows\Temporary Internet Files\Content.IE5\523XIU52\aria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211" y="4226189"/>
            <a:ext cx="434416" cy="33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Прямоугольник 33"/>
          <p:cNvSpPr/>
          <p:nvPr/>
        </p:nvSpPr>
        <p:spPr>
          <a:xfrm>
            <a:off x="5379888" y="4320593"/>
            <a:ext cx="261439" cy="25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Picture 2" descr="C:\Users\1562.MAINLAN\AppData\Local\Microsoft\Windows\Temporary Internet Files\Content.IE5\523XIU52\aria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376" y="4220279"/>
            <a:ext cx="434416" cy="33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углом 2"/>
          <p:cNvSpPr/>
          <p:nvPr/>
        </p:nvSpPr>
        <p:spPr>
          <a:xfrm>
            <a:off x="5822950" y="3279806"/>
            <a:ext cx="1428680" cy="623979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Стрелка углом 35"/>
          <p:cNvSpPr/>
          <p:nvPr/>
        </p:nvSpPr>
        <p:spPr>
          <a:xfrm flipV="1">
            <a:off x="5822950" y="3903785"/>
            <a:ext cx="1428680" cy="649810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522505" y="6384512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yt3.ggpht.com/ytc/AAUvwnhJ9rmrt2ozK_ZUmBTBlc27WJWTk5_oUQafgyiI=s900-c-k-c0x00ffffff-no-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9" y="911533"/>
            <a:ext cx="1522656" cy="152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182335" y="327202"/>
            <a:ext cx="12009665" cy="609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конкурса в электронной форме 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34377" y="2569395"/>
            <a:ext cx="11517593" cy="1636845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30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осуществляется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сайтах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информационно-телекоммуникационной сети «Интернет»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*.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определения сайтов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конкурса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buNone/>
            </a:pP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Правительства РФ от </a:t>
            </a:r>
            <a:r>
              <a:rPr lang="en-US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04.05.2021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706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определения сайтов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владельцам сайтов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функционирования сайтов  при проведении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377" y="5299020"/>
            <a:ext cx="11415663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площадка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конкурса в соответствии с Федеральным законом о социальном заказе на федеральном уровне будет функционировать на базе государственной интегрированной информационной системы «Электронный бюджет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Правительства РФ от </a:t>
            </a:r>
            <a:r>
              <a:rPr lang="en-US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04.05.2021 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706 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335" y="6267978"/>
            <a:ext cx="56770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3 статьи 8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социальном заказе</a:t>
            </a: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ru-RU" sz="1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22 </a:t>
            </a:r>
            <a:r>
              <a:rPr lang="ru-RU" sz="1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sz="1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социальном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заказе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860079" y="1093578"/>
            <a:ext cx="9268169" cy="1340611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конкурса определяется: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Правительством РФ </a:t>
            </a:r>
            <a:r>
              <a:rPr lang="ru-RU" sz="17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</a:t>
            </a:r>
            <a:r>
              <a:rPr lang="ru-RU" sz="1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02.06.2021 </a:t>
            </a:r>
            <a:r>
              <a:rPr lang="ru-RU" sz="17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859)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высшим исполнительным органом государственной власти субъекта Российской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администрацией муниципального образования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Восклицательный знак эмодзи ❗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77" y="4341446"/>
            <a:ext cx="626850" cy="68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8861" y="4266503"/>
            <a:ext cx="10881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Высший исполнительный орган государственной власти субъекта Российской Федерации, местная администрация муниципального образования вправе принять решение об использовании порядка проведения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конкурса, установленного Правительством РФ**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82335" y="4185832"/>
            <a:ext cx="1166963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534486" y="6424052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6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10898717" y="1588"/>
            <a:ext cx="1016000" cy="366712"/>
          </a:xfrm>
        </p:spPr>
        <p:txBody>
          <a:bodyPr/>
          <a:lstStyle/>
          <a:p>
            <a:fld id="{96D22AF8-9CE5-42C2-82AD-32016400C418}" type="slidenum">
              <a:rPr lang="ru-RU" altLang="ru-RU" sz="19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22</a:t>
            </a:fld>
            <a:endParaRPr lang="ru-RU" altLang="ru-RU" sz="1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820674" y="291149"/>
            <a:ext cx="10515600" cy="482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конкурса и заключение соглашения по его результатам</a:t>
            </a:r>
            <a:endParaRPr lang="ru-RU" sz="2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0" y="4265840"/>
            <a:ext cx="9144000" cy="232410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0" y="877302"/>
            <a:ext cx="12192000" cy="598069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на ЕПБС сведений о конкурсе и проекта соглашения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" y="5073204"/>
            <a:ext cx="12192000" cy="978381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0" y="877301"/>
            <a:ext cx="1735074" cy="5157477"/>
          </a:xfrm>
          <a:prstGeom prst="roundRect">
            <a:avLst>
              <a:gd name="adj" fmla="val 0"/>
            </a:avLst>
          </a:prstGeom>
          <a:solidFill>
            <a:srgbClr val="27835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ea typeface="Noto Sans" panose="020B0802040504020204" pitchFamily="34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93487" y="1366737"/>
            <a:ext cx="293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984708" y="1366737"/>
            <a:ext cx="293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494495" y="1366737"/>
            <a:ext cx="293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22026" y="3178091"/>
            <a:ext cx="293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608098" y="3214365"/>
            <a:ext cx="4066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-34867" y="2709350"/>
            <a:ext cx="18324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12613" y="5148565"/>
            <a:ext cx="13098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конкурсного отбора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0" y="5072678"/>
            <a:ext cx="1735074" cy="10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1990661" y="5170254"/>
            <a:ext cx="1438838" cy="829884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заявки на участие в конкурсе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977343" y="5275972"/>
            <a:ext cx="1221901" cy="616476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соглашения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трелка углом 43"/>
          <p:cNvSpPr/>
          <p:nvPr/>
        </p:nvSpPr>
        <p:spPr>
          <a:xfrm>
            <a:off x="2662485" y="2375960"/>
            <a:ext cx="686746" cy="2778866"/>
          </a:xfrm>
          <a:prstGeom prst="bentArrow">
            <a:avLst>
              <a:gd name="adj1" fmla="val 24580"/>
              <a:gd name="adj2" fmla="val 25000"/>
              <a:gd name="adj3" fmla="val 25000"/>
              <a:gd name="adj4" fmla="val 4375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трелка углом 44"/>
          <p:cNvSpPr/>
          <p:nvPr/>
        </p:nvSpPr>
        <p:spPr>
          <a:xfrm>
            <a:off x="5104678" y="4546541"/>
            <a:ext cx="640890" cy="686192"/>
          </a:xfrm>
          <a:prstGeom prst="bentArrow">
            <a:avLst>
              <a:gd name="adj1" fmla="val 18527"/>
              <a:gd name="adj2" fmla="val 25000"/>
              <a:gd name="adj3" fmla="val 25000"/>
              <a:gd name="adj4" fmla="val 4375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w7.pngwing.com/pngs/373/486/png-transparent-information-technology-business-managed-services-computer-icons-system-electronics-text-servi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81" b="89907" l="10000" r="90000">
                        <a14:foregroundMark x1="23804" y1="34019" x2="23804" y2="34019"/>
                        <a14:foregroundMark x1="52609" y1="5981" x2="52609" y2="5981"/>
                        <a14:foregroundMark x1="46522" y1="58131" x2="46522" y2="58131"/>
                        <a14:foregroundMark x1="42174" y1="60748" x2="42174" y2="60748"/>
                        <a14:foregroundMark x1="58043" y1="61869" x2="58043" y2="61869"/>
                        <a14:foregroundMark x1="50326" y1="54019" x2="50326" y2="54019"/>
                        <a14:foregroundMark x1="51087" y1="86729" x2="51087" y2="867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499" y="6160592"/>
            <a:ext cx="856418" cy="49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2613" y="6180901"/>
            <a:ext cx="533567" cy="51380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746181" y="6275332"/>
            <a:ext cx="1715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ГИИС ЭБ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РЭБ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04252" y="6171487"/>
            <a:ext cx="4432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телекоммуникационной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«Интернет» для проведения конкурса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692452" y="1045090"/>
            <a:ext cx="1694403" cy="523506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о проведении конкурса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782673" y="6200750"/>
            <a:ext cx="3263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Площадка для конкурса на оказание услуг в социальной сфере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0" name="Picture 2" descr="https://w7.pngwing.com/pngs/373/486/png-transparent-information-technology-business-managed-services-computer-icons-system-electronics-text-servi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81" b="89907" l="10000" r="90000">
                        <a14:foregroundMark x1="23804" y1="34019" x2="23804" y2="34019"/>
                        <a14:foregroundMark x1="52609" y1="5981" x2="52609" y2="5981"/>
                        <a14:foregroundMark x1="46522" y1="58131" x2="46522" y2="58131"/>
                        <a14:foregroundMark x1="42174" y1="60748" x2="42174" y2="60748"/>
                        <a14:foregroundMark x1="58043" y1="61869" x2="58043" y2="61869"/>
                        <a14:foregroundMark x1="50326" y1="54019" x2="50326" y2="54019"/>
                        <a14:foregroundMark x1="51087" y1="86729" x2="51087" y2="867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402" y="1053462"/>
            <a:ext cx="856418" cy="49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10343" y="1056580"/>
            <a:ext cx="533567" cy="513806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4884829" y="994697"/>
            <a:ext cx="3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3317578" y="1688498"/>
            <a:ext cx="1936678" cy="524544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объявления о проведении конкурса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5" name="Picture 2" descr="https://w7.pngwing.com/pngs/373/486/png-transparent-information-technology-business-managed-services-computer-icons-system-electronics-text-servi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81" b="89907" l="10000" r="90000">
                        <a14:foregroundMark x1="23804" y1="34019" x2="23804" y2="34019"/>
                        <a14:foregroundMark x1="52609" y1="5981" x2="52609" y2="5981"/>
                        <a14:foregroundMark x1="46522" y1="58131" x2="46522" y2="58131"/>
                        <a14:foregroundMark x1="42174" y1="60748" x2="42174" y2="60748"/>
                        <a14:foregroundMark x1="58043" y1="61869" x2="58043" y2="61869"/>
                        <a14:foregroundMark x1="50326" y1="54019" x2="50326" y2="54019"/>
                        <a14:foregroundMark x1="51087" y1="86729" x2="51087" y2="867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074" y="1710381"/>
            <a:ext cx="856418" cy="49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37015" y="1713499"/>
            <a:ext cx="533567" cy="513806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5711501" y="1651616"/>
            <a:ext cx="3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4285917" y="2317364"/>
            <a:ext cx="1936678" cy="524544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конкурса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0" name="Picture 2" descr="https://w7.pngwing.com/pngs/373/486/png-transparent-information-technology-business-managed-services-computer-icons-system-electronics-text-servi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81" b="89907" l="10000" r="90000">
                        <a14:foregroundMark x1="23804" y1="34019" x2="23804" y2="34019"/>
                        <a14:foregroundMark x1="52609" y1="5981" x2="52609" y2="5981"/>
                        <a14:foregroundMark x1="46522" y1="58131" x2="46522" y2="58131"/>
                        <a14:foregroundMark x1="42174" y1="60748" x2="42174" y2="60748"/>
                        <a14:foregroundMark x1="58043" y1="61869" x2="58043" y2="61869"/>
                        <a14:foregroundMark x1="50326" y1="54019" x2="50326" y2="54019"/>
                        <a14:foregroundMark x1="51087" y1="86729" x2="51087" y2="867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02" y="2300212"/>
            <a:ext cx="856418" cy="49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09143" y="2303330"/>
            <a:ext cx="533567" cy="513806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6683629" y="2241447"/>
            <a:ext cx="3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углом вверх 6"/>
          <p:cNvSpPr/>
          <p:nvPr/>
        </p:nvSpPr>
        <p:spPr>
          <a:xfrm rot="16200000" flipH="1" flipV="1">
            <a:off x="2827079" y="1663842"/>
            <a:ext cx="425668" cy="368561"/>
          </a:xfrm>
          <a:prstGeom prst="bent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5" name="Стрелка углом вверх 84"/>
          <p:cNvSpPr/>
          <p:nvPr/>
        </p:nvSpPr>
        <p:spPr>
          <a:xfrm rot="16200000" flipH="1" flipV="1">
            <a:off x="3632901" y="2228114"/>
            <a:ext cx="400683" cy="587182"/>
          </a:xfrm>
          <a:prstGeom prst="bent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86" name="Picture 2" descr="https://w7.pngwing.com/pngs/373/486/png-transparent-information-technology-business-managed-services-computer-icons-system-electronics-text-servi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81" b="89907" l="10000" r="90000">
                        <a14:foregroundMark x1="23804" y1="34019" x2="23804" y2="34019"/>
                        <a14:foregroundMark x1="52609" y1="5981" x2="52609" y2="5981"/>
                        <a14:foregroundMark x1="46522" y1="58131" x2="46522" y2="58131"/>
                        <a14:foregroundMark x1="42174" y1="60748" x2="42174" y2="60748"/>
                        <a14:foregroundMark x1="58043" y1="61869" x2="58043" y2="61869"/>
                        <a14:foregroundMark x1="50326" y1="54019" x2="50326" y2="54019"/>
                        <a14:foregroundMark x1="51087" y1="86729" x2="51087" y2="867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33" y="5369234"/>
            <a:ext cx="856418" cy="49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19874" y="5372352"/>
            <a:ext cx="533567" cy="513806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3894360" y="5310469"/>
            <a:ext cx="3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5043910" y="3030650"/>
            <a:ext cx="1936678" cy="524544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протокола оценки предложений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0" name="Picture 2" descr="https://w7.pngwing.com/pngs/373/486/png-transparent-information-technology-business-managed-services-computer-icons-system-electronics-text-servi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81" b="89907" l="10000" r="90000">
                        <a14:foregroundMark x1="23804" y1="34019" x2="23804" y2="34019"/>
                        <a14:foregroundMark x1="52609" y1="5981" x2="52609" y2="5981"/>
                        <a14:foregroundMark x1="46522" y1="58131" x2="46522" y2="58131"/>
                        <a14:foregroundMark x1="42174" y1="60748" x2="42174" y2="60748"/>
                        <a14:foregroundMark x1="58043" y1="61869" x2="58043" y2="61869"/>
                        <a14:foregroundMark x1="50326" y1="54019" x2="50326" y2="54019"/>
                        <a14:foregroundMark x1="51087" y1="86729" x2="51087" y2="867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195" y="3013498"/>
            <a:ext cx="856418" cy="49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67136" y="3016616"/>
            <a:ext cx="533567" cy="513806"/>
          </a:xfrm>
          <a:prstGeom prst="rect">
            <a:avLst/>
          </a:prstGeom>
        </p:spPr>
      </p:pic>
      <p:sp>
        <p:nvSpPr>
          <p:cNvPr id="92" name="TextBox 91"/>
          <p:cNvSpPr txBox="1"/>
          <p:nvPr/>
        </p:nvSpPr>
        <p:spPr>
          <a:xfrm>
            <a:off x="7441622" y="2954733"/>
            <a:ext cx="3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Стрелка углом вверх 92"/>
          <p:cNvSpPr/>
          <p:nvPr/>
        </p:nvSpPr>
        <p:spPr>
          <a:xfrm rot="16200000" flipH="1" flipV="1">
            <a:off x="4488187" y="2891166"/>
            <a:ext cx="400683" cy="587182"/>
          </a:xfrm>
          <a:prstGeom prst="bent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5572125" y="3784967"/>
            <a:ext cx="2037495" cy="524544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соглашения с победителями конкурса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6" name="Рисунок 9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96168" y="3770933"/>
            <a:ext cx="533567" cy="513806"/>
          </a:xfrm>
          <a:prstGeom prst="rect">
            <a:avLst/>
          </a:prstGeom>
        </p:spPr>
      </p:pic>
      <p:sp>
        <p:nvSpPr>
          <p:cNvPr id="98" name="Стрелка углом вверх 97"/>
          <p:cNvSpPr/>
          <p:nvPr/>
        </p:nvSpPr>
        <p:spPr>
          <a:xfrm rot="16200000" flipH="1" flipV="1">
            <a:off x="5088462" y="3748824"/>
            <a:ext cx="425668" cy="368561"/>
          </a:xfrm>
          <a:prstGeom prst="bent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6309143" y="4514512"/>
            <a:ext cx="2037495" cy="395399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соглашения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0" name="Рисунок 9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30047" y="4460978"/>
            <a:ext cx="533567" cy="513806"/>
          </a:xfrm>
          <a:prstGeom prst="rect">
            <a:avLst/>
          </a:prstGeom>
        </p:spPr>
      </p:pic>
      <p:pic>
        <p:nvPicPr>
          <p:cNvPr id="101" name="Рисунок 10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58500" y="5362523"/>
            <a:ext cx="533567" cy="513806"/>
          </a:xfrm>
          <a:prstGeom prst="rect">
            <a:avLst/>
          </a:prstGeom>
        </p:spPr>
      </p:pic>
      <p:sp>
        <p:nvSpPr>
          <p:cNvPr id="102" name="Стрелка углом вверх 101"/>
          <p:cNvSpPr/>
          <p:nvPr/>
        </p:nvSpPr>
        <p:spPr>
          <a:xfrm rot="16200000" flipH="1" flipV="1">
            <a:off x="5812168" y="4440327"/>
            <a:ext cx="425668" cy="368561"/>
          </a:xfrm>
          <a:prstGeom prst="bent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7696168" y="5256454"/>
            <a:ext cx="2037495" cy="541155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соглашения и формирование отчетов о его исполнении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" name="Рисунок 10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71629" y="5256454"/>
            <a:ext cx="533567" cy="513806"/>
          </a:xfrm>
          <a:prstGeom prst="rect">
            <a:avLst/>
          </a:prstGeom>
        </p:spPr>
      </p:pic>
      <p:sp>
        <p:nvSpPr>
          <p:cNvPr id="105" name="Стрелка углом вверх 104"/>
          <p:cNvSpPr/>
          <p:nvPr/>
        </p:nvSpPr>
        <p:spPr>
          <a:xfrm rot="16200000" flipH="1" flipV="1">
            <a:off x="6933115" y="5022634"/>
            <a:ext cx="645498" cy="604675"/>
          </a:xfrm>
          <a:prstGeom prst="bent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760893" y="6526792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5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617785" y="456316"/>
            <a:ext cx="91440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noAutofit/>
          </a:bodyPr>
          <a:lstStyle/>
          <a:p>
            <a:pPr algn="ctr"/>
            <a:r>
              <a:rPr lang="ru-RU" sz="2400" b="1" dirty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 исполнителей услуг по социальному сертификату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29871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если федеральными законами не предусмотрена возможность выдачи социального сертификата на бумажном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носителе </a:t>
            </a:r>
            <a:r>
              <a:rPr lang="ru-RU" sz="1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1 ст. 20 Закона о </a:t>
            </a:r>
            <a:r>
              <a:rPr lang="ru-RU" sz="1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соцзаказе</a:t>
            </a:r>
            <a:r>
              <a:rPr lang="ru-RU" sz="1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 Требования к форме и содержанию социального сертификата установлены </a:t>
            </a:r>
            <a:r>
              <a:rPr lang="ru-RU" sz="1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РФ от 24.11.2020 № 1915</a:t>
            </a:r>
            <a:endParaRPr lang="ru-RU" sz="1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0" y="2558829"/>
            <a:ext cx="12130427" cy="3628087"/>
            <a:chOff x="98355" y="2340090"/>
            <a:chExt cx="12064338" cy="4067190"/>
          </a:xfrm>
        </p:grpSpPr>
        <p:sp>
          <p:nvSpPr>
            <p:cNvPr id="4" name="Объект 4"/>
            <p:cNvSpPr txBox="1">
              <a:spLocks/>
            </p:cNvSpPr>
            <p:nvPr/>
          </p:nvSpPr>
          <p:spPr>
            <a:xfrm>
              <a:off x="98355" y="3390541"/>
              <a:ext cx="3038857" cy="96532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аздел </a:t>
              </a: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«Общие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сведения о социальном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сертификате»</a:t>
              </a:r>
            </a:p>
            <a:p>
              <a:pPr marL="0" indent="0" algn="just">
                <a:buNone/>
              </a:pP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Объект 4"/>
            <p:cNvSpPr txBox="1">
              <a:spLocks/>
            </p:cNvSpPr>
            <p:nvPr/>
          </p:nvSpPr>
          <p:spPr>
            <a:xfrm>
              <a:off x="3306900" y="3419184"/>
              <a:ext cx="3249874" cy="113055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аздел II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«Сведения о государственных (муниципальных) услугах в социальной сфере и исполнителях услуг»</a:t>
              </a:r>
            </a:p>
            <a:p>
              <a:pPr marL="0" indent="0" algn="just">
                <a:buNone/>
              </a:pP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бъект 4"/>
            <p:cNvSpPr txBox="1">
              <a:spLocks/>
            </p:cNvSpPr>
            <p:nvPr/>
          </p:nvSpPr>
          <p:spPr>
            <a:xfrm>
              <a:off x="6682153" y="3419855"/>
              <a:ext cx="5480540" cy="167714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III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«Сведения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 заключенном между исполнителем услуг и потребителем услуг договоре или акте исполнителя услуг об оказании государственных (муниципальных) услуг в социальной сфере получателю социального сертификата и об итогах оказания государственной (муниципальной) услуги в социальной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сфере»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бъект 4"/>
            <p:cNvSpPr txBox="1">
              <a:spLocks/>
            </p:cNvSpPr>
            <p:nvPr/>
          </p:nvSpPr>
          <p:spPr>
            <a:xfrm>
              <a:off x="782515" y="2340090"/>
              <a:ext cx="9979270" cy="62632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Единые требования к информации, подлежащей включению в социальный сертификат, для всех субъектов Российской Федерации и направлений деятельности*</a:t>
              </a:r>
            </a:p>
            <a:p>
              <a:pPr marL="0" indent="0" algn="just">
                <a:buNone/>
              </a:pPr>
              <a:endParaRPr lang="ru-RU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1316617" y="2876031"/>
              <a:ext cx="369277" cy="491581"/>
            </a:xfrm>
            <a:prstGeom prst="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4613612" y="2931131"/>
              <a:ext cx="369277" cy="491581"/>
            </a:xfrm>
            <a:prstGeom prst="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9237784" y="2924876"/>
              <a:ext cx="369277" cy="491581"/>
            </a:xfrm>
            <a:prstGeom prst="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08787" y="5523341"/>
              <a:ext cx="2584939" cy="738554"/>
            </a:xfrm>
            <a:prstGeom prst="roundRect">
              <a:avLst/>
            </a:prstGeom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Заполняется в момент выдачи сертификата</a:t>
              </a:r>
              <a:endPara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395471" y="5065776"/>
              <a:ext cx="2886457" cy="1240718"/>
            </a:xfrm>
            <a:prstGeom prst="roundRect">
              <a:avLst/>
            </a:prstGeom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Заполняется частично в момент выдачи сертификата и после его предъявления исполнителю услуг</a:t>
              </a:r>
              <a:endPara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967903" y="5529748"/>
              <a:ext cx="4909041" cy="877532"/>
            </a:xfrm>
            <a:prstGeom prst="roundRect">
              <a:avLst/>
            </a:prstGeom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Заполняется после предъявления социального сертификата исполнителю услуг</a:t>
              </a:r>
              <a:endPara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482966" y="4151430"/>
              <a:ext cx="0" cy="12649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798251" y="4538965"/>
              <a:ext cx="1" cy="4604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9422423" y="4999413"/>
              <a:ext cx="1" cy="4604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334312" y="1213572"/>
            <a:ext cx="11523375" cy="830997"/>
          </a:xfrm>
          <a:prstGeom prst="rect">
            <a:avLst/>
          </a:prstGeom>
          <a:ln>
            <a:solidFill>
              <a:schemeClr val="accent6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социального сертификата осуществляется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*. Порядок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определяется Правительством Российской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12.07.2021 №</a:t>
            </a:r>
            <a:r>
              <a:rPr lang="en-US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1164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высшим исполнительным органом государственной власти субъекта Российской Федерации, местной администрацией муниципального образования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699319" y="6481922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12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10898717" y="1588"/>
            <a:ext cx="1016000" cy="366712"/>
          </a:xfrm>
        </p:spPr>
        <p:txBody>
          <a:bodyPr/>
          <a:lstStyle/>
          <a:p>
            <a:fld id="{96D22AF8-9CE5-42C2-82AD-32016400C418}" type="slidenum">
              <a:rPr lang="ru-RU" altLang="ru-RU" sz="19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24</a:t>
            </a:fld>
            <a:endParaRPr lang="ru-RU" altLang="ru-RU" sz="1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820673" y="360058"/>
            <a:ext cx="10515600" cy="653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оказания услуг в соответствии с социальным сертификатом</a:t>
            </a:r>
            <a:endParaRPr lang="ru-RU" sz="2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0" y="4265840"/>
            <a:ext cx="9144000" cy="232410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216" y="1054262"/>
            <a:ext cx="12192000" cy="5810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368300" sx="102000" sy="102000" algn="ctr" rotWithShape="0">
              <a:srgbClr val="8495BA">
                <a:alpha val="1372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на ЕПБС сведений о конкурсе и проекта соглашения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" y="3579878"/>
            <a:ext cx="12192000" cy="2471707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0" y="1054262"/>
            <a:ext cx="1735074" cy="4980516"/>
          </a:xfrm>
          <a:prstGeom prst="roundRect">
            <a:avLst>
              <a:gd name="adj" fmla="val 0"/>
            </a:avLst>
          </a:prstGeom>
          <a:solidFill>
            <a:srgbClr val="27835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ea typeface="Noto Sans" panose="020B0802040504020204" pitchFamily="34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-54711" y="1840370"/>
            <a:ext cx="18324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3336" y="4465059"/>
            <a:ext cx="13098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-20197" y="3561136"/>
            <a:ext cx="1735074" cy="10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1975959" y="4367034"/>
            <a:ext cx="1945411" cy="897433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направление заявки на включение в реестр исполнителей услуг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2613" y="6180901"/>
            <a:ext cx="533567" cy="51380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746181" y="6275332"/>
            <a:ext cx="1715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ГИИС ЭБ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РЭБ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50438" y="6282163"/>
            <a:ext cx="3656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информационные системы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972758" y="6316501"/>
            <a:ext cx="1460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ЕПГУ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РПГУ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storage.myseldon.com/news_pict_91/9131265C774694530C6E849DC0C1015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104" b="93848" l="6641" r="92139">
                        <a14:foregroundMark x1="27783" y1="21533" x2="27783" y2="21533"/>
                        <a14:foregroundMark x1="14893" y1="37646" x2="14893" y2="37646"/>
                        <a14:foregroundMark x1="23047" y1="41943" x2="23047" y2="41943"/>
                        <a14:foregroundMark x1="35059" y1="41260" x2="35059" y2="41260"/>
                        <a14:foregroundMark x1="25732" y1="53027" x2="25732" y2="53027"/>
                        <a14:foregroundMark x1="20752" y1="56006" x2="20752" y2="56006"/>
                        <a14:foregroundMark x1="37305" y1="54834" x2="37305" y2="54834"/>
                        <a14:foregroundMark x1="48633" y1="54395" x2="48633" y2="54395"/>
                        <a14:foregroundMark x1="59766" y1="54150" x2="59766" y2="54150"/>
                        <a14:foregroundMark x1="68359" y1="56006" x2="68359" y2="560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196" y="6210468"/>
            <a:ext cx="503783" cy="50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7.pngegg.com/pngimages/448/98/png-clipart-computer-icons-system-information-system-miscellaneous-purpl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000" b="91667" l="3889" r="97556">
                        <a14:foregroundMark x1="17889" y1="35889" x2="17889" y2="35889"/>
                        <a14:foregroundMark x1="62111" y1="65000" x2="62111" y2="65000"/>
                        <a14:foregroundMark x1="38778" y1="44111" x2="38778" y2="44111"/>
                        <a14:foregroundMark x1="76667" y1="65667" x2="76667" y2="65667"/>
                        <a14:foregroundMark x1="59444" y1="80111" x2="59444" y2="80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247" y="6195300"/>
            <a:ext cx="483237" cy="48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ttps://storage.myseldon.com/news_pict_91/9131265C774694530C6E849DC0C1015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6104" b="93848" l="6641" r="92139">
                        <a14:foregroundMark x1="27783" y1="21533" x2="27783" y2="21533"/>
                        <a14:foregroundMark x1="14893" y1="37646" x2="14893" y2="37646"/>
                        <a14:foregroundMark x1="23047" y1="41943" x2="23047" y2="41943"/>
                        <a14:foregroundMark x1="35059" y1="41260" x2="35059" y2="41260"/>
                        <a14:foregroundMark x1="25732" y1="53027" x2="25732" y2="53027"/>
                        <a14:foregroundMark x1="20752" y1="56006" x2="20752" y2="56006"/>
                        <a14:foregroundMark x1="37305" y1="54834" x2="37305" y2="54834"/>
                        <a14:foregroundMark x1="48633" y1="54395" x2="48633" y2="54395"/>
                        <a14:foregroundMark x1="59766" y1="54150" x2="59766" y2="54150"/>
                        <a14:foregroundMark x1="68359" y1="56006" x2="68359" y2="560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363" y="3996779"/>
            <a:ext cx="503783" cy="50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Скругленный прямоугольник 59"/>
          <p:cNvSpPr/>
          <p:nvPr/>
        </p:nvSpPr>
        <p:spPr>
          <a:xfrm>
            <a:off x="1984006" y="1779874"/>
            <a:ext cx="1937364" cy="897433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исполнителя услуг на соответствие установленным требованиям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" name="Picture 4" descr="https://e7.pngegg.com/pngimages/448/98/png-clipart-computer-icons-system-information-system-miscellaneous-purpl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000" b="91667" l="3889" r="97556">
                        <a14:foregroundMark x1="17889" y1="35889" x2="17889" y2="35889"/>
                        <a14:foregroundMark x1="62111" y1="65000" x2="62111" y2="65000"/>
                        <a14:foregroundMark x1="38778" y1="44111" x2="38778" y2="44111"/>
                        <a14:foregroundMark x1="76667" y1="65667" x2="76667" y2="65667"/>
                        <a14:foregroundMark x1="59444" y1="80111" x2="59444" y2="80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909" y="1383555"/>
            <a:ext cx="483237" cy="48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Скругленный прямоугольник 61"/>
          <p:cNvSpPr/>
          <p:nvPr/>
        </p:nvSpPr>
        <p:spPr>
          <a:xfrm>
            <a:off x="4600683" y="1779873"/>
            <a:ext cx="2072679" cy="897433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подписание соглашения с исполнителем услуг, включение соглашения в реестр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273679" y="4374718"/>
            <a:ext cx="2072679" cy="897433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договора между потребителем и исполнителем/издание исполнителем распорядительного акта</a:t>
            </a: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31509" y="1285903"/>
            <a:ext cx="533567" cy="513806"/>
          </a:xfrm>
          <a:prstGeom prst="rect">
            <a:avLst/>
          </a:prstGeom>
        </p:spPr>
      </p:pic>
      <p:sp>
        <p:nvSpPr>
          <p:cNvPr id="84" name="Скругленный прямоугольник 83"/>
          <p:cNvSpPr/>
          <p:nvPr/>
        </p:nvSpPr>
        <p:spPr>
          <a:xfrm>
            <a:off x="4605751" y="4384111"/>
            <a:ext cx="1926933" cy="897433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исполнителя потребителем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7352675" y="1792274"/>
            <a:ext cx="1887152" cy="897433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размера субсидии на основании предъявленных сертификатов, включение данных в реестр соглашений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10032996" y="1772698"/>
            <a:ext cx="1887152" cy="897433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в порядке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финобеспечения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возмещения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>
            <a:stCxn id="42" idx="0"/>
            <a:endCxn id="60" idx="2"/>
          </p:cNvCxnSpPr>
          <p:nvPr/>
        </p:nvCxnSpPr>
        <p:spPr>
          <a:xfrm flipV="1">
            <a:off x="2948665" y="2677307"/>
            <a:ext cx="4023" cy="1689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4014463" y="2228589"/>
            <a:ext cx="54096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5587616" y="2764169"/>
            <a:ext cx="20724" cy="1585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flipH="1" flipV="1">
            <a:off x="8253407" y="2776246"/>
            <a:ext cx="18541" cy="1509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6622590" y="4823435"/>
            <a:ext cx="588959" cy="9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10909059" y="2745505"/>
            <a:ext cx="0" cy="1652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3" name="Рисунок 11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650055" y="3892649"/>
            <a:ext cx="533567" cy="513806"/>
          </a:xfrm>
          <a:prstGeom prst="rect">
            <a:avLst/>
          </a:prstGeom>
        </p:spPr>
      </p:pic>
      <p:pic>
        <p:nvPicPr>
          <p:cNvPr id="45" name="Picture 4" descr="https://e7.pngegg.com/pngimages/448/98/png-clipart-computer-icons-system-information-system-miscellaneous-purpl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000" b="91667" l="3889" r="97556">
                        <a14:foregroundMark x1="17889" y1="35889" x2="17889" y2="35889"/>
                        <a14:foregroundMark x1="62111" y1="65000" x2="62111" y2="65000"/>
                        <a14:foregroundMark x1="38778" y1="44111" x2="38778" y2="44111"/>
                        <a14:foregroundMark x1="76667" y1="65667" x2="76667" y2="65667"/>
                        <a14:foregroundMark x1="59444" y1="80111" x2="59444" y2="80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437" y="1382534"/>
            <a:ext cx="483237" cy="48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Прямая со стрелкой 47"/>
          <p:cNvCxnSpPr/>
          <p:nvPr/>
        </p:nvCxnSpPr>
        <p:spPr>
          <a:xfrm>
            <a:off x="9377910" y="2194043"/>
            <a:ext cx="588959" cy="9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1" name="Picture 2" descr="https://storage.myseldon.com/news_pict_91/9131265C774694530C6E849DC0C1015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6104" b="93848" l="6641" r="92139">
                        <a14:foregroundMark x1="27783" y1="21533" x2="27783" y2="21533"/>
                        <a14:foregroundMark x1="14893" y1="37646" x2="14893" y2="37646"/>
                        <a14:foregroundMark x1="23047" y1="41943" x2="23047" y2="41943"/>
                        <a14:foregroundMark x1="35059" y1="41260" x2="35059" y2="41260"/>
                        <a14:foregroundMark x1="25732" y1="53027" x2="25732" y2="53027"/>
                        <a14:foregroundMark x1="20752" y1="56006" x2="20752" y2="56006"/>
                        <a14:foregroundMark x1="37305" y1="54834" x2="37305" y2="54834"/>
                        <a14:foregroundMark x1="48633" y1="54395" x2="48633" y2="54395"/>
                        <a14:foregroundMark x1="59766" y1="54150" x2="59766" y2="54150"/>
                        <a14:foregroundMark x1="68359" y1="56006" x2="68359" y2="560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397" y="4016312"/>
            <a:ext cx="503783" cy="50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https://storage.myseldon.com/news_pict_91/9131265C774694530C6E849DC0C1015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6104" b="93848" l="6641" r="92139">
                        <a14:foregroundMark x1="27783" y1="21533" x2="27783" y2="21533"/>
                        <a14:foregroundMark x1="14893" y1="37646" x2="14893" y2="37646"/>
                        <a14:foregroundMark x1="23047" y1="41943" x2="23047" y2="41943"/>
                        <a14:foregroundMark x1="35059" y1="41260" x2="35059" y2="41260"/>
                        <a14:foregroundMark x1="25732" y1="53027" x2="25732" y2="53027"/>
                        <a14:foregroundMark x1="20752" y1="56006" x2="20752" y2="56006"/>
                        <a14:foregroundMark x1="37305" y1="54834" x2="37305" y2="54834"/>
                        <a14:foregroundMark x1="48633" y1="54395" x2="48633" y2="54395"/>
                        <a14:foregroundMark x1="59766" y1="54150" x2="59766" y2="54150"/>
                        <a14:foregroundMark x1="68359" y1="56006" x2="68359" y2="560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294" y="3963943"/>
            <a:ext cx="503783" cy="50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https://e7.pngegg.com/pngimages/448/98/png-clipart-computer-icons-system-information-system-miscellaneous-purpl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000" b="91667" l="3889" r="97556">
                        <a14:foregroundMark x1="17889" y1="35889" x2="17889" y2="35889"/>
                        <a14:foregroundMark x1="62111" y1="65000" x2="62111" y2="65000"/>
                        <a14:foregroundMark x1="38778" y1="44111" x2="38778" y2="44111"/>
                        <a14:foregroundMark x1="76667" y1="65667" x2="76667" y2="65667"/>
                        <a14:foregroundMark x1="59444" y1="80111" x2="59444" y2="80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549" y="1316472"/>
            <a:ext cx="483237" cy="48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Скругленный прямоугольник 54"/>
          <p:cNvSpPr/>
          <p:nvPr/>
        </p:nvSpPr>
        <p:spPr>
          <a:xfrm>
            <a:off x="10075385" y="4389487"/>
            <a:ext cx="1926933" cy="897433"/>
          </a:xfrm>
          <a:prstGeom prst="roundRect">
            <a:avLst/>
          </a:prstGeom>
          <a:solidFill>
            <a:srgbClr val="278351"/>
          </a:solidFill>
          <a:ln>
            <a:solidFill>
              <a:srgbClr val="27835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соглашения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741959" y="6490552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49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/>
          </p:nvPr>
        </p:nvGraphicFramePr>
        <p:xfrm>
          <a:off x="681169" y="1189712"/>
          <a:ext cx="10929194" cy="1793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87213" y="693189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" y="270286"/>
            <a:ext cx="11649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соглашений с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исполнителями услуг по результатам проведенного отбора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3256" y="3146955"/>
            <a:ext cx="11117107" cy="830997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в электронной форме соглашений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Правительством Российской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от 31.03.2021 № 498)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высшим исполнительным органом государственной власти субъекта Российской Федерации, местной администрацией муниципального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образования*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2537" y="6264649"/>
            <a:ext cx="10927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en-US" sz="1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статьи 2</a:t>
            </a:r>
            <a:r>
              <a:rPr lang="en-US" sz="1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соцзаказе</a:t>
            </a:r>
            <a:endPara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 до конца 2021 г.  </a:t>
            </a: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r>
              <a:rPr lang="ru-RU" sz="1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1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sz="1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ru-RU" sz="1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соцзаказе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255" y="3978864"/>
            <a:ext cx="102638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дополнительные соглашения формируются в форме электронного документа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b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ГИИС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«Электронный бюджет» или в региональных информационных системах и подписываются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УКЭП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3 ст. 21 Закона о </a:t>
            </a:r>
            <a:r>
              <a:rPr lang="ru-RU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соцзаказе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заключается в соответствии с типовой формой, утверждаемой Минфином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России**,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ОИВ субъектов РФ,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ОМСУ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21 Закона о </a:t>
            </a:r>
            <a:r>
              <a:rPr lang="ru-RU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соцзаказе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соглашение осуществляется посредством заключения дополнительных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1 ст. 21 Закона о </a:t>
            </a:r>
            <a:r>
              <a:rPr lang="ru-RU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соцзаказе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https://img2.freepng.ru/20190214/tui/kisspng-contract-portable-network-graphics-transparency-cl-5c663f9d16cc00.380019591550204829093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8000" l="6556" r="90000">
                        <a14:foregroundMark x1="39333" y1="22286" x2="30111" y2="26000"/>
                        <a14:foregroundMark x1="46333" y1="39571" x2="46333" y2="39571"/>
                        <a14:foregroundMark x1="64778" y1="56000" x2="64778" y2="56000"/>
                        <a14:foregroundMark x1="42778" y1="72571" x2="42778" y2="72571"/>
                        <a14:foregroundMark x1="58778" y1="73000" x2="58778" y2="73000"/>
                        <a14:foregroundMark x1="37000" y1="56714" x2="37000" y2="56714"/>
                        <a14:foregroundMark x1="33333" y1="60000" x2="33333" y2="60000"/>
                        <a14:foregroundMark x1="32889" y1="53571" x2="32889" y2="53571"/>
                        <a14:foregroundMark x1="34778" y1="68857" x2="34778" y2="68857"/>
                        <a14:foregroundMark x1="32667" y1="46714" x2="32667" y2="46714"/>
                        <a14:foregroundMark x1="50667" y1="31714" x2="50667" y2="31714"/>
                        <a14:foregroundMark x1="52556" y1="25857" x2="52556" y2="258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426" y="4343625"/>
            <a:ext cx="1320239" cy="102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Восклицательный знак эмодзи ❗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88" y="5706131"/>
            <a:ext cx="626850" cy="68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2537" y="5771397"/>
            <a:ext cx="110073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 результатам отбора исполнителем услуг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учреждение с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учреждением заключается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 предоставлении субсидии на финансовое обеспечение выполнения государственного (муниципального)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задания***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629828" y="6433925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24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306" y="2445829"/>
            <a:ext cx="9782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Капитальные вложения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счет средств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бюджетов</a:t>
            </a:r>
            <a:endParaRPr lang="ru-RU" sz="24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29828" y="6472025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610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-1" y="445366"/>
            <a:ext cx="12192000" cy="5696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 Кодирование объектов (</a:t>
            </a:r>
            <a:r>
              <a:rPr lang="ru-RU" sz="200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действующее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регулирование)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410" y="968846"/>
            <a:ext cx="10918918" cy="486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5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ГИИС «Электронный бюджет» </a:t>
            </a:r>
            <a:r>
              <a:rPr lang="ru-RU" sz="160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каждому </a:t>
            </a:r>
            <a:r>
              <a:rPr lang="ru-RU" sz="1600" b="1" dirty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объекту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капитального строительства (объекту недвижимого имущества) </a:t>
            </a:r>
            <a:r>
              <a:rPr lang="ru-RU" sz="160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присваивается уникальный код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*.</a:t>
            </a:r>
          </a:p>
          <a:p>
            <a:pPr marL="285750" indent="-285750" algn="just">
              <a:lnSpc>
                <a:spcPct val="95000"/>
              </a:lnSpc>
              <a:buFontTx/>
              <a:buChar char="-"/>
            </a:pPr>
            <a:endParaRPr lang="ru-RU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Уникальный код применяется на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всех этапах бюджетного процесса с момента формирования главными распорядителями средств федерального бюджета ОБАС до регистрации прав собственности на объект в ЕГРН, при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lnSpc>
                <a:spcPct val="90000"/>
              </a:lnSpc>
              <a:buFontTx/>
              <a:buChar char="-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0000"/>
              </a:lnSpc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Такое кодирование обеспечивает:</a:t>
            </a:r>
          </a:p>
          <a:p>
            <a:pPr algn="just">
              <a:lnSpc>
                <a:spcPct val="95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преемственность капитальных вложений в конкретный объект в течение всего жизненного цикла:</a:t>
            </a:r>
          </a:p>
          <a:p>
            <a:pPr algn="just">
              <a:lnSpc>
                <a:spcPct val="95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оперативность перераспределения бюджетных ассигнований на капитальные вложения с одного объекта на другой в случае необходимости такого перераспределения. </a:t>
            </a:r>
          </a:p>
          <a:p>
            <a:pPr algn="just">
              <a:lnSpc>
                <a:spcPct val="95000"/>
              </a:lnSpc>
            </a:pPr>
            <a:endParaRPr lang="ru-RU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ГИИС «Электронный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бюджет»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код объекта присваивается всем объектам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независимо от их включения в ФАИП, в том числе всем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софинансируемым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из федерального бюджета региональным (муниципальным) объектам, включая объекты стоимостью менее 1,5 млрд. рублей при заключении соглашений о предоставлении субсидий).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3331" y="2293806"/>
            <a:ext cx="10798997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61950" indent="-180975" algn="just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обоснований бюджетных ассигнований 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внесении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изменений в них;</a:t>
            </a:r>
          </a:p>
          <a:p>
            <a:pPr marL="361950" indent="-180975" algn="just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утверждении, доведении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лимитов бюджетных обязательств 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внесении 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них изменений;</a:t>
            </a:r>
          </a:p>
          <a:p>
            <a:pPr marL="361950" indent="-180975" algn="just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принятии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бюджетных обязательств получателя бюджетных средств, а также обязательств юридических лиц, принятых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рамках исполнения указанных бюджетных обязательств;</a:t>
            </a:r>
          </a:p>
          <a:p>
            <a:pPr marL="361950" indent="-180975" algn="just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принятии, исполнении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санкционировании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оплаты денежных обязательств;</a:t>
            </a:r>
          </a:p>
          <a:p>
            <a:pPr marL="361950" indent="-180975" algn="just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ведении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бюджетного учета,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составлении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представлении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бюджетной отчетности.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3825" y="6342625"/>
            <a:ext cx="11439751" cy="44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3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постановления Правительства Российской Федерации </a:t>
            </a:r>
            <a:r>
              <a:rPr lang="ru-RU" sz="1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30.10.2020 № 1769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"О внесении изменений в некоторые акты Правительства Российской Федерации и признании утратившими силу отдельных положений постановления Правительства Российской Федерации от 28 ноября 2018 г. № 1430</a:t>
            </a: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7896" y="103784"/>
            <a:ext cx="97828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Капитальные вложения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счет средств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бюджетов</a:t>
            </a:r>
            <a:endParaRPr lang="ru-RU" sz="22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60892" y="6550223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15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05195" y="1230285"/>
          <a:ext cx="10774682" cy="48961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5762">
                  <a:extLst>
                    <a:ext uri="{9D8B030D-6E8A-4147-A177-3AD203B41FA5}">
                      <a16:colId xmlns:a16="http://schemas.microsoft.com/office/drawing/2014/main" xmlns="" val="3007094228"/>
                    </a:ext>
                  </a:extLst>
                </a:gridCol>
                <a:gridCol w="4033081">
                  <a:extLst>
                    <a:ext uri="{9D8B030D-6E8A-4147-A177-3AD203B41FA5}">
                      <a16:colId xmlns:a16="http://schemas.microsoft.com/office/drawing/2014/main" xmlns="" val="585704773"/>
                    </a:ext>
                  </a:extLst>
                </a:gridCol>
                <a:gridCol w="6305839">
                  <a:extLst>
                    <a:ext uri="{9D8B030D-6E8A-4147-A177-3AD203B41FA5}">
                      <a16:colId xmlns:a16="http://schemas.microsoft.com/office/drawing/2014/main" xmlns="" val="1117600814"/>
                    </a:ext>
                  </a:extLst>
                </a:gridCol>
              </a:tblGrid>
              <a:tr h="397923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Процедура</a:t>
                      </a:r>
                      <a:endParaRPr lang="ru-RU" sz="1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Нормативный правовой акт</a:t>
                      </a:r>
                      <a:endParaRPr lang="ru-RU" sz="1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16821949"/>
                  </a:ext>
                </a:extLst>
              </a:tr>
              <a:tr h="114186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Планирование бюджетных ассигнований (составление обоснований бюджетных ассигнований)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Минфина России от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28.02.2020 № 32н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 Порядке формирования и представления главными распорядителями средств федерального бюджета обоснований бюджетных ассигнований» </a:t>
                      </a:r>
                    </a:p>
                    <a:p>
                      <a:pPr algn="just"/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 редакции приказа Минфина России от 29.06.2020 № 124н)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8495454"/>
                  </a:ext>
                </a:extLst>
              </a:tr>
              <a:tr h="6574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лимитов бюджетных обязательства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Минфина России от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27.08.2018 № 184н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 редакции приказа Минфина России от 30.10.2020 № 252н)</a:t>
                      </a:r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9388323"/>
                  </a:ext>
                </a:extLst>
              </a:tr>
              <a:tr h="6574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Доведение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распределение лимитов бюджетных обязательств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Минфина России от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30.09.2008 № 104н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 редакции приказа Минфина России от 10.11.2020 № 262н)</a:t>
                      </a:r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5700336"/>
                  </a:ext>
                </a:extLst>
              </a:tr>
              <a:tr h="11072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Учет бюджетных и денежных обязательств получателей средств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федерального бюджета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Минфина России от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30.10.2020 № 258н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утверждении Порядка учета бюджетных и денежных обязательств получателей средств федерального бюджета территориальными органами Федерального казначейства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7135404"/>
                  </a:ext>
                </a:extLst>
              </a:tr>
              <a:tr h="9342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Санкционирование оплаты денежных обязательств получателей средств федерального бюджета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Минфина России от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30.10.2020 № 257н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 утверждении Порядка санкционирования оплаты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денежных обязательств получателей средств федерального бюджета …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3635036"/>
                  </a:ext>
                </a:extLst>
              </a:tr>
            </a:tbl>
          </a:graphicData>
        </a:graphic>
      </p:graphicFrame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0" y="441373"/>
            <a:ext cx="12192000" cy="71536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Применение в бюджетном процессе </a:t>
            </a:r>
            <a:r>
              <a:rPr lang="ru-RU" sz="2000" b="1" dirty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уникального кода </a:t>
            </a:r>
            <a:r>
              <a:rPr lang="ru-RU" sz="200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объекта</a:t>
            </a:r>
            <a:endParaRPr lang="ru-RU" sz="2000" b="1" dirty="0">
              <a:solidFill>
                <a:srgbClr val="077A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7896" y="103784"/>
            <a:ext cx="97828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Капитальные вложения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счет средств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бюджетов</a:t>
            </a:r>
            <a:endParaRPr lang="ru-RU" sz="22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29828" y="6472025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762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980789" y="492179"/>
            <a:ext cx="10399222" cy="1162983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составе ГИИС «Электронный бюджет» </a:t>
            </a:r>
            <a:r>
              <a:rPr lang="ru-RU" sz="180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общедоступного </a:t>
            </a:r>
            <a:br>
              <a:rPr lang="ru-RU" sz="180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сервиса присвоения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ведения уникальных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идентификационных </a:t>
            </a:r>
            <a:r>
              <a:rPr lang="ru-RU" sz="180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кодов </a:t>
            </a:r>
            <a:br>
              <a:rPr lang="ru-RU" sz="180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объектов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капитального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строительства (УИК  ОКС)* (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планируется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к реализации)</a:t>
            </a:r>
            <a:endParaRPr lang="ru-RU" sz="1800" b="1" dirty="0">
              <a:solidFill>
                <a:srgbClr val="077A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1274" y="1571105"/>
            <a:ext cx="10382596" cy="419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Присваивается </a:t>
            </a:r>
            <a:r>
              <a:rPr lang="ru-RU" sz="175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каждому объекту </a:t>
            </a:r>
            <a:r>
              <a:rPr lang="ru-RU" sz="1750" dirty="0">
                <a:latin typeface="Arial" panose="020B0604020202020204" pitchFamily="34" charset="0"/>
                <a:cs typeface="Arial" panose="020B0604020202020204" pitchFamily="34" charset="0"/>
              </a:rPr>
              <a:t>капитального </a:t>
            </a: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строительства </a:t>
            </a:r>
            <a:r>
              <a:rPr lang="ru-RU" sz="1750" dirty="0">
                <a:latin typeface="Arial" panose="020B0604020202020204" pitchFamily="34" charset="0"/>
                <a:cs typeface="Arial" panose="020B0604020202020204" pitchFamily="34" charset="0"/>
              </a:rPr>
              <a:t>на всех </a:t>
            </a: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этапах жизненного </a:t>
            </a:r>
            <a:r>
              <a:rPr lang="ru-RU" sz="1750" dirty="0">
                <a:latin typeface="Arial" panose="020B0604020202020204" pitchFamily="34" charset="0"/>
                <a:cs typeface="Arial" panose="020B0604020202020204" pitchFamily="34" charset="0"/>
              </a:rPr>
              <a:t>цикла объекта </a:t>
            </a:r>
            <a:r>
              <a:rPr lang="ru-RU" sz="175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750" b="1" dirty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 </a:t>
            </a:r>
            <a:r>
              <a:rPr lang="ru-RU" sz="175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зависимости от источников </a:t>
            </a:r>
            <a:r>
              <a:rPr lang="ru-RU" sz="1750" b="1" dirty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финансирования, формы и вида собственности</a:t>
            </a:r>
            <a:r>
              <a:rPr lang="ru-RU" sz="175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, в </a:t>
            </a:r>
            <a:r>
              <a:rPr lang="ru-RU" sz="1750" dirty="0">
                <a:latin typeface="Arial" panose="020B0604020202020204" pitchFamily="34" charset="0"/>
                <a:cs typeface="Arial" panose="020B0604020202020204" pitchFamily="34" charset="0"/>
              </a:rPr>
              <a:t>том </a:t>
            </a: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числе планируемого </a:t>
            </a:r>
            <a:r>
              <a:rPr lang="ru-RU" sz="1750" dirty="0">
                <a:latin typeface="Arial" panose="020B0604020202020204" pitchFamily="34" charset="0"/>
                <a:cs typeface="Arial" panose="020B0604020202020204" pitchFamily="34" charset="0"/>
              </a:rPr>
              <a:t>к строительству, включая объекты, находящиеся за </a:t>
            </a: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пределами территории </a:t>
            </a:r>
            <a:r>
              <a:rPr lang="ru-RU" sz="1750" dirty="0">
                <a:latin typeface="Arial" panose="020B0604020202020204" pitchFamily="34" charset="0"/>
                <a:cs typeface="Arial" panose="020B0604020202020204" pitchFamily="34" charset="0"/>
              </a:rPr>
              <a:t>Российской </a:t>
            </a: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</a:p>
          <a:p>
            <a:pPr marL="342900" indent="-342900" algn="just">
              <a:buAutoNum type="arabicPeriod"/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Может быть </a:t>
            </a:r>
            <a:r>
              <a:rPr lang="ru-RU" sz="1750" dirty="0">
                <a:latin typeface="Arial" panose="020B0604020202020204" pitchFamily="34" charset="0"/>
                <a:cs typeface="Arial" panose="020B0604020202020204" pitchFamily="34" charset="0"/>
              </a:rPr>
              <a:t>получен </a:t>
            </a:r>
            <a:r>
              <a:rPr lang="ru-RU" sz="175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обращение к сервису </a:t>
            </a: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ГИИС «Электронный бюджет» </a:t>
            </a:r>
            <a:r>
              <a:rPr lang="ru-RU" sz="1750" dirty="0">
                <a:latin typeface="Arial" panose="020B0604020202020204" pitchFamily="34" charset="0"/>
                <a:cs typeface="Arial" panose="020B0604020202020204" pitchFamily="34" charset="0"/>
              </a:rPr>
              <a:t>либо через </a:t>
            </a:r>
            <a:r>
              <a:rPr lang="ru-RU" sz="175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портал </a:t>
            </a: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государственных услуг</a:t>
            </a:r>
          </a:p>
          <a:p>
            <a:pPr marL="342900" indent="-342900" algn="just">
              <a:buAutoNum type="arabicPeriod"/>
            </a:pP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Первоначальное заполнение данных об объекте (при присвоении УИК ОКС) включает </a:t>
            </a:r>
            <a:r>
              <a:rPr lang="ru-RU" sz="1750" b="1" dirty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минимальный </a:t>
            </a:r>
            <a:r>
              <a:rPr lang="ru-RU" sz="175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атрибутный состав </a:t>
            </a: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реквизитов</a:t>
            </a:r>
            <a:endParaRPr lang="ru-RU" sz="175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УИК ОКС </a:t>
            </a:r>
            <a:r>
              <a:rPr lang="ru-RU" sz="1750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подлежит обязательному применению </a:t>
            </a:r>
            <a:r>
              <a:rPr lang="ru-RU" sz="175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о всех информационных системах, содержащих </a:t>
            </a:r>
            <a:r>
              <a:rPr lang="ru-RU" sz="1750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использующих данные об объектах капитального </a:t>
            </a:r>
            <a:r>
              <a:rPr lang="ru-RU" sz="1750" dirty="0">
                <a:latin typeface="Arial" panose="020B0604020202020204" pitchFamily="34" charset="0"/>
                <a:cs typeface="Arial" panose="020B0604020202020204" pitchFamily="34" charset="0"/>
              </a:rPr>
              <a:t>строительства </a:t>
            </a:r>
            <a:r>
              <a:rPr lang="ru-RU" sz="13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(Единый портал </a:t>
            </a:r>
            <a:r>
              <a:rPr lang="ru-RU" sz="1350" i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государственных услуг, </a:t>
            </a:r>
            <a:r>
              <a:rPr lang="ru-RU" sz="135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ГАС "Управление", информационные системы </a:t>
            </a:r>
            <a:r>
              <a:rPr lang="ru-RU" sz="1350" i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35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ресурсы </a:t>
            </a:r>
            <a:r>
              <a:rPr lang="ru-RU" sz="1350" i="1" dirty="0">
                <a:latin typeface="Arial" panose="020B0604020202020204" pitchFamily="34" charset="0"/>
                <a:cs typeface="Arial" panose="020B0604020202020204" pitchFamily="34" charset="0"/>
              </a:rPr>
              <a:t>Минстроя России, </a:t>
            </a:r>
            <a:r>
              <a:rPr lang="ru-RU" sz="1350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Минтранса России</a:t>
            </a:r>
            <a:r>
              <a:rPr lang="ru-RU" sz="1350" i="1" dirty="0">
                <a:latin typeface="Arial" panose="020B0604020202020204" pitchFamily="34" charset="0"/>
                <a:cs typeface="Arial" panose="020B0604020202020204" pitchFamily="34" charset="0"/>
              </a:rPr>
              <a:t>, Минэкономразвития России, Казначейства России, </a:t>
            </a:r>
            <a:r>
              <a:rPr lang="ru-RU" sz="13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Росреестра</a:t>
            </a:r>
            <a:r>
              <a:rPr lang="ru-RU" sz="13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Ростехнадзора</a:t>
            </a:r>
            <a:r>
              <a:rPr lang="ru-RU" sz="135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Росимущества</a:t>
            </a:r>
            <a:r>
              <a:rPr lang="ru-RU" sz="13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ФАУ </a:t>
            </a:r>
            <a:r>
              <a:rPr lang="ru-RU" sz="1350" i="1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350" i="1" dirty="0" err="1">
                <a:latin typeface="Arial" panose="020B0604020202020204" pitchFamily="34" charset="0"/>
                <a:cs typeface="Arial" panose="020B0604020202020204" pitchFamily="34" charset="0"/>
              </a:rPr>
              <a:t>Главгосэкспертиза</a:t>
            </a:r>
            <a:r>
              <a:rPr lang="ru-RU" sz="1350" i="1" dirty="0">
                <a:latin typeface="Arial" panose="020B0604020202020204" pitchFamily="34" charset="0"/>
                <a:cs typeface="Arial" panose="020B0604020202020204" pitchFamily="34" charset="0"/>
              </a:rPr>
              <a:t>", </a:t>
            </a:r>
            <a:r>
              <a:rPr lang="ru-RU" sz="135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государственные (муниципальные) информационные системы </a:t>
            </a:r>
            <a:r>
              <a:rPr lang="ru-RU" sz="1350" i="1" dirty="0">
                <a:latin typeface="Arial" panose="020B0604020202020204" pitchFamily="34" charset="0"/>
                <a:cs typeface="Arial" panose="020B0604020202020204" pitchFamily="34" charset="0"/>
              </a:rPr>
              <a:t>субъектов </a:t>
            </a:r>
            <a:r>
              <a:rPr lang="ru-RU" sz="135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Федерации)</a:t>
            </a:r>
            <a:endParaRPr lang="ru-RU" sz="13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65200" y="6325107"/>
            <a:ext cx="11439751" cy="26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*письмо Аппарата Правительства Российской Федерации </a:t>
            </a:r>
            <a:r>
              <a:rPr lang="ru-RU" sz="1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27.09.2021 № П6-67836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0036" y="103784"/>
            <a:ext cx="97007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Капитальные вложения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счет средств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бюджетов</a:t>
            </a:r>
            <a:endParaRPr lang="ru-RU" sz="22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29828" y="6472025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8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31" y="102049"/>
            <a:ext cx="10515600" cy="146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Механизмы обеспечения публичности информации о субсидиях, предоставляемых из бюджетов бюджетной системы Российской Федерации 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(постановление Правительства Российской Федерации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18.09.2020 № </a:t>
            </a:r>
            <a:r>
              <a:rPr lang="ru-RU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1492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9618998"/>
              </p:ext>
            </p:extLst>
          </p:nvPr>
        </p:nvGraphicFramePr>
        <p:xfrm>
          <a:off x="114300" y="1187648"/>
          <a:ext cx="11893665" cy="567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7645" y="1776218"/>
            <a:ext cx="394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2431" y="3100712"/>
            <a:ext cx="394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2431" y="4434241"/>
            <a:ext cx="394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645" y="5744159"/>
            <a:ext cx="394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550996" y="6356350"/>
            <a:ext cx="344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1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0" y="410002"/>
            <a:ext cx="12192000" cy="48692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2.1 Комплексный запрос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3672" y="2009444"/>
            <a:ext cx="102246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kumimoji="0" lang="ru-RU" sz="1800" b="1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омплексный</a:t>
            </a:r>
            <a:r>
              <a:rPr kumimoji="0" lang="ru-RU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запрос</a:t>
            </a:r>
            <a:r>
              <a:rPr kumimoji="0" lang="ru-RU" sz="1800" b="1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предложение по перераспределению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ассигнований в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между годами и (или) изменение данных по объектам,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содержащихся в НПА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(решении),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без внесения изменений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само это решение: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формируется, согласовывается и утверждается в ГИИС «Электронный </a:t>
            </a:r>
            <a:r>
              <a:rPr lang="ru-RU" b="1" dirty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</a:t>
            </a:r>
            <a:r>
              <a:rPr lang="ru-RU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ru-RU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подготавливается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 основании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предложений по внесению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изм.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ОБАС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(в т.ч. разных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ГРБСов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рассматривается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одновременно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ответственным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исполнителем госпрограммы РФ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Минфином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России и Минэкономразвития России;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ru-RU" b="1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утверждается</a:t>
            </a:r>
            <a:r>
              <a:rPr lang="ru-RU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президиумом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штабом)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Правительственной комиссии по региональному развитию в Российской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 или может </a:t>
            </a:r>
            <a:r>
              <a:rPr lang="ru-RU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быть утвержден ГРБС </a:t>
            </a:r>
            <a:r>
              <a:rPr lang="ru-RU" b="1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 </a:t>
            </a:r>
            <a:r>
              <a:rPr lang="ru-RU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случае, если комплексным запросом не вносятся изменения в сводную роспись и/или  в инвестиционные параметры объекта.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8516" y="896930"/>
            <a:ext cx="108397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defRPr/>
            </a:pPr>
            <a:r>
              <a:rPr lang="ru-RU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УСТАНОВЛЕНА ПРОЦЕДУРА УСКОРЕННОГО ПЕРЕРАСПРЕДЕЛЕНИЯ </a:t>
            </a:r>
            <a:r>
              <a:rPr lang="ru-RU" b="1" dirty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АССИГНОВАНИЙ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федерального бюджета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капитальных вложений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lvl="0" algn="ctr" defTabSz="457200">
              <a:defRPr/>
            </a:pPr>
            <a:r>
              <a:rPr lang="ru-RU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ОСНОВАНИИ КОМПЛЕКСНОГО ЗАПРОСА**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5221" y="6350528"/>
            <a:ext cx="1010827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50" i="1" dirty="0" smtClean="0">
                <a:latin typeface="Arial" panose="020B0604020202020204" pitchFamily="34" charset="0"/>
                <a:cs typeface="Arial" panose="020B0604020202020204" pitchFamily="34" charset="0"/>
              </a:rPr>
              <a:t>** </a:t>
            </a:r>
            <a:r>
              <a:rPr lang="ru-RU" sz="125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пункты 16.1-16.8 </a:t>
            </a:r>
            <a:r>
              <a:rPr lang="ru-RU" sz="125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Положения о мерах по обеспечению исполнения федерального </a:t>
            </a:r>
            <a:r>
              <a:rPr lang="ru-RU" sz="1250" i="1" dirty="0">
                <a:latin typeface="Arial" panose="020B0604020202020204" pitchFamily="34" charset="0"/>
                <a:cs typeface="Arial" panose="020B0604020202020204" pitchFamily="34" charset="0"/>
              </a:rPr>
              <a:t>бюджета, </a:t>
            </a:r>
            <a:r>
              <a:rPr lang="ru-RU" sz="125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утвержденного постановлением </a:t>
            </a:r>
            <a:r>
              <a:rPr lang="ru-RU" sz="1250" i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sz="125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</a:t>
            </a:r>
            <a:r>
              <a:rPr lang="ru-RU" sz="1250" i="1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25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09.12.2017 </a:t>
            </a:r>
            <a:r>
              <a:rPr lang="ru-RU" sz="125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25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1496</a:t>
            </a:r>
            <a:endParaRPr lang="ru-RU" sz="125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7896" y="103784"/>
            <a:ext cx="97828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Капитальные вложения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счет средств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бюджетов</a:t>
            </a:r>
            <a:endParaRPr lang="ru-RU" sz="22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29828" y="6472025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2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>
            <a:off x="9381304" y="3612883"/>
            <a:ext cx="0" cy="11220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686301" y="2107493"/>
            <a:ext cx="264486" cy="1847797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ОБЕКТ 1 (опережающий)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2383" y="4584506"/>
            <a:ext cx="290399" cy="197497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ОБЕКТ 2 (запаздывающий)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3853224" y="1141575"/>
            <a:ext cx="4454" cy="528554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130992" y="2297603"/>
            <a:ext cx="1360709" cy="1468958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400" b="1" dirty="0">
                <a:solidFill>
                  <a:prstClr val="black"/>
                </a:solidFill>
                <a:latin typeface="Calibri"/>
              </a:rPr>
              <a:t>ПБС (госзаказчик)</a:t>
            </a:r>
          </a:p>
          <a:p>
            <a:pPr algn="ctr" defTabSz="457200"/>
            <a:r>
              <a:rPr lang="ru-RU" sz="1400" dirty="0" err="1">
                <a:solidFill>
                  <a:prstClr val="black"/>
                </a:solidFill>
                <a:latin typeface="Calibri"/>
              </a:rPr>
              <a:t>согл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. со 2-й стороной новые сроки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33908" y="4695239"/>
            <a:ext cx="1364216" cy="1468958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400" b="1" dirty="0">
                <a:solidFill>
                  <a:prstClr val="black"/>
                </a:solidFill>
                <a:latin typeface="Calibri"/>
              </a:rPr>
              <a:t>ПБС (госзаказчик)</a:t>
            </a:r>
          </a:p>
          <a:p>
            <a:pPr algn="ctr" defTabSz="457200"/>
            <a:r>
              <a:rPr lang="ru-RU" sz="1400" dirty="0" err="1">
                <a:solidFill>
                  <a:prstClr val="black"/>
                </a:solidFill>
                <a:latin typeface="Calibri"/>
              </a:rPr>
              <a:t>согл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. со 2-й стороной новые сроки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449473" y="1595811"/>
            <a:ext cx="1422160" cy="76431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400" b="1" dirty="0">
                <a:solidFill>
                  <a:prstClr val="black"/>
                </a:solidFill>
                <a:latin typeface="Calibri"/>
              </a:rPr>
              <a:t>ГРБС 1</a:t>
            </a:r>
          </a:p>
          <a:p>
            <a:pPr algn="ctr" defTabSz="457200"/>
            <a:r>
              <a:rPr lang="ru-RU" sz="1400" dirty="0">
                <a:solidFill>
                  <a:prstClr val="black"/>
                </a:solidFill>
                <a:latin typeface="Calibri"/>
              </a:rPr>
              <a:t>формирует:</a:t>
            </a:r>
          </a:p>
          <a:p>
            <a:pPr algn="ctr" defTabSz="457200"/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54468" y="2167860"/>
            <a:ext cx="1431871" cy="38071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предложения по изм. в ОБАС и СБР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96563" y="3959163"/>
            <a:ext cx="1469080" cy="6948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400" b="1" dirty="0">
                <a:solidFill>
                  <a:prstClr val="black"/>
                </a:solidFill>
                <a:latin typeface="Calibri"/>
              </a:rPr>
              <a:t>ГРБС 2</a:t>
            </a:r>
          </a:p>
          <a:p>
            <a:pPr algn="ctr" defTabSz="457200"/>
            <a:r>
              <a:rPr lang="ru-RU" sz="1400" dirty="0">
                <a:solidFill>
                  <a:prstClr val="black"/>
                </a:solidFill>
                <a:latin typeface="Calibri"/>
              </a:rPr>
              <a:t>формирует:</a:t>
            </a:r>
          </a:p>
          <a:p>
            <a:pPr algn="ctr" defTabSz="457200"/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11762" y="4511738"/>
            <a:ext cx="1457303" cy="38071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предложения по изм. в ОБАС и СБР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97065" y="1102130"/>
            <a:ext cx="1999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ru-RU" sz="1400" b="1" dirty="0">
                <a:solidFill>
                  <a:prstClr val="black"/>
                </a:solidFill>
                <a:latin typeface="Calibri"/>
              </a:rPr>
              <a:t>Если контракт(ы) заключен(ы)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177445" y="2117418"/>
            <a:ext cx="7565" cy="258616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25" idx="1"/>
          </p:cNvCxnSpPr>
          <p:nvPr/>
        </p:nvCxnSpPr>
        <p:spPr>
          <a:xfrm>
            <a:off x="7177040" y="2114554"/>
            <a:ext cx="268018" cy="38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26" idx="1"/>
          </p:cNvCxnSpPr>
          <p:nvPr/>
        </p:nvCxnSpPr>
        <p:spPr>
          <a:xfrm>
            <a:off x="7185010" y="3831990"/>
            <a:ext cx="26801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27" idx="1"/>
          </p:cNvCxnSpPr>
          <p:nvPr/>
        </p:nvCxnSpPr>
        <p:spPr>
          <a:xfrm>
            <a:off x="7167349" y="2880791"/>
            <a:ext cx="275987" cy="35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7445059" y="1901762"/>
            <a:ext cx="1239999" cy="43322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400" b="1" dirty="0">
                <a:solidFill>
                  <a:prstClr val="black"/>
                </a:solidFill>
                <a:latin typeface="Calibri"/>
              </a:rPr>
              <a:t>Минфин</a:t>
            </a:r>
          </a:p>
          <a:p>
            <a:pPr algn="ctr" defTabSz="457200"/>
            <a:r>
              <a:rPr lang="ru-RU" sz="1400" i="1" dirty="0">
                <a:solidFill>
                  <a:prstClr val="black"/>
                </a:solidFill>
                <a:latin typeface="Calibri"/>
              </a:rPr>
              <a:t>(3 р/д)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453028" y="3615380"/>
            <a:ext cx="1238940" cy="43322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400" b="1" dirty="0">
                <a:solidFill>
                  <a:prstClr val="black"/>
                </a:solidFill>
                <a:latin typeface="Calibri"/>
              </a:rPr>
              <a:t>МЭР</a:t>
            </a:r>
          </a:p>
          <a:p>
            <a:pPr algn="ctr" defTabSz="457200"/>
            <a:r>
              <a:rPr lang="ru-RU" sz="1400" dirty="0">
                <a:solidFill>
                  <a:prstClr val="black"/>
                </a:solidFill>
                <a:latin typeface="Calibri"/>
              </a:rPr>
              <a:t>(3 р/д)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443335" y="2650340"/>
            <a:ext cx="1241722" cy="46797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400" b="1" dirty="0">
                <a:solidFill>
                  <a:prstClr val="black"/>
                </a:solidFill>
                <a:latin typeface="Calibri"/>
              </a:rPr>
              <a:t>Отв. исп. ГП</a:t>
            </a:r>
          </a:p>
          <a:p>
            <a:pPr algn="ctr" defTabSz="457200"/>
            <a:r>
              <a:rPr lang="ru-RU" sz="1400" i="1" dirty="0">
                <a:solidFill>
                  <a:prstClr val="black"/>
                </a:solidFill>
                <a:latin typeface="Calibri"/>
              </a:rPr>
              <a:t>(3 р/д)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453027" y="4311686"/>
            <a:ext cx="1232030" cy="783785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400" b="1" dirty="0">
                <a:solidFill>
                  <a:prstClr val="black"/>
                </a:solidFill>
                <a:latin typeface="Calibri"/>
              </a:rPr>
              <a:t>3-хсторонняя комиссия</a:t>
            </a:r>
          </a:p>
          <a:p>
            <a:pPr algn="ctr" defTabSz="457200"/>
            <a:r>
              <a:rPr lang="ru-RU" sz="1400" i="1" dirty="0">
                <a:solidFill>
                  <a:prstClr val="black"/>
                </a:solidFill>
                <a:latin typeface="Calibri"/>
              </a:rPr>
              <a:t>(3 р/д)</a:t>
            </a:r>
          </a:p>
        </p:txBody>
      </p:sp>
      <p:cxnSp>
        <p:nvCxnSpPr>
          <p:cNvPr id="29" name="Прямая со стрелкой 28"/>
          <p:cNvCxnSpPr>
            <a:endCxn id="28" idx="1"/>
          </p:cNvCxnSpPr>
          <p:nvPr/>
        </p:nvCxnSpPr>
        <p:spPr>
          <a:xfrm>
            <a:off x="7185009" y="4703578"/>
            <a:ext cx="26801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9010768" y="2116464"/>
            <a:ext cx="3230" cy="258711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5" idx="3"/>
          </p:cNvCxnSpPr>
          <p:nvPr/>
        </p:nvCxnSpPr>
        <p:spPr>
          <a:xfrm flipV="1">
            <a:off x="8685058" y="2114554"/>
            <a:ext cx="328939" cy="381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6" idx="3"/>
          </p:cNvCxnSpPr>
          <p:nvPr/>
        </p:nvCxnSpPr>
        <p:spPr>
          <a:xfrm>
            <a:off x="8691969" y="3831990"/>
            <a:ext cx="32676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7" idx="3"/>
          </p:cNvCxnSpPr>
          <p:nvPr/>
        </p:nvCxnSpPr>
        <p:spPr>
          <a:xfrm flipV="1">
            <a:off x="8685057" y="2880791"/>
            <a:ext cx="319246" cy="353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28" idx="3"/>
          </p:cNvCxnSpPr>
          <p:nvPr/>
        </p:nvCxnSpPr>
        <p:spPr>
          <a:xfrm>
            <a:off x="8685058" y="4703578"/>
            <a:ext cx="325711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54" idx="3"/>
          </p:cNvCxnSpPr>
          <p:nvPr/>
        </p:nvCxnSpPr>
        <p:spPr>
          <a:xfrm flipV="1">
            <a:off x="6970630" y="3382987"/>
            <a:ext cx="188248" cy="16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78" idx="3"/>
            <a:endCxn id="37" idx="1"/>
          </p:cNvCxnSpPr>
          <p:nvPr/>
        </p:nvCxnSpPr>
        <p:spPr>
          <a:xfrm flipV="1">
            <a:off x="9018737" y="3382986"/>
            <a:ext cx="268018" cy="5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9286756" y="3154569"/>
            <a:ext cx="1376495" cy="45683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400" b="1" dirty="0">
                <a:solidFill>
                  <a:prstClr val="black"/>
                </a:solidFill>
                <a:latin typeface="Calibri"/>
              </a:rPr>
              <a:t>Штаб</a:t>
            </a: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9286756" y="1203226"/>
            <a:ext cx="1376495" cy="58989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400" b="1" dirty="0">
                <a:solidFill>
                  <a:prstClr val="black"/>
                </a:solidFill>
                <a:latin typeface="Calibri"/>
              </a:rPr>
              <a:t>Минфин</a:t>
            </a:r>
          </a:p>
          <a:p>
            <a:pPr algn="ctr" defTabSz="457200"/>
            <a:r>
              <a:rPr lang="ru-RU" sz="1400" i="1" dirty="0">
                <a:solidFill>
                  <a:prstClr val="black"/>
                </a:solidFill>
                <a:latin typeface="Calibri"/>
              </a:rPr>
              <a:t>(2 р/д)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9286755" y="4739413"/>
            <a:ext cx="1448148" cy="58919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400" b="1" dirty="0" err="1">
                <a:solidFill>
                  <a:prstClr val="black"/>
                </a:solidFill>
                <a:latin typeface="Calibri"/>
              </a:rPr>
              <a:t>Минэк</a:t>
            </a:r>
            <a:endParaRPr lang="ru-RU" sz="14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9372016" y="1793117"/>
            <a:ext cx="0" cy="13595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987926" y="2412635"/>
            <a:ext cx="138780" cy="18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6102631" y="2403294"/>
            <a:ext cx="14730" cy="20452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974037" y="4805732"/>
            <a:ext cx="25556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086717" y="5842337"/>
            <a:ext cx="36193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Проверка</a:t>
            </a:r>
            <a:r>
              <a:rPr lang="ru-RU" sz="1200" dirty="0">
                <a:solidFill>
                  <a:prstClr val="black"/>
                </a:solidFill>
                <a:latin typeface="Calibri"/>
              </a:rPr>
              <a:t> (МФ и ФК) на условия:</a:t>
            </a:r>
          </a:p>
          <a:p>
            <a:pPr algn="just" defTabSz="457200"/>
            <a:r>
              <a:rPr lang="ru-RU" sz="1200" dirty="0">
                <a:solidFill>
                  <a:prstClr val="black"/>
                </a:solidFill>
                <a:latin typeface="Calibri"/>
              </a:rPr>
              <a:t>1. Наличие «свободных» ЛБО по уменьшаемым расходам.</a:t>
            </a:r>
          </a:p>
          <a:p>
            <a:pPr algn="just" defTabSz="457200"/>
            <a:r>
              <a:rPr lang="ru-RU" sz="1200" spc="-40" dirty="0">
                <a:solidFill>
                  <a:prstClr val="black"/>
                </a:solidFill>
                <a:latin typeface="Calibri"/>
              </a:rPr>
              <a:t>2. По «опережающему» объекту БА предусмотрены на плановый </a:t>
            </a:r>
            <a:r>
              <a:rPr lang="ru-RU" sz="1200" dirty="0">
                <a:solidFill>
                  <a:prstClr val="black"/>
                </a:solidFill>
                <a:latin typeface="Calibri"/>
              </a:rPr>
              <a:t>период.</a:t>
            </a:r>
          </a:p>
        </p:txBody>
      </p:sp>
      <p:cxnSp>
        <p:nvCxnSpPr>
          <p:cNvPr id="45" name="Прямая со стрелкой 44"/>
          <p:cNvCxnSpPr>
            <a:endCxn id="15" idx="1"/>
          </p:cNvCxnSpPr>
          <p:nvPr/>
        </p:nvCxnSpPr>
        <p:spPr>
          <a:xfrm>
            <a:off x="2816017" y="1977969"/>
            <a:ext cx="1633457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18" idx="1"/>
          </p:cNvCxnSpPr>
          <p:nvPr/>
        </p:nvCxnSpPr>
        <p:spPr>
          <a:xfrm flipV="1">
            <a:off x="2827151" y="4306580"/>
            <a:ext cx="1569412" cy="260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51" idx="6"/>
          </p:cNvCxnSpPr>
          <p:nvPr/>
        </p:nvCxnSpPr>
        <p:spPr>
          <a:xfrm flipH="1">
            <a:off x="4366720" y="6311279"/>
            <a:ext cx="71999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51" idx="0"/>
          </p:cNvCxnSpPr>
          <p:nvPr/>
        </p:nvCxnSpPr>
        <p:spPr>
          <a:xfrm flipH="1" flipV="1">
            <a:off x="4186834" y="2215968"/>
            <a:ext cx="35547" cy="39731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184317" y="2232264"/>
            <a:ext cx="259242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4204423" y="4529513"/>
            <a:ext cx="201034" cy="361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4078040" y="6189124"/>
            <a:ext cx="288680" cy="244310"/>
          </a:xfrm>
          <a:prstGeom prst="ellips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Х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2989337" y="1853390"/>
            <a:ext cx="1679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ru-RU" sz="1200" dirty="0">
                <a:solidFill>
                  <a:prstClr val="black"/>
                </a:solidFill>
                <a:latin typeface="Calibri"/>
              </a:rPr>
              <a:t>Предложения в ОБАС</a:t>
            </a:r>
          </a:p>
          <a:p>
            <a:pPr algn="ctr" defTabSz="457200"/>
            <a:r>
              <a:rPr lang="ru-RU" sz="1200" dirty="0">
                <a:solidFill>
                  <a:prstClr val="black"/>
                </a:solidFill>
                <a:latin typeface="Calibri"/>
              </a:rPr>
              <a:t>(в форме ОПСП)</a:t>
            </a:r>
          </a:p>
        </p:txBody>
      </p:sp>
      <p:sp>
        <p:nvSpPr>
          <p:cNvPr id="53" name="TextBox 52"/>
          <p:cNvSpPr txBox="1"/>
          <p:nvPr/>
        </p:nvSpPr>
        <p:spPr>
          <a:xfrm rot="16200000">
            <a:off x="3016196" y="4242859"/>
            <a:ext cx="1679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ru-RU" sz="1200" dirty="0">
                <a:solidFill>
                  <a:prstClr val="black"/>
                </a:solidFill>
                <a:latin typeface="Calibri"/>
              </a:rPr>
              <a:t>Предложения в ОБАС</a:t>
            </a:r>
          </a:p>
          <a:p>
            <a:pPr algn="ctr" defTabSz="457200"/>
            <a:r>
              <a:rPr lang="ru-RU" sz="1200" dirty="0">
                <a:solidFill>
                  <a:prstClr val="black"/>
                </a:solidFill>
                <a:latin typeface="Calibri"/>
              </a:rPr>
              <a:t>(в форме ОПСП)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299778" y="2744101"/>
            <a:ext cx="670853" cy="127810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Комплексный запрос</a:t>
            </a:r>
            <a:r>
              <a:rPr lang="ru-RU" sz="12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algn="ctr" defTabSz="457200"/>
            <a:r>
              <a:rPr lang="ru-RU" sz="1200" dirty="0">
                <a:solidFill>
                  <a:prstClr val="black"/>
                </a:solidFill>
                <a:latin typeface="Calibri"/>
              </a:rPr>
              <a:t>ГРБС 1 + ГРБС 2)</a:t>
            </a:r>
          </a:p>
        </p:txBody>
      </p:sp>
      <p:cxnSp>
        <p:nvCxnSpPr>
          <p:cNvPr id="55" name="Прямая со стрелкой 54"/>
          <p:cNvCxnSpPr>
            <a:endCxn id="56" idx="2"/>
          </p:cNvCxnSpPr>
          <p:nvPr/>
        </p:nvCxnSpPr>
        <p:spPr>
          <a:xfrm flipV="1">
            <a:off x="6841209" y="1689132"/>
            <a:ext cx="17205" cy="105497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830074" y="1042801"/>
            <a:ext cx="205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Проверка</a:t>
            </a:r>
            <a:r>
              <a:rPr lang="ru-RU" sz="1200" dirty="0">
                <a:solidFill>
                  <a:prstClr val="black"/>
                </a:solidFill>
                <a:latin typeface="Calibri"/>
              </a:rPr>
              <a:t> (МФ) на предмет сбалансированности Комплексного запроса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>
            <a:off x="4059801" y="1293020"/>
            <a:ext cx="1805842" cy="63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082955" y="1293019"/>
            <a:ext cx="24226" cy="28802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4107181" y="4179620"/>
            <a:ext cx="289382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>
            <a:off x="3935695" y="1162946"/>
            <a:ext cx="288680" cy="244310"/>
          </a:xfrm>
          <a:prstGeom prst="ellips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Х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086657" y="1895081"/>
            <a:ext cx="356902" cy="44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194670" y="4777646"/>
            <a:ext cx="10986" cy="9571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102631" y="4448592"/>
            <a:ext cx="37886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6481493" y="4448593"/>
            <a:ext cx="0" cy="131511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Скругленный прямоугольник 66"/>
          <p:cNvSpPr/>
          <p:nvPr/>
        </p:nvSpPr>
        <p:spPr>
          <a:xfrm>
            <a:off x="4554467" y="2566677"/>
            <a:ext cx="1431870" cy="38071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предложения по изм. в ФАИП</a:t>
            </a:r>
            <a:endParaRPr lang="ru-RU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505441" y="4906585"/>
            <a:ext cx="1463623" cy="38071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предложения по изм. в ФАИП</a:t>
            </a:r>
            <a:endParaRPr lang="ru-RU" sz="12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5975152" y="2257162"/>
            <a:ext cx="676913" cy="806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endCxn id="54" idx="0"/>
          </p:cNvCxnSpPr>
          <p:nvPr/>
        </p:nvCxnSpPr>
        <p:spPr>
          <a:xfrm>
            <a:off x="6635204" y="2257161"/>
            <a:ext cx="0" cy="4869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endCxn id="14" idx="0"/>
          </p:cNvCxnSpPr>
          <p:nvPr/>
        </p:nvCxnSpPr>
        <p:spPr>
          <a:xfrm flipH="1">
            <a:off x="2816017" y="4309189"/>
            <a:ext cx="11135" cy="386051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endCxn id="13" idx="0"/>
          </p:cNvCxnSpPr>
          <p:nvPr/>
        </p:nvCxnSpPr>
        <p:spPr>
          <a:xfrm flipH="1">
            <a:off x="2811346" y="1977969"/>
            <a:ext cx="31610" cy="319634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5971264" y="4644873"/>
            <a:ext cx="67149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endCxn id="54" idx="2"/>
          </p:cNvCxnSpPr>
          <p:nvPr/>
        </p:nvCxnSpPr>
        <p:spPr>
          <a:xfrm flipH="1" flipV="1">
            <a:off x="6635204" y="4022209"/>
            <a:ext cx="7552" cy="631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7" name="Скругленный прямоугольник 76"/>
          <p:cNvSpPr/>
          <p:nvPr/>
        </p:nvSpPr>
        <p:spPr>
          <a:xfrm>
            <a:off x="9475855" y="3529932"/>
            <a:ext cx="1259049" cy="64337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Утверждение/ отклонение КЗ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167349" y="3152684"/>
            <a:ext cx="1851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ru-RU" sz="1200" dirty="0">
                <a:solidFill>
                  <a:prstClr val="black"/>
                </a:solidFill>
                <a:latin typeface="Calibri"/>
              </a:rPr>
              <a:t>Возможно вынесение </a:t>
            </a:r>
          </a:p>
          <a:p>
            <a:pPr algn="ctr" defTabSz="457200"/>
            <a:r>
              <a:rPr lang="ru-RU" sz="1200" dirty="0">
                <a:solidFill>
                  <a:prstClr val="black"/>
                </a:solidFill>
                <a:latin typeface="Calibri"/>
              </a:rPr>
              <a:t>на Штаб с разногласиями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9609680" y="5187303"/>
            <a:ext cx="1125224" cy="49644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Изменения </a:t>
            </a:r>
          </a:p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в ФАИП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9448217" y="1725791"/>
            <a:ext cx="1286687" cy="81342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Принятие ОБАС и внесение изм. </a:t>
            </a:r>
          </a:p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в СБР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2079286" y="3612882"/>
            <a:ext cx="1429814" cy="38071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доп. соглашение к госконтракту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2101109" y="5998765"/>
            <a:ext cx="1429814" cy="38071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200" b="1" dirty="0">
                <a:solidFill>
                  <a:prstClr val="black"/>
                </a:solidFill>
                <a:latin typeface="Calibri"/>
              </a:rPr>
              <a:t>доп. соглашение к госконтракту</a:t>
            </a:r>
          </a:p>
        </p:txBody>
      </p:sp>
      <p:cxnSp>
        <p:nvCxnSpPr>
          <p:cNvPr id="145" name="Прямая соединительная линия 144"/>
          <p:cNvCxnSpPr/>
          <p:nvPr/>
        </p:nvCxnSpPr>
        <p:spPr>
          <a:xfrm flipH="1">
            <a:off x="2053220" y="1164253"/>
            <a:ext cx="4454" cy="528554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4" name="Заголовок 4"/>
          <p:cNvSpPr txBox="1">
            <a:spLocks/>
          </p:cNvSpPr>
          <p:nvPr/>
        </p:nvSpPr>
        <p:spPr>
          <a:xfrm>
            <a:off x="-23766" y="494073"/>
            <a:ext cx="12192000" cy="3939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2.2 Схема формирования и утверждения комплексного запроса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247896" y="103784"/>
            <a:ext cx="97828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Капитальные вложения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счет средств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бюджетов</a:t>
            </a:r>
            <a:endParaRPr lang="ru-RU" sz="22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1629828" y="6472025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9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0446" y="630474"/>
            <a:ext cx="10351845" cy="544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Соглашения о предоставлении юридическим лицам средств из бюджета </a:t>
            </a:r>
          </a:p>
          <a:p>
            <a:pPr algn="ctr">
              <a:lnSpc>
                <a:spcPct val="95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капитальные вложения заключаются в ГИИС «Электронный бюджет» </a:t>
            </a:r>
          </a:p>
          <a:p>
            <a:pPr algn="ctr">
              <a:lnSpc>
                <a:spcPct val="95000"/>
              </a:lnSpc>
            </a:pPr>
            <a:r>
              <a:rPr lang="ru-RU" b="1" dirty="0" smtClean="0">
                <a:solidFill>
                  <a:srgbClr val="077A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унифицированным типовым формам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5000"/>
              </a:lnSpc>
            </a:pPr>
            <a:endParaRPr lang="ru-RU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5000"/>
              </a:lnSpc>
            </a:pP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endParaRPr lang="ru-RU" sz="14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Типовая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форма соглашения о предоставлении из федерального бюджета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федеральному государственному бюджетному учреждению или федеральному государственному автономному учреждению, федеральному государственному унитарному предприятию, в том числе казенному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субсидии на осуществление капитальных вложений в объекты капитального строительства государственной собственности Российской Федерации и приобретение объектов недвижимого имущества в государственную собственность Российской Федерации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приказ Минфина России от </a:t>
            </a:r>
            <a:r>
              <a:rPr lang="ru-RU" sz="1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21.12.2017 № 244н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endParaRPr lang="ru-RU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Типовая форма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соглашения о предоставлении из федерального бюджета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корпорации (компании)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публично-правовой компании субсидии, включая субсидию в виде имущественного взноса Российской Федерации, на цели, указанные в подпункте 3 пункта 1 статьи 78.3 Бюджетного кодекса Российской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 </a:t>
            </a:r>
          </a:p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(приказ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Минфина России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30.05.2018 № 117н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Типовая форма договора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(соглашения) о предоставлении субсидии из федерального бюджета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юридическому лицу, 100 процентов акций (долей) которого принадлежит Российской Федерации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на осуществление капитальных вложений в объекты капитального строительства, находящиеся в собственности указанного юридического лица, и (или) на приобретение им объектов недвижимого имущества с последующим увеличением уставного капитала такого юридического лица в соответствии с законодательством Российской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 </a:t>
            </a:r>
          </a:p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(приказ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Минфина России от </a:t>
            </a:r>
            <a:r>
              <a:rPr lang="ru-RU" sz="1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30.05.2018 </a:t>
            </a:r>
            <a:r>
              <a:rPr lang="ru-RU" sz="1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118н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Типовая форма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договора о предоставлении из федерального бюджета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бюджетных инвестиций юридическому лицу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не являющемуся федеральным государственным учреждением и федеральным государственным унитарным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предприятием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(приказ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Минфина России от </a:t>
            </a:r>
            <a:r>
              <a:rPr lang="ru-RU" sz="1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07.11.2018 </a:t>
            </a:r>
            <a:r>
              <a:rPr lang="ru-RU" sz="1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224н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</a:pP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7896" y="103784"/>
            <a:ext cx="97828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Капитальные вложения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счет средств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бюджетов</a:t>
            </a:r>
            <a:endParaRPr lang="ru-RU" sz="22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831293"/>
              </p:ext>
            </p:extLst>
          </p:nvPr>
        </p:nvGraphicFramePr>
        <p:xfrm>
          <a:off x="347213" y="1606931"/>
          <a:ext cx="11305309" cy="50688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38213">
                  <a:extLst>
                    <a:ext uri="{9D8B030D-6E8A-4147-A177-3AD203B41FA5}">
                      <a16:colId xmlns:a16="http://schemas.microsoft.com/office/drawing/2014/main" xmlns="" val="568853696"/>
                    </a:ext>
                  </a:extLst>
                </a:gridCol>
                <a:gridCol w="7367096">
                  <a:extLst>
                    <a:ext uri="{9D8B030D-6E8A-4147-A177-3AD203B41FA5}">
                      <a16:colId xmlns:a16="http://schemas.microsoft.com/office/drawing/2014/main" xmlns="" val="57706516"/>
                    </a:ext>
                  </a:extLst>
                </a:gridCol>
              </a:tblGrid>
              <a:tr h="3032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(бюджетные инвестиции)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Типовая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форма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3660565"/>
                  </a:ext>
                </a:extLst>
              </a:tr>
              <a:tr h="1300832"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 федеральным государственным бюджетным и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втономным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учреждениям, федеральным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государственным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унитарным предприятиям </a:t>
                      </a:r>
                    </a:p>
                    <a:p>
                      <a:pPr algn="ctr"/>
                      <a:r>
                        <a:rPr lang="ru-RU" sz="1200" i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b="1" i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ст. 78.2 БК РФ</a:t>
                      </a:r>
                      <a:r>
                        <a:rPr lang="ru-RU" sz="1200" i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i="1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Минфина России от </a:t>
                      </a:r>
                      <a:r>
                        <a:rPr lang="ru-RU" sz="1200" b="1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21.12.2017 № 244н</a:t>
                      </a:r>
                      <a:endParaRPr lang="ru-RU" sz="120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 утверждении</a:t>
                      </a:r>
                      <a:r>
                        <a:rPr lang="ru-RU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Типовой формы соглашения о предоставлении из федерального бюджета федеральному государственному бюджетному учреждению или федеральному</a:t>
                      </a:r>
                      <a:r>
                        <a:rPr lang="ru-RU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государственному</a:t>
                      </a:r>
                      <a:r>
                        <a:rPr lang="ru-RU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автономному учреждению, федеральному</a:t>
                      </a:r>
                      <a:r>
                        <a:rPr lang="ru-RU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государственному унитарному предприятию, в том числе</a:t>
                      </a:r>
                      <a:r>
                        <a:rPr lang="ru-RU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казенному, субсидии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осуществление капитальных вложений в объекты капитального строительства государственной собственности Российской Федерации и приобретение объектов недвижимого имущества в государственную собственность Российской Федерации»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344644"/>
                  </a:ext>
                </a:extLst>
              </a:tr>
              <a:tr h="955157"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 государственным корпорациям (компаниям), публично-правовым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компаниям</a:t>
                      </a:r>
                    </a:p>
                    <a:p>
                      <a:pPr algn="ctr"/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пп</a:t>
                      </a:r>
                      <a:r>
                        <a:rPr lang="ru-RU" sz="12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200" b="1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п. 1 ст. 78.3 БК РФ</a:t>
                      </a:r>
                      <a:r>
                        <a:rPr lang="ru-RU" sz="12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Минфина России от </a:t>
                      </a:r>
                      <a:r>
                        <a:rPr lang="ru-RU" sz="1200" b="1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30.05.2018 № 117н</a:t>
                      </a:r>
                      <a:endParaRPr lang="ru-RU" sz="120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 утверждении Типовой формы соглашения о предоставлении из федерального бюджета государственной корпорации (компании), публично-правовой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компании субсидии, включая субсидию в виде имущественного взноса Российской Федерации, на цели, указанные в подпункте 3 пункта 1 статьи 78.3 Бюджетного кодекса Российской Федерации»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8362390"/>
                  </a:ext>
                </a:extLst>
              </a:tr>
              <a:tr h="1300832"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</a:t>
                      </a:r>
                      <a:r>
                        <a:rPr lang="ru-RU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юридическим лицам, 100 процентов акций (долей) которых принадлежит </a:t>
                      </a:r>
                    </a:p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Российской Федерации </a:t>
                      </a:r>
                    </a:p>
                    <a:p>
                      <a:pPr algn="ctr"/>
                      <a:r>
                        <a:rPr lang="ru-RU" sz="1200" b="1" i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(п. 8 ст. 78 БК РФ)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Минфина России от </a:t>
                      </a:r>
                      <a:r>
                        <a:rPr lang="ru-RU" sz="1200" b="1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30.05.2018 № 118н</a:t>
                      </a:r>
                      <a:endParaRPr lang="ru-RU" sz="120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 утверждении </a:t>
                      </a: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Типовой формы договора (соглашения) о предоставлении субсидии из федерального бюджета юридическому лицу, 100 процентов акций (долей) которого принадлежит Российской Федерации, на осуществление капитальных вложений в объекты капитального строительства, находящиеся в собственности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указанного юридического лица, и (или) на приобретение им объектов недвижимого имущества с последующим увеличением уставного капитала такого юридического лица в соответствии с законодательством Российской Федерации»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9968629"/>
                  </a:ext>
                </a:extLst>
              </a:tr>
              <a:tr h="81870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Бюджетные инвестиции юридическим</a:t>
                      </a:r>
                      <a:r>
                        <a:rPr lang="ru-RU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лицам</a:t>
                      </a: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являющимся государственными (муниципальными) учреждениями и государственными (муниципальными)</a:t>
                      </a:r>
                      <a:r>
                        <a:rPr lang="ru-RU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унитарными предприятиями</a:t>
                      </a:r>
                    </a:p>
                    <a:p>
                      <a:pPr algn="ctr"/>
                      <a:r>
                        <a:rPr lang="ru-RU" sz="12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(ст.</a:t>
                      </a:r>
                      <a:r>
                        <a:rPr lang="ru-RU" sz="1200" b="1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</a:t>
                      </a:r>
                      <a:r>
                        <a:rPr lang="ru-RU" sz="12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БК РФ)</a:t>
                      </a:r>
                      <a:endParaRPr lang="ru-RU" sz="12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Минфина России от </a:t>
                      </a:r>
                      <a:r>
                        <a:rPr lang="ru-RU" sz="1200" b="1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07.11.2018 № 224н</a:t>
                      </a:r>
                      <a:endParaRPr lang="ru-RU" sz="1200" b="0" i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 утверждении Типовой формы </a:t>
                      </a: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договора о предоставлении из федерального бюджета бюджетных инвестиций юридическому лицу, не являющемуся федеральным государственным учреждением и федеральным государственным унитарным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предприятием»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265534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760892" y="6521866"/>
            <a:ext cx="431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7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6382" y="195115"/>
            <a:ext cx="8229600" cy="1143001"/>
          </a:xfrm>
        </p:spPr>
        <p:txBody>
          <a:bodyPr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Размещение информации на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Едином портале бюджетной системы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849" y="1268761"/>
            <a:ext cx="10982325" cy="4525963"/>
          </a:xfrm>
        </p:spPr>
        <p:txBody>
          <a:bodyPr>
            <a:normAutofit/>
          </a:bodyPr>
          <a:lstStyle/>
          <a:p>
            <a:pPr algn="just"/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Общими требованиями в целях обеспечения публичности предоставления субсидий установлены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размещении на едином портале бюджетной системы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Российской Федерации в информационно-телекоммуникационной сети «Интернет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»: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информации о субсидиях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бюджетные ассигнования на предоставление которых предусмотрены проектом закона (решения) о бюджете (проектом закона (решения) о внесении изменений в закон (решение) о бюджете) </a:t>
            </a:r>
          </a:p>
          <a:p>
            <a:pPr marL="0" indent="0" algn="just">
              <a:buNone/>
            </a:pP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ru-RU" sz="1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подпункт «ж» пункта 3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Общих требований)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об отборе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получателей субсидии </a:t>
            </a:r>
          </a:p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(объявление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 проведении отбора, информация об участниках отбора,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 отбора)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ru-RU" sz="1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4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Общих требований)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14915" y="6381288"/>
            <a:ext cx="344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5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072" y="-3310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Бюджетный процесс планирования расходов на предоставление субсидий юридическим лицам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(проект Федерального закона «О федеральном бюджете на 2022 год и плановый период 2023 и 2024 годов)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336371803"/>
              </p:ext>
            </p:extLst>
          </p:nvPr>
        </p:nvGraphicFramePr>
        <p:xfrm>
          <a:off x="431800" y="884429"/>
          <a:ext cx="11760200" cy="6059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2490659" y="836613"/>
            <a:ext cx="2" cy="57705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2912" y="2034224"/>
            <a:ext cx="113061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66174" y="738340"/>
            <a:ext cx="4070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Размещение информации на едином портале бюджетной системы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5076549" y="1332679"/>
            <a:ext cx="578" cy="53887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237127" y="836613"/>
            <a:ext cx="0" cy="58848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490660" y="1306336"/>
            <a:ext cx="4746467" cy="19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83145" y="2047828"/>
            <a:ext cx="2586467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нормативных правовых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актах, регулирующих предоставление субсидии, указывается информация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размещении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на едином портале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формировании проекта закона (решения) о бюджете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изменений в закон (решение) о бюджете)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сведений о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субсидиях</a:t>
            </a:r>
          </a:p>
          <a:p>
            <a:pPr algn="just"/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(подпункт </a:t>
            </a:r>
            <a:r>
              <a:rPr lang="ru-RU" sz="11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«ж» пункта 3 Общих </a:t>
            </a:r>
            <a:r>
              <a:rPr lang="ru-RU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требований)</a:t>
            </a:r>
            <a:endParaRPr lang="ru-RU" sz="11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Информация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субсидиях, подлежащих предоставлению в соответствии с Федеральным законом о федеральном бюджете размещается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на едином портале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в течение 7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рабочих дней после принятия закона Госдумой</a:t>
            </a:r>
          </a:p>
          <a:p>
            <a:pPr algn="just"/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(пункт </a:t>
            </a:r>
            <a:r>
              <a:rPr lang="ru-RU" sz="11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Постановления </a:t>
            </a:r>
            <a:r>
              <a:rPr lang="ru-RU" sz="11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1492)</a:t>
            </a:r>
            <a:endParaRPr lang="ru-RU" sz="11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647541" y="2058103"/>
            <a:ext cx="2382534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Соглашение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предоставлении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субсидий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заключается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позднее 30-го рабочего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дня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определения победителя по результатам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проведения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отбора</a:t>
            </a:r>
          </a:p>
          <a:p>
            <a:pPr algn="just"/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(пункт </a:t>
            </a:r>
            <a:r>
              <a:rPr lang="ru-RU" sz="11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26(1) Положения </a:t>
            </a:r>
            <a:r>
              <a:rPr lang="ru-RU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1496)</a:t>
            </a:r>
            <a:endParaRPr lang="ru-RU" sz="11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dirty="0"/>
          </a:p>
        </p:txBody>
      </p:sp>
      <p:sp>
        <p:nvSpPr>
          <p:cNvPr id="31" name="TextBox 30"/>
          <p:cNvSpPr txBox="1"/>
          <p:nvPr/>
        </p:nvSpPr>
        <p:spPr>
          <a:xfrm>
            <a:off x="5092360" y="2020621"/>
            <a:ext cx="2172648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Сроки размещения объявления о проведении отбора указываются в нормативном правовом акте, регулирующем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субсидии, которые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могут быть менее 30 календарных дней до даты окончания подачи предложений (заявок)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на участие в отборе</a:t>
            </a:r>
          </a:p>
          <a:p>
            <a:pPr algn="just"/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(пункт </a:t>
            </a:r>
            <a:r>
              <a:rPr lang="ru-RU" sz="11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26(1) Положения </a:t>
            </a:r>
            <a:r>
              <a:rPr lang="ru-RU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№ 1496)</a:t>
            </a:r>
            <a:endParaRPr lang="ru-RU" sz="11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9647541" y="973138"/>
            <a:ext cx="0" cy="58848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237127" y="2034224"/>
            <a:ext cx="236255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Получатель субсидии определяется:</a:t>
            </a:r>
          </a:p>
          <a:p>
            <a:pPr algn="just"/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позднее 1 апреля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если ЛБО утверждены на текущий финансовый год.</a:t>
            </a:r>
          </a:p>
          <a:p>
            <a:pPr algn="just"/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позднее 1 октября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если ЛБО утверждены после внесения изменения в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 федеральном бюджете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позднее 1 августа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если ЛБО доведены в пределах бюджетных ассигнований, подлежащих предоставлению начиная с 1 года планового периода</a:t>
            </a:r>
          </a:p>
          <a:p>
            <a:pPr algn="just"/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(пункт </a:t>
            </a:r>
            <a:r>
              <a:rPr lang="ru-RU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26(2) </a:t>
            </a:r>
            <a:r>
              <a:rPr lang="ru-RU" sz="11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Положения </a:t>
            </a:r>
            <a:r>
              <a:rPr lang="ru-RU" sz="11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1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1496)</a:t>
            </a:r>
          </a:p>
          <a:p>
            <a:pPr algn="just"/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87540" y="6565064"/>
            <a:ext cx="17811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 апреля 2022 г</a:t>
            </a: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818803" y="6558112"/>
            <a:ext cx="17811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10 мая 2022 </a:t>
            </a: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33421" y="6558112"/>
            <a:ext cx="17811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 февраля 2022 </a:t>
            </a: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97368" y="6558112"/>
            <a:ext cx="17811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 декабря </a:t>
            </a: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2021 г.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8474" y="6569653"/>
            <a:ext cx="18988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июль 2021 г.</a:t>
            </a:r>
            <a:endParaRPr lang="ru-RU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-72957" y="6488120"/>
            <a:ext cx="9860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Предельные сроки: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514915" y="6381288"/>
            <a:ext cx="344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4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-3726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Способы проведения отбора получателей субсидии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55206479"/>
              </p:ext>
            </p:extLst>
          </p:nvPr>
        </p:nvGraphicFramePr>
        <p:xfrm>
          <a:off x="952500" y="794081"/>
          <a:ext cx="10160000" cy="2567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38495" y="3275215"/>
            <a:ext cx="11440391" cy="3582785"/>
          </a:xfrm>
          <a:prstGeom prst="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Категории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получателей субсидии можно определить, как группу лиц, объединенных сферой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деятельностью, входящих в определенную социальную группу</a:t>
            </a: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, организации высшего образования, кредитные организации, сельскохозяйственные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товаропроизводители, молодежь в возрасте от 14 до 22 лет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Под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критериями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понимаются характеристики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признаки, позволяющие осуществить оценку предложений, определить наилучшие из них, а также ранжировать заявки, поданные на участие в отборе или выделить получателей субсидии из установленной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категории</a:t>
            </a: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, исходя из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наличия коек в стационаре (не менее 15); </a:t>
            </a:r>
          </a:p>
          <a:p>
            <a:pPr algn="just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наличия оборудования для проведения исследований;</a:t>
            </a:r>
          </a:p>
          <a:p>
            <a:pPr algn="just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срока осуществления соответствующей деятельности (не менее одного года);</a:t>
            </a:r>
          </a:p>
          <a:p>
            <a:pPr algn="just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наличия собственных средств (капитала) (в размере не менее 10 млн. рублей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34369" y="6413698"/>
            <a:ext cx="344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9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270" y="1999152"/>
            <a:ext cx="102491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R"/>
            </a:pPr>
            <a:endParaRPr lang="ru-RU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правовые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основания для осуществления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отбора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получателей субсидии в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информационной системе «Электронный бюджет»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(Единая площадка) или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на иных сайтах в информационно-телекоммуникационной сети «Интернет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342900" indent="-342900" algn="just">
              <a:buAutoNum type="arabicParenR"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положения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о проведении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мониторинга достижения результатов предоставления 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субсидии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1943" y="434301"/>
            <a:ext cx="9985828" cy="923330"/>
          </a:xfrm>
          <a:prstGeom prst="rect">
            <a:avLst/>
          </a:prstGeom>
          <a:ln w="19050">
            <a:solidFill>
              <a:srgbClr val="006600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Российской Федерации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30.09.2021 № 1662</a:t>
            </a:r>
            <a:endParaRPr lang="ru-RU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постановление Правительства Российской Федерации 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18 сентября 2020 г. №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1492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17992" y="6251172"/>
            <a:ext cx="344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5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851242775"/>
              </p:ext>
            </p:extLst>
          </p:nvPr>
        </p:nvGraphicFramePr>
        <p:xfrm>
          <a:off x="482600" y="-204788"/>
          <a:ext cx="11176000" cy="5425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0976" y="4766310"/>
            <a:ext cx="115981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Требование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об использовании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Единой площадки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по отбору или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иных сайтов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планируется ввести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поэтапно: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для субсидий, предоставляемых из федерального бюджета – 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начиная с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отношении субсидий, за исключением субсидий, определенных Правительством Российской Федерации, на которые требование распространяется 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2023 года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для субсидий, предоставляемых из бюджетов субъектов РФ (местных бюджетов) (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софинансируемых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РФ) -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начиная с 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для субсидий, предоставляемых из бюджетов субъектов РФ (местных бюджетов) –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начиная с 2025 года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58600" y="6335970"/>
            <a:ext cx="344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2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980" y="2157372"/>
            <a:ext cx="113587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Мониторинг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осуществляется в отношении каждой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контрольной точки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(события, отражающего срок завершения мероприятия по получению результата предоставления субсидии), в течение всего периода, установленного для достижения конечного значения результата предоставления субсидии,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в ИС «Электронный бюджет»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осуществляется главным распорядителем бюджетных средств, Минфином России, финансовым органом субъекта Российской Федерации (муниципального образования)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Определяется перечень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типов субсидий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типов результатов предоставления субсидий, типов контрольных точек;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ГРБС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ежегодно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формирует План мероприятий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по достижению результатов предоставления субсидии, в котором плановые значения результатов предоставления субсидии с указанием контрольных точек и плановых дат их достижения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Оценка достижения значений результата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предоставления субсидии осуществляется на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основании Отчета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о реализации плана мероприятий по достижению результатов предоставления субсидии,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формируемого получателем субсидии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04356" y="767431"/>
            <a:ext cx="9318568" cy="1323439"/>
          </a:xfrm>
          <a:prstGeom prst="rect">
            <a:avLst/>
          </a:prstGeom>
          <a:ln w="19050">
            <a:solidFill>
              <a:srgbClr val="00B050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Минфина России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29.09.2021 № 138н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проведения мониторинга достижения результатов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предоставления субсидий, в том числе грантов в форме субсидий, юридическим лицам, индивидуальным предпринимателям, физическим лицам - производителям товаров, работ, услуг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algn="ctr"/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(находится на регистрации в Минюсте России)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70165" y="0"/>
            <a:ext cx="7057505" cy="9358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мониторинга достижения результатов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предоставления субсидии (1)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75934" y="6404689"/>
            <a:ext cx="344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9610</TotalTime>
  <Words>5218</Words>
  <Application>Microsoft Office PowerPoint</Application>
  <PresentationFormat>Произвольный</PresentationFormat>
  <Paragraphs>616</Paragraphs>
  <Slides>32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Презентация PowerPoint</vt:lpstr>
      <vt:lpstr>Механизмы обеспечения публичности информации о субсидиях, предоставляемых из бюджетов бюджетной системы Российской Федерации   (постановление Правительства Российской Федерации от 18.09.2020 № 1492)</vt:lpstr>
      <vt:lpstr>Размещение информации на Едином портале бюджетной системы</vt:lpstr>
      <vt:lpstr>Бюджетный процесс планирования расходов на предоставление субсидий юридическим лицам (проект Федерального закона «О федеральном бюджете на 2022 год и плановый период 2023 и 2024 годов)</vt:lpstr>
      <vt:lpstr>Способы проведения отбора получателей субсидии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Формирование социального заказа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1.1 Кодирование объектов (действующее регулирование)</vt:lpstr>
      <vt:lpstr>1.2 Применение в бюджетном процессе уникального кода объекта</vt:lpstr>
      <vt:lpstr>1.3 Создание в составе ГИИС «Электронный бюджет» общедоступного  сервиса присвоения и ведения уникальных идентификационных кодов  объектов капитального строительства (УИК  ОКС)* (планируется к реализации)</vt:lpstr>
      <vt:lpstr>2.1 Комплексный запрос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инструменты повышения эффективности и качества оказания государственных (муниципальных) услуг  в социальной сфере</dc:title>
  <dc:creator>СЕРГЕЕВА ВЕРОНИКА АЛЕКСАНДРОВНА</dc:creator>
  <cp:lastModifiedBy>СААКЯН ТАТЬЯНА ВАСИЛЬЕВНА</cp:lastModifiedBy>
  <cp:revision>212</cp:revision>
  <cp:lastPrinted>2021-10-07T09:48:27Z</cp:lastPrinted>
  <dcterms:created xsi:type="dcterms:W3CDTF">2020-06-30T12:06:26Z</dcterms:created>
  <dcterms:modified xsi:type="dcterms:W3CDTF">2021-10-08T04:57:28Z</dcterms:modified>
</cp:coreProperties>
</file>