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6" r:id="rId2"/>
    <p:sldMasterId id="2147483685" r:id="rId3"/>
    <p:sldMasterId id="2147483691" r:id="rId4"/>
    <p:sldMasterId id="2147483700" r:id="rId5"/>
    <p:sldMasterId id="2147483707" r:id="rId6"/>
  </p:sldMasterIdLst>
  <p:notesMasterIdLst>
    <p:notesMasterId r:id="rId17"/>
  </p:notesMasterIdLst>
  <p:handoutMasterIdLst>
    <p:handoutMasterId r:id="rId18"/>
  </p:handoutMasterIdLst>
  <p:sldIdLst>
    <p:sldId id="304" r:id="rId7"/>
    <p:sldId id="390" r:id="rId8"/>
    <p:sldId id="372" r:id="rId9"/>
    <p:sldId id="389" r:id="rId10"/>
    <p:sldId id="378" r:id="rId11"/>
    <p:sldId id="382" r:id="rId12"/>
    <p:sldId id="384" r:id="rId13"/>
    <p:sldId id="379" r:id="rId14"/>
    <p:sldId id="385" r:id="rId15"/>
    <p:sldId id="312" r:id="rId16"/>
  </p:sldIdLst>
  <p:sldSz cx="5765800" cy="324485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EF61937-F87B-41F2-84A7-3A146DE0BCD5}">
          <p14:sldIdLst>
            <p14:sldId id="304"/>
            <p14:sldId id="390"/>
            <p14:sldId id="372"/>
            <p14:sldId id="389"/>
            <p14:sldId id="378"/>
            <p14:sldId id="382"/>
            <p14:sldId id="384"/>
            <p14:sldId id="379"/>
            <p14:sldId id="385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8B1"/>
    <a:srgbClr val="11437F"/>
    <a:srgbClr val="ECD6A5"/>
    <a:srgbClr val="C19229"/>
    <a:srgbClr val="E6E6E6"/>
    <a:srgbClr val="DDDDDD"/>
    <a:srgbClr val="99CCFF"/>
    <a:srgbClr val="FCFCFC"/>
    <a:srgbClr val="00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2980" autoAdjust="0"/>
  </p:normalViewPr>
  <p:slideViewPr>
    <p:cSldViewPr>
      <p:cViewPr varScale="1">
        <p:scale>
          <a:sx n="221" d="100"/>
          <a:sy n="221" d="100"/>
        </p:scale>
        <p:origin x="804" y="162"/>
      </p:cViewPr>
      <p:guideLst>
        <p:guide orient="horz" pos="2880"/>
        <p:guide pos="2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CE14E-C84C-4A5B-BDB8-BFE3B0B0BFF6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E401F1B-1642-43A2-8EAF-D9D54DB76ACE}">
      <dgm:prSet phldrT="[Текст]" custT="1"/>
      <dgm:spPr/>
      <dgm:t>
        <a:bodyPr/>
        <a:lstStyle/>
        <a:p>
          <a:r>
            <a:rPr lang="ru-RU" sz="65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переход к предупреждению нарушений и превентивному контролю</a:t>
          </a:r>
          <a:endParaRPr lang="ru-RU" sz="650" dirty="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DAF689B5-0ACD-4047-89D4-C51B802D5028}" type="parTrans" cxnId="{53B50A60-5E64-42A6-9432-C08635F57A4C}">
      <dgm:prSet/>
      <dgm:spPr/>
      <dgm:t>
        <a:bodyPr/>
        <a:lstStyle/>
        <a:p>
          <a:endParaRPr lang="ru-RU" sz="65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BDB06D7E-1F25-48F6-8420-2800020CFDA8}" type="sibTrans" cxnId="{53B50A60-5E64-42A6-9432-C08635F57A4C}">
      <dgm:prSet/>
      <dgm:spPr/>
      <dgm:t>
        <a:bodyPr/>
        <a:lstStyle/>
        <a:p>
          <a:endParaRPr lang="ru-RU" sz="65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981CCBF6-D4BC-4347-9AA4-B1970449A444}">
      <dgm:prSet phldrT="[Текст]" custT="1"/>
      <dgm:spPr/>
      <dgm:t>
        <a:bodyPr/>
        <a:lstStyle/>
        <a:p>
          <a:r>
            <a:rPr lang="ru-RU" sz="65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рациональность распределения трудовых, финансовых и материальных ресурсов для повышения эффективности </a:t>
          </a:r>
          <a:br>
            <a:rPr lang="ru-RU" sz="65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</a:br>
          <a:r>
            <a:rPr lang="ru-RU" sz="65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и получения максимального результата при осуществлении контроля в ФБС</a:t>
          </a:r>
          <a:endParaRPr lang="ru-RU" sz="650" dirty="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A922E5DD-99FD-461E-9A47-01F0029F94F4}" type="parTrans" cxnId="{FF8EF4C7-BF6B-4AC0-B809-4A2677379CF4}">
      <dgm:prSet/>
      <dgm:spPr/>
      <dgm:t>
        <a:bodyPr/>
        <a:lstStyle/>
        <a:p>
          <a:endParaRPr lang="ru-RU" sz="65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8BE4E2BC-8EE8-4C8C-BD5C-BEB505AEDFEE}" type="sibTrans" cxnId="{FF8EF4C7-BF6B-4AC0-B809-4A2677379CF4}">
      <dgm:prSet/>
      <dgm:spPr/>
      <dgm:t>
        <a:bodyPr/>
        <a:lstStyle/>
        <a:p>
          <a:endParaRPr lang="ru-RU" sz="65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4960B4A8-A55D-4504-ACC4-845634468A26}">
      <dgm:prSet phldrT="[Текст]" custT="1"/>
      <dgm:spPr/>
      <dgm:t>
        <a:bodyPr/>
        <a:lstStyle/>
        <a:p>
          <a:r>
            <a:rPr lang="ru-RU" sz="65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рост доверия общества за счет ориентирования контроля на социально значимые объекты контроля (аудита), в том числе за реализацией нацпроектов, госпрограмм, федерально-целевых программ</a:t>
          </a:r>
          <a:endParaRPr lang="ru-RU" sz="650" dirty="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83F701C2-6B6F-40CF-BE1F-A9C7AFD48FAF}" type="parTrans" cxnId="{26784270-0BCD-4B2E-B61C-195FCE89DE0A}">
      <dgm:prSet/>
      <dgm:spPr/>
      <dgm:t>
        <a:bodyPr/>
        <a:lstStyle/>
        <a:p>
          <a:endParaRPr lang="ru-RU" sz="65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1B31060A-007E-47EA-A3E7-FA73FE02E5FB}" type="sibTrans" cxnId="{26784270-0BCD-4B2E-B61C-195FCE89DE0A}">
      <dgm:prSet/>
      <dgm:spPr/>
      <dgm:t>
        <a:bodyPr/>
        <a:lstStyle/>
        <a:p>
          <a:endParaRPr lang="ru-RU" sz="65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18C9426E-8A07-4FA7-84C5-1EE9D50074FA}">
      <dgm:prSet custT="1"/>
      <dgm:spPr/>
      <dgm:t>
        <a:bodyPr/>
        <a:lstStyle/>
        <a:p>
          <a:r>
            <a:rPr lang="ru-RU" sz="65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расширение аналитических полномочий с целью предотвращения нарушений на этапе планирования бюджетов, до принятия решения о предоставлении средств</a:t>
          </a:r>
          <a:endParaRPr lang="ru-RU" sz="650" dirty="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C4EA0993-A862-48DF-9655-7C516393CDB4}" type="parTrans" cxnId="{693B9062-AD59-49B8-A3EA-D8E5FDAC3578}">
      <dgm:prSet/>
      <dgm:spPr/>
      <dgm:t>
        <a:bodyPr/>
        <a:lstStyle/>
        <a:p>
          <a:endParaRPr lang="ru-RU" sz="65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E19ABAEF-A115-4254-B6F3-2B6B4703C623}" type="sibTrans" cxnId="{693B9062-AD59-49B8-A3EA-D8E5FDAC3578}">
      <dgm:prSet/>
      <dgm:spPr/>
      <dgm:t>
        <a:bodyPr/>
        <a:lstStyle/>
        <a:p>
          <a:endParaRPr lang="ru-RU" sz="65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BB4C9919-78CF-4F4A-9C39-EEF13A34404A}">
      <dgm:prSet custT="1"/>
      <dgm:spPr/>
      <dgm:t>
        <a:bodyPr/>
        <a:lstStyle/>
        <a:p>
          <a:r>
            <a:rPr lang="ru-RU" sz="65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снижение административной нагрузки на подконтрольную среду с одновременным повышением уровня организации проведения контрольных мероприятий</a:t>
          </a:r>
          <a:endParaRPr lang="ru-RU" sz="650" dirty="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D8A460A4-CA4B-4AE2-919C-D966261B4794}" type="parTrans" cxnId="{DED5AD61-2811-4583-A298-9DF99A0AF8F4}">
      <dgm:prSet/>
      <dgm:spPr/>
      <dgm:t>
        <a:bodyPr/>
        <a:lstStyle/>
        <a:p>
          <a:endParaRPr lang="ru-RU" sz="65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636C8822-DC52-4886-B958-9A1270B26176}" type="sibTrans" cxnId="{DED5AD61-2811-4583-A298-9DF99A0AF8F4}">
      <dgm:prSet/>
      <dgm:spPr/>
      <dgm:t>
        <a:bodyPr/>
        <a:lstStyle/>
        <a:p>
          <a:endParaRPr lang="ru-RU" sz="65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EBDADCF3-7024-4A4F-A3E0-FF4985322F93}">
      <dgm:prSet custT="1"/>
      <dgm:spPr/>
      <dgm:t>
        <a:bodyPr/>
        <a:lstStyle/>
        <a:p>
          <a:r>
            <a:rPr lang="ru-RU" sz="65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обеспечение экономической безопасности государства, динамичное развитие экономики, рациональное использование всех видов государственных ресурсов</a:t>
          </a:r>
          <a:endParaRPr lang="ru-RU" sz="650" dirty="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A6514A13-9785-4BF8-B415-692A0BE2F332}" type="parTrans" cxnId="{1C7FF197-2AFD-461C-B378-0F29E71407FB}">
      <dgm:prSet/>
      <dgm:spPr/>
      <dgm:t>
        <a:bodyPr/>
        <a:lstStyle/>
        <a:p>
          <a:endParaRPr lang="ru-RU" sz="65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814EE357-569F-4865-A181-9865055C4FE9}" type="sibTrans" cxnId="{1C7FF197-2AFD-461C-B378-0F29E71407FB}">
      <dgm:prSet/>
      <dgm:spPr/>
      <dgm:t>
        <a:bodyPr/>
        <a:lstStyle/>
        <a:p>
          <a:endParaRPr lang="ru-RU" sz="65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A4623335-4666-4C81-8551-EE1A3DB8D114}" type="pres">
      <dgm:prSet presAssocID="{522CE14E-C84C-4A5B-BDB8-BFE3B0B0BF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76850F-58D3-4601-9864-B0477BB98ED4}" type="pres">
      <dgm:prSet presAssocID="{AE401F1B-1642-43A2-8EAF-D9D54DB76ACE}" presName="parentLin" presStyleCnt="0"/>
      <dgm:spPr/>
    </dgm:pt>
    <dgm:pt modelId="{01E6C1B8-6630-408D-A6C5-F532715072A2}" type="pres">
      <dgm:prSet presAssocID="{AE401F1B-1642-43A2-8EAF-D9D54DB76AC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B09BF56-7A1A-4745-8A97-92E2619B9463}" type="pres">
      <dgm:prSet presAssocID="{AE401F1B-1642-43A2-8EAF-D9D54DB76ACE}" presName="parentText" presStyleLbl="node1" presStyleIdx="0" presStyleCnt="6" custScaleX="1345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C6BBD-46E2-426B-9357-64A62C36C2E3}" type="pres">
      <dgm:prSet presAssocID="{AE401F1B-1642-43A2-8EAF-D9D54DB76ACE}" presName="negativeSpace" presStyleCnt="0"/>
      <dgm:spPr/>
    </dgm:pt>
    <dgm:pt modelId="{175229FD-4382-4B78-A6A8-221446A4E1D9}" type="pres">
      <dgm:prSet presAssocID="{AE401F1B-1642-43A2-8EAF-D9D54DB76ACE}" presName="childText" presStyleLbl="conFgAcc1" presStyleIdx="0" presStyleCnt="6">
        <dgm:presLayoutVars>
          <dgm:bulletEnabled val="1"/>
        </dgm:presLayoutVars>
      </dgm:prSet>
      <dgm:spPr/>
    </dgm:pt>
    <dgm:pt modelId="{3BCF9A3F-C76C-442A-B372-872B2D0AD8AF}" type="pres">
      <dgm:prSet presAssocID="{BDB06D7E-1F25-48F6-8420-2800020CFDA8}" presName="spaceBetweenRectangles" presStyleCnt="0"/>
      <dgm:spPr/>
    </dgm:pt>
    <dgm:pt modelId="{F248FC56-0F27-4FD9-98E1-FD5F4D75782C}" type="pres">
      <dgm:prSet presAssocID="{981CCBF6-D4BC-4347-9AA4-B1970449A444}" presName="parentLin" presStyleCnt="0"/>
      <dgm:spPr/>
    </dgm:pt>
    <dgm:pt modelId="{0D12FFDC-2851-432B-9DDF-9C96DE7B121C}" type="pres">
      <dgm:prSet presAssocID="{981CCBF6-D4BC-4347-9AA4-B1970449A44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BDB846B-F3FA-4B2F-B3B4-16047D501813}" type="pres">
      <dgm:prSet presAssocID="{981CCBF6-D4BC-4347-9AA4-B1970449A444}" presName="parentText" presStyleLbl="node1" presStyleIdx="1" presStyleCnt="6" custScaleX="1345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E5043-BC30-4F26-A016-5A2A9F90FFFA}" type="pres">
      <dgm:prSet presAssocID="{981CCBF6-D4BC-4347-9AA4-B1970449A444}" presName="negativeSpace" presStyleCnt="0"/>
      <dgm:spPr/>
    </dgm:pt>
    <dgm:pt modelId="{83562EF3-DA8D-4B00-8A41-BEC09F006F85}" type="pres">
      <dgm:prSet presAssocID="{981CCBF6-D4BC-4347-9AA4-B1970449A444}" presName="childText" presStyleLbl="conFgAcc1" presStyleIdx="1" presStyleCnt="6">
        <dgm:presLayoutVars>
          <dgm:bulletEnabled val="1"/>
        </dgm:presLayoutVars>
      </dgm:prSet>
      <dgm:spPr/>
    </dgm:pt>
    <dgm:pt modelId="{9596EE84-8968-4C2A-A461-D4B25D29DECC}" type="pres">
      <dgm:prSet presAssocID="{8BE4E2BC-8EE8-4C8C-BD5C-BEB505AEDFEE}" presName="spaceBetweenRectangles" presStyleCnt="0"/>
      <dgm:spPr/>
    </dgm:pt>
    <dgm:pt modelId="{DFBA8DBA-DC8F-4023-93F2-73BE5799D483}" type="pres">
      <dgm:prSet presAssocID="{4960B4A8-A55D-4504-ACC4-845634468A26}" presName="parentLin" presStyleCnt="0"/>
      <dgm:spPr/>
    </dgm:pt>
    <dgm:pt modelId="{95EAC745-0417-4289-B44E-6A21B93FC2B1}" type="pres">
      <dgm:prSet presAssocID="{4960B4A8-A55D-4504-ACC4-845634468A2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9A00802-212B-44DD-8A8E-C8A829ACD06D}" type="pres">
      <dgm:prSet presAssocID="{4960B4A8-A55D-4504-ACC4-845634468A26}" presName="parentText" presStyleLbl="node1" presStyleIdx="2" presStyleCnt="6" custScaleX="1345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5DB89-829E-4148-8A58-A3089F6A3123}" type="pres">
      <dgm:prSet presAssocID="{4960B4A8-A55D-4504-ACC4-845634468A26}" presName="negativeSpace" presStyleCnt="0"/>
      <dgm:spPr/>
    </dgm:pt>
    <dgm:pt modelId="{5F9B2605-6954-4E03-AA47-D176D1C119E4}" type="pres">
      <dgm:prSet presAssocID="{4960B4A8-A55D-4504-ACC4-845634468A26}" presName="childText" presStyleLbl="conFgAcc1" presStyleIdx="2" presStyleCnt="6">
        <dgm:presLayoutVars>
          <dgm:bulletEnabled val="1"/>
        </dgm:presLayoutVars>
      </dgm:prSet>
      <dgm:spPr/>
    </dgm:pt>
    <dgm:pt modelId="{421617E4-8830-4B27-BDD0-C8A8A5E42DDF}" type="pres">
      <dgm:prSet presAssocID="{1B31060A-007E-47EA-A3E7-FA73FE02E5FB}" presName="spaceBetweenRectangles" presStyleCnt="0"/>
      <dgm:spPr/>
    </dgm:pt>
    <dgm:pt modelId="{44342F36-7463-4CF5-82A3-211BDC9E46CD}" type="pres">
      <dgm:prSet presAssocID="{18C9426E-8A07-4FA7-84C5-1EE9D50074FA}" presName="parentLin" presStyleCnt="0"/>
      <dgm:spPr/>
    </dgm:pt>
    <dgm:pt modelId="{21AD2D05-7667-4ADA-A613-B4D689A28D8A}" type="pres">
      <dgm:prSet presAssocID="{18C9426E-8A07-4FA7-84C5-1EE9D50074FA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EF82023B-E243-493B-9233-37DE5171402A}" type="pres">
      <dgm:prSet presAssocID="{18C9426E-8A07-4FA7-84C5-1EE9D50074FA}" presName="parentText" presStyleLbl="node1" presStyleIdx="3" presStyleCnt="6" custScaleX="1345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09290-752F-4812-9942-663C2AB7440B}" type="pres">
      <dgm:prSet presAssocID="{18C9426E-8A07-4FA7-84C5-1EE9D50074FA}" presName="negativeSpace" presStyleCnt="0"/>
      <dgm:spPr/>
    </dgm:pt>
    <dgm:pt modelId="{2AA64C7A-0CC0-4BD1-8CEB-DF14A7BB4831}" type="pres">
      <dgm:prSet presAssocID="{18C9426E-8A07-4FA7-84C5-1EE9D50074FA}" presName="childText" presStyleLbl="conFgAcc1" presStyleIdx="3" presStyleCnt="6">
        <dgm:presLayoutVars>
          <dgm:bulletEnabled val="1"/>
        </dgm:presLayoutVars>
      </dgm:prSet>
      <dgm:spPr/>
    </dgm:pt>
    <dgm:pt modelId="{A26C81C5-7ECF-47C4-99D6-F6BAFB134B62}" type="pres">
      <dgm:prSet presAssocID="{E19ABAEF-A115-4254-B6F3-2B6B4703C623}" presName="spaceBetweenRectangles" presStyleCnt="0"/>
      <dgm:spPr/>
    </dgm:pt>
    <dgm:pt modelId="{E841BD8E-BD21-47DE-8A42-E3BE85834C79}" type="pres">
      <dgm:prSet presAssocID="{BB4C9919-78CF-4F4A-9C39-EEF13A34404A}" presName="parentLin" presStyleCnt="0"/>
      <dgm:spPr/>
    </dgm:pt>
    <dgm:pt modelId="{EB744128-F238-40C9-B9CC-848615E3A1DD}" type="pres">
      <dgm:prSet presAssocID="{BB4C9919-78CF-4F4A-9C39-EEF13A34404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90AC8410-D882-452E-863B-40B190C61641}" type="pres">
      <dgm:prSet presAssocID="{BB4C9919-78CF-4F4A-9C39-EEF13A34404A}" presName="parentText" presStyleLbl="node1" presStyleIdx="4" presStyleCnt="6" custScaleX="1345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9E176-F374-45B4-9788-1D6AAFACEE1A}" type="pres">
      <dgm:prSet presAssocID="{BB4C9919-78CF-4F4A-9C39-EEF13A34404A}" presName="negativeSpace" presStyleCnt="0"/>
      <dgm:spPr/>
    </dgm:pt>
    <dgm:pt modelId="{EB97A58A-2411-4D32-8D0E-A71D1162F03B}" type="pres">
      <dgm:prSet presAssocID="{BB4C9919-78CF-4F4A-9C39-EEF13A34404A}" presName="childText" presStyleLbl="conFgAcc1" presStyleIdx="4" presStyleCnt="6">
        <dgm:presLayoutVars>
          <dgm:bulletEnabled val="1"/>
        </dgm:presLayoutVars>
      </dgm:prSet>
      <dgm:spPr/>
    </dgm:pt>
    <dgm:pt modelId="{02174B65-5CF3-4DDC-85D4-6EDB8C3C0777}" type="pres">
      <dgm:prSet presAssocID="{636C8822-DC52-4886-B958-9A1270B26176}" presName="spaceBetweenRectangles" presStyleCnt="0"/>
      <dgm:spPr/>
    </dgm:pt>
    <dgm:pt modelId="{4ECD2154-58C2-48F8-AB44-0FACD4B55D66}" type="pres">
      <dgm:prSet presAssocID="{EBDADCF3-7024-4A4F-A3E0-FF4985322F93}" presName="parentLin" presStyleCnt="0"/>
      <dgm:spPr/>
    </dgm:pt>
    <dgm:pt modelId="{DEBDD3A5-7203-4B3D-91D1-3AD3B140E2F8}" type="pres">
      <dgm:prSet presAssocID="{EBDADCF3-7024-4A4F-A3E0-FF4985322F93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B22CEB72-3D56-48FA-BDB7-C82250E04502}" type="pres">
      <dgm:prSet presAssocID="{EBDADCF3-7024-4A4F-A3E0-FF4985322F93}" presName="parentText" presStyleLbl="node1" presStyleIdx="5" presStyleCnt="6" custScaleX="1345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3294A-5FEF-4686-A4FD-0D5AD77DFD1D}" type="pres">
      <dgm:prSet presAssocID="{EBDADCF3-7024-4A4F-A3E0-FF4985322F93}" presName="negativeSpace" presStyleCnt="0"/>
      <dgm:spPr/>
    </dgm:pt>
    <dgm:pt modelId="{9EEEF55D-EC75-4570-9B77-A4216C72C018}" type="pres">
      <dgm:prSet presAssocID="{EBDADCF3-7024-4A4F-A3E0-FF4985322F9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578BDF3-72AA-403F-8B1A-0E3143FCABE0}" type="presOf" srcId="{BB4C9919-78CF-4F4A-9C39-EEF13A34404A}" destId="{EB744128-F238-40C9-B9CC-848615E3A1DD}" srcOrd="0" destOrd="0" presId="urn:microsoft.com/office/officeart/2005/8/layout/list1"/>
    <dgm:cxn modelId="{AF16B99D-E041-4DB7-9495-E9C9A75F7E40}" type="presOf" srcId="{AE401F1B-1642-43A2-8EAF-D9D54DB76ACE}" destId="{01E6C1B8-6630-408D-A6C5-F532715072A2}" srcOrd="0" destOrd="0" presId="urn:microsoft.com/office/officeart/2005/8/layout/list1"/>
    <dgm:cxn modelId="{AC8D9995-0D53-402F-98EB-6E73688333BC}" type="presOf" srcId="{4960B4A8-A55D-4504-ACC4-845634468A26}" destId="{59A00802-212B-44DD-8A8E-C8A829ACD06D}" srcOrd="1" destOrd="0" presId="urn:microsoft.com/office/officeart/2005/8/layout/list1"/>
    <dgm:cxn modelId="{0A8037F0-C27F-4BF3-84AD-D0C33E1CC564}" type="presOf" srcId="{EBDADCF3-7024-4A4F-A3E0-FF4985322F93}" destId="{B22CEB72-3D56-48FA-BDB7-C82250E04502}" srcOrd="1" destOrd="0" presId="urn:microsoft.com/office/officeart/2005/8/layout/list1"/>
    <dgm:cxn modelId="{6FE94EB4-CB7E-4F4D-B62F-F6D883C8BFC5}" type="presOf" srcId="{4960B4A8-A55D-4504-ACC4-845634468A26}" destId="{95EAC745-0417-4289-B44E-6A21B93FC2B1}" srcOrd="0" destOrd="0" presId="urn:microsoft.com/office/officeart/2005/8/layout/list1"/>
    <dgm:cxn modelId="{1C7FF197-2AFD-461C-B378-0F29E71407FB}" srcId="{522CE14E-C84C-4A5B-BDB8-BFE3B0B0BFF6}" destId="{EBDADCF3-7024-4A4F-A3E0-FF4985322F93}" srcOrd="5" destOrd="0" parTransId="{A6514A13-9785-4BF8-B415-692A0BE2F332}" sibTransId="{814EE357-569F-4865-A181-9865055C4FE9}"/>
    <dgm:cxn modelId="{87E26CDC-2758-4440-B3CA-278404F8BE67}" type="presOf" srcId="{AE401F1B-1642-43A2-8EAF-D9D54DB76ACE}" destId="{7B09BF56-7A1A-4745-8A97-92E2619B9463}" srcOrd="1" destOrd="0" presId="urn:microsoft.com/office/officeart/2005/8/layout/list1"/>
    <dgm:cxn modelId="{D744338C-0F74-4094-B0CE-23DC099EFA60}" type="presOf" srcId="{981CCBF6-D4BC-4347-9AA4-B1970449A444}" destId="{0D12FFDC-2851-432B-9DDF-9C96DE7B121C}" srcOrd="0" destOrd="0" presId="urn:microsoft.com/office/officeart/2005/8/layout/list1"/>
    <dgm:cxn modelId="{DED5AD61-2811-4583-A298-9DF99A0AF8F4}" srcId="{522CE14E-C84C-4A5B-BDB8-BFE3B0B0BFF6}" destId="{BB4C9919-78CF-4F4A-9C39-EEF13A34404A}" srcOrd="4" destOrd="0" parTransId="{D8A460A4-CA4B-4AE2-919C-D966261B4794}" sibTransId="{636C8822-DC52-4886-B958-9A1270B26176}"/>
    <dgm:cxn modelId="{26784270-0BCD-4B2E-B61C-195FCE89DE0A}" srcId="{522CE14E-C84C-4A5B-BDB8-BFE3B0B0BFF6}" destId="{4960B4A8-A55D-4504-ACC4-845634468A26}" srcOrd="2" destOrd="0" parTransId="{83F701C2-6B6F-40CF-BE1F-A9C7AFD48FAF}" sibTransId="{1B31060A-007E-47EA-A3E7-FA73FE02E5FB}"/>
    <dgm:cxn modelId="{2C9C0172-8CF0-4BC9-9AF3-DD862C60073A}" type="presOf" srcId="{522CE14E-C84C-4A5B-BDB8-BFE3B0B0BFF6}" destId="{A4623335-4666-4C81-8551-EE1A3DB8D114}" srcOrd="0" destOrd="0" presId="urn:microsoft.com/office/officeart/2005/8/layout/list1"/>
    <dgm:cxn modelId="{8818B6F3-EA43-465F-BA09-AEC89197B085}" type="presOf" srcId="{18C9426E-8A07-4FA7-84C5-1EE9D50074FA}" destId="{21AD2D05-7667-4ADA-A613-B4D689A28D8A}" srcOrd="0" destOrd="0" presId="urn:microsoft.com/office/officeart/2005/8/layout/list1"/>
    <dgm:cxn modelId="{9884004A-4E26-4B0A-954F-274BAF425F7E}" type="presOf" srcId="{BB4C9919-78CF-4F4A-9C39-EEF13A34404A}" destId="{90AC8410-D882-452E-863B-40B190C61641}" srcOrd="1" destOrd="0" presId="urn:microsoft.com/office/officeart/2005/8/layout/list1"/>
    <dgm:cxn modelId="{53B50A60-5E64-42A6-9432-C08635F57A4C}" srcId="{522CE14E-C84C-4A5B-BDB8-BFE3B0B0BFF6}" destId="{AE401F1B-1642-43A2-8EAF-D9D54DB76ACE}" srcOrd="0" destOrd="0" parTransId="{DAF689B5-0ACD-4047-89D4-C51B802D5028}" sibTransId="{BDB06D7E-1F25-48F6-8420-2800020CFDA8}"/>
    <dgm:cxn modelId="{14811DF9-EC50-4C57-9287-B2EBDBF830DC}" type="presOf" srcId="{18C9426E-8A07-4FA7-84C5-1EE9D50074FA}" destId="{EF82023B-E243-493B-9233-37DE5171402A}" srcOrd="1" destOrd="0" presId="urn:microsoft.com/office/officeart/2005/8/layout/list1"/>
    <dgm:cxn modelId="{693B9062-AD59-49B8-A3EA-D8E5FDAC3578}" srcId="{522CE14E-C84C-4A5B-BDB8-BFE3B0B0BFF6}" destId="{18C9426E-8A07-4FA7-84C5-1EE9D50074FA}" srcOrd="3" destOrd="0" parTransId="{C4EA0993-A862-48DF-9655-7C516393CDB4}" sibTransId="{E19ABAEF-A115-4254-B6F3-2B6B4703C623}"/>
    <dgm:cxn modelId="{13CF31CF-ADCA-40A5-BB80-632FF2AB0ECD}" type="presOf" srcId="{981CCBF6-D4BC-4347-9AA4-B1970449A444}" destId="{BBDB846B-F3FA-4B2F-B3B4-16047D501813}" srcOrd="1" destOrd="0" presId="urn:microsoft.com/office/officeart/2005/8/layout/list1"/>
    <dgm:cxn modelId="{FF8EF4C7-BF6B-4AC0-B809-4A2677379CF4}" srcId="{522CE14E-C84C-4A5B-BDB8-BFE3B0B0BFF6}" destId="{981CCBF6-D4BC-4347-9AA4-B1970449A444}" srcOrd="1" destOrd="0" parTransId="{A922E5DD-99FD-461E-9A47-01F0029F94F4}" sibTransId="{8BE4E2BC-8EE8-4C8C-BD5C-BEB505AEDFEE}"/>
    <dgm:cxn modelId="{D39D36E8-524F-47AC-9D87-05475E84A306}" type="presOf" srcId="{EBDADCF3-7024-4A4F-A3E0-FF4985322F93}" destId="{DEBDD3A5-7203-4B3D-91D1-3AD3B140E2F8}" srcOrd="0" destOrd="0" presId="urn:microsoft.com/office/officeart/2005/8/layout/list1"/>
    <dgm:cxn modelId="{C4D57E17-5819-4EE9-8374-02CF78870BC6}" type="presParOf" srcId="{A4623335-4666-4C81-8551-EE1A3DB8D114}" destId="{FE76850F-58D3-4601-9864-B0477BB98ED4}" srcOrd="0" destOrd="0" presId="urn:microsoft.com/office/officeart/2005/8/layout/list1"/>
    <dgm:cxn modelId="{05447119-FFDE-457F-A914-073BE1EDAE7D}" type="presParOf" srcId="{FE76850F-58D3-4601-9864-B0477BB98ED4}" destId="{01E6C1B8-6630-408D-A6C5-F532715072A2}" srcOrd="0" destOrd="0" presId="urn:microsoft.com/office/officeart/2005/8/layout/list1"/>
    <dgm:cxn modelId="{1972D166-8AA6-4FC5-BBDD-260058ED8D69}" type="presParOf" srcId="{FE76850F-58D3-4601-9864-B0477BB98ED4}" destId="{7B09BF56-7A1A-4745-8A97-92E2619B9463}" srcOrd="1" destOrd="0" presId="urn:microsoft.com/office/officeart/2005/8/layout/list1"/>
    <dgm:cxn modelId="{E1F7CDB2-22D8-4630-AEDF-A1925C7B1345}" type="presParOf" srcId="{A4623335-4666-4C81-8551-EE1A3DB8D114}" destId="{AB4C6BBD-46E2-426B-9357-64A62C36C2E3}" srcOrd="1" destOrd="0" presId="urn:microsoft.com/office/officeart/2005/8/layout/list1"/>
    <dgm:cxn modelId="{9FE40C33-C441-437A-8894-69F63F45B545}" type="presParOf" srcId="{A4623335-4666-4C81-8551-EE1A3DB8D114}" destId="{175229FD-4382-4B78-A6A8-221446A4E1D9}" srcOrd="2" destOrd="0" presId="urn:microsoft.com/office/officeart/2005/8/layout/list1"/>
    <dgm:cxn modelId="{8AC721A8-2372-4906-9771-BBA5530E7765}" type="presParOf" srcId="{A4623335-4666-4C81-8551-EE1A3DB8D114}" destId="{3BCF9A3F-C76C-442A-B372-872B2D0AD8AF}" srcOrd="3" destOrd="0" presId="urn:microsoft.com/office/officeart/2005/8/layout/list1"/>
    <dgm:cxn modelId="{2FD78F9D-B4C4-4EE8-B2C2-0271E5F52737}" type="presParOf" srcId="{A4623335-4666-4C81-8551-EE1A3DB8D114}" destId="{F248FC56-0F27-4FD9-98E1-FD5F4D75782C}" srcOrd="4" destOrd="0" presId="urn:microsoft.com/office/officeart/2005/8/layout/list1"/>
    <dgm:cxn modelId="{563A6D45-33CA-4E8B-88B1-F902F3BF13DD}" type="presParOf" srcId="{F248FC56-0F27-4FD9-98E1-FD5F4D75782C}" destId="{0D12FFDC-2851-432B-9DDF-9C96DE7B121C}" srcOrd="0" destOrd="0" presId="urn:microsoft.com/office/officeart/2005/8/layout/list1"/>
    <dgm:cxn modelId="{0D08FD33-FCC7-463D-8151-CB8291FD593D}" type="presParOf" srcId="{F248FC56-0F27-4FD9-98E1-FD5F4D75782C}" destId="{BBDB846B-F3FA-4B2F-B3B4-16047D501813}" srcOrd="1" destOrd="0" presId="urn:microsoft.com/office/officeart/2005/8/layout/list1"/>
    <dgm:cxn modelId="{58FBA5DD-1907-4715-9D5E-1A134E689163}" type="presParOf" srcId="{A4623335-4666-4C81-8551-EE1A3DB8D114}" destId="{B16E5043-BC30-4F26-A016-5A2A9F90FFFA}" srcOrd="5" destOrd="0" presId="urn:microsoft.com/office/officeart/2005/8/layout/list1"/>
    <dgm:cxn modelId="{D5DF1001-234C-44D6-B667-7B95C8774AFF}" type="presParOf" srcId="{A4623335-4666-4C81-8551-EE1A3DB8D114}" destId="{83562EF3-DA8D-4B00-8A41-BEC09F006F85}" srcOrd="6" destOrd="0" presId="urn:microsoft.com/office/officeart/2005/8/layout/list1"/>
    <dgm:cxn modelId="{BE50B75B-13B4-4391-9FF3-2CE0115DE74B}" type="presParOf" srcId="{A4623335-4666-4C81-8551-EE1A3DB8D114}" destId="{9596EE84-8968-4C2A-A461-D4B25D29DECC}" srcOrd="7" destOrd="0" presId="urn:microsoft.com/office/officeart/2005/8/layout/list1"/>
    <dgm:cxn modelId="{C081F7A3-5B95-4169-A659-3FF83366CE24}" type="presParOf" srcId="{A4623335-4666-4C81-8551-EE1A3DB8D114}" destId="{DFBA8DBA-DC8F-4023-93F2-73BE5799D483}" srcOrd="8" destOrd="0" presId="urn:microsoft.com/office/officeart/2005/8/layout/list1"/>
    <dgm:cxn modelId="{AAD3CD08-48BE-4FFA-B074-9B66EC59EC83}" type="presParOf" srcId="{DFBA8DBA-DC8F-4023-93F2-73BE5799D483}" destId="{95EAC745-0417-4289-B44E-6A21B93FC2B1}" srcOrd="0" destOrd="0" presId="urn:microsoft.com/office/officeart/2005/8/layout/list1"/>
    <dgm:cxn modelId="{5AB15510-17D3-4283-BDAC-B25BDC284DCF}" type="presParOf" srcId="{DFBA8DBA-DC8F-4023-93F2-73BE5799D483}" destId="{59A00802-212B-44DD-8A8E-C8A829ACD06D}" srcOrd="1" destOrd="0" presId="urn:microsoft.com/office/officeart/2005/8/layout/list1"/>
    <dgm:cxn modelId="{C2F410DF-E38A-4A39-9022-EA45DDE2F40A}" type="presParOf" srcId="{A4623335-4666-4C81-8551-EE1A3DB8D114}" destId="{19F5DB89-829E-4148-8A58-A3089F6A3123}" srcOrd="9" destOrd="0" presId="urn:microsoft.com/office/officeart/2005/8/layout/list1"/>
    <dgm:cxn modelId="{EC44E46D-0838-4818-8346-1D8A36AB75C2}" type="presParOf" srcId="{A4623335-4666-4C81-8551-EE1A3DB8D114}" destId="{5F9B2605-6954-4E03-AA47-D176D1C119E4}" srcOrd="10" destOrd="0" presId="urn:microsoft.com/office/officeart/2005/8/layout/list1"/>
    <dgm:cxn modelId="{D186769E-E87B-477D-A4F1-EA7FB5ACD1B7}" type="presParOf" srcId="{A4623335-4666-4C81-8551-EE1A3DB8D114}" destId="{421617E4-8830-4B27-BDD0-C8A8A5E42DDF}" srcOrd="11" destOrd="0" presId="urn:microsoft.com/office/officeart/2005/8/layout/list1"/>
    <dgm:cxn modelId="{DDB6214D-D3BA-4C21-B1DF-57EE8A9F8B0E}" type="presParOf" srcId="{A4623335-4666-4C81-8551-EE1A3DB8D114}" destId="{44342F36-7463-4CF5-82A3-211BDC9E46CD}" srcOrd="12" destOrd="0" presId="urn:microsoft.com/office/officeart/2005/8/layout/list1"/>
    <dgm:cxn modelId="{5CC9C790-19E9-4240-895C-8F9B547FAE94}" type="presParOf" srcId="{44342F36-7463-4CF5-82A3-211BDC9E46CD}" destId="{21AD2D05-7667-4ADA-A613-B4D689A28D8A}" srcOrd="0" destOrd="0" presId="urn:microsoft.com/office/officeart/2005/8/layout/list1"/>
    <dgm:cxn modelId="{F4F7CAAA-7220-44C8-8576-818ED03B9D3E}" type="presParOf" srcId="{44342F36-7463-4CF5-82A3-211BDC9E46CD}" destId="{EF82023B-E243-493B-9233-37DE5171402A}" srcOrd="1" destOrd="0" presId="urn:microsoft.com/office/officeart/2005/8/layout/list1"/>
    <dgm:cxn modelId="{C1A128D6-CA18-4655-9E3D-53A44A9281FA}" type="presParOf" srcId="{A4623335-4666-4C81-8551-EE1A3DB8D114}" destId="{BE009290-752F-4812-9942-663C2AB7440B}" srcOrd="13" destOrd="0" presId="urn:microsoft.com/office/officeart/2005/8/layout/list1"/>
    <dgm:cxn modelId="{02F3500B-FD82-416C-85F7-DF063B1E698E}" type="presParOf" srcId="{A4623335-4666-4C81-8551-EE1A3DB8D114}" destId="{2AA64C7A-0CC0-4BD1-8CEB-DF14A7BB4831}" srcOrd="14" destOrd="0" presId="urn:microsoft.com/office/officeart/2005/8/layout/list1"/>
    <dgm:cxn modelId="{BE63FF7F-8FB7-4B63-AD01-B075AA5C1DC5}" type="presParOf" srcId="{A4623335-4666-4C81-8551-EE1A3DB8D114}" destId="{A26C81C5-7ECF-47C4-99D6-F6BAFB134B62}" srcOrd="15" destOrd="0" presId="urn:microsoft.com/office/officeart/2005/8/layout/list1"/>
    <dgm:cxn modelId="{EC41639B-0D3A-4604-BCA4-5AE35BC0D396}" type="presParOf" srcId="{A4623335-4666-4C81-8551-EE1A3DB8D114}" destId="{E841BD8E-BD21-47DE-8A42-E3BE85834C79}" srcOrd="16" destOrd="0" presId="urn:microsoft.com/office/officeart/2005/8/layout/list1"/>
    <dgm:cxn modelId="{F57BAB78-73B1-4288-883D-3D48BB7E428E}" type="presParOf" srcId="{E841BD8E-BD21-47DE-8A42-E3BE85834C79}" destId="{EB744128-F238-40C9-B9CC-848615E3A1DD}" srcOrd="0" destOrd="0" presId="urn:microsoft.com/office/officeart/2005/8/layout/list1"/>
    <dgm:cxn modelId="{869F8610-A8A4-47CC-A6FF-23D5635863CE}" type="presParOf" srcId="{E841BD8E-BD21-47DE-8A42-E3BE85834C79}" destId="{90AC8410-D882-452E-863B-40B190C61641}" srcOrd="1" destOrd="0" presId="urn:microsoft.com/office/officeart/2005/8/layout/list1"/>
    <dgm:cxn modelId="{D699F937-0BE2-4EE9-8D7F-A52CD17D1FD6}" type="presParOf" srcId="{A4623335-4666-4C81-8551-EE1A3DB8D114}" destId="{B759E176-F374-45B4-9788-1D6AAFACEE1A}" srcOrd="17" destOrd="0" presId="urn:microsoft.com/office/officeart/2005/8/layout/list1"/>
    <dgm:cxn modelId="{B76BEFFC-EB86-4D41-89FD-4272C73B6664}" type="presParOf" srcId="{A4623335-4666-4C81-8551-EE1A3DB8D114}" destId="{EB97A58A-2411-4D32-8D0E-A71D1162F03B}" srcOrd="18" destOrd="0" presId="urn:microsoft.com/office/officeart/2005/8/layout/list1"/>
    <dgm:cxn modelId="{7B0C5B1B-11C8-436E-AA62-06ABCD609DDA}" type="presParOf" srcId="{A4623335-4666-4C81-8551-EE1A3DB8D114}" destId="{02174B65-5CF3-4DDC-85D4-6EDB8C3C0777}" srcOrd="19" destOrd="0" presId="urn:microsoft.com/office/officeart/2005/8/layout/list1"/>
    <dgm:cxn modelId="{48359E1A-6440-445B-BA37-AFB86C23CB86}" type="presParOf" srcId="{A4623335-4666-4C81-8551-EE1A3DB8D114}" destId="{4ECD2154-58C2-48F8-AB44-0FACD4B55D66}" srcOrd="20" destOrd="0" presId="urn:microsoft.com/office/officeart/2005/8/layout/list1"/>
    <dgm:cxn modelId="{B5CC3310-1BD4-4700-B51D-B4278C87C00E}" type="presParOf" srcId="{4ECD2154-58C2-48F8-AB44-0FACD4B55D66}" destId="{DEBDD3A5-7203-4B3D-91D1-3AD3B140E2F8}" srcOrd="0" destOrd="0" presId="urn:microsoft.com/office/officeart/2005/8/layout/list1"/>
    <dgm:cxn modelId="{7EF94383-1308-4069-8292-86AE39857859}" type="presParOf" srcId="{4ECD2154-58C2-48F8-AB44-0FACD4B55D66}" destId="{B22CEB72-3D56-48FA-BDB7-C82250E04502}" srcOrd="1" destOrd="0" presId="urn:microsoft.com/office/officeart/2005/8/layout/list1"/>
    <dgm:cxn modelId="{D0400A63-039D-4053-BB8A-EB807F2E48A2}" type="presParOf" srcId="{A4623335-4666-4C81-8551-EE1A3DB8D114}" destId="{A763294A-5FEF-4686-A4FD-0D5AD77DFD1D}" srcOrd="21" destOrd="0" presId="urn:microsoft.com/office/officeart/2005/8/layout/list1"/>
    <dgm:cxn modelId="{2CEAD54F-F332-446F-BBBA-129F46F2A29A}" type="presParOf" srcId="{A4623335-4666-4C81-8551-EE1A3DB8D114}" destId="{9EEEF55D-EC75-4570-9B77-A4216C72C01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229FD-4382-4B78-A6A8-221446A4E1D9}">
      <dsp:nvSpPr>
        <dsp:cNvPr id="0" name=""/>
        <dsp:cNvSpPr/>
      </dsp:nvSpPr>
      <dsp:spPr>
        <a:xfrm>
          <a:off x="0" y="213708"/>
          <a:ext cx="533400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9BF56-7A1A-4745-8A97-92E2619B9463}">
      <dsp:nvSpPr>
        <dsp:cNvPr id="0" name=""/>
        <dsp:cNvSpPr/>
      </dsp:nvSpPr>
      <dsp:spPr>
        <a:xfrm>
          <a:off x="266700" y="80868"/>
          <a:ext cx="5024275" cy="26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1129" tIns="0" rIns="141129" bIns="0" numCol="1" spcCol="1270" anchor="ctr" anchorCtr="0">
          <a:noAutofit/>
        </a:bodyPr>
        <a:lstStyle/>
        <a:p>
          <a:pPr lvl="0" algn="l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" kern="12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переход к предупреждению нарушений и превентивному контролю</a:t>
          </a:r>
          <a:endParaRPr lang="ru-RU" sz="650" kern="1200" dirty="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sp:txBody>
      <dsp:txXfrm>
        <a:off x="279669" y="93837"/>
        <a:ext cx="4998337" cy="239742"/>
      </dsp:txXfrm>
    </dsp:sp>
    <dsp:sp modelId="{83562EF3-DA8D-4B00-8A41-BEC09F006F85}">
      <dsp:nvSpPr>
        <dsp:cNvPr id="0" name=""/>
        <dsp:cNvSpPr/>
      </dsp:nvSpPr>
      <dsp:spPr>
        <a:xfrm>
          <a:off x="0" y="621948"/>
          <a:ext cx="533400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B846B-F3FA-4B2F-B3B4-16047D501813}">
      <dsp:nvSpPr>
        <dsp:cNvPr id="0" name=""/>
        <dsp:cNvSpPr/>
      </dsp:nvSpPr>
      <dsp:spPr>
        <a:xfrm>
          <a:off x="266700" y="489108"/>
          <a:ext cx="5024275" cy="26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1129" tIns="0" rIns="141129" bIns="0" numCol="1" spcCol="1270" anchor="ctr" anchorCtr="0">
          <a:noAutofit/>
        </a:bodyPr>
        <a:lstStyle/>
        <a:p>
          <a:pPr lvl="0" algn="l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" kern="12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рациональность распределения трудовых, финансовых и материальных ресурсов для повышения эффективности </a:t>
          </a:r>
          <a:br>
            <a:rPr lang="ru-RU" sz="650" kern="12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</a:br>
          <a:r>
            <a:rPr lang="ru-RU" sz="650" kern="12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и получения максимального результата при осуществлении контроля в ФБС</a:t>
          </a:r>
          <a:endParaRPr lang="ru-RU" sz="650" kern="1200" dirty="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sp:txBody>
      <dsp:txXfrm>
        <a:off x="279669" y="502077"/>
        <a:ext cx="4998337" cy="239742"/>
      </dsp:txXfrm>
    </dsp:sp>
    <dsp:sp modelId="{5F9B2605-6954-4E03-AA47-D176D1C119E4}">
      <dsp:nvSpPr>
        <dsp:cNvPr id="0" name=""/>
        <dsp:cNvSpPr/>
      </dsp:nvSpPr>
      <dsp:spPr>
        <a:xfrm>
          <a:off x="0" y="1030188"/>
          <a:ext cx="533400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00802-212B-44DD-8A8E-C8A829ACD06D}">
      <dsp:nvSpPr>
        <dsp:cNvPr id="0" name=""/>
        <dsp:cNvSpPr/>
      </dsp:nvSpPr>
      <dsp:spPr>
        <a:xfrm>
          <a:off x="266700" y="897349"/>
          <a:ext cx="5024275" cy="26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1129" tIns="0" rIns="141129" bIns="0" numCol="1" spcCol="1270" anchor="ctr" anchorCtr="0">
          <a:noAutofit/>
        </a:bodyPr>
        <a:lstStyle/>
        <a:p>
          <a:pPr lvl="0" algn="l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" kern="12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рост доверия общества за счет ориентирования контроля на социально значимые объекты контроля (аудита), в том числе за реализацией нацпроектов, госпрограмм, федерально-целевых программ</a:t>
          </a:r>
          <a:endParaRPr lang="ru-RU" sz="650" kern="1200" dirty="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sp:txBody>
      <dsp:txXfrm>
        <a:off x="279669" y="910318"/>
        <a:ext cx="4998337" cy="239742"/>
      </dsp:txXfrm>
    </dsp:sp>
    <dsp:sp modelId="{2AA64C7A-0CC0-4BD1-8CEB-DF14A7BB4831}">
      <dsp:nvSpPr>
        <dsp:cNvPr id="0" name=""/>
        <dsp:cNvSpPr/>
      </dsp:nvSpPr>
      <dsp:spPr>
        <a:xfrm>
          <a:off x="0" y="1438429"/>
          <a:ext cx="533400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2023B-E243-493B-9233-37DE5171402A}">
      <dsp:nvSpPr>
        <dsp:cNvPr id="0" name=""/>
        <dsp:cNvSpPr/>
      </dsp:nvSpPr>
      <dsp:spPr>
        <a:xfrm>
          <a:off x="266700" y="1305589"/>
          <a:ext cx="5024275" cy="26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1129" tIns="0" rIns="141129" bIns="0" numCol="1" spcCol="1270" anchor="ctr" anchorCtr="0">
          <a:noAutofit/>
        </a:bodyPr>
        <a:lstStyle/>
        <a:p>
          <a:pPr lvl="0" algn="l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" kern="12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расширение аналитических полномочий с целью предотвращения нарушений на этапе планирования бюджетов, до принятия решения о предоставлении средств</a:t>
          </a:r>
          <a:endParaRPr lang="ru-RU" sz="650" kern="1200" dirty="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sp:txBody>
      <dsp:txXfrm>
        <a:off x="279669" y="1318558"/>
        <a:ext cx="4998337" cy="239742"/>
      </dsp:txXfrm>
    </dsp:sp>
    <dsp:sp modelId="{EB97A58A-2411-4D32-8D0E-A71D1162F03B}">
      <dsp:nvSpPr>
        <dsp:cNvPr id="0" name=""/>
        <dsp:cNvSpPr/>
      </dsp:nvSpPr>
      <dsp:spPr>
        <a:xfrm>
          <a:off x="0" y="1846669"/>
          <a:ext cx="533400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C8410-D882-452E-863B-40B190C61641}">
      <dsp:nvSpPr>
        <dsp:cNvPr id="0" name=""/>
        <dsp:cNvSpPr/>
      </dsp:nvSpPr>
      <dsp:spPr>
        <a:xfrm>
          <a:off x="266700" y="1713829"/>
          <a:ext cx="5024275" cy="26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1129" tIns="0" rIns="141129" bIns="0" numCol="1" spcCol="1270" anchor="ctr" anchorCtr="0">
          <a:noAutofit/>
        </a:bodyPr>
        <a:lstStyle/>
        <a:p>
          <a:pPr lvl="0" algn="l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" kern="12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снижение административной нагрузки на подконтрольную среду с одновременным повышением уровня организации проведения контрольных мероприятий</a:t>
          </a:r>
          <a:endParaRPr lang="ru-RU" sz="650" kern="1200" dirty="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sp:txBody>
      <dsp:txXfrm>
        <a:off x="279669" y="1726798"/>
        <a:ext cx="4998337" cy="239742"/>
      </dsp:txXfrm>
    </dsp:sp>
    <dsp:sp modelId="{9EEEF55D-EC75-4570-9B77-A4216C72C018}">
      <dsp:nvSpPr>
        <dsp:cNvPr id="0" name=""/>
        <dsp:cNvSpPr/>
      </dsp:nvSpPr>
      <dsp:spPr>
        <a:xfrm>
          <a:off x="0" y="2254909"/>
          <a:ext cx="533400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CEB72-3D56-48FA-BDB7-C82250E04502}">
      <dsp:nvSpPr>
        <dsp:cNvPr id="0" name=""/>
        <dsp:cNvSpPr/>
      </dsp:nvSpPr>
      <dsp:spPr>
        <a:xfrm>
          <a:off x="266700" y="2122069"/>
          <a:ext cx="5024275" cy="265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1129" tIns="0" rIns="141129" bIns="0" numCol="1" spcCol="1270" anchor="ctr" anchorCtr="0">
          <a:noAutofit/>
        </a:bodyPr>
        <a:lstStyle/>
        <a:p>
          <a:pPr lvl="0" algn="l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" kern="12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обеспечение экономической безопасности государства, динамичное развитие экономики, рациональное использование всех видов государственных ресурсов</a:t>
          </a:r>
          <a:endParaRPr lang="ru-RU" sz="650" kern="1200" dirty="0">
            <a:solidFill>
              <a:schemeClr val="tx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sp:txBody>
      <dsp:txXfrm>
        <a:off x="279669" y="2135038"/>
        <a:ext cx="4998337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55541" cy="494965"/>
          </a:xfrm>
          <a:prstGeom prst="rect">
            <a:avLst/>
          </a:prstGeom>
        </p:spPr>
        <p:txBody>
          <a:bodyPr vert="horz" lIns="169900" tIns="84949" rIns="169900" bIns="84949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487" y="7"/>
            <a:ext cx="2955541" cy="494965"/>
          </a:xfrm>
          <a:prstGeom prst="rect">
            <a:avLst/>
          </a:prstGeom>
        </p:spPr>
        <p:txBody>
          <a:bodyPr vert="horz" lIns="169900" tIns="84949" rIns="169900" bIns="84949" rtlCol="0"/>
          <a:lstStyle>
            <a:lvl1pPr algn="r">
              <a:defRPr sz="2200"/>
            </a:lvl1pPr>
          </a:lstStyle>
          <a:p>
            <a:fld id="{44C2326E-8299-4FDA-83B8-45F6A89747D3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18884"/>
            <a:ext cx="2955541" cy="499816"/>
          </a:xfrm>
          <a:prstGeom prst="rect">
            <a:avLst/>
          </a:prstGeom>
        </p:spPr>
        <p:txBody>
          <a:bodyPr vert="horz" lIns="169900" tIns="84949" rIns="169900" bIns="84949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487" y="9418884"/>
            <a:ext cx="2955541" cy="499816"/>
          </a:xfrm>
          <a:prstGeom prst="rect">
            <a:avLst/>
          </a:prstGeom>
        </p:spPr>
        <p:txBody>
          <a:bodyPr vert="horz" lIns="169900" tIns="84949" rIns="169900" bIns="84949" rtlCol="0" anchor="b"/>
          <a:lstStyle>
            <a:lvl1pPr algn="r">
              <a:defRPr sz="2200"/>
            </a:lvl1pPr>
          </a:lstStyle>
          <a:p>
            <a:fld id="{71F94941-0FE9-4867-80AB-D24239E67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63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55541" cy="494965"/>
          </a:xfrm>
          <a:prstGeom prst="rect">
            <a:avLst/>
          </a:prstGeom>
        </p:spPr>
        <p:txBody>
          <a:bodyPr vert="horz" lIns="169900" tIns="84949" rIns="169900" bIns="84949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2487" y="7"/>
            <a:ext cx="2955541" cy="494965"/>
          </a:xfrm>
          <a:prstGeom prst="rect">
            <a:avLst/>
          </a:prstGeom>
        </p:spPr>
        <p:txBody>
          <a:bodyPr vert="horz" lIns="169900" tIns="84949" rIns="169900" bIns="84949" rtlCol="0"/>
          <a:lstStyle>
            <a:lvl1pPr algn="r">
              <a:defRPr sz="2200"/>
            </a:lvl1pPr>
          </a:lstStyle>
          <a:p>
            <a:fld id="{8F7CBA3A-4016-4326-8AC3-4CA1C77DF70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41425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9900" tIns="84949" rIns="169900" bIns="849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621" y="4774952"/>
            <a:ext cx="5456670" cy="3906339"/>
          </a:xfrm>
          <a:prstGeom prst="rect">
            <a:avLst/>
          </a:prstGeom>
        </p:spPr>
        <p:txBody>
          <a:bodyPr vert="horz" lIns="169900" tIns="84949" rIns="169900" bIns="8494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3741"/>
            <a:ext cx="2955541" cy="494965"/>
          </a:xfrm>
          <a:prstGeom prst="rect">
            <a:avLst/>
          </a:prstGeom>
        </p:spPr>
        <p:txBody>
          <a:bodyPr vert="horz" lIns="169900" tIns="84949" rIns="169900" bIns="84949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2487" y="9423741"/>
            <a:ext cx="2955541" cy="494965"/>
          </a:xfrm>
          <a:prstGeom prst="rect">
            <a:avLst/>
          </a:prstGeom>
        </p:spPr>
        <p:txBody>
          <a:bodyPr vert="horz" lIns="169900" tIns="84949" rIns="169900" bIns="84949" rtlCol="0" anchor="b"/>
          <a:lstStyle>
            <a:lvl1pPr algn="r">
              <a:defRPr sz="2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7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4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84DAA-301E-48B1-AACA-8F21E3D14C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22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4DAA-301E-48B1-AACA-8F21E3D14C4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6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42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8463" y="857250"/>
            <a:ext cx="4094162" cy="2303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0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94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8463" y="857250"/>
            <a:ext cx="4094162" cy="2303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72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5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E74D-03D5-42B0-9FCB-CF8A3E9AB99A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" y="40003"/>
            <a:ext cx="884317" cy="3463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812" y="759307"/>
            <a:ext cx="3995644" cy="1135682"/>
          </a:xfrm>
        </p:spPr>
        <p:txBody>
          <a:bodyPr>
            <a:normAutofit/>
          </a:bodyPr>
          <a:lstStyle>
            <a:lvl1pPr algn="l">
              <a:defRPr sz="1513" b="1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812" y="2122125"/>
            <a:ext cx="2951328" cy="6814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9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  <a:lvl2pPr marL="28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9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8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8" name="object 9"/>
          <p:cNvSpPr/>
          <p:nvPr userDrawn="1"/>
        </p:nvSpPr>
        <p:spPr>
          <a:xfrm>
            <a:off x="4517482" y="161246"/>
            <a:ext cx="1244222" cy="276212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35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0" y="3068901"/>
            <a:ext cx="1112103" cy="1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1" dirty="0">
                <a:solidFill>
                  <a:prstClr val="white">
                    <a:lumMod val="65000"/>
                  </a:prstClr>
                </a:solidFill>
              </a:rPr>
              <a:t>www.roskazna.ru</a:t>
            </a:r>
            <a:endParaRPr lang="ru-RU" sz="631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441316"/>
            <a:ext cx="478991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0" y="3030670"/>
            <a:ext cx="5765800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4"/>
          <p:cNvSpPr>
            <a:spLocks noGrp="1"/>
          </p:cNvSpPr>
          <p:nvPr>
            <p:ph type="body" sz="quarter" idx="10" hasCustomPrompt="1"/>
          </p:nvPr>
        </p:nvSpPr>
        <p:spPr>
          <a:xfrm>
            <a:off x="2973711" y="3068901"/>
            <a:ext cx="2792090" cy="145359"/>
          </a:xfrm>
        </p:spPr>
        <p:txBody>
          <a:bodyPr>
            <a:noAutofit/>
          </a:bodyPr>
          <a:lstStyle>
            <a:lvl1pPr marL="0" indent="0" algn="r">
              <a:buNone/>
              <a:defRPr sz="631">
                <a:solidFill>
                  <a:schemeClr val="bg1">
                    <a:lumMod val="65000"/>
                  </a:schemeClr>
                </a:solidFill>
              </a:defRPr>
            </a:lvl1pPr>
            <a:lvl2pPr marL="288310" indent="0">
              <a:buNone/>
              <a:defRPr sz="631"/>
            </a:lvl2pPr>
            <a:lvl3pPr marL="576621" indent="0">
              <a:buNone/>
              <a:defRPr sz="631"/>
            </a:lvl3pPr>
            <a:lvl4pPr marL="864931" indent="0">
              <a:buNone/>
              <a:defRPr sz="631"/>
            </a:lvl4pPr>
            <a:lvl5pPr marL="1153241" indent="0">
              <a:buNone/>
              <a:defRPr sz="631"/>
            </a:lvl5pPr>
          </a:lstStyle>
          <a:p>
            <a:pPr lvl="0"/>
            <a:r>
              <a:rPr lang="ru-RU" dirty="0"/>
              <a:t> г. Москва, август 2020 года</a:t>
            </a:r>
          </a:p>
        </p:txBody>
      </p:sp>
      <p:cxnSp>
        <p:nvCxnSpPr>
          <p:cNvPr id="37" name="Прямая соединительная линия 36"/>
          <p:cNvCxnSpPr/>
          <p:nvPr userDrawn="1"/>
        </p:nvCxnSpPr>
        <p:spPr>
          <a:xfrm>
            <a:off x="0" y="2803534"/>
            <a:ext cx="3246140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5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225" y="486712"/>
            <a:ext cx="5403350" cy="1135682"/>
          </a:xfrm>
        </p:spPr>
        <p:txBody>
          <a:bodyPr>
            <a:normAutofit/>
          </a:bodyPr>
          <a:lstStyle>
            <a:lvl1pPr algn="ctr">
              <a:defRPr sz="1766" b="0"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fld id="{DB1DFDA1-EF7B-4B94-864C-3366B4B17D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133831" y="1622425"/>
            <a:ext cx="149813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3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343" y="1"/>
            <a:ext cx="4289202" cy="441315"/>
          </a:xfrm>
          <a:noFill/>
        </p:spPr>
        <p:txBody>
          <a:bodyPr>
            <a:noAutofit/>
          </a:bodyPr>
          <a:lstStyle>
            <a:lvl1pPr algn="r">
              <a:defRPr sz="1009" b="1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290" y="850162"/>
            <a:ext cx="5189220" cy="2048422"/>
          </a:xfrm>
        </p:spPr>
        <p:txBody>
          <a:bodyPr>
            <a:normAutofit/>
          </a:bodyPr>
          <a:lstStyle>
            <a:lvl1pPr>
              <a:defRPr sz="1513">
                <a:latin typeface="+mn-lt"/>
                <a:ea typeface="PT Serif" panose="020A0603040505020204" pitchFamily="18" charset="-52"/>
              </a:defRPr>
            </a:lvl1pPr>
            <a:lvl2pPr>
              <a:defRPr sz="1261">
                <a:latin typeface="+mn-lt"/>
                <a:ea typeface="PT Serif" panose="020A0603040505020204" pitchFamily="18" charset="-52"/>
              </a:defRPr>
            </a:lvl2pPr>
            <a:lvl3pPr>
              <a:defRPr sz="1135">
                <a:latin typeface="+mn-lt"/>
                <a:ea typeface="PT Serif" panose="020A0603040505020204" pitchFamily="18" charset="-52"/>
              </a:defRPr>
            </a:lvl3pPr>
            <a:lvl4pPr>
              <a:defRPr sz="1009">
                <a:latin typeface="+mn-lt"/>
                <a:ea typeface="PT Serif" panose="020A0603040505020204" pitchFamily="18" charset="-52"/>
              </a:defRPr>
            </a:lvl4pPr>
            <a:lvl5pPr>
              <a:defRPr sz="1009">
                <a:latin typeface="+mn-lt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fld id="{1E463FF6-FBD1-44B3-82E7-BD45439D34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350569" y="3030670"/>
            <a:ext cx="385623" cy="213520"/>
          </a:xfrm>
          <a:prstGeom prst="rect">
            <a:avLst/>
          </a:prstGeom>
        </p:spPr>
        <p:txBody>
          <a:bodyPr vert="horz" wrap="square" lIns="0" tIns="28829" rIns="0" bIns="28829" rtlCol="0" anchor="t">
            <a:spAutoFit/>
          </a:bodyPr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pPr algn="r"/>
            <a:fld id="{F777CE8F-F8DB-4AC4-B215-9C5F8871BE3C}" type="slidenum">
              <a:rPr lang="ru-RU" sz="1009" smtClean="0">
                <a:solidFill>
                  <a:srgbClr val="11437F"/>
                </a:solidFill>
                <a:latin typeface="Arial"/>
                <a:ea typeface="PT Serif" panose="020A0603040505020204" pitchFamily="18" charset="-52"/>
              </a:rPr>
              <a:pPr algn="r"/>
              <a:t>‹#›</a:t>
            </a:fld>
            <a:endParaRPr lang="ru-RU" sz="1009" b="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PT Serif" panose="020A0603040505020204" pitchFamily="18" charset="-52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" y="40003"/>
            <a:ext cx="884317" cy="34633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0" y="441316"/>
            <a:ext cx="5765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69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9618-6E00-4B64-855A-7EF163CE7F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75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58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008"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008"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33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5162"/>
            <a:ext cx="373837" cy="266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08"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22822" y="543726"/>
            <a:ext cx="5082641" cy="221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08"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88" y="473939"/>
            <a:ext cx="3791051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008"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008"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8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3011" y="1956145"/>
            <a:ext cx="113976" cy="15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08"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34015" y="2217879"/>
            <a:ext cx="151968" cy="15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08"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34029" y="2459864"/>
            <a:ext cx="151961" cy="152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08"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133725" y="2790248"/>
            <a:ext cx="121265" cy="152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08"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118256" y="2541866"/>
            <a:ext cx="152176" cy="145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08"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118256" y="2286547"/>
            <a:ext cx="152176" cy="151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008"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88" y="473939"/>
            <a:ext cx="3791051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166" y="556218"/>
            <a:ext cx="15093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20451" y="700380"/>
            <a:ext cx="2058035" cy="94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008"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008"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08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88" y="473939"/>
            <a:ext cx="3791051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008"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008"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08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008"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008"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5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5162"/>
            <a:ext cx="373837" cy="266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2808" y="543712"/>
            <a:ext cx="5082641" cy="221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043F8-B710-4C46-B912-6C6B86992E16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291" y="3017713"/>
            <a:ext cx="1326135" cy="276999"/>
          </a:xfrm>
        </p:spPr>
        <p:txBody>
          <a:bodyPr/>
          <a:lstStyle/>
          <a:p>
            <a:pPr defTabSz="914008">
              <a:defRPr/>
            </a:pPr>
            <a:fld id="{DCF62467-51A0-4331-81DA-2BBFEC3C67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08">
                <a:defRPr/>
              </a:pPr>
              <a:t>10/8/2021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0373" y="3017718"/>
            <a:ext cx="1845056" cy="276999"/>
          </a:xfrm>
        </p:spPr>
        <p:txBody>
          <a:bodyPr/>
          <a:lstStyle/>
          <a:p>
            <a:pPr defTabSz="91400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376167" y="3025536"/>
            <a:ext cx="1326135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defTabSz="914008">
              <a:defRPr/>
            </a:pPr>
            <a:fld id="{B6F15528-21DE-4FAA-801E-634DDDAF4B2B}" type="slidenum">
              <a:rPr lang="ru-RU" smtClean="0">
                <a:solidFill>
                  <a:srgbClr val="1F497D"/>
                </a:solidFill>
              </a:rPr>
              <a:pPr defTabSz="914008"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130" y="22227"/>
            <a:ext cx="2738172" cy="16959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914008"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76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 defTabSz="914008"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 defTabSz="91400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 defTabSz="914008">
              <a:defRPr/>
            </a:pPr>
            <a:fld id="{A0CF11CB-8C1A-4AFB-964F-B58B637EE623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00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74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88291" y="3017711"/>
            <a:ext cx="1326134" cy="276999"/>
          </a:xfrm>
        </p:spPr>
        <p:txBody>
          <a:bodyPr/>
          <a:lstStyle/>
          <a:p>
            <a:pPr defTabSz="914008">
              <a:defRPr/>
            </a:pPr>
            <a:fld id="{271272C3-63E9-462E-99FD-0CD99ECD6A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08">
                <a:defRPr/>
              </a:pPr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60372" y="3017713"/>
            <a:ext cx="1845056" cy="276999"/>
          </a:xfrm>
        </p:spPr>
        <p:txBody>
          <a:bodyPr/>
          <a:lstStyle/>
          <a:p>
            <a:pPr defTabSz="91400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08">
              <a:defRPr/>
            </a:pPr>
            <a:fld id="{9ADEE994-6CDC-44CA-852A-5C1FE2FAB85F}" type="slidenum">
              <a:rPr lang="ru-RU" smtClean="0">
                <a:solidFill>
                  <a:srgbClr val="1F497D"/>
                </a:solidFill>
              </a:rPr>
              <a:pPr defTabSz="914008"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4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5027-66D8-4E74-AD16-B63AE3C715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63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5162"/>
            <a:ext cx="373837" cy="266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22808" y="543712"/>
            <a:ext cx="5082641" cy="221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4CF21-E97E-41F0-A803-73AE4DAD9F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67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3011" y="1956145"/>
            <a:ext cx="113976" cy="15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34015" y="2217879"/>
            <a:ext cx="151968" cy="15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34015" y="2459864"/>
            <a:ext cx="151961" cy="152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133711" y="2790248"/>
            <a:ext cx="121265" cy="152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118256" y="2541852"/>
            <a:ext cx="152176" cy="145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118256" y="2286533"/>
            <a:ext cx="152176" cy="151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166" y="556217"/>
            <a:ext cx="1509395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20451" y="700380"/>
            <a:ext cx="2058035" cy="2262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C307-BE11-432E-B0FE-35ECD8177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0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90585-7CCE-4336-A7BB-7B2DABA85A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99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18279-5F35-4FA0-8FA6-AF7DFA94E6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81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4CA33-B617-49A8-9D77-2115DC540C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11CB-8C1A-4AFB-964F-B58B637EE6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0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25" y="531044"/>
            <a:ext cx="4324350" cy="1129689"/>
          </a:xfrm>
        </p:spPr>
        <p:txBody>
          <a:bodyPr anchor="b"/>
          <a:lstStyle>
            <a:lvl1pPr algn="ctr">
              <a:defRPr sz="283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25" y="1704297"/>
            <a:ext cx="4324350" cy="783421"/>
          </a:xfrm>
        </p:spPr>
        <p:txBody>
          <a:bodyPr/>
          <a:lstStyle>
            <a:lvl1pPr marL="0" indent="0" algn="ctr">
              <a:buNone/>
              <a:defRPr sz="1135"/>
            </a:lvl1pPr>
            <a:lvl2pPr marL="216210" indent="0" algn="ctr">
              <a:buNone/>
              <a:defRPr sz="946"/>
            </a:lvl2pPr>
            <a:lvl3pPr marL="432420" indent="0" algn="ctr">
              <a:buNone/>
              <a:defRPr sz="851"/>
            </a:lvl3pPr>
            <a:lvl4pPr marL="648630" indent="0" algn="ctr">
              <a:buNone/>
              <a:defRPr sz="757"/>
            </a:lvl4pPr>
            <a:lvl5pPr marL="864840" indent="0" algn="ctr">
              <a:buNone/>
              <a:defRPr sz="757"/>
            </a:lvl5pPr>
            <a:lvl6pPr marL="1081049" indent="0" algn="ctr">
              <a:buNone/>
              <a:defRPr sz="757"/>
            </a:lvl6pPr>
            <a:lvl7pPr marL="1297259" indent="0" algn="ctr">
              <a:buNone/>
              <a:defRPr sz="757"/>
            </a:lvl7pPr>
            <a:lvl8pPr marL="1513469" indent="0" algn="ctr">
              <a:buNone/>
              <a:defRPr sz="757"/>
            </a:lvl8pPr>
            <a:lvl9pPr marL="1729679" indent="0" algn="ctr">
              <a:buNone/>
              <a:defRPr sz="75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ABD9-502A-43A8-BFB0-C9E0292731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FBBD-B260-430E-82C3-AD72BF5EF5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3011" y="1956145"/>
            <a:ext cx="113976" cy="15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4015" y="2217879"/>
            <a:ext cx="151968" cy="15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4015" y="2459864"/>
            <a:ext cx="151961" cy="152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33711" y="2790248"/>
            <a:ext cx="121265" cy="152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18256" y="2541852"/>
            <a:ext cx="152176" cy="145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18256" y="2286533"/>
            <a:ext cx="152176" cy="151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166" y="556217"/>
            <a:ext cx="1509395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20451" y="700380"/>
            <a:ext cx="2058035" cy="2262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B8141-D2F0-4B77-B688-9E9A1FE60C21}" type="datetime1">
              <a:rPr lang="en-US" smtClean="0"/>
              <a:t>10/8/2021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00AFB-618C-4B0A-8E19-2A714154D0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67BB-3C85-4734-B714-4FD00BB4A7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25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395" y="808960"/>
            <a:ext cx="4973003" cy="1349767"/>
          </a:xfrm>
        </p:spPr>
        <p:txBody>
          <a:bodyPr anchor="b"/>
          <a:lstStyle>
            <a:lvl1pPr>
              <a:defRPr sz="283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395" y="2171496"/>
            <a:ext cx="4973003" cy="709811"/>
          </a:xfrm>
        </p:spPr>
        <p:txBody>
          <a:bodyPr/>
          <a:lstStyle>
            <a:lvl1pPr marL="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1pPr>
            <a:lvl2pPr marL="216210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2pPr>
            <a:lvl3pPr marL="43242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3pPr>
            <a:lvl4pPr marL="64863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4pPr>
            <a:lvl5pPr marL="86484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5pPr>
            <a:lvl6pPr marL="108104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6pPr>
            <a:lvl7pPr marL="129725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7pPr>
            <a:lvl8pPr marL="151346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8pPr>
            <a:lvl9pPr marL="172967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33B3-7A23-4E6B-9CBF-CFDE689264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89EA2-D49E-48DA-8C6E-166BE8DD58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01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058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058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9A8FD-73B0-4638-93CE-C3BA4ACDAB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2879-FE00-49E1-91EC-D1E795BA3A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56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49" y="172758"/>
            <a:ext cx="4973003" cy="627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150" y="795439"/>
            <a:ext cx="2439203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7150" y="1185272"/>
            <a:ext cx="2439203" cy="17433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8936" y="795439"/>
            <a:ext cx="2451216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8936" y="1185272"/>
            <a:ext cx="2451216" cy="17433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C44B-9D52-465C-BA7E-A129D19E84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7BC6-5486-46C6-A12B-6EB9A8FD50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62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5415-1F93-4105-8343-062CC0BD68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0F1DA-3817-4B43-85EB-D709F1DA2C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26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C4AB-C49E-497D-BF71-7045F7BE46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11CB-8C1A-4AFB-964F-B58B637EE6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52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>
              <a:defRPr sz="1513"/>
            </a:lvl1pPr>
            <a:lvl2pPr>
              <a:defRPr sz="1324"/>
            </a:lvl2pPr>
            <a:lvl3pPr>
              <a:defRPr sz="1135"/>
            </a:lvl3pPr>
            <a:lvl4pPr>
              <a:defRPr sz="946"/>
            </a:lvl4pPr>
            <a:lvl5pPr>
              <a:defRPr sz="946"/>
            </a:lvl5pPr>
            <a:lvl6pPr>
              <a:defRPr sz="946"/>
            </a:lvl6pPr>
            <a:lvl7pPr>
              <a:defRPr sz="946"/>
            </a:lvl7pPr>
            <a:lvl8pPr>
              <a:defRPr sz="946"/>
            </a:lvl8pPr>
            <a:lvl9pPr>
              <a:defRPr sz="9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545BB-E39E-4F6B-A534-5DDF72DD45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3FC6-6C52-46F3-82DE-5591626A40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38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51216" y="467198"/>
            <a:ext cx="2918936" cy="2305947"/>
          </a:xfrm>
        </p:spPr>
        <p:txBody>
          <a:bodyPr rtlCol="0">
            <a:normAutofit/>
          </a:bodyPr>
          <a:lstStyle>
            <a:lvl1pPr marL="0" indent="0">
              <a:buNone/>
              <a:defRPr sz="1513"/>
            </a:lvl1pPr>
            <a:lvl2pPr marL="216210" indent="0">
              <a:buNone/>
              <a:defRPr sz="1324"/>
            </a:lvl2pPr>
            <a:lvl3pPr marL="432420" indent="0">
              <a:buNone/>
              <a:defRPr sz="1135"/>
            </a:lvl3pPr>
            <a:lvl4pPr marL="648630" indent="0">
              <a:buNone/>
              <a:defRPr sz="946"/>
            </a:lvl4pPr>
            <a:lvl5pPr marL="864840" indent="0">
              <a:buNone/>
              <a:defRPr sz="946"/>
            </a:lvl5pPr>
            <a:lvl6pPr marL="1081049" indent="0">
              <a:buNone/>
              <a:defRPr sz="946"/>
            </a:lvl6pPr>
            <a:lvl7pPr marL="1297259" indent="0">
              <a:buNone/>
              <a:defRPr sz="946"/>
            </a:lvl7pPr>
            <a:lvl8pPr marL="1513469" indent="0">
              <a:buNone/>
              <a:defRPr sz="946"/>
            </a:lvl8pPr>
            <a:lvl9pPr marL="1729679" indent="0">
              <a:buNone/>
              <a:defRPr sz="946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9FF9-EB21-44E1-A82F-4A10D3AE74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A11A-924A-44A1-B805-CD4985DE22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9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3DC16-652C-44A7-9C18-521801232A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563B-47AD-4F55-A454-EDE732BCD0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17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6150" y="172758"/>
            <a:ext cx="1243251" cy="27498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6399" y="172758"/>
            <a:ext cx="3657679" cy="27498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841E-C7EA-4455-8A60-6CF0F76B54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CA41-4316-426C-A5E0-E7293870B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7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4E65-351D-41E6-B050-62E0C23412BF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D756A-F0CC-4789-B9FF-4E6A3B615F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8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F77B6-BC0E-475A-AB36-4106C6FD1B3A}" type="datetime1">
              <a:rPr lang="en-US" smtClean="0"/>
              <a:t>10/8/2021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" y="40003"/>
            <a:ext cx="884317" cy="3463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812" y="759307"/>
            <a:ext cx="3995644" cy="1135682"/>
          </a:xfrm>
        </p:spPr>
        <p:txBody>
          <a:bodyPr>
            <a:normAutofit/>
          </a:bodyPr>
          <a:lstStyle>
            <a:lvl1pPr algn="l">
              <a:defRPr sz="1513" b="1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812" y="2122125"/>
            <a:ext cx="2951328" cy="6814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9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  <a:lvl2pPr marL="28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9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8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8" name="object 9"/>
          <p:cNvSpPr/>
          <p:nvPr userDrawn="1"/>
        </p:nvSpPr>
        <p:spPr>
          <a:xfrm>
            <a:off x="4517482" y="161246"/>
            <a:ext cx="1244222" cy="276212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76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0" y="3068901"/>
            <a:ext cx="1112103" cy="1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76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1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www.roskazna.ru</a:t>
            </a:r>
            <a:endParaRPr kumimoji="0" lang="ru-RU" sz="63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441316"/>
            <a:ext cx="478991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0" y="3030670"/>
            <a:ext cx="5765800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4"/>
          <p:cNvSpPr>
            <a:spLocks noGrp="1"/>
          </p:cNvSpPr>
          <p:nvPr>
            <p:ph type="body" sz="quarter" idx="10" hasCustomPrompt="1"/>
          </p:nvPr>
        </p:nvSpPr>
        <p:spPr>
          <a:xfrm>
            <a:off x="2973711" y="3068901"/>
            <a:ext cx="2792090" cy="145359"/>
          </a:xfrm>
        </p:spPr>
        <p:txBody>
          <a:bodyPr>
            <a:noAutofit/>
          </a:bodyPr>
          <a:lstStyle>
            <a:lvl1pPr marL="0" indent="0" algn="r">
              <a:buNone/>
              <a:defRPr sz="631">
                <a:solidFill>
                  <a:schemeClr val="bg1">
                    <a:lumMod val="65000"/>
                  </a:schemeClr>
                </a:solidFill>
              </a:defRPr>
            </a:lvl1pPr>
            <a:lvl2pPr marL="288310" indent="0">
              <a:buNone/>
              <a:defRPr sz="631"/>
            </a:lvl2pPr>
            <a:lvl3pPr marL="576621" indent="0">
              <a:buNone/>
              <a:defRPr sz="631"/>
            </a:lvl3pPr>
            <a:lvl4pPr marL="864931" indent="0">
              <a:buNone/>
              <a:defRPr sz="631"/>
            </a:lvl4pPr>
            <a:lvl5pPr marL="1153241" indent="0">
              <a:buNone/>
              <a:defRPr sz="631"/>
            </a:lvl5pPr>
          </a:lstStyle>
          <a:p>
            <a:pPr lvl="0"/>
            <a:r>
              <a:rPr lang="ru-RU" dirty="0"/>
              <a:t> г. Москва, август 2020 года</a:t>
            </a:r>
          </a:p>
        </p:txBody>
      </p:sp>
      <p:cxnSp>
        <p:nvCxnSpPr>
          <p:cNvPr id="37" name="Прямая соединительная линия 36"/>
          <p:cNvCxnSpPr/>
          <p:nvPr userDrawn="1"/>
        </p:nvCxnSpPr>
        <p:spPr>
          <a:xfrm>
            <a:off x="0" y="2803534"/>
            <a:ext cx="3246140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85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225" y="486712"/>
            <a:ext cx="5403350" cy="1135682"/>
          </a:xfrm>
        </p:spPr>
        <p:txBody>
          <a:bodyPr>
            <a:normAutofit/>
          </a:bodyPr>
          <a:lstStyle>
            <a:lvl1pPr algn="ctr">
              <a:defRPr sz="1766" b="0"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pPr defTabSz="576621"/>
            <a:fld id="{DB1DFDA1-EF7B-4B94-864C-3366B4B17D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133831" y="1622425"/>
            <a:ext cx="149813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8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343" y="1"/>
            <a:ext cx="4289202" cy="441315"/>
          </a:xfrm>
          <a:noFill/>
        </p:spPr>
        <p:txBody>
          <a:bodyPr>
            <a:noAutofit/>
          </a:bodyPr>
          <a:lstStyle>
            <a:lvl1pPr algn="r">
              <a:defRPr sz="1009" b="1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290" y="850162"/>
            <a:ext cx="5189220" cy="2048422"/>
          </a:xfrm>
        </p:spPr>
        <p:txBody>
          <a:bodyPr>
            <a:normAutofit/>
          </a:bodyPr>
          <a:lstStyle>
            <a:lvl1pPr>
              <a:defRPr sz="1513">
                <a:latin typeface="+mn-lt"/>
                <a:ea typeface="PT Serif" panose="020A0603040505020204" pitchFamily="18" charset="-52"/>
              </a:defRPr>
            </a:lvl1pPr>
            <a:lvl2pPr>
              <a:defRPr sz="1261">
                <a:latin typeface="+mn-lt"/>
                <a:ea typeface="PT Serif" panose="020A0603040505020204" pitchFamily="18" charset="-52"/>
              </a:defRPr>
            </a:lvl2pPr>
            <a:lvl3pPr>
              <a:defRPr sz="1135">
                <a:latin typeface="+mn-lt"/>
                <a:ea typeface="PT Serif" panose="020A0603040505020204" pitchFamily="18" charset="-52"/>
              </a:defRPr>
            </a:lvl3pPr>
            <a:lvl4pPr>
              <a:defRPr sz="1009">
                <a:latin typeface="+mn-lt"/>
                <a:ea typeface="PT Serif" panose="020A0603040505020204" pitchFamily="18" charset="-52"/>
              </a:defRPr>
            </a:lvl4pPr>
            <a:lvl5pPr>
              <a:defRPr sz="1009">
                <a:latin typeface="+mn-lt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pPr defTabSz="576621"/>
            <a:fld id="{1E463FF6-FBD1-44B3-82E7-BD45439D34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08.10.2021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350569" y="3030670"/>
            <a:ext cx="385623" cy="213520"/>
          </a:xfrm>
          <a:prstGeom prst="rect">
            <a:avLst/>
          </a:prstGeom>
        </p:spPr>
        <p:txBody>
          <a:bodyPr vert="horz" wrap="square" lIns="0" tIns="28829" rIns="0" bIns="28829" rtlCol="0" anchor="t">
            <a:spAutoFit/>
          </a:bodyPr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pPr marL="0" marR="0" lvl="0" indent="0" algn="r" defTabSz="576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7CE8F-F8DB-4AC4-B215-9C5F8871BE3C}" type="slidenum">
              <a:rPr kumimoji="0" lang="ru-RU" sz="1009" b="1" i="0" u="none" strike="noStrike" kern="1200" cap="none" spc="0" normalizeH="0" baseline="0" noProof="0" smtClean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Arial"/>
                <a:ea typeface="PT Serif" panose="020A0603040505020204" pitchFamily="18" charset="-52"/>
                <a:cs typeface="+mn-cs"/>
              </a:rPr>
              <a:pPr marL="0" marR="0" lvl="0" indent="0" algn="r" defTabSz="5766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PT Serif" panose="020A0603040505020204" pitchFamily="18" charset="-52"/>
              <a:cs typeface="+mn-cs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" y="40003"/>
            <a:ext cx="884317" cy="34633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0" y="441316"/>
            <a:ext cx="5765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91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6621"/>
            <a:fld id="{CE509618-6E00-4B64-855A-7EF163CE7F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6621"/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9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74" y="473938"/>
            <a:ext cx="3791051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746315"/>
            <a:ext cx="5189220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A9127-6145-4C9E-9407-475F84C79EA3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57132"/>
            <a:ext cx="5189220" cy="214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290" y="3007496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621"/>
            <a:fld id="{C2C3B0D1-D2B8-4F73-8BEA-EC6F26360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82" y="3007496"/>
            <a:ext cx="1825837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57" y="3007496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621"/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 algn="ctr" defTabSz="576621" rtl="0" eaLnBrk="1" latinLnBrk="0" hangingPunct="1">
        <a:spcBef>
          <a:spcPct val="0"/>
        </a:spcBef>
        <a:buNone/>
        <a:defRPr sz="27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233" indent="-216233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18" kern="1200">
          <a:solidFill>
            <a:schemeClr val="tx1"/>
          </a:solidFill>
          <a:latin typeface="+mn-lt"/>
          <a:ea typeface="+mn-ea"/>
          <a:cs typeface="+mn-cs"/>
        </a:defRPr>
      </a:lvl1pPr>
      <a:lvl2pPr marL="468504" indent="-180194" algn="l" defTabSz="576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1766" kern="1200">
          <a:solidFill>
            <a:schemeClr val="tx1"/>
          </a:solidFill>
          <a:latin typeface="+mn-lt"/>
          <a:ea typeface="+mn-ea"/>
          <a:cs typeface="+mn-cs"/>
        </a:defRPr>
      </a:lvl2pPr>
      <a:lvl3pPr marL="72077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00908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61" kern="1200">
          <a:solidFill>
            <a:schemeClr val="tx1"/>
          </a:solidFill>
          <a:latin typeface="+mn-lt"/>
          <a:ea typeface="+mn-ea"/>
          <a:cs typeface="+mn-cs"/>
        </a:defRPr>
      </a:lvl4pPr>
      <a:lvl5pPr marL="129739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»"/>
        <a:defRPr sz="1261" kern="1200">
          <a:solidFill>
            <a:schemeClr val="tx1"/>
          </a:solidFill>
          <a:latin typeface="+mn-lt"/>
          <a:ea typeface="+mn-ea"/>
          <a:cs typeface="+mn-cs"/>
        </a:defRPr>
      </a:lvl5pPr>
      <a:lvl6pPr marL="158570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6pPr>
      <a:lvl7pPr marL="187401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7pPr>
      <a:lvl8pPr marL="216232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8pPr>
      <a:lvl9pPr marL="2450638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1pPr>
      <a:lvl2pPr marL="288310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7662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86493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15324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44155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72986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01817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306483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57132"/>
            <a:ext cx="5189220" cy="214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290" y="3007496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3B0D1-D2B8-4F73-8BEA-EC6F26360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82" y="3007496"/>
            <a:ext cx="1825837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57" y="3007496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algn="ctr" defTabSz="576621" rtl="0" eaLnBrk="1" latinLnBrk="0" hangingPunct="1">
        <a:spcBef>
          <a:spcPct val="0"/>
        </a:spcBef>
        <a:buNone/>
        <a:defRPr sz="27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233" indent="-216233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18" kern="1200">
          <a:solidFill>
            <a:schemeClr val="tx1"/>
          </a:solidFill>
          <a:latin typeface="+mn-lt"/>
          <a:ea typeface="+mn-ea"/>
          <a:cs typeface="+mn-cs"/>
        </a:defRPr>
      </a:lvl1pPr>
      <a:lvl2pPr marL="468504" indent="-180194" algn="l" defTabSz="576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1766" kern="1200">
          <a:solidFill>
            <a:schemeClr val="tx1"/>
          </a:solidFill>
          <a:latin typeface="+mn-lt"/>
          <a:ea typeface="+mn-ea"/>
          <a:cs typeface="+mn-cs"/>
        </a:defRPr>
      </a:lvl2pPr>
      <a:lvl3pPr marL="72077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00908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61" kern="1200">
          <a:solidFill>
            <a:schemeClr val="tx1"/>
          </a:solidFill>
          <a:latin typeface="+mn-lt"/>
          <a:ea typeface="+mn-ea"/>
          <a:cs typeface="+mn-cs"/>
        </a:defRPr>
      </a:lvl4pPr>
      <a:lvl5pPr marL="129739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»"/>
        <a:defRPr sz="1261" kern="1200">
          <a:solidFill>
            <a:schemeClr val="tx1"/>
          </a:solidFill>
          <a:latin typeface="+mn-lt"/>
          <a:ea typeface="+mn-ea"/>
          <a:cs typeface="+mn-cs"/>
        </a:defRPr>
      </a:lvl5pPr>
      <a:lvl6pPr marL="158570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6pPr>
      <a:lvl7pPr marL="187401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7pPr>
      <a:lvl8pPr marL="216232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8pPr>
      <a:lvl9pPr marL="2450638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1pPr>
      <a:lvl2pPr marL="288310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7662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86493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15324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44155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72986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01817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306483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88" y="473938"/>
            <a:ext cx="379105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746316"/>
            <a:ext cx="5189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3"/>
            <a:ext cx="1845056" cy="276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3"/>
            <a:ext cx="1326134" cy="276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008"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3"/>
            <a:ext cx="1326134" cy="276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8">
              <a:defRPr/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008"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4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004">
        <a:defRPr>
          <a:latin typeface="+mn-lt"/>
          <a:ea typeface="+mn-ea"/>
          <a:cs typeface="+mn-cs"/>
        </a:defRPr>
      </a:lvl2pPr>
      <a:lvl3pPr marL="914008">
        <a:defRPr>
          <a:latin typeface="+mn-lt"/>
          <a:ea typeface="+mn-ea"/>
          <a:cs typeface="+mn-cs"/>
        </a:defRPr>
      </a:lvl3pPr>
      <a:lvl4pPr marL="1371012">
        <a:defRPr>
          <a:latin typeface="+mn-lt"/>
          <a:ea typeface="+mn-ea"/>
          <a:cs typeface="+mn-cs"/>
        </a:defRPr>
      </a:lvl4pPr>
      <a:lvl5pPr marL="1828016">
        <a:defRPr>
          <a:latin typeface="+mn-lt"/>
          <a:ea typeface="+mn-ea"/>
          <a:cs typeface="+mn-cs"/>
        </a:defRPr>
      </a:lvl5pPr>
      <a:lvl6pPr marL="2285020">
        <a:defRPr>
          <a:latin typeface="+mn-lt"/>
          <a:ea typeface="+mn-ea"/>
          <a:cs typeface="+mn-cs"/>
        </a:defRPr>
      </a:lvl6pPr>
      <a:lvl7pPr marL="2742024">
        <a:defRPr>
          <a:latin typeface="+mn-lt"/>
          <a:ea typeface="+mn-ea"/>
          <a:cs typeface="+mn-cs"/>
        </a:defRPr>
      </a:lvl7pPr>
      <a:lvl8pPr marL="3199028">
        <a:defRPr>
          <a:latin typeface="+mn-lt"/>
          <a:ea typeface="+mn-ea"/>
          <a:cs typeface="+mn-cs"/>
        </a:defRPr>
      </a:lvl8pPr>
      <a:lvl9pPr marL="365603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004">
        <a:defRPr>
          <a:latin typeface="+mn-lt"/>
          <a:ea typeface="+mn-ea"/>
          <a:cs typeface="+mn-cs"/>
        </a:defRPr>
      </a:lvl2pPr>
      <a:lvl3pPr marL="914008">
        <a:defRPr>
          <a:latin typeface="+mn-lt"/>
          <a:ea typeface="+mn-ea"/>
          <a:cs typeface="+mn-cs"/>
        </a:defRPr>
      </a:lvl3pPr>
      <a:lvl4pPr marL="1371012">
        <a:defRPr>
          <a:latin typeface="+mn-lt"/>
          <a:ea typeface="+mn-ea"/>
          <a:cs typeface="+mn-cs"/>
        </a:defRPr>
      </a:lvl4pPr>
      <a:lvl5pPr marL="1828016">
        <a:defRPr>
          <a:latin typeface="+mn-lt"/>
          <a:ea typeface="+mn-ea"/>
          <a:cs typeface="+mn-cs"/>
        </a:defRPr>
      </a:lvl5pPr>
      <a:lvl6pPr marL="2285020">
        <a:defRPr>
          <a:latin typeface="+mn-lt"/>
          <a:ea typeface="+mn-ea"/>
          <a:cs typeface="+mn-cs"/>
        </a:defRPr>
      </a:lvl6pPr>
      <a:lvl7pPr marL="2742024">
        <a:defRPr>
          <a:latin typeface="+mn-lt"/>
          <a:ea typeface="+mn-ea"/>
          <a:cs typeface="+mn-cs"/>
        </a:defRPr>
      </a:lvl7pPr>
      <a:lvl8pPr marL="3199028">
        <a:defRPr>
          <a:latin typeface="+mn-lt"/>
          <a:ea typeface="+mn-ea"/>
          <a:cs typeface="+mn-cs"/>
        </a:defRPr>
      </a:lvl8pPr>
      <a:lvl9pPr marL="3656032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74" y="473938"/>
            <a:ext cx="3791051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746315"/>
            <a:ext cx="5189220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2E41-4058-4499-A671-D7FBF810E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8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96399" y="172758"/>
            <a:ext cx="4973003" cy="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96399" y="863791"/>
            <a:ext cx="4973003" cy="205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6399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8031A2-2E6A-4AA7-8198-C304D5DF00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9921" y="3007496"/>
            <a:ext cx="1945958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5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72096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5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7CD060-4C10-4E89-B98B-B079BC296D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8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81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81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81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81">
          <a:solidFill>
            <a:schemeClr val="tx1"/>
          </a:solidFill>
          <a:latin typeface="Calibri Light" pitchFamily="34" charset="0"/>
        </a:defRPr>
      </a:lvl5pPr>
      <a:lvl6pPr marL="216210" algn="l" rtl="0" fontAlgn="base">
        <a:lnSpc>
          <a:spcPct val="90000"/>
        </a:lnSpc>
        <a:spcBef>
          <a:spcPct val="0"/>
        </a:spcBef>
        <a:spcAft>
          <a:spcPct val="0"/>
        </a:spcAft>
        <a:defRPr sz="2081">
          <a:solidFill>
            <a:schemeClr val="tx1"/>
          </a:solidFill>
          <a:latin typeface="Calibri Light" pitchFamily="34" charset="0"/>
        </a:defRPr>
      </a:lvl6pPr>
      <a:lvl7pPr marL="432420" algn="l" rtl="0" fontAlgn="base">
        <a:lnSpc>
          <a:spcPct val="90000"/>
        </a:lnSpc>
        <a:spcBef>
          <a:spcPct val="0"/>
        </a:spcBef>
        <a:spcAft>
          <a:spcPct val="0"/>
        </a:spcAft>
        <a:defRPr sz="2081">
          <a:solidFill>
            <a:schemeClr val="tx1"/>
          </a:solidFill>
          <a:latin typeface="Calibri Light" pitchFamily="34" charset="0"/>
        </a:defRPr>
      </a:lvl7pPr>
      <a:lvl8pPr marL="648630" algn="l" rtl="0" fontAlgn="base">
        <a:lnSpc>
          <a:spcPct val="90000"/>
        </a:lnSpc>
        <a:spcBef>
          <a:spcPct val="0"/>
        </a:spcBef>
        <a:spcAft>
          <a:spcPct val="0"/>
        </a:spcAft>
        <a:defRPr sz="2081">
          <a:solidFill>
            <a:schemeClr val="tx1"/>
          </a:solidFill>
          <a:latin typeface="Calibri Light" pitchFamily="34" charset="0"/>
        </a:defRPr>
      </a:lvl8pPr>
      <a:lvl9pPr marL="864840" algn="l" rtl="0" fontAlgn="base">
        <a:lnSpc>
          <a:spcPct val="90000"/>
        </a:lnSpc>
        <a:spcBef>
          <a:spcPct val="0"/>
        </a:spcBef>
        <a:spcAft>
          <a:spcPct val="0"/>
        </a:spcAft>
        <a:defRPr sz="2081">
          <a:solidFill>
            <a:schemeClr val="tx1"/>
          </a:solidFill>
          <a:latin typeface="Calibri Light" pitchFamily="34" charset="0"/>
        </a:defRPr>
      </a:lvl9pPr>
    </p:titleStyle>
    <p:bodyStyle>
      <a:lvl1pPr marL="108105" indent="-108105" algn="l" rtl="0" eaLnBrk="0" fontAlgn="base" hangingPunct="0">
        <a:lnSpc>
          <a:spcPct val="90000"/>
        </a:lnSpc>
        <a:spcBef>
          <a:spcPts val="473"/>
        </a:spcBef>
        <a:spcAft>
          <a:spcPct val="0"/>
        </a:spcAft>
        <a:buFont typeface="Arial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24315" indent="-108105" algn="l" rtl="0" eaLnBrk="0" fontAlgn="base" hangingPunct="0">
        <a:lnSpc>
          <a:spcPct val="90000"/>
        </a:lnSpc>
        <a:spcBef>
          <a:spcPts val="236"/>
        </a:spcBef>
        <a:spcAft>
          <a:spcPct val="0"/>
        </a:spcAft>
        <a:buFont typeface="Arial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40525" indent="-108105" algn="l" rtl="0" eaLnBrk="0" fontAlgn="base" hangingPunct="0">
        <a:lnSpc>
          <a:spcPct val="90000"/>
        </a:lnSpc>
        <a:spcBef>
          <a:spcPts val="236"/>
        </a:spcBef>
        <a:spcAft>
          <a:spcPct val="0"/>
        </a:spcAft>
        <a:buFont typeface="Arial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3pPr>
      <a:lvl4pPr marL="756735" indent="-108105" algn="l" rtl="0" eaLnBrk="0" fontAlgn="base" hangingPunct="0">
        <a:lnSpc>
          <a:spcPct val="90000"/>
        </a:lnSpc>
        <a:spcBef>
          <a:spcPts val="236"/>
        </a:spcBef>
        <a:spcAft>
          <a:spcPct val="0"/>
        </a:spcAft>
        <a:buFont typeface="Arial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4pPr>
      <a:lvl5pPr marL="972944" indent="-108105" algn="l" rtl="0" eaLnBrk="0" fontAlgn="base" hangingPunct="0">
        <a:lnSpc>
          <a:spcPct val="90000"/>
        </a:lnSpc>
        <a:spcBef>
          <a:spcPts val="236"/>
        </a:spcBef>
        <a:spcAft>
          <a:spcPct val="0"/>
        </a:spcAft>
        <a:buFont typeface="Arial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5pPr>
      <a:lvl6pPr marL="118915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40536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62157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83778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21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42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63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84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104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725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346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967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9462" y="3045301"/>
            <a:ext cx="5749651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0"/>
          </a:p>
        </p:txBody>
      </p:sp>
      <p:sp>
        <p:nvSpPr>
          <p:cNvPr id="9" name="object 9"/>
          <p:cNvSpPr/>
          <p:nvPr/>
        </p:nvSpPr>
        <p:spPr>
          <a:xfrm>
            <a:off x="4518672" y="207610"/>
            <a:ext cx="1239916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0"/>
          </a:p>
        </p:txBody>
      </p:sp>
      <p:sp>
        <p:nvSpPr>
          <p:cNvPr id="10" name="TextBox 9"/>
          <p:cNvSpPr txBox="1"/>
          <p:nvPr/>
        </p:nvSpPr>
        <p:spPr>
          <a:xfrm>
            <a:off x="106355" y="927350"/>
            <a:ext cx="4660378" cy="597672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dirty="0">
                <a:solidFill>
                  <a:srgbClr val="11437F"/>
                </a:solidFill>
                <a:latin typeface="Franklin Gothic Medium Cond" panose="020B0606030402020204" pitchFamily="34" charset="0"/>
              </a:rPr>
              <a:t>Новые горизонты </a:t>
            </a:r>
            <a:r>
              <a:rPr lang="ru-RU" dirty="0" smtClean="0">
                <a:solidFill>
                  <a:srgbClr val="11437F"/>
                </a:solidFill>
                <a:latin typeface="Franklin Gothic Medium Cond" panose="020B0606030402020204" pitchFamily="34" charset="0"/>
              </a:rPr>
              <a:t>контрольной деятельности</a:t>
            </a:r>
            <a:r>
              <a:rPr lang="ru-RU" dirty="0">
                <a:solidFill>
                  <a:srgbClr val="11437F"/>
                </a:solidFill>
                <a:latin typeface="Franklin Gothic Medium Cond" panose="020B0606030402020204" pitchFamily="34" charset="0"/>
              </a:rPr>
              <a:t>. </a:t>
            </a:r>
            <a:r>
              <a:rPr lang="ru-RU" dirty="0" smtClean="0">
                <a:solidFill>
                  <a:srgbClr val="11437F"/>
                </a:solidFill>
                <a:latin typeface="Franklin Gothic Medium Cond" panose="020B0606030402020204" pitchFamily="34" charset="0"/>
              </a:rPr>
              <a:t> Трансформация подходов к взаимодействию</a:t>
            </a:r>
            <a:endParaRPr lang="ru-RU" dirty="0">
              <a:solidFill>
                <a:srgbClr val="11437F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1" y="3029406"/>
            <a:ext cx="2292933" cy="166800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201" y="3029406"/>
            <a:ext cx="2284882" cy="166800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pPr algn="r"/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 г. Москва, </a:t>
            </a:r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октябрь 2021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522" y="2242950"/>
            <a:ext cx="3288517" cy="459173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900" dirty="0">
                <a:solidFill>
                  <a:srgbClr val="11437F"/>
                </a:solidFill>
                <a:latin typeface="Franklin Gothic Medium Cond" panose="020B0606030402020204" pitchFamily="34" charset="0"/>
              </a:rPr>
              <a:t>Тарасова Елена Викторовна</a:t>
            </a:r>
          </a:p>
          <a:p>
            <a:r>
              <a:rPr lang="ru-RU" sz="900" dirty="0">
                <a:solidFill>
                  <a:srgbClr val="11437F"/>
                </a:solidFill>
                <a:latin typeface="Franklin Gothic Medium Cond" panose="020B0606030402020204" pitchFamily="34" charset="0"/>
              </a:rPr>
              <a:t>Начальник Контрольно-аналитического управления </a:t>
            </a:r>
            <a:br>
              <a:rPr lang="ru-RU" sz="900" dirty="0">
                <a:solidFill>
                  <a:srgbClr val="11437F"/>
                </a:solidFill>
                <a:latin typeface="Franklin Gothic Medium Cond" panose="020B0606030402020204" pitchFamily="34" charset="0"/>
              </a:rPr>
            </a:br>
            <a:r>
              <a:rPr lang="ru-RU" sz="900" dirty="0">
                <a:solidFill>
                  <a:srgbClr val="11437F"/>
                </a:solidFill>
                <a:latin typeface="Franklin Gothic Medium Cond" panose="020B0606030402020204" pitchFamily="34" charset="0"/>
              </a:rPr>
              <a:t>в финансово-бюджетной сфере</a:t>
            </a:r>
          </a:p>
        </p:txBody>
      </p:sp>
      <p:sp>
        <p:nvSpPr>
          <p:cNvPr id="16" name="object 2"/>
          <p:cNvSpPr/>
          <p:nvPr/>
        </p:nvSpPr>
        <p:spPr>
          <a:xfrm>
            <a:off x="1412" y="2681267"/>
            <a:ext cx="2653001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3800"/>
          </a:p>
        </p:txBody>
      </p:sp>
      <p:sp>
        <p:nvSpPr>
          <p:cNvPr id="14" name="object 2"/>
          <p:cNvSpPr/>
          <p:nvPr/>
        </p:nvSpPr>
        <p:spPr>
          <a:xfrm flipV="1">
            <a:off x="1412" y="250825"/>
            <a:ext cx="4414264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3" y="43319"/>
            <a:ext cx="918967" cy="35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9462" y="3045301"/>
            <a:ext cx="5749651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3800"/>
          </a:p>
        </p:txBody>
      </p:sp>
      <p:sp>
        <p:nvSpPr>
          <p:cNvPr id="9" name="object 9"/>
          <p:cNvSpPr/>
          <p:nvPr/>
        </p:nvSpPr>
        <p:spPr>
          <a:xfrm>
            <a:off x="4518672" y="207610"/>
            <a:ext cx="1239916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0"/>
          </a:p>
        </p:txBody>
      </p:sp>
      <p:sp>
        <p:nvSpPr>
          <p:cNvPr id="10" name="TextBox 9"/>
          <p:cNvSpPr txBox="1"/>
          <p:nvPr/>
        </p:nvSpPr>
        <p:spPr>
          <a:xfrm>
            <a:off x="293368" y="1277932"/>
            <a:ext cx="3783171" cy="351470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2000" b="1" dirty="0">
                <a:solidFill>
                  <a:srgbClr val="11437F"/>
                </a:solidFill>
                <a:latin typeface="+mj-lt"/>
                <a:cs typeface="Arial" panose="020B0604020202020204" pitchFamily="34" charset="0"/>
              </a:rPr>
              <a:t>Спасибо за внимание!</a:t>
            </a:r>
            <a:endParaRPr lang="ru-RU" sz="2000" dirty="0">
              <a:solidFill>
                <a:srgbClr val="1143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 flipV="1">
            <a:off x="1411" y="250825"/>
            <a:ext cx="5762979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3" y="43319"/>
            <a:ext cx="918967" cy="35990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4360386" y="3063876"/>
            <a:ext cx="1326134" cy="76944"/>
          </a:xfrm>
        </p:spPr>
        <p:txBody>
          <a:bodyPr/>
          <a:lstStyle/>
          <a:p>
            <a:fld id="{B6F15528-21DE-4FAA-801E-634DDDAF4B2B}" type="slidenum">
              <a:rPr lang="ru-RU" sz="500" b="1" smtClean="0">
                <a:solidFill>
                  <a:schemeClr val="bg1"/>
                </a:solidFill>
              </a:rPr>
              <a:t>10</a:t>
            </a:fld>
            <a:endParaRPr lang="ru-RU" sz="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>
            <a:stCxn id="13" idx="3"/>
            <a:endCxn id="11" idx="3"/>
          </p:cNvCxnSpPr>
          <p:nvPr/>
        </p:nvCxnSpPr>
        <p:spPr>
          <a:xfrm>
            <a:off x="4808589" y="1005841"/>
            <a:ext cx="284838" cy="1238231"/>
          </a:xfrm>
          <a:prstGeom prst="bentConnector3">
            <a:avLst>
              <a:gd name="adj1" fmla="val 201378"/>
            </a:avLst>
          </a:prstGeom>
          <a:ln w="19050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трелка вниз 39"/>
          <p:cNvSpPr/>
          <p:nvPr/>
        </p:nvSpPr>
        <p:spPr>
          <a:xfrm>
            <a:off x="1872914" y="1264319"/>
            <a:ext cx="167232" cy="716835"/>
          </a:xfrm>
          <a:prstGeom prst="downArrow">
            <a:avLst>
              <a:gd name="adj1" fmla="val 50000"/>
              <a:gd name="adj2" fmla="val 3672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621">
              <a:defRPr/>
            </a:pPr>
            <a:endParaRPr lang="ru-RU" sz="1135">
              <a:solidFill>
                <a:prstClr val="white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3810017" y="1252936"/>
            <a:ext cx="167232" cy="716835"/>
          </a:xfrm>
          <a:prstGeom prst="downArrow">
            <a:avLst>
              <a:gd name="adj1" fmla="val 50000"/>
              <a:gd name="adj2" fmla="val 3672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621">
              <a:defRPr/>
            </a:pPr>
            <a:endParaRPr lang="ru-RU" sz="1135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598" y="794"/>
            <a:ext cx="4289202" cy="441099"/>
          </a:xfrm>
        </p:spPr>
        <p:txBody>
          <a:bodyPr/>
          <a:lstStyle/>
          <a:p>
            <a:r>
              <a:rPr lang="ru-RU" sz="1000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Перспективы взаимодействия при </a:t>
            </a:r>
            <a:r>
              <a:rPr lang="ru-RU" sz="1000" dirty="0" smtClean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осуществлении</a:t>
            </a:r>
            <a:br>
              <a:rPr lang="ru-RU" sz="1000" dirty="0" smtClean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1000" dirty="0" smtClean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государственного </a:t>
            </a:r>
            <a:r>
              <a:rPr lang="ru-RU" sz="1000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финансового контроля</a:t>
            </a:r>
            <a:br>
              <a:rPr lang="ru-RU" sz="1000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1000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 Российской Федерации</a:t>
            </a:r>
          </a:p>
        </p:txBody>
      </p:sp>
      <p:sp>
        <p:nvSpPr>
          <p:cNvPr id="227" name="TextBox 1"/>
          <p:cNvSpPr txBox="1">
            <a:spLocks noChangeArrowheads="1"/>
          </p:cNvSpPr>
          <p:nvPr/>
        </p:nvSpPr>
        <p:spPr bwMode="auto">
          <a:xfrm>
            <a:off x="67787" y="2575931"/>
            <a:ext cx="4676720" cy="61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576621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568" i="1" u="sng" dirty="0">
                <a:solidFill>
                  <a:srgbClr val="ED7D31">
                    <a:lumMod val="50000"/>
                  </a:srgb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Возможности:</a:t>
            </a:r>
          </a:p>
          <a:p>
            <a:pPr marL="108116" indent="-108116" defTabSz="576621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568" i="1" dirty="0">
                <a:solidFill>
                  <a:srgbClr val="1F477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установление приоритетности превентивного контроля и аудита на основе системы управления рисками в ФБС;</a:t>
            </a:r>
          </a:p>
          <a:p>
            <a:pPr marL="108116" indent="-108116" defTabSz="576621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568" i="1" dirty="0">
                <a:solidFill>
                  <a:srgbClr val="1F477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возможность автоматизации и синхронизации сервисов по управлению рисками; </a:t>
            </a:r>
          </a:p>
          <a:p>
            <a:pPr marL="108116" indent="-108116" defTabSz="576621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568" i="1" dirty="0">
                <a:solidFill>
                  <a:srgbClr val="1F477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взаимное признание результатов контрольной деятельности, исключение ее дублирования;</a:t>
            </a:r>
          </a:p>
          <a:p>
            <a:pPr marL="108116" indent="-108116" defTabSz="576621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568" i="1" dirty="0">
                <a:solidFill>
                  <a:srgbClr val="1F477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снижение контрольной нагрузки на подконтрольную среду;</a:t>
            </a:r>
          </a:p>
          <a:p>
            <a:pPr marL="108116" indent="-108116" defTabSz="576621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568" i="1" dirty="0">
                <a:solidFill>
                  <a:srgbClr val="1F477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организация обратной связи с «клиентами».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39900" y="489576"/>
            <a:ext cx="2514600" cy="447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749300" y="2003425"/>
            <a:ext cx="4404289" cy="481294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901700" y="1386529"/>
            <a:ext cx="4114800" cy="481294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Трапеция 12"/>
          <p:cNvSpPr/>
          <p:nvPr/>
        </p:nvSpPr>
        <p:spPr>
          <a:xfrm>
            <a:off x="3035300" y="765194"/>
            <a:ext cx="1833451" cy="481294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Трапеция 13"/>
          <p:cNvSpPr/>
          <p:nvPr/>
        </p:nvSpPr>
        <p:spPr>
          <a:xfrm>
            <a:off x="1054100" y="765194"/>
            <a:ext cx="1869848" cy="481294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5500" y="2191124"/>
            <a:ext cx="2098448" cy="18340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576621" eaLnBrk="1" hangingPunct="1">
              <a:defRPr/>
            </a:pPr>
            <a:r>
              <a:rPr lang="ru-RU" altLang="ru-RU" sz="504" dirty="0">
                <a:solidFill>
                  <a:srgbClr val="843C0C"/>
                </a:solidFill>
                <a:latin typeface="Open Sans Condensed" pitchFamily="34" charset="0"/>
              </a:rPr>
              <a:t>Внутренний контроль</a:t>
            </a:r>
          </a:p>
        </p:txBody>
      </p: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901700" y="2038227"/>
            <a:ext cx="4114799" cy="16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6621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504" b="1" dirty="0">
                <a:solidFill>
                  <a:prstClr val="black"/>
                </a:solidFill>
                <a:latin typeface="Open Sans Condensed" pitchFamily="34" charset="0"/>
              </a:rPr>
              <a:t>Объекты контроля (кроме ГРБС)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1054099" y="1427314"/>
            <a:ext cx="3814651" cy="16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6621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504" b="1" dirty="0">
                <a:solidFill>
                  <a:prstClr val="black"/>
                </a:solidFill>
                <a:latin typeface="Open Sans Condensed" pitchFamily="34" charset="0"/>
              </a:rPr>
              <a:t>Главный распорядитель бюджетных средств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54098" y="1596741"/>
            <a:ext cx="1869849" cy="18340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576621" eaLnBrk="1" hangingPunct="1">
              <a:defRPr/>
            </a:pPr>
            <a:r>
              <a:rPr lang="ru-RU" altLang="ru-RU" sz="504" dirty="0">
                <a:solidFill>
                  <a:srgbClr val="843C0C"/>
                </a:solidFill>
                <a:latin typeface="Open Sans Condensed" pitchFamily="34" charset="0"/>
              </a:rPr>
              <a:t>Внутренний финансовый контроль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35300" y="1586493"/>
            <a:ext cx="1833450" cy="18575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576621" eaLnBrk="1" hangingPunct="1">
              <a:defRPr/>
            </a:pPr>
            <a:r>
              <a:rPr lang="ru-RU" altLang="ru-RU" sz="504" dirty="0">
                <a:solidFill>
                  <a:srgbClr val="843C0C"/>
                </a:solidFill>
                <a:latin typeface="Open Sans Condensed" pitchFamily="34" charset="0"/>
              </a:rPr>
              <a:t>Внутренний финансовый аудит</a:t>
            </a:r>
          </a:p>
        </p:txBody>
      </p:sp>
      <p:sp>
        <p:nvSpPr>
          <p:cNvPr id="22" name="TextBox 146"/>
          <p:cNvSpPr txBox="1">
            <a:spLocks noChangeArrowheads="1"/>
          </p:cNvSpPr>
          <p:nvPr/>
        </p:nvSpPr>
        <p:spPr bwMode="auto">
          <a:xfrm>
            <a:off x="3158940" y="753964"/>
            <a:ext cx="15855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6621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500" b="1" dirty="0">
                <a:solidFill>
                  <a:prstClr val="black"/>
                </a:solidFill>
                <a:latin typeface="Open Sans Condensed" pitchFamily="34" charset="0"/>
              </a:rPr>
              <a:t>Счетная </a:t>
            </a:r>
            <a:r>
              <a:rPr lang="ru-RU" altLang="ru-RU" sz="500" b="1" dirty="0" smtClean="0">
                <a:solidFill>
                  <a:prstClr val="black"/>
                </a:solidFill>
                <a:latin typeface="Open Sans Condensed" pitchFamily="34" charset="0"/>
              </a:rPr>
              <a:t>палата Российской </a:t>
            </a:r>
            <a:r>
              <a:rPr lang="ru-RU" altLang="ru-RU" sz="500" b="1" dirty="0">
                <a:solidFill>
                  <a:prstClr val="black"/>
                </a:solidFill>
                <a:latin typeface="Open Sans Condensed" pitchFamily="34" charset="0"/>
              </a:rPr>
              <a:t>Федерации</a:t>
            </a:r>
          </a:p>
        </p:txBody>
      </p:sp>
      <p:sp>
        <p:nvSpPr>
          <p:cNvPr id="23" name="TextBox 147"/>
          <p:cNvSpPr txBox="1">
            <a:spLocks noChangeArrowheads="1"/>
          </p:cNvSpPr>
          <p:nvPr/>
        </p:nvSpPr>
        <p:spPr bwMode="auto">
          <a:xfrm>
            <a:off x="3148028" y="884199"/>
            <a:ext cx="16067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6621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500" dirty="0">
                <a:solidFill>
                  <a:srgbClr val="843C0C"/>
                </a:solidFill>
                <a:latin typeface="Open Sans Condensed" pitchFamily="34" charset="0"/>
              </a:rPr>
              <a:t>высший орган внешнего </a:t>
            </a:r>
          </a:p>
          <a:p>
            <a:pPr algn="ctr" defTabSz="576621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500" dirty="0">
                <a:solidFill>
                  <a:srgbClr val="843C0C"/>
                </a:solidFill>
                <a:latin typeface="Open Sans Condensed" pitchFamily="34" charset="0"/>
              </a:rPr>
              <a:t>государственного аудита</a:t>
            </a:r>
          </a:p>
        </p:txBody>
      </p:sp>
      <p:sp>
        <p:nvSpPr>
          <p:cNvPr id="24" name="TextBox 148"/>
          <p:cNvSpPr txBox="1">
            <a:spLocks noChangeArrowheads="1"/>
          </p:cNvSpPr>
          <p:nvPr/>
        </p:nvSpPr>
        <p:spPr bwMode="auto">
          <a:xfrm>
            <a:off x="1172293" y="760677"/>
            <a:ext cx="1638331" cy="16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6621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504" b="1" dirty="0">
                <a:solidFill>
                  <a:prstClr val="black"/>
                </a:solidFill>
                <a:latin typeface="Open Sans Condensed" pitchFamily="34" charset="0"/>
              </a:rPr>
              <a:t>Федеральное казначейство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58806" y="882966"/>
            <a:ext cx="16518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6621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500" dirty="0">
                <a:solidFill>
                  <a:srgbClr val="843C0C"/>
                </a:solidFill>
                <a:latin typeface="Open Sans Condensed" pitchFamily="34" charset="0"/>
              </a:rPr>
              <a:t>орган внутреннего</a:t>
            </a:r>
          </a:p>
          <a:p>
            <a:pPr algn="ctr" defTabSz="576621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500" dirty="0">
                <a:solidFill>
                  <a:srgbClr val="843C0C"/>
                </a:solidFill>
                <a:latin typeface="Open Sans Condensed" pitchFamily="34" charset="0"/>
              </a:rPr>
              <a:t>государственного финансового контроля</a:t>
            </a:r>
          </a:p>
        </p:txBody>
      </p:sp>
      <p:sp>
        <p:nvSpPr>
          <p:cNvPr id="26" name="TextBox 149"/>
          <p:cNvSpPr txBox="1">
            <a:spLocks noChangeArrowheads="1"/>
          </p:cNvSpPr>
          <p:nvPr/>
        </p:nvSpPr>
        <p:spPr bwMode="auto">
          <a:xfrm>
            <a:off x="1006894" y="1053810"/>
            <a:ext cx="8757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6621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400" dirty="0">
                <a:solidFill>
                  <a:srgbClr val="843C0C"/>
                </a:solidFill>
                <a:latin typeface="Open Sans Condensed" pitchFamily="34" charset="0"/>
              </a:rPr>
              <a:t>Контроль в финансово-</a:t>
            </a:r>
            <a:br>
              <a:rPr lang="ru-RU" altLang="ru-RU" sz="400" dirty="0">
                <a:solidFill>
                  <a:srgbClr val="843C0C"/>
                </a:solidFill>
                <a:latin typeface="Open Sans Condensed" pitchFamily="34" charset="0"/>
              </a:rPr>
            </a:br>
            <a:r>
              <a:rPr lang="ru-RU" altLang="ru-RU" sz="400" dirty="0">
                <a:solidFill>
                  <a:srgbClr val="843C0C"/>
                </a:solidFill>
                <a:latin typeface="Open Sans Condensed" pitchFamily="34" charset="0"/>
              </a:rPr>
              <a:t>бюджетной сфере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26668" y="2188771"/>
            <a:ext cx="1989831" cy="18575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576621" eaLnBrk="1" hangingPunct="1">
              <a:defRPr/>
            </a:pPr>
            <a:r>
              <a:rPr lang="ru-RU" altLang="ru-RU" sz="504" dirty="0">
                <a:solidFill>
                  <a:srgbClr val="843C0C"/>
                </a:solidFill>
                <a:latin typeface="Open Sans Condensed" pitchFamily="34" charset="0"/>
              </a:rPr>
              <a:t>Внутренний аудит</a:t>
            </a:r>
          </a:p>
        </p:txBody>
      </p:sp>
      <p:sp>
        <p:nvSpPr>
          <p:cNvPr id="27" name="TextBox 150"/>
          <p:cNvSpPr txBox="1">
            <a:spLocks noChangeArrowheads="1"/>
          </p:cNvSpPr>
          <p:nvPr/>
        </p:nvSpPr>
        <p:spPr bwMode="auto">
          <a:xfrm>
            <a:off x="2044436" y="1053810"/>
            <a:ext cx="9799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6621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400" dirty="0">
                <a:solidFill>
                  <a:srgbClr val="843C0C"/>
                </a:solidFill>
                <a:latin typeface="Open Sans Condensed" pitchFamily="34" charset="0"/>
              </a:rPr>
              <a:t>Анализ осуществления </a:t>
            </a:r>
          </a:p>
          <a:p>
            <a:pPr algn="ctr" defTabSz="576621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400" dirty="0">
                <a:solidFill>
                  <a:srgbClr val="843C0C"/>
                </a:solidFill>
                <a:latin typeface="Open Sans Condensed" pitchFamily="34" charset="0"/>
              </a:rPr>
              <a:t>полномочий по ВФК и  ВФА</a:t>
            </a:r>
          </a:p>
        </p:txBody>
      </p:sp>
      <p:sp>
        <p:nvSpPr>
          <p:cNvPr id="28" name="TextBox 27"/>
          <p:cNvSpPr txBox="1"/>
          <p:nvPr/>
        </p:nvSpPr>
        <p:spPr>
          <a:xfrm rot="5400000">
            <a:off x="5197073" y="507598"/>
            <a:ext cx="400110" cy="610343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defTabSz="576621">
              <a:defRPr/>
            </a:pPr>
            <a:r>
              <a:rPr lang="ru-RU" sz="350" b="1" dirty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Внешний государственный финансовый контроль (аудит)</a:t>
            </a:r>
          </a:p>
        </p:txBody>
      </p:sp>
      <p:sp>
        <p:nvSpPr>
          <p:cNvPr id="29" name="TextBox 28"/>
          <p:cNvSpPr txBox="1"/>
          <p:nvPr/>
        </p:nvSpPr>
        <p:spPr>
          <a:xfrm rot="5400000">
            <a:off x="86610" y="523243"/>
            <a:ext cx="453970" cy="52911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defTabSz="576621">
              <a:defRPr/>
            </a:pPr>
            <a:r>
              <a:rPr lang="ru-RU" sz="350" b="1" dirty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Внутренний государственный финансовый </a:t>
            </a:r>
            <a:r>
              <a:rPr lang="ru-RU" sz="350" b="1" dirty="0" smtClean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контроль </a:t>
            </a:r>
            <a:r>
              <a:rPr lang="ru-RU" sz="350" b="1" dirty="0" smtClean="0">
                <a:solidFill>
                  <a:schemeClr val="accent2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(Федеральный уровень)</a:t>
            </a:r>
            <a:endParaRPr lang="ru-RU" sz="350" b="1" dirty="0">
              <a:solidFill>
                <a:schemeClr val="accent2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59173" y="1650216"/>
            <a:ext cx="507831" cy="567623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defTabSz="576621">
              <a:defRPr/>
            </a:pPr>
            <a:r>
              <a:rPr lang="ru-RU" sz="350" b="1" dirty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Внутренний </a:t>
            </a:r>
          </a:p>
          <a:p>
            <a:pPr algn="ctr" defTabSz="576621">
              <a:defRPr/>
            </a:pPr>
            <a:r>
              <a:rPr lang="ru-RU" sz="350" b="1" dirty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финансовый контроль </a:t>
            </a:r>
            <a:br>
              <a:rPr lang="ru-RU" sz="350" b="1" dirty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350" b="1" dirty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 финансовый аудит</a:t>
            </a:r>
          </a:p>
          <a:p>
            <a:pPr algn="ctr" defTabSz="576621">
              <a:defRPr/>
            </a:pPr>
            <a:r>
              <a:rPr lang="ru-RU" sz="350" b="1" dirty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(внутриведомственный контроль)</a:t>
            </a:r>
          </a:p>
        </p:txBody>
      </p:sp>
      <p:sp>
        <p:nvSpPr>
          <p:cNvPr id="31" name="Стрелка вниз 30"/>
          <p:cNvSpPr/>
          <p:nvPr/>
        </p:nvSpPr>
        <p:spPr>
          <a:xfrm>
            <a:off x="1005881" y="1883341"/>
            <a:ext cx="166412" cy="10205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621">
              <a:defRPr/>
            </a:pPr>
            <a:endParaRPr lang="ru-RU" sz="1135">
              <a:solidFill>
                <a:prstClr val="white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1444775" y="1887896"/>
            <a:ext cx="166412" cy="10205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621">
              <a:defRPr/>
            </a:pPr>
            <a:endParaRPr lang="ru-RU" sz="1135">
              <a:solidFill>
                <a:prstClr val="white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4640980" y="1880208"/>
            <a:ext cx="166412" cy="10205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621">
              <a:defRPr/>
            </a:pPr>
            <a:endParaRPr lang="ru-RU" sz="1135">
              <a:solidFill>
                <a:prstClr val="white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4196529" y="1882999"/>
            <a:ext cx="166412" cy="10205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621">
              <a:defRPr/>
            </a:pPr>
            <a:endParaRPr lang="ru-RU" sz="1135">
              <a:solidFill>
                <a:prstClr val="white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2740496" y="1253508"/>
            <a:ext cx="167232" cy="12270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621">
              <a:defRPr/>
            </a:pPr>
            <a:endParaRPr lang="ru-RU" sz="1135">
              <a:solidFill>
                <a:prstClr val="white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4422897" y="1248306"/>
            <a:ext cx="167232" cy="12270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621">
              <a:defRPr/>
            </a:pPr>
            <a:endParaRPr lang="ru-RU" sz="1135">
              <a:solidFill>
                <a:prstClr val="white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1070020" y="1253508"/>
            <a:ext cx="167232" cy="12270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621">
              <a:defRPr/>
            </a:pPr>
            <a:endParaRPr lang="ru-RU" sz="1135">
              <a:solidFill>
                <a:prstClr val="white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4969655" y="1624956"/>
            <a:ext cx="400184" cy="2220"/>
          </a:xfrm>
          <a:prstGeom prst="straightConnector1">
            <a:avLst/>
          </a:prstGeom>
          <a:ln w="12700">
            <a:solidFill>
              <a:srgbClr val="1143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4807392" y="1004681"/>
            <a:ext cx="400184" cy="2220"/>
          </a:xfrm>
          <a:prstGeom prst="straightConnector1">
            <a:avLst/>
          </a:prstGeom>
          <a:ln w="12700">
            <a:solidFill>
              <a:srgbClr val="1143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 flipV="1">
            <a:off x="5093296" y="2242674"/>
            <a:ext cx="276543" cy="1398"/>
          </a:xfrm>
          <a:prstGeom prst="straightConnector1">
            <a:avLst/>
          </a:prstGeom>
          <a:ln w="12700">
            <a:solidFill>
              <a:srgbClr val="1143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12" idx="1"/>
            <a:endCxn id="11" idx="1"/>
          </p:cNvCxnSpPr>
          <p:nvPr/>
        </p:nvCxnSpPr>
        <p:spPr>
          <a:xfrm rot="10800000" flipV="1">
            <a:off x="809462" y="1627176"/>
            <a:ext cx="152400" cy="616896"/>
          </a:xfrm>
          <a:prstGeom prst="bentConnector3">
            <a:avLst>
              <a:gd name="adj1" fmla="val 251612"/>
            </a:avLst>
          </a:prstGeom>
          <a:ln w="12700">
            <a:solidFill>
              <a:srgbClr val="11437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/>
          <p:nvPr/>
        </p:nvCxnSpPr>
        <p:spPr>
          <a:xfrm rot="10800000" flipV="1">
            <a:off x="977900" y="912565"/>
            <a:ext cx="152400" cy="616896"/>
          </a:xfrm>
          <a:prstGeom prst="bentConnector3">
            <a:avLst>
              <a:gd name="adj1" fmla="val 347728"/>
            </a:avLst>
          </a:prstGeom>
          <a:ln w="12700">
            <a:solidFill>
              <a:srgbClr val="11437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5400000">
            <a:off x="659632" y="1580918"/>
            <a:ext cx="242823" cy="69114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576621">
              <a:defRPr/>
            </a:pPr>
            <a:r>
              <a:rPr lang="ru-RU" sz="378" b="1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Карты рисков</a:t>
            </a:r>
          </a:p>
        </p:txBody>
      </p:sp>
      <p:sp>
        <p:nvSpPr>
          <p:cNvPr id="74" name="TextBox 73"/>
          <p:cNvSpPr txBox="1"/>
          <p:nvPr/>
        </p:nvSpPr>
        <p:spPr>
          <a:xfrm rot="5400000">
            <a:off x="659632" y="872748"/>
            <a:ext cx="242823" cy="69114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576621">
              <a:defRPr/>
            </a:pPr>
            <a:r>
              <a:rPr lang="ru-RU" sz="378" b="1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Карты рисков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01974" y="708025"/>
            <a:ext cx="243143" cy="1687050"/>
          </a:xfrm>
          <a:prstGeom prst="rect">
            <a:avLst/>
          </a:prstGeom>
          <a:noFill/>
        </p:spPr>
        <p:txBody>
          <a:bodyPr vert="vert270" wrap="square" anchor="ctr">
            <a:spAutoFit/>
          </a:bodyPr>
          <a:lstStyle/>
          <a:p>
            <a:pPr algn="ctr" defTabSz="576621">
              <a:defRPr/>
            </a:pPr>
            <a:r>
              <a:rPr lang="ru-RU" sz="380" b="1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Информация о контрольной </a:t>
            </a:r>
            <a:r>
              <a:rPr lang="ru-RU" sz="380" b="1" dirty="0" smtClean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деятельности</a:t>
            </a:r>
            <a:endParaRPr lang="ru-RU" sz="380" b="1" dirty="0">
              <a:solidFill>
                <a:srgbClr val="1F477D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cxnSp>
        <p:nvCxnSpPr>
          <p:cNvPr id="47" name="Соединительная линия уступом 46"/>
          <p:cNvCxnSpPr/>
          <p:nvPr/>
        </p:nvCxnSpPr>
        <p:spPr>
          <a:xfrm rot="5400000" flipH="1" flipV="1">
            <a:off x="2968235" y="-199264"/>
            <a:ext cx="6713" cy="1960265"/>
          </a:xfrm>
          <a:prstGeom prst="bentConnector3">
            <a:avLst>
              <a:gd name="adj1" fmla="val 3505333"/>
            </a:avLst>
          </a:prstGeom>
          <a:ln w="19050">
            <a:solidFill>
              <a:srgbClr val="11437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5400000">
            <a:off x="2814967" y="-210824"/>
            <a:ext cx="300980" cy="168911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defTabSz="576621">
              <a:defRPr/>
            </a:pPr>
            <a:r>
              <a:rPr lang="ru-RU" sz="378" b="1" dirty="0" smtClean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Информация о контрольной деятельности</a:t>
            </a:r>
          </a:p>
          <a:p>
            <a:pPr algn="ctr" defTabSz="576621">
              <a:defRPr/>
            </a:pPr>
            <a:r>
              <a:rPr lang="ru-RU" sz="378" b="1" dirty="0" smtClean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Карты рисков</a:t>
            </a:r>
            <a:endParaRPr lang="ru-RU" sz="378" b="1" dirty="0">
              <a:solidFill>
                <a:srgbClr val="1F477D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2844047" y="-334146"/>
            <a:ext cx="242823" cy="168911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defTabSz="576621">
              <a:defRPr/>
            </a:pPr>
            <a:r>
              <a:rPr lang="ru-RU" sz="378" b="1" dirty="0" smtClean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Взаимное признание результатов</a:t>
            </a:r>
            <a:endParaRPr lang="ru-RU" sz="378" b="1" dirty="0">
              <a:solidFill>
                <a:srgbClr val="1F477D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14697" y="967927"/>
            <a:ext cx="561692" cy="59109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defTabSz="576621">
              <a:defRPr/>
            </a:pPr>
            <a:r>
              <a:rPr lang="ru-RU" sz="350" b="1" dirty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Внутренний </a:t>
            </a:r>
            <a:r>
              <a:rPr lang="ru-RU" sz="350" b="1" dirty="0" smtClean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государственный</a:t>
            </a:r>
          </a:p>
          <a:p>
            <a:pPr algn="ctr" defTabSz="576621">
              <a:defRPr/>
            </a:pPr>
            <a:r>
              <a:rPr lang="ru-RU" sz="350" b="1" dirty="0" smtClean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(муниципальный) </a:t>
            </a:r>
            <a:r>
              <a:rPr lang="ru-RU" sz="350" b="1" dirty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финансовый </a:t>
            </a:r>
            <a:r>
              <a:rPr lang="ru-RU" sz="350" b="1" dirty="0" smtClean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контроль </a:t>
            </a:r>
          </a:p>
          <a:p>
            <a:pPr algn="ctr" defTabSz="576621">
              <a:defRPr/>
            </a:pPr>
            <a:r>
              <a:rPr lang="ru-RU" sz="350" b="1" dirty="0">
                <a:solidFill>
                  <a:schemeClr val="accent2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(</a:t>
            </a:r>
            <a:r>
              <a:rPr lang="ru-RU" sz="350" b="1" dirty="0" smtClean="0">
                <a:solidFill>
                  <a:schemeClr val="accent2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Уровень субъектов РФ и муниципальных образований)</a:t>
            </a:r>
            <a:endParaRPr lang="ru-RU" sz="350" b="1" dirty="0">
              <a:solidFill>
                <a:schemeClr val="accent2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000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Реализация перспективных элементов модели </a:t>
            </a:r>
            <a:br>
              <a:rPr lang="ru-RU" sz="1000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1000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государственного финансового контроля</a:t>
            </a:r>
          </a:p>
        </p:txBody>
      </p:sp>
      <p:sp>
        <p:nvSpPr>
          <p:cNvPr id="33" name="Пятиугольник 32"/>
          <p:cNvSpPr/>
          <p:nvPr/>
        </p:nvSpPr>
        <p:spPr>
          <a:xfrm>
            <a:off x="0" y="2950080"/>
            <a:ext cx="5473700" cy="277937"/>
          </a:xfrm>
          <a:prstGeom prst="homePlate">
            <a:avLst>
              <a:gd name="adj" fmla="val 21953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  <a:effectLst>
            <a:softEdge rad="381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defTabSz="576621">
              <a:lnSpc>
                <a:spcPts val="900"/>
              </a:lnSpc>
              <a:spcAft>
                <a:spcPts val="189"/>
              </a:spcAft>
              <a:defRPr/>
            </a:pPr>
            <a:endParaRPr lang="ru-RU" sz="650" b="1" dirty="0">
              <a:solidFill>
                <a:srgbClr val="1F477D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7675" y="453688"/>
            <a:ext cx="2619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621"/>
            <a:r>
              <a:rPr lang="ru-RU" sz="800" b="1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СИНХРОНИЗИРОВАННЫЕ ПОДХОДЫ</a:t>
            </a:r>
            <a:br>
              <a:rPr lang="ru-RU" sz="800" b="1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800" b="1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 КОНТРОЛЬНОЙ ДЕЯТЕЛЬНОСТИ </a:t>
            </a:r>
            <a:endParaRPr lang="ru-RU" sz="800" b="1" dirty="0">
              <a:solidFill>
                <a:schemeClr val="bg2">
                  <a:lumMod val="25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89089" y="921181"/>
            <a:ext cx="1696172" cy="984598"/>
          </a:xfrm>
          <a:prstGeom prst="rect">
            <a:avLst/>
          </a:prstGeom>
          <a:noFill/>
          <a:ln w="6350">
            <a:solidFill>
              <a:srgbClr val="1F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621">
              <a:defRPr/>
            </a:pPr>
            <a:r>
              <a:rPr lang="ru-RU" sz="700" b="1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Со Счетной палатой </a:t>
            </a:r>
            <a:r>
              <a:rPr lang="ru-RU" sz="700" b="1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РФ</a:t>
            </a:r>
            <a:br>
              <a:rPr lang="ru-RU" sz="700" b="1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700" b="1" dirty="0" smtClean="0">
                <a:solidFill>
                  <a:schemeClr val="accent5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Рабочая группа </a:t>
            </a:r>
            <a:r>
              <a:rPr lang="ru-RU" sz="700" b="1" dirty="0">
                <a:solidFill>
                  <a:schemeClr val="accent5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 вопросам государственного финансового </a:t>
            </a:r>
            <a:r>
              <a:rPr lang="ru-RU" sz="700" b="1" dirty="0" smtClean="0">
                <a:solidFill>
                  <a:schemeClr val="accent5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контроля </a:t>
            </a:r>
            <a:br>
              <a:rPr lang="ru-RU" sz="700" b="1" dirty="0" smtClean="0">
                <a:solidFill>
                  <a:schemeClr val="accent5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7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(приказ </a:t>
            </a:r>
            <a:r>
              <a:rPr lang="ru-RU" sz="7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Счетной палаты РФ, Федерального </a:t>
            </a:r>
            <a:r>
              <a:rPr lang="ru-RU" sz="7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казначейства</a:t>
            </a:r>
            <a:br>
              <a:rPr lang="ru-RU" sz="7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7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от </a:t>
            </a:r>
            <a:r>
              <a:rPr lang="ru-RU" sz="7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28.05.2019 № 49, 127 </a:t>
            </a:r>
            <a:r>
              <a:rPr lang="ru-RU" sz="7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)</a:t>
            </a:r>
            <a:endParaRPr lang="ru-RU" sz="700" dirty="0">
              <a:solidFill>
                <a:schemeClr val="bg2">
                  <a:lumMod val="25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89089" y="1962757"/>
            <a:ext cx="1696172" cy="931963"/>
          </a:xfrm>
          <a:prstGeom prst="rect">
            <a:avLst/>
          </a:prstGeom>
          <a:noFill/>
          <a:ln w="6350">
            <a:solidFill>
              <a:srgbClr val="1F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621"/>
            <a:r>
              <a:rPr lang="ru-RU" sz="700" b="1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 органами внутреннего государственного финансового контроля субъектов </a:t>
            </a:r>
            <a:r>
              <a:rPr lang="ru-RU" sz="700" b="1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РФ</a:t>
            </a:r>
            <a:br>
              <a:rPr lang="ru-RU" sz="700" b="1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700" b="1" dirty="0" smtClean="0">
                <a:solidFill>
                  <a:schemeClr val="accent5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Совет </a:t>
            </a:r>
            <a:r>
              <a:rPr lang="ru-RU" sz="700" b="1" dirty="0">
                <a:solidFill>
                  <a:schemeClr val="accent5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 вопросам внутреннего государственного финансового контроля </a:t>
            </a:r>
          </a:p>
          <a:p>
            <a:pPr algn="ctr" defTabSz="576621"/>
            <a:r>
              <a:rPr lang="ru-RU" sz="7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(</a:t>
            </a:r>
            <a:r>
              <a:rPr lang="ru-RU" sz="7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приказ Федерального казначейства от 11.10.2016 №</a:t>
            </a:r>
            <a:r>
              <a:rPr lang="en-US" sz="7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368</a:t>
            </a:r>
            <a:r>
              <a:rPr lang="ru-RU" sz="7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)</a:t>
            </a:r>
            <a:endParaRPr lang="ru-RU" sz="662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0339" y="714851"/>
            <a:ext cx="1265004" cy="2598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576621">
              <a:lnSpc>
                <a:spcPts val="900"/>
              </a:lnSpc>
              <a:defRPr/>
            </a:pPr>
            <a:r>
              <a:rPr lang="ru-RU" sz="650" b="1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  <a:sym typeface="Helvetica Neue"/>
              </a:rPr>
              <a:t>БЮДЖЕТНЫЙ КОДЕКС </a:t>
            </a:r>
            <a:r>
              <a:rPr lang="ru-RU" sz="650" b="1" dirty="0" smtClean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  <a:sym typeface="Helvetica Neue"/>
              </a:rPr>
              <a:t>РФ</a:t>
            </a:r>
            <a:endParaRPr lang="ru-RU" sz="650" b="1" dirty="0">
              <a:solidFill>
                <a:srgbClr val="1F477D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  <a:sym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117" y="466605"/>
            <a:ext cx="3244799" cy="215444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algn="ctr" defTabSz="576621">
              <a:defRPr/>
            </a:pPr>
            <a:r>
              <a:rPr lang="ru-RU" sz="800" b="1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УНИФИЦИРОВАННЫЕ ПРАВИЛА ОСУЩЕСТВЛЕНИЯ ВГ(М)ФК</a:t>
            </a:r>
            <a:endParaRPr lang="ru-RU" sz="800" b="1" dirty="0">
              <a:solidFill>
                <a:schemeClr val="bg2">
                  <a:lumMod val="25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5086" y="725788"/>
            <a:ext cx="3935014" cy="2167756"/>
            <a:chOff x="21794" y="659881"/>
            <a:chExt cx="3996231" cy="233486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69033" y="731458"/>
              <a:ext cx="1356221" cy="1093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6621">
                <a:lnSpc>
                  <a:spcPct val="150000"/>
                </a:lnSpc>
                <a:defRPr/>
              </a:pPr>
              <a:r>
                <a:rPr lang="ru-RU" sz="500" b="1" dirty="0">
                  <a:solidFill>
                    <a:srgbClr val="1F477D"/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п. 3 ст. 269.2</a:t>
              </a:r>
            </a:p>
            <a:p>
              <a:pPr algn="ctr" defTabSz="576621">
                <a:lnSpc>
                  <a:spcPct val="150000"/>
                </a:lnSpc>
                <a:defRPr/>
              </a:pPr>
              <a:endParaRPr lang="en-US" sz="500" b="1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  <a:sym typeface="Helvetica Neue"/>
              </a:endParaRPr>
            </a:p>
            <a:p>
              <a:pPr algn="ctr" defTabSz="576621">
                <a:lnSpc>
                  <a:spcPct val="150000"/>
                </a:lnSpc>
                <a:defRPr/>
              </a:pPr>
              <a:r>
                <a: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ВГ(М)ФК </a:t>
              </a:r>
              <a: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осуществляется</a:t>
              </a:r>
              <a:b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</a:br>
              <a: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в </a:t>
              </a:r>
              <a:r>
                <a: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соответствии</a:t>
              </a:r>
              <a:br>
                <a: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</a:br>
              <a:r>
                <a: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с федеральными стандартами, </a:t>
              </a:r>
            </a:p>
            <a:p>
              <a:pPr algn="ctr" defTabSz="576621">
                <a:lnSpc>
                  <a:spcPct val="150000"/>
                </a:lnSpc>
                <a:defRPr/>
              </a:pPr>
              <a:r>
                <a: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утвержденными нормативными правовыми актами Правительства </a:t>
              </a:r>
              <a: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РФ</a:t>
              </a:r>
              <a:endParaRPr lang="ru-RU" sz="500" b="1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  <a:sym typeface="Helvetica Neue"/>
              </a:endParaRPr>
            </a:p>
            <a:p>
              <a:pPr algn="ctr" defTabSz="576621">
                <a:lnSpc>
                  <a:spcPct val="150000"/>
                </a:lnSpc>
                <a:defRPr/>
              </a:pPr>
              <a:r>
                <a:rPr lang="ru-RU" sz="500" b="1" dirty="0">
                  <a:solidFill>
                    <a:srgbClr val="1F477D"/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 </a:t>
              </a:r>
              <a:r>
                <a:rPr lang="ru-RU" sz="500" dirty="0" smtClean="0">
                  <a:solidFill>
                    <a:schemeClr val="bg1">
                      <a:lumMod val="50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(</a:t>
              </a:r>
              <a:r>
                <a:rPr lang="ru-RU" sz="500" dirty="0">
                  <a:solidFill>
                    <a:schemeClr val="bg1">
                      <a:lumMod val="50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в ред. ФЗ от 26.07.2019 № 199-ФЗ)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31847" y="818466"/>
              <a:ext cx="2386178" cy="2171345"/>
            </a:xfrm>
            <a:prstGeom prst="rect">
              <a:avLst/>
            </a:prstGeom>
            <a:noFill/>
            <a:ln>
              <a:round/>
            </a:ln>
            <a:effectLst>
              <a:softEdge rad="381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rtlCol="0">
              <a:spAutoFit/>
            </a:bodyPr>
            <a:lstStyle/>
            <a:p>
              <a:pPr indent="-171396" defTabSz="576621">
                <a:lnSpc>
                  <a:spcPts val="600"/>
                </a:lnSpc>
                <a:spcBef>
                  <a:spcPts val="200"/>
                </a:spcBef>
                <a:buClr>
                  <a:srgbClr val="595959"/>
                </a:buClr>
                <a:buFont typeface="Wingdings" pitchFamily="2" charset="2"/>
                <a:buChar char="§"/>
                <a:defRPr/>
              </a:pPr>
              <a:r>
                <a:rPr lang="ru-RU" sz="473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Helvetica Neue"/>
                </a:rPr>
                <a:t>«</a:t>
              </a:r>
              <a:r>
                <a:rPr lang="ru-RU" sz="500" b="1" dirty="0">
                  <a:solidFill>
                    <a:srgbClr val="C00000"/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Принципы</a:t>
              </a:r>
              <a:r>
                <a:rPr lang="ru-RU" sz="500" b="1" dirty="0">
                  <a:solidFill>
                    <a:schemeClr val="accent5">
                      <a:lumMod val="50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 </a:t>
              </a:r>
              <a:r>
                <a: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контрольной деятельности органов внутреннего государственного (муниципального) финансового контроля</a:t>
              </a:r>
              <a: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»</a:t>
              </a:r>
              <a:b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</a:br>
              <a:r>
                <a:rPr lang="ru-RU" sz="500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(</a:t>
              </a:r>
              <a:r>
                <a:rPr lang="ru-RU" sz="500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ПП РФ от 06.02.2020 № 95)</a:t>
              </a:r>
            </a:p>
            <a:p>
              <a:pPr indent="-171396" defTabSz="576621">
                <a:lnSpc>
                  <a:spcPts val="600"/>
                </a:lnSpc>
                <a:spcBef>
                  <a:spcPts val="200"/>
                </a:spcBef>
                <a:buClr>
                  <a:srgbClr val="595959"/>
                </a:buClr>
                <a:buFont typeface="Wingdings" pitchFamily="2" charset="2"/>
                <a:buChar char="§"/>
                <a:defRPr/>
              </a:pPr>
              <a: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«</a:t>
              </a:r>
              <a:r>
                <a:rPr lang="ru-RU" sz="500" b="1" dirty="0">
                  <a:solidFill>
                    <a:srgbClr val="C00000"/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Права и обязанности </a:t>
              </a:r>
              <a:r>
                <a: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должностных лиц органов внутреннего государственного (муниципального) финансового контроля и объектов внутреннего государственного (муниципального) финансового контроля (их должностных лиц) при осуществлении внутреннего государственного (муниципального) финансового контроля</a:t>
              </a:r>
              <a: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»</a:t>
              </a:r>
              <a:b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</a:br>
              <a:r>
                <a:rPr lang="ru-RU" sz="500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(</a:t>
              </a:r>
              <a:r>
                <a:rPr lang="ru-RU" sz="500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ПП РФ от 06.02.2020 № 100)</a:t>
              </a:r>
            </a:p>
            <a:p>
              <a:pPr indent="-171396" defTabSz="576621">
                <a:lnSpc>
                  <a:spcPts val="600"/>
                </a:lnSpc>
                <a:spcBef>
                  <a:spcPts val="200"/>
                </a:spcBef>
                <a:buClr>
                  <a:srgbClr val="595959"/>
                </a:buClr>
                <a:buFont typeface="Wingdings" pitchFamily="2" charset="2"/>
                <a:buChar char="§"/>
                <a:defRPr/>
              </a:pPr>
              <a: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«</a:t>
              </a:r>
              <a:r>
                <a:rPr lang="ru-RU" sz="500" b="1" dirty="0" smtClean="0">
                  <a:solidFill>
                    <a:srgbClr val="C00000"/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Планирование</a:t>
              </a:r>
              <a: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 проверок, ревизий и обследований»</a:t>
              </a:r>
              <a:b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</a:br>
              <a:r>
                <a:rPr lang="ru-RU" sz="500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(ПП РФ от 27.02.2020 № 208)</a:t>
              </a:r>
            </a:p>
            <a:p>
              <a:pPr indent="-171396" defTabSz="576621">
                <a:lnSpc>
                  <a:spcPts val="600"/>
                </a:lnSpc>
                <a:spcBef>
                  <a:spcPts val="200"/>
                </a:spcBef>
                <a:buClr>
                  <a:srgbClr val="595959"/>
                </a:buClr>
                <a:buFont typeface="Wingdings" pitchFamily="2" charset="2"/>
                <a:buChar char="§"/>
                <a:defRPr/>
              </a:pPr>
              <a: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«</a:t>
              </a:r>
              <a:r>
                <a:rPr lang="ru-RU" sz="500" b="1" dirty="0">
                  <a:solidFill>
                    <a:srgbClr val="C00000"/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Проведение</a:t>
              </a:r>
              <a:r>
                <a: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 проверок, ревизий и </a:t>
              </a:r>
              <a: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обследований и оформление</a:t>
              </a:r>
              <a:b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</a:br>
              <a: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их </a:t>
              </a:r>
              <a:r>
                <a: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результатов» </a:t>
              </a:r>
              <a:br>
                <a: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</a:br>
              <a:r>
                <a:rPr lang="ru-RU" sz="500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(ПП РФ от 17.08.2020 № 1235)</a:t>
              </a:r>
            </a:p>
            <a:p>
              <a:pPr indent="-171396" defTabSz="576621">
                <a:lnSpc>
                  <a:spcPts val="600"/>
                </a:lnSpc>
                <a:spcBef>
                  <a:spcPts val="200"/>
                </a:spcBef>
                <a:buClr>
                  <a:srgbClr val="595959"/>
                </a:buClr>
                <a:buFont typeface="Wingdings" pitchFamily="2" charset="2"/>
                <a:buChar char="§"/>
                <a:defRPr/>
              </a:pPr>
              <a:r>
                <a: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«</a:t>
              </a:r>
              <a:r>
                <a:rPr lang="ru-RU" sz="500" b="1" dirty="0">
                  <a:solidFill>
                    <a:srgbClr val="C00000"/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Реализация</a:t>
              </a:r>
              <a:r>
                <a: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 результатов проверок, </a:t>
              </a:r>
              <a: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ревизий и </a:t>
              </a:r>
              <a:r>
                <a: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обследований</a:t>
              </a:r>
              <a: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»</a:t>
              </a:r>
              <a:b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</a:br>
              <a:r>
                <a:rPr lang="ru-RU" sz="500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(</a:t>
              </a:r>
              <a:r>
                <a:rPr lang="ru-RU" sz="500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ПП РФ от 23.07.2020 № 1095)</a:t>
              </a:r>
            </a:p>
            <a:p>
              <a:pPr indent="-171396" defTabSz="576621">
                <a:lnSpc>
                  <a:spcPts val="600"/>
                </a:lnSpc>
                <a:spcBef>
                  <a:spcPts val="200"/>
                </a:spcBef>
                <a:buClr>
                  <a:srgbClr val="595959"/>
                </a:buClr>
                <a:buFont typeface="Wingdings" pitchFamily="2" charset="2"/>
                <a:buChar char="§"/>
                <a:defRPr/>
              </a:pPr>
              <a: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«</a:t>
              </a:r>
              <a:r>
                <a:rPr lang="ru-RU" sz="500" b="1" dirty="0">
                  <a:solidFill>
                    <a:srgbClr val="C00000"/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Правила досудебного обжалования </a:t>
              </a:r>
              <a:r>
                <a: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решений </a:t>
              </a:r>
              <a:br>
                <a: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</a:br>
              <a:r>
                <a: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и действий (бездействия) органов внутреннего государственного (муниципального) финансового контроля и их должностных лиц» </a:t>
              </a:r>
              <a:r>
                <a:rPr lang="en-US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/>
              </a:r>
              <a:br>
                <a:rPr lang="en-US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</a:br>
              <a:r>
                <a:rPr lang="ru-RU" sz="500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(ПП РФ от 17.08.2020 № 1237)</a:t>
              </a:r>
              <a:endParaRPr lang="en-US" sz="5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  <a:sym typeface="Helvetica Neue"/>
              </a:endParaRPr>
            </a:p>
            <a:p>
              <a:pPr indent="-171396" defTabSz="576621">
                <a:lnSpc>
                  <a:spcPts val="600"/>
                </a:lnSpc>
                <a:spcBef>
                  <a:spcPts val="200"/>
                </a:spcBef>
                <a:buClr>
                  <a:srgbClr val="595959"/>
                </a:buClr>
                <a:buFont typeface="Wingdings" pitchFamily="2" charset="2"/>
                <a:buChar char="§"/>
                <a:defRPr/>
              </a:pPr>
              <a:r>
                <a:rPr lang="ru-RU" sz="500" b="1" dirty="0" smtClean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«</a:t>
              </a:r>
              <a:r>
                <a:rPr lang="ru-RU" sz="500" b="1" dirty="0">
                  <a:solidFill>
                    <a:srgbClr val="C00000"/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Правила составления отчетности </a:t>
              </a:r>
              <a:r>
                <a: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о результатах контрольной деятельности» </a:t>
              </a:r>
              <a:r>
                <a:rPr lang="en-US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/>
              </a:r>
              <a:br>
                <a:rPr lang="en-US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</a:br>
              <a:r>
                <a:rPr lang="ru-RU" sz="500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(ПП РФ от 16.09.2020 № 1478)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819271" y="659881"/>
              <a:ext cx="1768270" cy="214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576621">
                <a:lnSpc>
                  <a:spcPts val="900"/>
                </a:lnSpc>
                <a:defRPr/>
              </a:pPr>
              <a:r>
                <a:rPr lang="ru-RU" sz="650" b="1" dirty="0">
                  <a:solidFill>
                    <a:srgbClr val="1F477D"/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  <a:sym typeface="Helvetica Neue"/>
                </a:rPr>
                <a:t>ФЕДЕРАЛЬНЫЕ СТАНДАРТЫ ВГ(М)ФК</a:t>
              </a:r>
            </a:p>
          </p:txBody>
        </p:sp>
        <p:sp>
          <p:nvSpPr>
            <p:cNvPr id="23" name="Пятиугольник 22"/>
            <p:cNvSpPr/>
            <p:nvPr/>
          </p:nvSpPr>
          <p:spPr>
            <a:xfrm>
              <a:off x="21794" y="2724635"/>
              <a:ext cx="1650698" cy="270115"/>
            </a:xfrm>
            <a:prstGeom prst="homePlate">
              <a:avLst>
                <a:gd name="adj" fmla="val 21953"/>
              </a:avLst>
            </a:prstGeom>
            <a:solidFill>
              <a:schemeClr val="accent5">
                <a:lumMod val="20000"/>
                <a:lumOff val="80000"/>
                <a:alpha val="70000"/>
              </a:schemeClr>
            </a:solidFill>
            <a:ln>
              <a:solidFill>
                <a:schemeClr val="accent5">
                  <a:lumMod val="50000"/>
                </a:schemeClr>
              </a:solidFill>
              <a:round/>
            </a:ln>
            <a:effectLst>
              <a:softEdge rad="381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defTabSz="576621">
                <a:spcAft>
                  <a:spcPts val="189"/>
                </a:spcAft>
              </a:pPr>
              <a:endParaRPr lang="ru-RU" sz="662" dirty="0">
                <a:solidFill>
                  <a:schemeClr val="bg1">
                    <a:lumMod val="50000"/>
                  </a:schemeClr>
                </a:solidFill>
                <a:latin typeface="Arial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741550" y="714851"/>
            <a:ext cx="199125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76621">
              <a:lnSpc>
                <a:spcPts val="900"/>
              </a:lnSpc>
              <a:defRPr/>
            </a:pPr>
            <a:r>
              <a:rPr lang="ru-RU" sz="650" b="1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МЕЖВЕДОМСТВЕННОЕ ВЗАИМОДЕЙСТВИЕ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0" y="2306339"/>
            <a:ext cx="1363986" cy="279887"/>
          </a:xfrm>
          <a:prstGeom prst="homePlate">
            <a:avLst>
              <a:gd name="adj" fmla="val 2195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  <a:effectLst>
            <a:softEdge rad="381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defTabSz="576621">
              <a:lnSpc>
                <a:spcPts val="900"/>
              </a:lnSpc>
              <a:spcAft>
                <a:spcPts val="189"/>
              </a:spcAft>
              <a:defRPr/>
            </a:pPr>
            <a:r>
              <a:rPr lang="ru-RU" sz="650" b="1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СТАНДАРТИЗАЦИЯ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073" y="2668606"/>
            <a:ext cx="763351" cy="199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76621">
              <a:lnSpc>
                <a:spcPts val="900"/>
              </a:lnSpc>
              <a:spcAft>
                <a:spcPts val="189"/>
              </a:spcAft>
              <a:defRPr/>
            </a:pPr>
            <a:r>
              <a:rPr lang="ru-RU" sz="650" b="1" dirty="0" smtClean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РЕАЛИЗАЦИЯ</a:t>
            </a:r>
            <a:endParaRPr lang="ru-RU" sz="650" b="1" dirty="0">
              <a:solidFill>
                <a:srgbClr val="1F477D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047" y="2985173"/>
            <a:ext cx="1194558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76621">
              <a:lnSpc>
                <a:spcPts val="900"/>
              </a:lnSpc>
              <a:spcAft>
                <a:spcPts val="189"/>
              </a:spcAft>
              <a:defRPr/>
            </a:pPr>
            <a:r>
              <a:rPr lang="ru-RU" sz="650" b="1" dirty="0" smtClean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СОВЕРШЕНСТВОВАНИЕ</a:t>
            </a:r>
            <a:endParaRPr lang="ru-RU" sz="650" b="1" dirty="0">
              <a:solidFill>
                <a:srgbClr val="1F477D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147026" y="2999472"/>
            <a:ext cx="964473" cy="165224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-11611" y="644115"/>
            <a:ext cx="5473700" cy="277937"/>
          </a:xfrm>
          <a:prstGeom prst="homePlate">
            <a:avLst>
              <a:gd name="adj" fmla="val 21953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  <a:effectLst>
            <a:softEdge rad="381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defTabSz="576621">
              <a:lnSpc>
                <a:spcPts val="900"/>
              </a:lnSpc>
              <a:spcAft>
                <a:spcPts val="189"/>
              </a:spcAft>
              <a:defRPr/>
            </a:pPr>
            <a:endParaRPr lang="ru-RU" sz="650" b="1" dirty="0">
              <a:solidFill>
                <a:srgbClr val="1F477D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000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Синхронизация подходов</a:t>
            </a:r>
            <a:br>
              <a:rPr lang="ru-RU" sz="1000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1000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 контрольной деятельности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5167" y="441316"/>
            <a:ext cx="5562600" cy="2853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76621">
              <a:spcBef>
                <a:spcPts val="378"/>
              </a:spcBef>
              <a:spcAft>
                <a:spcPts val="378"/>
              </a:spcAft>
              <a:defRPr/>
            </a:pPr>
            <a:r>
              <a:rPr lang="ru-RU" sz="800" b="1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СБЛИЖЕНИЕ ПРИМЕНЯЕМЫХ ПОДХОДОВ ПО ОСУЩЕСТВЛЕНИЮ ГОСФИНКОНТРОЛЯ</a:t>
            </a:r>
          </a:p>
          <a:p>
            <a:pPr algn="just">
              <a:spcBef>
                <a:spcPts val="378"/>
              </a:spcBef>
              <a:spcAft>
                <a:spcPts val="378"/>
              </a:spcAft>
            </a:pPr>
            <a:endParaRPr lang="ru-RU" sz="662" i="1" dirty="0" smtClean="0">
              <a:solidFill>
                <a:srgbClr val="4472C4">
                  <a:lumMod val="75000"/>
                </a:srgbClr>
              </a:solidFill>
            </a:endParaRPr>
          </a:p>
          <a:p>
            <a:pPr marL="108116" indent="-108116" algn="just">
              <a:spcBef>
                <a:spcPts val="1200"/>
              </a:spcBef>
              <a:buClr>
                <a:srgbClr val="4978B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800" b="1" u="sng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Согласование унифицированных подходов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на основе практики осуществления контроля (аудита):</a:t>
            </a:r>
          </a:p>
          <a:p>
            <a:pPr algn="just">
              <a:buClr>
                <a:srgbClr val="4978B1"/>
              </a:buClr>
              <a:buSzPct val="140000"/>
            </a:pP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  - поддержано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предложение использовать разработанные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Федеральным казначейством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рекомендации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/>
            </a:r>
            <a:b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оценке действий объекта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контроля в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случаях </a:t>
            </a:r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нецелевого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использования, </a:t>
            </a:r>
            <a:r>
              <a:rPr lang="ru-RU" sz="800" b="1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неэффективного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использования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/>
            </a:r>
            <a:b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им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бюджетных средств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;</a:t>
            </a:r>
          </a:p>
          <a:p>
            <a:pPr algn="just">
              <a:buClr>
                <a:srgbClr val="4978B1"/>
              </a:buClr>
              <a:buSzPct val="140000"/>
            </a:pP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  - проработаны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предложения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 </a:t>
            </a:r>
            <a:r>
              <a:rPr lang="ru-RU" sz="800" b="1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видам </a:t>
            </a:r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рисков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для их включения в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Карту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рисков Федерального казначейства в ФБС;</a:t>
            </a:r>
            <a:endParaRPr lang="ru-RU" sz="800" dirty="0">
              <a:solidFill>
                <a:schemeClr val="bg2">
                  <a:lumMod val="25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just">
              <a:buClr>
                <a:srgbClr val="4978B1"/>
              </a:buClr>
              <a:buSzPct val="140000"/>
            </a:pP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  - сформированы </a:t>
            </a:r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единые подходы к количественному выражению нарушений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, выявляемых в ходе осуществления внешнего государственного аудита (контроля), контроля в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ФБС;</a:t>
            </a:r>
            <a:endParaRPr lang="ru-RU" sz="800" dirty="0">
              <a:solidFill>
                <a:schemeClr val="bg2">
                  <a:lumMod val="25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just">
              <a:buClr>
                <a:srgbClr val="4978B1"/>
              </a:buClr>
              <a:buSzPct val="140000"/>
            </a:pP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  - сформированы </a:t>
            </a:r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единые подходы к денежному выражению нарушений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, выявляемых в ходе осуществления внешнего государственного аудита (контроля), контроля в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ФБС;</a:t>
            </a:r>
            <a:endParaRPr lang="ru-RU" sz="800" dirty="0">
              <a:solidFill>
                <a:schemeClr val="bg2">
                  <a:lumMod val="25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just">
              <a:buClr>
                <a:srgbClr val="4978B1"/>
              </a:buClr>
              <a:buSzPct val="140000"/>
            </a:pP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  - одобрены </a:t>
            </a:r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единые подходы к классификации нарушений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, выявляемых в ходе осуществления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Г(М)ФК;</a:t>
            </a:r>
          </a:p>
          <a:p>
            <a:pPr algn="just">
              <a:spcAft>
                <a:spcPts val="100"/>
              </a:spcAft>
              <a:buClr>
                <a:srgbClr val="4978B1"/>
              </a:buClr>
              <a:buSzPct val="140000"/>
            </a:pP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  - одобрены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подходы </a:t>
            </a:r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 определению ущерба публично-правовому образованию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для их применения органами внутреннего государственного (муниципального) финансового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контроля;</a:t>
            </a:r>
          </a:p>
          <a:p>
            <a:pPr marL="108116" indent="-108116" algn="just">
              <a:buClr>
                <a:srgbClr val="4978B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800" b="1" u="sng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Синхронизация </a:t>
            </a:r>
            <a:r>
              <a:rPr lang="ru-RU" sz="800" b="1" u="sng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проектов планов контрольной </a:t>
            </a:r>
            <a:r>
              <a:rPr lang="ru-RU" sz="800" b="1" u="sng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деятельности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Федерального казначейства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 Счетной палаты РФ, достижение договоренностей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об организации</a:t>
            </a:r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 расширении взаимодействия в рамках осуществления контрольной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деятельности, в том числе</a:t>
            </a:r>
            <a:r>
              <a:rPr lang="en-US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приоритетным направлениям расходования бюджетных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средств</a:t>
            </a:r>
          </a:p>
          <a:p>
            <a:pPr marL="108116" indent="-108116" algn="just">
              <a:buClr>
                <a:srgbClr val="4978B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800" b="1" u="sng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Обмен опытом применения и развития цифровых технологий </a:t>
            </a:r>
            <a:r>
              <a:rPr lang="ru-RU" sz="8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 ходе осуществления контрольной (аудиторской) деятельности </a:t>
            </a:r>
            <a:endParaRPr lang="ru-RU" sz="800" dirty="0">
              <a:solidFill>
                <a:schemeClr val="bg2">
                  <a:lumMod val="25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74" y="683536"/>
            <a:ext cx="3736920" cy="199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76621">
              <a:lnSpc>
                <a:spcPts val="900"/>
              </a:lnSpc>
              <a:defRPr/>
            </a:pPr>
            <a:r>
              <a:rPr lang="ru-RU" sz="650" b="1" dirty="0" smtClean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  <a:sym typeface="Helvetica Neue"/>
              </a:rPr>
              <a:t>РАБОЧАЯ ГРУППА ПО ВОПРОСАМ ГОСУДАРСТВЕННОГО ФИНАНСОВОГО КОНТРОЛЯ </a:t>
            </a:r>
            <a:endParaRPr lang="ru-RU" sz="650" b="1" dirty="0">
              <a:solidFill>
                <a:srgbClr val="1F477D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  <a:sym typeface="Helvetica Neu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4818" y="683536"/>
            <a:ext cx="1767271" cy="16858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576621" eaLnBrk="1" hangingPunct="1">
              <a:defRPr/>
            </a:pPr>
            <a:r>
              <a:rPr lang="ru-RU" altLang="ru-RU" sz="800" dirty="0" smtClean="0">
                <a:solidFill>
                  <a:srgbClr val="843C0C"/>
                </a:solidFill>
                <a:latin typeface="Open Sans Condensed" pitchFamily="34" charset="0"/>
              </a:rPr>
              <a:t>Счетная палата РФ</a:t>
            </a:r>
          </a:p>
          <a:p>
            <a:pPr algn="ctr" defTabSz="576621" eaLnBrk="1" hangingPunct="1">
              <a:defRPr/>
            </a:pPr>
            <a:r>
              <a:rPr lang="ru-RU" altLang="ru-RU" sz="800" dirty="0" smtClean="0">
                <a:solidFill>
                  <a:srgbClr val="843C0C"/>
                </a:solidFill>
                <a:latin typeface="Open Sans Condensed" pitchFamily="34" charset="0"/>
              </a:rPr>
              <a:t>Федеральное казначейство</a:t>
            </a:r>
            <a:endParaRPr lang="ru-RU" altLang="ru-RU" sz="800" dirty="0">
              <a:solidFill>
                <a:srgbClr val="843C0C"/>
              </a:solidFill>
              <a:latin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7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68967" y="-2267"/>
            <a:ext cx="4267200" cy="4000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 defTabSz="576621">
              <a:spcBef>
                <a:spcPct val="0"/>
              </a:spcBef>
              <a:defRPr/>
            </a:pPr>
            <a:r>
              <a:rPr lang="ru-RU" sz="1000" b="1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Расширение практики применения </a:t>
            </a:r>
            <a:endParaRPr lang="ru-RU" sz="1000" b="1" dirty="0" smtClean="0">
              <a:solidFill>
                <a:srgbClr val="1F477D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r" defTabSz="576621">
              <a:spcBef>
                <a:spcPct val="0"/>
              </a:spcBef>
              <a:defRPr/>
            </a:pPr>
            <a:r>
              <a:rPr lang="ru-RU" sz="1000" b="1" dirty="0" smtClean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риск-ориентированного подхода</a:t>
            </a:r>
            <a:endParaRPr lang="ru-RU" sz="1000" b="1" dirty="0">
              <a:solidFill>
                <a:srgbClr val="1F477D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914008">
              <a:defRPr/>
            </a:pPr>
            <a:endParaRPr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1" y="43319"/>
            <a:ext cx="919417" cy="359906"/>
          </a:xfrm>
          <a:prstGeom prst="rect">
            <a:avLst/>
          </a:prstGeom>
        </p:spPr>
      </p:pic>
      <p:grpSp>
        <p:nvGrpSpPr>
          <p:cNvPr id="39" name="Group 3"/>
          <p:cNvGrpSpPr/>
          <p:nvPr/>
        </p:nvGrpSpPr>
        <p:grpSpPr>
          <a:xfrm>
            <a:off x="1155320" y="618176"/>
            <a:ext cx="3603625" cy="2283256"/>
            <a:chOff x="3129506" y="1536522"/>
            <a:chExt cx="8147611" cy="5159798"/>
          </a:xfrm>
        </p:grpSpPr>
        <p:grpSp>
          <p:nvGrpSpPr>
            <p:cNvPr id="40" name="Group 27"/>
            <p:cNvGrpSpPr/>
            <p:nvPr/>
          </p:nvGrpSpPr>
          <p:grpSpPr>
            <a:xfrm>
              <a:off x="3129506" y="1536522"/>
              <a:ext cx="8147611" cy="5159798"/>
              <a:chOff x="2323534" y="1521566"/>
              <a:chExt cx="8147611" cy="5159798"/>
            </a:xfrm>
          </p:grpSpPr>
          <p:sp>
            <p:nvSpPr>
              <p:cNvPr id="75" name="Rectangle 29"/>
              <p:cNvSpPr/>
              <p:nvPr/>
            </p:nvSpPr>
            <p:spPr bwMode="ltGray">
              <a:xfrm>
                <a:off x="6306085" y="1521566"/>
                <a:ext cx="4165060" cy="2532895"/>
              </a:xfrm>
              <a:prstGeom prst="rect">
                <a:avLst/>
              </a:prstGeom>
              <a:noFill/>
              <a:ln w="3175">
                <a:solidFill>
                  <a:srgbClr val="223D5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432498">
                  <a:defRPr/>
                </a:pPr>
                <a:r>
                  <a:rPr lang="ru-RU" sz="500" b="1" dirty="0">
                    <a:solidFill>
                      <a:srgbClr val="11437F"/>
                    </a:solidFill>
                    <a:latin typeface="Open Sans Condensed" panose="020B0604020202020204" charset="0"/>
                    <a:ea typeface="Open Sans Condensed" panose="020B0604020202020204" charset="0"/>
                    <a:cs typeface="Open Sans Condensed" panose="020B0604020202020204" charset="0"/>
                  </a:rPr>
                  <a:t>РЕЙТИНГОВАНИЕ </a:t>
                </a:r>
              </a:p>
              <a:p>
                <a:pPr defTabSz="432498">
                  <a:defRPr/>
                </a:pPr>
                <a:r>
                  <a:rPr lang="ru-RU" sz="500" b="1" dirty="0">
                    <a:solidFill>
                      <a:srgbClr val="11437F"/>
                    </a:solidFill>
                    <a:latin typeface="Open Sans Condensed" panose="020B0604020202020204" charset="0"/>
                    <a:ea typeface="Open Sans Condensed" panose="020B0604020202020204" charset="0"/>
                    <a:cs typeface="Open Sans Condensed" panose="020B0604020202020204" charset="0"/>
                  </a:rPr>
                  <a:t>ПО   ПРЕДМЕТАМ КОНТРОЛЯ </a:t>
                </a:r>
              </a:p>
              <a:p>
                <a:pPr defTabSz="432498">
                  <a:defRPr/>
                </a:pPr>
                <a:r>
                  <a:rPr lang="ru-RU" sz="500" b="1" dirty="0">
                    <a:solidFill>
                      <a:srgbClr val="11437F"/>
                    </a:solidFill>
                    <a:latin typeface="Open Sans Condensed" panose="020B0604020202020204" charset="0"/>
                    <a:ea typeface="Open Sans Condensed" panose="020B0604020202020204" charset="0"/>
                    <a:cs typeface="Open Sans Condensed" panose="020B0604020202020204" charset="0"/>
                  </a:rPr>
                  <a:t>С УЧЕТОМ </a:t>
                </a:r>
                <a:r>
                  <a:rPr lang="ru-RU" sz="500" b="1" dirty="0" smtClean="0">
                    <a:solidFill>
                      <a:srgbClr val="11437F"/>
                    </a:solidFill>
                    <a:latin typeface="Open Sans Condensed" panose="020B0604020202020204" charset="0"/>
                    <a:ea typeface="Open Sans Condensed" panose="020B0604020202020204" charset="0"/>
                    <a:cs typeface="Open Sans Condensed" panose="020B0604020202020204" charset="0"/>
                  </a:rPr>
                  <a:t>КРИТЕРИЕВ</a:t>
                </a:r>
              </a:p>
              <a:p>
                <a:pPr defTabSz="432498">
                  <a:defRPr/>
                </a:pPr>
                <a:r>
                  <a:rPr lang="ru-RU" sz="500" b="1" dirty="0" smtClean="0">
                    <a:solidFill>
                      <a:schemeClr val="accent6">
                        <a:lumMod val="50000"/>
                      </a:schemeClr>
                    </a:solidFill>
                    <a:latin typeface="Open Sans Condensed" panose="020B0604020202020204" charset="0"/>
                    <a:ea typeface="Open Sans Condensed" panose="020B0604020202020204" charset="0"/>
                    <a:cs typeface="Open Sans Condensed" panose="020B0604020202020204" charset="0"/>
                  </a:rPr>
                  <a:t>«ВЕРОЯТНОСТЬ ДОПУЩЕНИЯ НАРУШЕНИЯ»,</a:t>
                </a:r>
              </a:p>
              <a:p>
                <a:pPr defTabSz="432498">
                  <a:defRPr/>
                </a:pPr>
                <a:r>
                  <a:rPr lang="ru-RU" sz="500" b="1" dirty="0" smtClean="0">
                    <a:solidFill>
                      <a:schemeClr val="accent6">
                        <a:lumMod val="50000"/>
                      </a:schemeClr>
                    </a:solidFill>
                    <a:latin typeface="Open Sans Condensed" panose="020B0604020202020204" charset="0"/>
                    <a:ea typeface="Open Sans Condensed" panose="020B0604020202020204" charset="0"/>
                    <a:cs typeface="Open Sans Condensed" panose="020B0604020202020204" charset="0"/>
                  </a:rPr>
                  <a:t>«СУЩЕСТВЕННОСТЬ ПОСЛЕДСТВИЙ НАРУШЕНИЯ»</a:t>
                </a:r>
              </a:p>
              <a:p>
                <a:pPr marL="625475" defTabSz="432498">
                  <a:defRPr/>
                </a:pPr>
                <a:r>
                  <a:rPr lang="ru-RU" sz="700" b="1" dirty="0" smtClean="0">
                    <a:solidFill>
                      <a:srgbClr val="144381"/>
                    </a:solidFill>
                  </a:rPr>
                  <a:t> </a:t>
                </a:r>
                <a:endParaRPr lang="ru-RU" sz="7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Rectangle 28"/>
              <p:cNvSpPr/>
              <p:nvPr/>
            </p:nvSpPr>
            <p:spPr bwMode="ltGray">
              <a:xfrm>
                <a:off x="2323534" y="1521566"/>
                <a:ext cx="3887517" cy="2532895"/>
              </a:xfrm>
              <a:prstGeom prst="rect">
                <a:avLst/>
              </a:prstGeom>
              <a:noFill/>
              <a:ln w="3175">
                <a:solidFill>
                  <a:srgbClr val="223D5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432498">
                  <a:lnSpc>
                    <a:spcPts val="700"/>
                  </a:lnSpc>
                  <a:defRPr/>
                </a:pPr>
                <a:r>
                  <a:rPr lang="ru-RU" sz="500" b="1" dirty="0" smtClean="0">
                    <a:solidFill>
                      <a:srgbClr val="11437F"/>
                    </a:solidFill>
                    <a:latin typeface="Open Sans Condensed" panose="020B0604020202020204" charset="0"/>
                    <a:ea typeface="Open Sans Condensed" panose="020B0604020202020204" charset="0"/>
                    <a:cs typeface="Open Sans Condensed" panose="020B0604020202020204" charset="0"/>
                  </a:rPr>
                  <a:t>РЕЙТИНГОВАНИЕ </a:t>
                </a:r>
              </a:p>
              <a:p>
                <a:pPr defTabSz="432498">
                  <a:lnSpc>
                    <a:spcPts val="700"/>
                  </a:lnSpc>
                  <a:defRPr/>
                </a:pPr>
                <a:r>
                  <a:rPr lang="ru-RU" sz="500" b="1" dirty="0" smtClean="0">
                    <a:solidFill>
                      <a:srgbClr val="11437F"/>
                    </a:solidFill>
                    <a:latin typeface="Open Sans Condensed" panose="020B0604020202020204" charset="0"/>
                    <a:ea typeface="Open Sans Condensed" panose="020B0604020202020204" charset="0"/>
                    <a:cs typeface="Open Sans Condensed" panose="020B0604020202020204" charset="0"/>
                  </a:rPr>
                  <a:t>ОБЪЕКТОВ КОНТРОЛЯ </a:t>
                </a:r>
              </a:p>
              <a:p>
                <a:pPr defTabSz="432498">
                  <a:lnSpc>
                    <a:spcPts val="700"/>
                  </a:lnSpc>
                  <a:defRPr/>
                </a:pPr>
                <a:r>
                  <a:rPr lang="ru-RU" sz="500" b="1" dirty="0" smtClean="0">
                    <a:solidFill>
                      <a:srgbClr val="11437F"/>
                    </a:solidFill>
                    <a:latin typeface="Open Sans Condensed" panose="020B0604020202020204" charset="0"/>
                    <a:ea typeface="Open Sans Condensed" panose="020B0604020202020204" charset="0"/>
                    <a:cs typeface="Open Sans Condensed" panose="020B0604020202020204" charset="0"/>
                  </a:rPr>
                  <a:t>ПО КРИТЕРИЯМ </a:t>
                </a:r>
              </a:p>
              <a:p>
                <a:pPr defTabSz="432498">
                  <a:lnSpc>
                    <a:spcPts val="700"/>
                  </a:lnSpc>
                  <a:spcBef>
                    <a:spcPts val="300"/>
                  </a:spcBef>
                  <a:defRPr/>
                </a:pPr>
                <a:r>
                  <a:rPr lang="ru-RU" sz="500" b="1" dirty="0" smtClean="0">
                    <a:solidFill>
                      <a:schemeClr val="accent6">
                        <a:lumMod val="50000"/>
                      </a:schemeClr>
                    </a:solidFill>
                    <a:latin typeface="Open Sans Condensed" panose="020B0604020202020204" charset="0"/>
                    <a:ea typeface="Open Sans Condensed" panose="020B0604020202020204" charset="0"/>
                    <a:cs typeface="Open Sans Condensed" panose="020B0604020202020204" charset="0"/>
                  </a:rPr>
                  <a:t>«ВЕРОЯТНОСТЬ ДОПУЩЕНИЯ НАРУШЕНИЯ»,</a:t>
                </a:r>
              </a:p>
              <a:p>
                <a:pPr defTabSz="432498">
                  <a:lnSpc>
                    <a:spcPts val="700"/>
                  </a:lnSpc>
                  <a:defRPr/>
                </a:pPr>
                <a:r>
                  <a:rPr lang="ru-RU" sz="500" b="1" dirty="0" smtClean="0">
                    <a:solidFill>
                      <a:schemeClr val="accent6">
                        <a:lumMod val="50000"/>
                      </a:schemeClr>
                    </a:solidFill>
                    <a:latin typeface="Open Sans Condensed" panose="020B0604020202020204" charset="0"/>
                    <a:ea typeface="Open Sans Condensed" panose="020B0604020202020204" charset="0"/>
                    <a:cs typeface="Open Sans Condensed" panose="020B0604020202020204" charset="0"/>
                  </a:rPr>
                  <a:t>«СУЩЕСТВЕННОСТЬ ПОСЛЕДСТВИЙ НАРУШЕНИЯ»</a:t>
                </a:r>
              </a:p>
              <a:p>
                <a:pPr defTabSz="432498">
                  <a:defRPr/>
                </a:pPr>
                <a:r>
                  <a:rPr lang="ru-RU" sz="500" b="1" dirty="0" smtClean="0">
                    <a:solidFill>
                      <a:schemeClr val="bg2">
                        <a:lumMod val="25000"/>
                      </a:schemeClr>
                    </a:solidFill>
                    <a:latin typeface="Open Sans Condensed" panose="020B0604020202020204" charset="0"/>
                    <a:ea typeface="Open Sans Condensed" panose="020B0604020202020204" charset="0"/>
                    <a:cs typeface="Open Sans Condensed" panose="020B0604020202020204" charset="0"/>
                  </a:rPr>
                  <a:t>  </a:t>
                </a:r>
                <a:endParaRPr lang="ru-RU" sz="500" b="1" dirty="0">
                  <a:solidFill>
                    <a:schemeClr val="bg2">
                      <a:lumMod val="25000"/>
                    </a:schemeClr>
                  </a:solidFill>
                  <a:latin typeface="Open Sans Condensed" panose="020B0604020202020204" charset="0"/>
                  <a:ea typeface="Open Sans Condensed" panose="020B0604020202020204" charset="0"/>
                  <a:cs typeface="Open Sans Condensed" panose="020B0604020202020204" charset="0"/>
                </a:endParaRPr>
              </a:p>
            </p:txBody>
          </p:sp>
          <p:sp>
            <p:nvSpPr>
              <p:cNvPr id="77" name="Rectangle 31"/>
              <p:cNvSpPr/>
              <p:nvPr/>
            </p:nvSpPr>
            <p:spPr bwMode="ltGray">
              <a:xfrm>
                <a:off x="6306085" y="4126018"/>
                <a:ext cx="4165060" cy="2555346"/>
              </a:xfrm>
              <a:prstGeom prst="rect">
                <a:avLst/>
              </a:prstGeom>
              <a:noFill/>
              <a:ln w="3175">
                <a:solidFill>
                  <a:srgbClr val="223D5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 defTabSz="432498">
                  <a:defRPr/>
                </a:pPr>
                <a:endParaRPr lang="ru-RU" sz="700" b="1" dirty="0">
                  <a:solidFill>
                    <a:srgbClr val="144381"/>
                  </a:solidFill>
                </a:endParaRPr>
              </a:p>
            </p:txBody>
          </p:sp>
        </p:grpSp>
        <p:sp>
          <p:nvSpPr>
            <p:cNvPr id="43" name="Oval 32"/>
            <p:cNvSpPr/>
            <p:nvPr/>
          </p:nvSpPr>
          <p:spPr bwMode="ltGray">
            <a:xfrm>
              <a:off x="5493261" y="2488735"/>
              <a:ext cx="3134096" cy="3175908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498">
                <a:defRPr/>
              </a:pPr>
              <a:endParaRPr lang="en-GB" sz="900" dirty="0" err="1">
                <a:solidFill>
                  <a:prstClr val="white"/>
                </a:solidFill>
                <a:latin typeface="Georgia" pitchFamily="18" charset="0"/>
              </a:endParaRPr>
            </a:p>
          </p:txBody>
        </p:sp>
        <p:grpSp>
          <p:nvGrpSpPr>
            <p:cNvPr id="44" name="Group 33"/>
            <p:cNvGrpSpPr/>
            <p:nvPr/>
          </p:nvGrpSpPr>
          <p:grpSpPr>
            <a:xfrm>
              <a:off x="5473412" y="2489682"/>
              <a:ext cx="3227861" cy="3200426"/>
              <a:chOff x="2800435" y="1743894"/>
              <a:chExt cx="4200651" cy="4011514"/>
            </a:xfrm>
          </p:grpSpPr>
          <p:sp>
            <p:nvSpPr>
              <p:cNvPr id="72" name="Freeform 7"/>
              <p:cNvSpPr>
                <a:spLocks/>
              </p:cNvSpPr>
              <p:nvPr/>
            </p:nvSpPr>
            <p:spPr bwMode="gray">
              <a:xfrm rot="16200000">
                <a:off x="4997805" y="3752127"/>
                <a:ext cx="1938400" cy="2068162"/>
              </a:xfrm>
              <a:custGeom>
                <a:avLst/>
                <a:gdLst>
                  <a:gd name="T0" fmla="*/ 1373933492 w 285"/>
                  <a:gd name="T1" fmla="*/ 997671888 h 286"/>
                  <a:gd name="T2" fmla="*/ 669170444 w 285"/>
                  <a:gd name="T3" fmla="*/ 0 h 286"/>
                  <a:gd name="T4" fmla="*/ 0 w 285"/>
                  <a:gd name="T5" fmla="*/ 0 h 286"/>
                  <a:gd name="T6" fmla="*/ 2028864394 w 285"/>
                  <a:gd name="T7" fmla="*/ 1729296545 h 286"/>
                  <a:gd name="T8" fmla="*/ 2028864394 w 285"/>
                  <a:gd name="T9" fmla="*/ 1160927192 h 286"/>
                  <a:gd name="T10" fmla="*/ 1373933492 w 285"/>
                  <a:gd name="T11" fmla="*/ 997671888 h 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5"/>
                  <a:gd name="T19" fmla="*/ 0 h 286"/>
                  <a:gd name="T20" fmla="*/ 285 w 285"/>
                  <a:gd name="T21" fmla="*/ 286 h 286"/>
                  <a:gd name="connsiteX0" fmla="*/ 6773 w 10001"/>
                  <a:gd name="connsiteY0" fmla="*/ 5769 h 10001"/>
                  <a:gd name="connsiteX1" fmla="*/ 3299 w 10001"/>
                  <a:gd name="connsiteY1" fmla="*/ 0 h 10001"/>
                  <a:gd name="connsiteX2" fmla="*/ 1 w 10001"/>
                  <a:gd name="connsiteY2" fmla="*/ 0 h 10001"/>
                  <a:gd name="connsiteX3" fmla="*/ 2977 w 10001"/>
                  <a:gd name="connsiteY3" fmla="*/ 6983 h 10001"/>
                  <a:gd name="connsiteX4" fmla="*/ 10001 w 10001"/>
                  <a:gd name="connsiteY4" fmla="*/ 10000 h 10001"/>
                  <a:gd name="connsiteX5" fmla="*/ 10001 w 10001"/>
                  <a:gd name="connsiteY5" fmla="*/ 6713 h 10001"/>
                  <a:gd name="connsiteX6" fmla="*/ 6773 w 10001"/>
                  <a:gd name="connsiteY6" fmla="*/ 5769 h 10001"/>
                  <a:gd name="connsiteX0" fmla="*/ 6942 w 10170"/>
                  <a:gd name="connsiteY0" fmla="*/ 6407 h 10675"/>
                  <a:gd name="connsiteX1" fmla="*/ 3468 w 10170"/>
                  <a:gd name="connsiteY1" fmla="*/ 638 h 10675"/>
                  <a:gd name="connsiteX2" fmla="*/ 170 w 10170"/>
                  <a:gd name="connsiteY2" fmla="*/ 638 h 10675"/>
                  <a:gd name="connsiteX3" fmla="*/ 1507 w 10170"/>
                  <a:gd name="connsiteY3" fmla="*/ 9252 h 10675"/>
                  <a:gd name="connsiteX4" fmla="*/ 10170 w 10170"/>
                  <a:gd name="connsiteY4" fmla="*/ 10638 h 10675"/>
                  <a:gd name="connsiteX5" fmla="*/ 10170 w 10170"/>
                  <a:gd name="connsiteY5" fmla="*/ 7351 h 10675"/>
                  <a:gd name="connsiteX6" fmla="*/ 6942 w 10170"/>
                  <a:gd name="connsiteY6" fmla="*/ 6407 h 10675"/>
                  <a:gd name="connsiteX0" fmla="*/ 6942 w 10170"/>
                  <a:gd name="connsiteY0" fmla="*/ 6407 h 10675"/>
                  <a:gd name="connsiteX1" fmla="*/ 3468 w 10170"/>
                  <a:gd name="connsiteY1" fmla="*/ 638 h 10675"/>
                  <a:gd name="connsiteX2" fmla="*/ 170 w 10170"/>
                  <a:gd name="connsiteY2" fmla="*/ 638 h 10675"/>
                  <a:gd name="connsiteX3" fmla="*/ 1507 w 10170"/>
                  <a:gd name="connsiteY3" fmla="*/ 9252 h 10675"/>
                  <a:gd name="connsiteX4" fmla="*/ 10170 w 10170"/>
                  <a:gd name="connsiteY4" fmla="*/ 10638 h 10675"/>
                  <a:gd name="connsiteX5" fmla="*/ 10170 w 10170"/>
                  <a:gd name="connsiteY5" fmla="*/ 7351 h 10675"/>
                  <a:gd name="connsiteX6" fmla="*/ 6942 w 10170"/>
                  <a:gd name="connsiteY6" fmla="*/ 6407 h 10675"/>
                  <a:gd name="connsiteX0" fmla="*/ 6942 w 10170"/>
                  <a:gd name="connsiteY0" fmla="*/ 6407 h 10675"/>
                  <a:gd name="connsiteX1" fmla="*/ 3468 w 10170"/>
                  <a:gd name="connsiteY1" fmla="*/ 638 h 10675"/>
                  <a:gd name="connsiteX2" fmla="*/ 170 w 10170"/>
                  <a:gd name="connsiteY2" fmla="*/ 638 h 10675"/>
                  <a:gd name="connsiteX3" fmla="*/ 1507 w 10170"/>
                  <a:gd name="connsiteY3" fmla="*/ 9252 h 10675"/>
                  <a:gd name="connsiteX4" fmla="*/ 10170 w 10170"/>
                  <a:gd name="connsiteY4" fmla="*/ 10638 h 10675"/>
                  <a:gd name="connsiteX5" fmla="*/ 10170 w 10170"/>
                  <a:gd name="connsiteY5" fmla="*/ 7351 h 10675"/>
                  <a:gd name="connsiteX6" fmla="*/ 6942 w 10170"/>
                  <a:gd name="connsiteY6" fmla="*/ 6407 h 10675"/>
                  <a:gd name="connsiteX0" fmla="*/ 6942 w 10170"/>
                  <a:gd name="connsiteY0" fmla="*/ 6407 h 10675"/>
                  <a:gd name="connsiteX1" fmla="*/ 3468 w 10170"/>
                  <a:gd name="connsiteY1" fmla="*/ 638 h 10675"/>
                  <a:gd name="connsiteX2" fmla="*/ 170 w 10170"/>
                  <a:gd name="connsiteY2" fmla="*/ 638 h 10675"/>
                  <a:gd name="connsiteX3" fmla="*/ 1507 w 10170"/>
                  <a:gd name="connsiteY3" fmla="*/ 9252 h 10675"/>
                  <a:gd name="connsiteX4" fmla="*/ 10170 w 10170"/>
                  <a:gd name="connsiteY4" fmla="*/ 10638 h 10675"/>
                  <a:gd name="connsiteX5" fmla="*/ 10170 w 10170"/>
                  <a:gd name="connsiteY5" fmla="*/ 7351 h 10675"/>
                  <a:gd name="connsiteX6" fmla="*/ 6942 w 10170"/>
                  <a:gd name="connsiteY6" fmla="*/ 6407 h 10675"/>
                  <a:gd name="connsiteX0" fmla="*/ 6942 w 10170"/>
                  <a:gd name="connsiteY0" fmla="*/ 5769 h 10037"/>
                  <a:gd name="connsiteX1" fmla="*/ 3468 w 10170"/>
                  <a:gd name="connsiteY1" fmla="*/ 0 h 10037"/>
                  <a:gd name="connsiteX2" fmla="*/ 170 w 10170"/>
                  <a:gd name="connsiteY2" fmla="*/ 0 h 10037"/>
                  <a:gd name="connsiteX3" fmla="*/ 1507 w 10170"/>
                  <a:gd name="connsiteY3" fmla="*/ 8614 h 10037"/>
                  <a:gd name="connsiteX4" fmla="*/ 10170 w 10170"/>
                  <a:gd name="connsiteY4" fmla="*/ 10000 h 10037"/>
                  <a:gd name="connsiteX5" fmla="*/ 10170 w 10170"/>
                  <a:gd name="connsiteY5" fmla="*/ 6713 h 10037"/>
                  <a:gd name="connsiteX6" fmla="*/ 6942 w 10170"/>
                  <a:gd name="connsiteY6" fmla="*/ 5769 h 10037"/>
                  <a:gd name="connsiteX0" fmla="*/ 6772 w 10000"/>
                  <a:gd name="connsiteY0" fmla="*/ 5769 h 10037"/>
                  <a:gd name="connsiteX1" fmla="*/ 3298 w 10000"/>
                  <a:gd name="connsiteY1" fmla="*/ 0 h 10037"/>
                  <a:gd name="connsiteX2" fmla="*/ 0 w 10000"/>
                  <a:gd name="connsiteY2" fmla="*/ 0 h 10037"/>
                  <a:gd name="connsiteX3" fmla="*/ 1337 w 10000"/>
                  <a:gd name="connsiteY3" fmla="*/ 8614 h 10037"/>
                  <a:gd name="connsiteX4" fmla="*/ 10000 w 10000"/>
                  <a:gd name="connsiteY4" fmla="*/ 10000 h 10037"/>
                  <a:gd name="connsiteX5" fmla="*/ 10000 w 10000"/>
                  <a:gd name="connsiteY5" fmla="*/ 6713 h 10037"/>
                  <a:gd name="connsiteX6" fmla="*/ 6772 w 10000"/>
                  <a:gd name="connsiteY6" fmla="*/ 5769 h 10037"/>
                  <a:gd name="connsiteX0" fmla="*/ 6772 w 10000"/>
                  <a:gd name="connsiteY0" fmla="*/ 5769 h 10037"/>
                  <a:gd name="connsiteX1" fmla="*/ 3298 w 10000"/>
                  <a:gd name="connsiteY1" fmla="*/ 0 h 10037"/>
                  <a:gd name="connsiteX2" fmla="*/ 0 w 10000"/>
                  <a:gd name="connsiteY2" fmla="*/ 0 h 10037"/>
                  <a:gd name="connsiteX3" fmla="*/ 1337 w 10000"/>
                  <a:gd name="connsiteY3" fmla="*/ 8614 h 10037"/>
                  <a:gd name="connsiteX4" fmla="*/ 10000 w 10000"/>
                  <a:gd name="connsiteY4" fmla="*/ 10000 h 10037"/>
                  <a:gd name="connsiteX5" fmla="*/ 10000 w 10000"/>
                  <a:gd name="connsiteY5" fmla="*/ 6713 h 10037"/>
                  <a:gd name="connsiteX6" fmla="*/ 6772 w 10000"/>
                  <a:gd name="connsiteY6" fmla="*/ 5769 h 10037"/>
                  <a:gd name="connsiteX0" fmla="*/ 6772 w 10000"/>
                  <a:gd name="connsiteY0" fmla="*/ 5769 h 10037"/>
                  <a:gd name="connsiteX1" fmla="*/ 3298 w 10000"/>
                  <a:gd name="connsiteY1" fmla="*/ 0 h 10037"/>
                  <a:gd name="connsiteX2" fmla="*/ 0 w 10000"/>
                  <a:gd name="connsiteY2" fmla="*/ 0 h 10037"/>
                  <a:gd name="connsiteX3" fmla="*/ 1337 w 10000"/>
                  <a:gd name="connsiteY3" fmla="*/ 8614 h 10037"/>
                  <a:gd name="connsiteX4" fmla="*/ 10000 w 10000"/>
                  <a:gd name="connsiteY4" fmla="*/ 10000 h 10037"/>
                  <a:gd name="connsiteX5" fmla="*/ 10000 w 10000"/>
                  <a:gd name="connsiteY5" fmla="*/ 6713 h 10037"/>
                  <a:gd name="connsiteX6" fmla="*/ 6772 w 10000"/>
                  <a:gd name="connsiteY6" fmla="*/ 5769 h 10037"/>
                  <a:gd name="connsiteX0" fmla="*/ 6772 w 10000"/>
                  <a:gd name="connsiteY0" fmla="*/ 5769 h 10101"/>
                  <a:gd name="connsiteX1" fmla="*/ 3298 w 10000"/>
                  <a:gd name="connsiteY1" fmla="*/ 0 h 10101"/>
                  <a:gd name="connsiteX2" fmla="*/ 0 w 10000"/>
                  <a:gd name="connsiteY2" fmla="*/ 0 h 10101"/>
                  <a:gd name="connsiteX3" fmla="*/ 174 w 10000"/>
                  <a:gd name="connsiteY3" fmla="*/ 8869 h 10101"/>
                  <a:gd name="connsiteX4" fmla="*/ 10000 w 10000"/>
                  <a:gd name="connsiteY4" fmla="*/ 10000 h 10101"/>
                  <a:gd name="connsiteX5" fmla="*/ 10000 w 10000"/>
                  <a:gd name="connsiteY5" fmla="*/ 6713 h 10101"/>
                  <a:gd name="connsiteX6" fmla="*/ 6772 w 10000"/>
                  <a:gd name="connsiteY6" fmla="*/ 5769 h 10101"/>
                  <a:gd name="connsiteX0" fmla="*/ 6772 w 10000"/>
                  <a:gd name="connsiteY0" fmla="*/ 5769 h 10001"/>
                  <a:gd name="connsiteX1" fmla="*/ 3298 w 10000"/>
                  <a:gd name="connsiteY1" fmla="*/ 0 h 10001"/>
                  <a:gd name="connsiteX2" fmla="*/ 0 w 10000"/>
                  <a:gd name="connsiteY2" fmla="*/ 0 h 10001"/>
                  <a:gd name="connsiteX3" fmla="*/ 174 w 10000"/>
                  <a:gd name="connsiteY3" fmla="*/ 8869 h 10001"/>
                  <a:gd name="connsiteX4" fmla="*/ 10000 w 10000"/>
                  <a:gd name="connsiteY4" fmla="*/ 10000 h 10001"/>
                  <a:gd name="connsiteX5" fmla="*/ 10000 w 10000"/>
                  <a:gd name="connsiteY5" fmla="*/ 6713 h 10001"/>
                  <a:gd name="connsiteX6" fmla="*/ 6772 w 10000"/>
                  <a:gd name="connsiteY6" fmla="*/ 5769 h 10001"/>
                  <a:gd name="connsiteX0" fmla="*/ 6772 w 10000"/>
                  <a:gd name="connsiteY0" fmla="*/ 5769 h 10000"/>
                  <a:gd name="connsiteX1" fmla="*/ 3298 w 10000"/>
                  <a:gd name="connsiteY1" fmla="*/ 0 h 10000"/>
                  <a:gd name="connsiteX2" fmla="*/ 0 w 10000"/>
                  <a:gd name="connsiteY2" fmla="*/ 0 h 10000"/>
                  <a:gd name="connsiteX3" fmla="*/ 333 w 10000"/>
                  <a:gd name="connsiteY3" fmla="*/ 9786 h 10000"/>
                  <a:gd name="connsiteX4" fmla="*/ 10000 w 10000"/>
                  <a:gd name="connsiteY4" fmla="*/ 10000 h 10000"/>
                  <a:gd name="connsiteX5" fmla="*/ 10000 w 10000"/>
                  <a:gd name="connsiteY5" fmla="*/ 6713 h 10000"/>
                  <a:gd name="connsiteX6" fmla="*/ 6772 w 10000"/>
                  <a:gd name="connsiteY6" fmla="*/ 5769 h 10000"/>
                  <a:gd name="connsiteX0" fmla="*/ 6772 w 10000"/>
                  <a:gd name="connsiteY0" fmla="*/ 5769 h 10000"/>
                  <a:gd name="connsiteX1" fmla="*/ 3298 w 10000"/>
                  <a:gd name="connsiteY1" fmla="*/ 0 h 10000"/>
                  <a:gd name="connsiteX2" fmla="*/ 0 w 10000"/>
                  <a:gd name="connsiteY2" fmla="*/ 0 h 10000"/>
                  <a:gd name="connsiteX3" fmla="*/ 122 w 10000"/>
                  <a:gd name="connsiteY3" fmla="*/ 9735 h 10000"/>
                  <a:gd name="connsiteX4" fmla="*/ 10000 w 10000"/>
                  <a:gd name="connsiteY4" fmla="*/ 10000 h 10000"/>
                  <a:gd name="connsiteX5" fmla="*/ 10000 w 10000"/>
                  <a:gd name="connsiteY5" fmla="*/ 6713 h 10000"/>
                  <a:gd name="connsiteX6" fmla="*/ 6772 w 10000"/>
                  <a:gd name="connsiteY6" fmla="*/ 5769 h 10000"/>
                  <a:gd name="connsiteX0" fmla="*/ 6772 w 10000"/>
                  <a:gd name="connsiteY0" fmla="*/ 5769 h 10000"/>
                  <a:gd name="connsiteX1" fmla="*/ 3298 w 10000"/>
                  <a:gd name="connsiteY1" fmla="*/ 0 h 10000"/>
                  <a:gd name="connsiteX2" fmla="*/ 0 w 10000"/>
                  <a:gd name="connsiteY2" fmla="*/ 0 h 10000"/>
                  <a:gd name="connsiteX3" fmla="*/ 281 w 10000"/>
                  <a:gd name="connsiteY3" fmla="*/ 9888 h 10000"/>
                  <a:gd name="connsiteX4" fmla="*/ 10000 w 10000"/>
                  <a:gd name="connsiteY4" fmla="*/ 10000 h 10000"/>
                  <a:gd name="connsiteX5" fmla="*/ 10000 w 10000"/>
                  <a:gd name="connsiteY5" fmla="*/ 6713 h 10000"/>
                  <a:gd name="connsiteX6" fmla="*/ 6772 w 10000"/>
                  <a:gd name="connsiteY6" fmla="*/ 5769 h 10000"/>
                  <a:gd name="connsiteX0" fmla="*/ 6772 w 10000"/>
                  <a:gd name="connsiteY0" fmla="*/ 5769 h 10000"/>
                  <a:gd name="connsiteX1" fmla="*/ 3298 w 10000"/>
                  <a:gd name="connsiteY1" fmla="*/ 0 h 10000"/>
                  <a:gd name="connsiteX2" fmla="*/ 0 w 10000"/>
                  <a:gd name="connsiteY2" fmla="*/ 0 h 10000"/>
                  <a:gd name="connsiteX3" fmla="*/ 281 w 10000"/>
                  <a:gd name="connsiteY3" fmla="*/ 9888 h 10000"/>
                  <a:gd name="connsiteX4" fmla="*/ 10000 w 10000"/>
                  <a:gd name="connsiteY4" fmla="*/ 10000 h 10000"/>
                  <a:gd name="connsiteX5" fmla="*/ 10000 w 10000"/>
                  <a:gd name="connsiteY5" fmla="*/ 6713 h 10000"/>
                  <a:gd name="connsiteX6" fmla="*/ 6772 w 10000"/>
                  <a:gd name="connsiteY6" fmla="*/ 5769 h 10000"/>
                  <a:gd name="connsiteX0" fmla="*/ 6772 w 10000"/>
                  <a:gd name="connsiteY0" fmla="*/ 5769 h 10000"/>
                  <a:gd name="connsiteX1" fmla="*/ 3298 w 10000"/>
                  <a:gd name="connsiteY1" fmla="*/ 0 h 10000"/>
                  <a:gd name="connsiteX2" fmla="*/ 0 w 10000"/>
                  <a:gd name="connsiteY2" fmla="*/ 0 h 10000"/>
                  <a:gd name="connsiteX3" fmla="*/ 65 w 10000"/>
                  <a:gd name="connsiteY3" fmla="*/ 9918 h 10000"/>
                  <a:gd name="connsiteX4" fmla="*/ 10000 w 10000"/>
                  <a:gd name="connsiteY4" fmla="*/ 10000 h 10000"/>
                  <a:gd name="connsiteX5" fmla="*/ 10000 w 10000"/>
                  <a:gd name="connsiteY5" fmla="*/ 6713 h 10000"/>
                  <a:gd name="connsiteX6" fmla="*/ 6772 w 10000"/>
                  <a:gd name="connsiteY6" fmla="*/ 5769 h 10000"/>
                  <a:gd name="connsiteX0" fmla="*/ 6772 w 10000"/>
                  <a:gd name="connsiteY0" fmla="*/ 5769 h 10000"/>
                  <a:gd name="connsiteX1" fmla="*/ 3298 w 10000"/>
                  <a:gd name="connsiteY1" fmla="*/ 0 h 10000"/>
                  <a:gd name="connsiteX2" fmla="*/ 0 w 10000"/>
                  <a:gd name="connsiteY2" fmla="*/ 0 h 10000"/>
                  <a:gd name="connsiteX3" fmla="*/ 65 w 10000"/>
                  <a:gd name="connsiteY3" fmla="*/ 9918 h 10000"/>
                  <a:gd name="connsiteX4" fmla="*/ 10000 w 10000"/>
                  <a:gd name="connsiteY4" fmla="*/ 10000 h 10000"/>
                  <a:gd name="connsiteX5" fmla="*/ 10000 w 10000"/>
                  <a:gd name="connsiteY5" fmla="*/ 6713 h 10000"/>
                  <a:gd name="connsiteX6" fmla="*/ 6772 w 10000"/>
                  <a:gd name="connsiteY6" fmla="*/ 5769 h 10000"/>
                  <a:gd name="connsiteX0" fmla="*/ 6772 w 10000"/>
                  <a:gd name="connsiteY0" fmla="*/ 5769 h 10000"/>
                  <a:gd name="connsiteX1" fmla="*/ 3298 w 10000"/>
                  <a:gd name="connsiteY1" fmla="*/ 0 h 10000"/>
                  <a:gd name="connsiteX2" fmla="*/ 0 w 10000"/>
                  <a:gd name="connsiteY2" fmla="*/ 0 h 10000"/>
                  <a:gd name="connsiteX3" fmla="*/ 50 w 10000"/>
                  <a:gd name="connsiteY3" fmla="*/ 9918 h 10000"/>
                  <a:gd name="connsiteX4" fmla="*/ 10000 w 10000"/>
                  <a:gd name="connsiteY4" fmla="*/ 10000 h 10000"/>
                  <a:gd name="connsiteX5" fmla="*/ 10000 w 10000"/>
                  <a:gd name="connsiteY5" fmla="*/ 6713 h 10000"/>
                  <a:gd name="connsiteX6" fmla="*/ 6772 w 10000"/>
                  <a:gd name="connsiteY6" fmla="*/ 5769 h 10000"/>
                  <a:gd name="connsiteX0" fmla="*/ 6772 w 10000"/>
                  <a:gd name="connsiteY0" fmla="*/ 5769 h 10000"/>
                  <a:gd name="connsiteX1" fmla="*/ 3298 w 10000"/>
                  <a:gd name="connsiteY1" fmla="*/ 0 h 10000"/>
                  <a:gd name="connsiteX2" fmla="*/ 0 w 10000"/>
                  <a:gd name="connsiteY2" fmla="*/ 0 h 10000"/>
                  <a:gd name="connsiteX3" fmla="*/ 65 w 10000"/>
                  <a:gd name="connsiteY3" fmla="*/ 9963 h 10000"/>
                  <a:gd name="connsiteX4" fmla="*/ 10000 w 10000"/>
                  <a:gd name="connsiteY4" fmla="*/ 10000 h 10000"/>
                  <a:gd name="connsiteX5" fmla="*/ 10000 w 10000"/>
                  <a:gd name="connsiteY5" fmla="*/ 6713 h 10000"/>
                  <a:gd name="connsiteX6" fmla="*/ 6772 w 10000"/>
                  <a:gd name="connsiteY6" fmla="*/ 5769 h 10000"/>
                  <a:gd name="connsiteX0" fmla="*/ 6772 w 10000"/>
                  <a:gd name="connsiteY0" fmla="*/ 5769 h 10000"/>
                  <a:gd name="connsiteX1" fmla="*/ 3298 w 10000"/>
                  <a:gd name="connsiteY1" fmla="*/ 0 h 10000"/>
                  <a:gd name="connsiteX2" fmla="*/ 0 w 10000"/>
                  <a:gd name="connsiteY2" fmla="*/ 0 h 10000"/>
                  <a:gd name="connsiteX3" fmla="*/ 65 w 10000"/>
                  <a:gd name="connsiteY3" fmla="*/ 9963 h 10000"/>
                  <a:gd name="connsiteX4" fmla="*/ 10000 w 10000"/>
                  <a:gd name="connsiteY4" fmla="*/ 10000 h 10000"/>
                  <a:gd name="connsiteX5" fmla="*/ 10000 w 10000"/>
                  <a:gd name="connsiteY5" fmla="*/ 6713 h 10000"/>
                  <a:gd name="connsiteX6" fmla="*/ 6772 w 10000"/>
                  <a:gd name="connsiteY6" fmla="*/ 5769 h 10000"/>
                  <a:gd name="connsiteX0" fmla="*/ 6794 w 10022"/>
                  <a:gd name="connsiteY0" fmla="*/ 5769 h 10000"/>
                  <a:gd name="connsiteX1" fmla="*/ 3320 w 10022"/>
                  <a:gd name="connsiteY1" fmla="*/ 0 h 10000"/>
                  <a:gd name="connsiteX2" fmla="*/ 22 w 10022"/>
                  <a:gd name="connsiteY2" fmla="*/ 0 h 10000"/>
                  <a:gd name="connsiteX3" fmla="*/ 10 w 10022"/>
                  <a:gd name="connsiteY3" fmla="*/ 9963 h 10000"/>
                  <a:gd name="connsiteX4" fmla="*/ 10022 w 10022"/>
                  <a:gd name="connsiteY4" fmla="*/ 10000 h 10000"/>
                  <a:gd name="connsiteX5" fmla="*/ 10022 w 10022"/>
                  <a:gd name="connsiteY5" fmla="*/ 6713 h 10000"/>
                  <a:gd name="connsiteX6" fmla="*/ 6794 w 10022"/>
                  <a:gd name="connsiteY6" fmla="*/ 5769 h 10000"/>
                  <a:gd name="connsiteX0" fmla="*/ 6784 w 10012"/>
                  <a:gd name="connsiteY0" fmla="*/ 5769 h 10000"/>
                  <a:gd name="connsiteX1" fmla="*/ 3310 w 10012"/>
                  <a:gd name="connsiteY1" fmla="*/ 0 h 10000"/>
                  <a:gd name="connsiteX2" fmla="*/ 12 w 10012"/>
                  <a:gd name="connsiteY2" fmla="*/ 0 h 10000"/>
                  <a:gd name="connsiteX3" fmla="*/ 0 w 10012"/>
                  <a:gd name="connsiteY3" fmla="*/ 9963 h 10000"/>
                  <a:gd name="connsiteX4" fmla="*/ 10012 w 10012"/>
                  <a:gd name="connsiteY4" fmla="*/ 10000 h 10000"/>
                  <a:gd name="connsiteX5" fmla="*/ 10012 w 10012"/>
                  <a:gd name="connsiteY5" fmla="*/ 6713 h 10000"/>
                  <a:gd name="connsiteX6" fmla="*/ 6784 w 10012"/>
                  <a:gd name="connsiteY6" fmla="*/ 5769 h 10000"/>
                  <a:gd name="connsiteX0" fmla="*/ 6784 w 10012"/>
                  <a:gd name="connsiteY0" fmla="*/ 5769 h 10000"/>
                  <a:gd name="connsiteX1" fmla="*/ 3310 w 10012"/>
                  <a:gd name="connsiteY1" fmla="*/ 0 h 10000"/>
                  <a:gd name="connsiteX2" fmla="*/ 12 w 10012"/>
                  <a:gd name="connsiteY2" fmla="*/ 0 h 10000"/>
                  <a:gd name="connsiteX3" fmla="*/ 0 w 10012"/>
                  <a:gd name="connsiteY3" fmla="*/ 9963 h 10000"/>
                  <a:gd name="connsiteX4" fmla="*/ 10012 w 10012"/>
                  <a:gd name="connsiteY4" fmla="*/ 10000 h 10000"/>
                  <a:gd name="connsiteX5" fmla="*/ 10012 w 10012"/>
                  <a:gd name="connsiteY5" fmla="*/ 6713 h 10000"/>
                  <a:gd name="connsiteX6" fmla="*/ 6784 w 10012"/>
                  <a:gd name="connsiteY6" fmla="*/ 5769 h 10000"/>
                  <a:gd name="connsiteX0" fmla="*/ 6784 w 10012"/>
                  <a:gd name="connsiteY0" fmla="*/ 5769 h 10000"/>
                  <a:gd name="connsiteX1" fmla="*/ 3310 w 10012"/>
                  <a:gd name="connsiteY1" fmla="*/ 0 h 10000"/>
                  <a:gd name="connsiteX2" fmla="*/ 12 w 10012"/>
                  <a:gd name="connsiteY2" fmla="*/ 0 h 10000"/>
                  <a:gd name="connsiteX3" fmla="*/ 0 w 10012"/>
                  <a:gd name="connsiteY3" fmla="*/ 9978 h 10000"/>
                  <a:gd name="connsiteX4" fmla="*/ 10012 w 10012"/>
                  <a:gd name="connsiteY4" fmla="*/ 10000 h 10000"/>
                  <a:gd name="connsiteX5" fmla="*/ 10012 w 10012"/>
                  <a:gd name="connsiteY5" fmla="*/ 6713 h 10000"/>
                  <a:gd name="connsiteX6" fmla="*/ 6784 w 10012"/>
                  <a:gd name="connsiteY6" fmla="*/ 576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2" h="10000">
                    <a:moveTo>
                      <a:pt x="6784" y="5769"/>
                    </a:moveTo>
                    <a:cubicBezTo>
                      <a:pt x="4644" y="4545"/>
                      <a:pt x="3416" y="2308"/>
                      <a:pt x="3310" y="0"/>
                    </a:cubicBezTo>
                    <a:cubicBezTo>
                      <a:pt x="2211" y="0"/>
                      <a:pt x="3306" y="17"/>
                      <a:pt x="12" y="0"/>
                    </a:cubicBezTo>
                    <a:cubicBezTo>
                      <a:pt x="14" y="6088"/>
                      <a:pt x="27" y="3"/>
                      <a:pt x="0" y="9978"/>
                    </a:cubicBezTo>
                    <a:lnTo>
                      <a:pt x="10012" y="10000"/>
                    </a:lnTo>
                    <a:lnTo>
                      <a:pt x="10012" y="6713"/>
                    </a:lnTo>
                    <a:cubicBezTo>
                      <a:pt x="8924" y="6643"/>
                      <a:pt x="7801" y="6364"/>
                      <a:pt x="6784" y="5769"/>
                    </a:cubicBezTo>
                    <a:close/>
                  </a:path>
                </a:pathLst>
              </a:custGeom>
              <a:solidFill>
                <a:srgbClr val="144381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2498">
                  <a:defRPr/>
                </a:pPr>
                <a:endParaRPr lang="en-GB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8"/>
              <p:cNvSpPr>
                <a:spLocks/>
              </p:cNvSpPr>
              <p:nvPr/>
            </p:nvSpPr>
            <p:spPr bwMode="gray">
              <a:xfrm>
                <a:off x="2800435" y="1743894"/>
                <a:ext cx="2010129" cy="1987473"/>
              </a:xfrm>
              <a:custGeom>
                <a:avLst/>
                <a:gdLst>
                  <a:gd name="T0" fmla="*/ 861378669 w 285"/>
                  <a:gd name="T1" fmla="*/ 1169874221 h 285"/>
                  <a:gd name="T2" fmla="*/ 2028864394 w 285"/>
                  <a:gd name="T3" fmla="*/ 569784630 h 285"/>
                  <a:gd name="T4" fmla="*/ 2028864394 w 285"/>
                  <a:gd name="T5" fmla="*/ 0 h 285"/>
                  <a:gd name="T6" fmla="*/ 0 w 285"/>
                  <a:gd name="T7" fmla="*/ 1727536036 h 285"/>
                  <a:gd name="T8" fmla="*/ 669170444 w 285"/>
                  <a:gd name="T9" fmla="*/ 1727536036 h 285"/>
                  <a:gd name="T10" fmla="*/ 861378669 w 285"/>
                  <a:gd name="T11" fmla="*/ 1169874221 h 2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5"/>
                  <a:gd name="T19" fmla="*/ 0 h 285"/>
                  <a:gd name="T20" fmla="*/ 285 w 285"/>
                  <a:gd name="T21" fmla="*/ 285 h 2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5" h="285">
                    <a:moveTo>
                      <a:pt x="121" y="193"/>
                    </a:moveTo>
                    <a:cubicBezTo>
                      <a:pt x="156" y="132"/>
                      <a:pt x="219" y="96"/>
                      <a:pt x="285" y="94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129" y="3"/>
                      <a:pt x="4" y="129"/>
                      <a:pt x="0" y="285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5" y="253"/>
                      <a:pt x="104" y="222"/>
                      <a:pt x="121" y="193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2498">
                  <a:defRPr/>
                </a:pPr>
                <a:endParaRPr lang="en-GB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9"/>
              <p:cNvSpPr>
                <a:spLocks/>
              </p:cNvSpPr>
              <p:nvPr/>
            </p:nvSpPr>
            <p:spPr bwMode="gray">
              <a:xfrm>
                <a:off x="4926105" y="1743894"/>
                <a:ext cx="2010130" cy="1987473"/>
              </a:xfrm>
              <a:custGeom>
                <a:avLst/>
                <a:gdLst>
                  <a:gd name="T0" fmla="*/ 654930735 w 285"/>
                  <a:gd name="T1" fmla="*/ 727383383 h 285"/>
                  <a:gd name="T2" fmla="*/ 1359693782 w 285"/>
                  <a:gd name="T3" fmla="*/ 1727536036 h 285"/>
                  <a:gd name="T4" fmla="*/ 2028864394 w 285"/>
                  <a:gd name="T5" fmla="*/ 1727536036 h 285"/>
                  <a:gd name="T6" fmla="*/ 0 w 285"/>
                  <a:gd name="T7" fmla="*/ 0 h 285"/>
                  <a:gd name="T8" fmla="*/ 0 w 285"/>
                  <a:gd name="T9" fmla="*/ 569784630 h 285"/>
                  <a:gd name="T10" fmla="*/ 654930735 w 285"/>
                  <a:gd name="T11" fmla="*/ 727383383 h 2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5"/>
                  <a:gd name="T19" fmla="*/ 0 h 285"/>
                  <a:gd name="T20" fmla="*/ 285 w 285"/>
                  <a:gd name="T21" fmla="*/ 285 h 2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5" h="285">
                    <a:moveTo>
                      <a:pt x="92" y="120"/>
                    </a:moveTo>
                    <a:cubicBezTo>
                      <a:pt x="153" y="156"/>
                      <a:pt x="188" y="219"/>
                      <a:pt x="191" y="285"/>
                    </a:cubicBezTo>
                    <a:cubicBezTo>
                      <a:pt x="285" y="285"/>
                      <a:pt x="285" y="285"/>
                      <a:pt x="285" y="285"/>
                    </a:cubicBezTo>
                    <a:cubicBezTo>
                      <a:pt x="281" y="129"/>
                      <a:pt x="156" y="3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31" y="95"/>
                      <a:pt x="63" y="104"/>
                      <a:pt x="92" y="12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2498">
                  <a:defRPr/>
                </a:pPr>
                <a:endParaRPr lang="en-GB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5" name="Donut 38"/>
            <p:cNvSpPr/>
            <p:nvPr/>
          </p:nvSpPr>
          <p:spPr bwMode="ltGray">
            <a:xfrm rot="19023242">
              <a:off x="5214098" y="2204863"/>
              <a:ext cx="3722246" cy="3722246"/>
            </a:xfrm>
            <a:prstGeom prst="donut">
              <a:avLst>
                <a:gd name="adj" fmla="val 11416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>
                  <a:gd name="adj" fmla="val 14127858"/>
                </a:avLst>
              </a:prstTxWarp>
            </a:bodyPr>
            <a:lstStyle/>
            <a:p>
              <a:pPr algn="ctr" defTabSz="432498">
                <a:defRPr/>
              </a:pPr>
              <a:r>
                <a:rPr lang="ru-RU" sz="700" dirty="0" smtClean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ПЕРВЫЙ ЭТАП</a:t>
              </a:r>
              <a:endParaRPr lang="en-GB" sz="7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Donut 39"/>
            <p:cNvSpPr/>
            <p:nvPr/>
          </p:nvSpPr>
          <p:spPr bwMode="ltGray">
            <a:xfrm rot="18745182">
              <a:off x="5187678" y="2304756"/>
              <a:ext cx="3722246" cy="3722245"/>
            </a:xfrm>
            <a:prstGeom prst="donut">
              <a:avLst>
                <a:gd name="adj" fmla="val 11416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>
                  <a:gd name="adj" fmla="val 2950843"/>
                </a:avLst>
              </a:prstTxWarp>
            </a:bodyPr>
            <a:lstStyle/>
            <a:p>
              <a:pPr algn="ctr" defTabSz="432498">
                <a:defRPr/>
              </a:pPr>
              <a:endParaRPr lang="en-GB" sz="7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Donut 44"/>
            <p:cNvSpPr/>
            <p:nvPr/>
          </p:nvSpPr>
          <p:spPr bwMode="ltGray">
            <a:xfrm rot="2608934">
              <a:off x="5180139" y="2237939"/>
              <a:ext cx="3722246" cy="3722246"/>
            </a:xfrm>
            <a:prstGeom prst="donut">
              <a:avLst>
                <a:gd name="adj" fmla="val 11416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>
                  <a:gd name="adj" fmla="val 3031542"/>
                </a:avLst>
              </a:prstTxWarp>
            </a:bodyPr>
            <a:lstStyle/>
            <a:p>
              <a:pPr algn="ctr" defTabSz="432498">
                <a:defRPr/>
              </a:pPr>
              <a:r>
                <a:rPr lang="ru-RU" sz="7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Заключено</a:t>
              </a:r>
              <a:br>
                <a:rPr lang="ru-RU" sz="7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ru-RU" sz="7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Соглашение</a:t>
              </a:r>
              <a:endParaRPr lang="en-GB" sz="7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Donut 45"/>
            <p:cNvSpPr/>
            <p:nvPr/>
          </p:nvSpPr>
          <p:spPr bwMode="ltGray">
            <a:xfrm rot="2964187">
              <a:off x="5198810" y="2226847"/>
              <a:ext cx="3722245" cy="3722247"/>
            </a:xfrm>
            <a:prstGeom prst="donut">
              <a:avLst>
                <a:gd name="adj" fmla="val 11416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>
                  <a:gd name="adj" fmla="val 13552783"/>
                </a:avLst>
              </a:prstTxWarp>
            </a:bodyPr>
            <a:lstStyle/>
            <a:p>
              <a:pPr algn="ctr" defTabSz="432498">
                <a:defRPr/>
              </a:pPr>
              <a:r>
                <a:rPr lang="ru-RU" sz="700" dirty="0" smtClean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ВТОРОЙ ЭТАП</a:t>
              </a:r>
              <a:endParaRPr lang="en-GB" sz="7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57" name="Group 46"/>
            <p:cNvGrpSpPr/>
            <p:nvPr/>
          </p:nvGrpSpPr>
          <p:grpSpPr>
            <a:xfrm>
              <a:off x="6073825" y="3091549"/>
              <a:ext cx="1980000" cy="2016000"/>
              <a:chOff x="5282720" y="3162881"/>
              <a:chExt cx="1461268" cy="1439862"/>
            </a:xfrm>
          </p:grpSpPr>
          <p:sp>
            <p:nvSpPr>
              <p:cNvPr id="68" name="Freeform 29"/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5285693" y="3843918"/>
                <a:ext cx="750702" cy="758825"/>
              </a:xfrm>
              <a:custGeom>
                <a:avLst/>
                <a:gdLst>
                  <a:gd name="T0" fmla="*/ 2121034554 w 301"/>
                  <a:gd name="T1" fmla="*/ 1296596275 h 309"/>
                  <a:gd name="T2" fmla="*/ 1362002072 w 301"/>
                  <a:gd name="T3" fmla="*/ 1133767904 h 309"/>
                  <a:gd name="T4" fmla="*/ 673907041 w 301"/>
                  <a:gd name="T5" fmla="*/ 247259053 h 309"/>
                  <a:gd name="T6" fmla="*/ 333405857 w 301"/>
                  <a:gd name="T7" fmla="*/ 0 h 309"/>
                  <a:gd name="T8" fmla="*/ 0 w 301"/>
                  <a:gd name="T9" fmla="*/ 253287903 h 309"/>
                  <a:gd name="T10" fmla="*/ 2064285259 w 301"/>
                  <a:gd name="T11" fmla="*/ 1863480074 h 309"/>
                  <a:gd name="T12" fmla="*/ 2135222544 w 301"/>
                  <a:gd name="T13" fmla="*/ 1863480074 h 309"/>
                  <a:gd name="T14" fmla="*/ 1830190086 w 301"/>
                  <a:gd name="T15" fmla="*/ 1574006869 h 309"/>
                  <a:gd name="T16" fmla="*/ 2121034554 w 301"/>
                  <a:gd name="T17" fmla="*/ 1296596275 h 3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1"/>
                  <a:gd name="T28" fmla="*/ 0 h 309"/>
                  <a:gd name="T29" fmla="*/ 301 w 301"/>
                  <a:gd name="T30" fmla="*/ 309 h 3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1" h="309">
                    <a:moveTo>
                      <a:pt x="299" y="215"/>
                    </a:moveTo>
                    <a:cubicBezTo>
                      <a:pt x="263" y="216"/>
                      <a:pt x="226" y="208"/>
                      <a:pt x="192" y="188"/>
                    </a:cubicBezTo>
                    <a:cubicBezTo>
                      <a:pt x="136" y="156"/>
                      <a:pt x="102" y="101"/>
                      <a:pt x="95" y="41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3" y="191"/>
                      <a:pt x="138" y="309"/>
                      <a:pt x="291" y="309"/>
                    </a:cubicBezTo>
                    <a:cubicBezTo>
                      <a:pt x="295" y="309"/>
                      <a:pt x="298" y="309"/>
                      <a:pt x="301" y="309"/>
                    </a:cubicBezTo>
                    <a:cubicBezTo>
                      <a:pt x="258" y="261"/>
                      <a:pt x="258" y="261"/>
                      <a:pt x="258" y="261"/>
                    </a:cubicBezTo>
                    <a:lnTo>
                      <a:pt x="299" y="215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432498">
                  <a:defRPr/>
                </a:pPr>
                <a:endParaRPr lang="en-GB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Freeform 30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5282720" y="3167643"/>
                <a:ext cx="771514" cy="736600"/>
              </a:xfrm>
              <a:custGeom>
                <a:avLst/>
                <a:gdLst>
                  <a:gd name="T0" fmla="*/ 668301856 w 309"/>
                  <a:gd name="T1" fmla="*/ 1790512433 h 300"/>
                  <a:gd name="T2" fmla="*/ 860260111 w 309"/>
                  <a:gd name="T3" fmla="*/ 1157502897 h 300"/>
                  <a:gd name="T4" fmla="*/ 1898261168 w 309"/>
                  <a:gd name="T5" fmla="*/ 572723608 h 300"/>
                  <a:gd name="T6" fmla="*/ 2147483647 w 309"/>
                  <a:gd name="T7" fmla="*/ 277317587 h 300"/>
                  <a:gd name="T8" fmla="*/ 1905369739 w 309"/>
                  <a:gd name="T9" fmla="*/ 0 h 300"/>
                  <a:gd name="T10" fmla="*/ 0 w 309"/>
                  <a:gd name="T11" fmla="*/ 1754340477 h 300"/>
                  <a:gd name="T12" fmla="*/ 0 w 309"/>
                  <a:gd name="T13" fmla="*/ 1808598411 h 300"/>
                  <a:gd name="T14" fmla="*/ 341259499 w 309"/>
                  <a:gd name="T15" fmla="*/ 1549366879 h 300"/>
                  <a:gd name="T16" fmla="*/ 668301856 w 309"/>
                  <a:gd name="T17" fmla="*/ 1790512433 h 3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9"/>
                  <a:gd name="T28" fmla="*/ 0 h 300"/>
                  <a:gd name="T29" fmla="*/ 309 w 309"/>
                  <a:gd name="T30" fmla="*/ 300 h 3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9" h="300">
                    <a:moveTo>
                      <a:pt x="94" y="297"/>
                    </a:moveTo>
                    <a:cubicBezTo>
                      <a:pt x="93" y="262"/>
                      <a:pt x="101" y="225"/>
                      <a:pt x="121" y="192"/>
                    </a:cubicBezTo>
                    <a:cubicBezTo>
                      <a:pt x="153" y="136"/>
                      <a:pt x="208" y="102"/>
                      <a:pt x="267" y="95"/>
                    </a:cubicBezTo>
                    <a:cubicBezTo>
                      <a:pt x="309" y="46"/>
                      <a:pt x="309" y="46"/>
                      <a:pt x="309" y="46"/>
                    </a:cubicBezTo>
                    <a:cubicBezTo>
                      <a:pt x="268" y="0"/>
                      <a:pt x="268" y="0"/>
                      <a:pt x="268" y="0"/>
                    </a:cubicBezTo>
                    <a:cubicBezTo>
                      <a:pt x="118" y="12"/>
                      <a:pt x="0" y="138"/>
                      <a:pt x="0" y="291"/>
                    </a:cubicBezTo>
                    <a:cubicBezTo>
                      <a:pt x="0" y="294"/>
                      <a:pt x="0" y="297"/>
                      <a:pt x="0" y="300"/>
                    </a:cubicBezTo>
                    <a:cubicBezTo>
                      <a:pt x="48" y="257"/>
                      <a:pt x="48" y="257"/>
                      <a:pt x="48" y="257"/>
                    </a:cubicBezTo>
                    <a:lnTo>
                      <a:pt x="94" y="297"/>
                    </a:lnTo>
                    <a:close/>
                  </a:path>
                </a:pathLst>
              </a:custGeom>
              <a:solidFill>
                <a:srgbClr val="144381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432498">
                  <a:defRPr/>
                </a:pPr>
                <a:endParaRPr lang="en-GB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Freeform 31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5973961" y="3862968"/>
                <a:ext cx="770027" cy="736600"/>
              </a:xfrm>
              <a:custGeom>
                <a:avLst/>
                <a:gdLst>
                  <a:gd name="T0" fmla="*/ 1525455656 w 308"/>
                  <a:gd name="T1" fmla="*/ 0 h 300"/>
                  <a:gd name="T2" fmla="*/ 1332991300 w 308"/>
                  <a:gd name="T3" fmla="*/ 645067673 h 300"/>
                  <a:gd name="T4" fmla="*/ 299387672 w 308"/>
                  <a:gd name="T5" fmla="*/ 1235874650 h 300"/>
                  <a:gd name="T6" fmla="*/ 0 w 308"/>
                  <a:gd name="T7" fmla="*/ 1525250605 h 300"/>
                  <a:gd name="T8" fmla="*/ 299387672 w 308"/>
                  <a:gd name="T9" fmla="*/ 1808598411 h 300"/>
                  <a:gd name="T10" fmla="*/ 2147483647 w 308"/>
                  <a:gd name="T11" fmla="*/ 48230112 h 300"/>
                  <a:gd name="T12" fmla="*/ 2147483647 w 308"/>
                  <a:gd name="T13" fmla="*/ 0 h 300"/>
                  <a:gd name="T14" fmla="*/ 1860483544 w 308"/>
                  <a:gd name="T15" fmla="*/ 253203768 h 300"/>
                  <a:gd name="T16" fmla="*/ 1525455656 w 308"/>
                  <a:gd name="T17" fmla="*/ 0 h 3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8"/>
                  <a:gd name="T28" fmla="*/ 0 h 300"/>
                  <a:gd name="T29" fmla="*/ 308 w 308"/>
                  <a:gd name="T30" fmla="*/ 300 h 3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8" h="300">
                    <a:moveTo>
                      <a:pt x="214" y="0"/>
                    </a:moveTo>
                    <a:cubicBezTo>
                      <a:pt x="215" y="37"/>
                      <a:pt x="207" y="74"/>
                      <a:pt x="187" y="107"/>
                    </a:cubicBezTo>
                    <a:cubicBezTo>
                      <a:pt x="155" y="163"/>
                      <a:pt x="101" y="197"/>
                      <a:pt x="42" y="205"/>
                    </a:cubicBezTo>
                    <a:cubicBezTo>
                      <a:pt x="0" y="253"/>
                      <a:pt x="0" y="253"/>
                      <a:pt x="0" y="253"/>
                    </a:cubicBezTo>
                    <a:cubicBezTo>
                      <a:pt x="42" y="300"/>
                      <a:pt x="42" y="300"/>
                      <a:pt x="42" y="300"/>
                    </a:cubicBezTo>
                    <a:cubicBezTo>
                      <a:pt x="191" y="287"/>
                      <a:pt x="308" y="161"/>
                      <a:pt x="308" y="8"/>
                    </a:cubicBezTo>
                    <a:cubicBezTo>
                      <a:pt x="308" y="6"/>
                      <a:pt x="308" y="3"/>
                      <a:pt x="308" y="0"/>
                    </a:cubicBezTo>
                    <a:cubicBezTo>
                      <a:pt x="261" y="42"/>
                      <a:pt x="261" y="42"/>
                      <a:pt x="261" y="42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144381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432498">
                  <a:defRPr/>
                </a:pPr>
                <a:endParaRPr lang="en-GB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Freeform 32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5994772" y="3162881"/>
                <a:ext cx="746243" cy="758825"/>
              </a:xfrm>
              <a:custGeom>
                <a:avLst/>
                <a:gdLst>
                  <a:gd name="T0" fmla="*/ 7103027 w 299"/>
                  <a:gd name="T1" fmla="*/ 572915258 h 309"/>
                  <a:gd name="T2" fmla="*/ 760109220 w 299"/>
                  <a:gd name="T3" fmla="*/ 729712170 h 309"/>
                  <a:gd name="T4" fmla="*/ 1449180202 w 299"/>
                  <a:gd name="T5" fmla="*/ 1604160942 h 309"/>
                  <a:gd name="T6" fmla="*/ 1797268370 w 299"/>
                  <a:gd name="T7" fmla="*/ 1863480074 h 309"/>
                  <a:gd name="T8" fmla="*/ 2124044801 w 299"/>
                  <a:gd name="T9" fmla="*/ 1616223553 h 309"/>
                  <a:gd name="T10" fmla="*/ 49726521 w 299"/>
                  <a:gd name="T11" fmla="*/ 0 h 309"/>
                  <a:gd name="T12" fmla="*/ 0 w 299"/>
                  <a:gd name="T13" fmla="*/ 6031308 h 309"/>
                  <a:gd name="T14" fmla="*/ 298361752 w 299"/>
                  <a:gd name="T15" fmla="*/ 289473282 h 309"/>
                  <a:gd name="T16" fmla="*/ 7103027 w 299"/>
                  <a:gd name="T17" fmla="*/ 572915258 h 3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9"/>
                  <a:gd name="T28" fmla="*/ 0 h 309"/>
                  <a:gd name="T29" fmla="*/ 299 w 299"/>
                  <a:gd name="T30" fmla="*/ 309 h 3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9" h="309">
                    <a:moveTo>
                      <a:pt x="1" y="95"/>
                    </a:moveTo>
                    <a:cubicBezTo>
                      <a:pt x="37" y="94"/>
                      <a:pt x="73" y="102"/>
                      <a:pt x="107" y="121"/>
                    </a:cubicBezTo>
                    <a:cubicBezTo>
                      <a:pt x="162" y="153"/>
                      <a:pt x="196" y="208"/>
                      <a:pt x="204" y="266"/>
                    </a:cubicBezTo>
                    <a:cubicBezTo>
                      <a:pt x="253" y="309"/>
                      <a:pt x="253" y="309"/>
                      <a:pt x="253" y="309"/>
                    </a:cubicBezTo>
                    <a:cubicBezTo>
                      <a:pt x="299" y="268"/>
                      <a:pt x="299" y="268"/>
                      <a:pt x="299" y="268"/>
                    </a:cubicBezTo>
                    <a:cubicBezTo>
                      <a:pt x="287" y="118"/>
                      <a:pt x="161" y="0"/>
                      <a:pt x="7" y="0"/>
                    </a:cubicBezTo>
                    <a:cubicBezTo>
                      <a:pt x="5" y="0"/>
                      <a:pt x="2" y="1"/>
                      <a:pt x="0" y="1"/>
                    </a:cubicBezTo>
                    <a:cubicBezTo>
                      <a:pt x="42" y="48"/>
                      <a:pt x="42" y="48"/>
                      <a:pt x="42" y="48"/>
                    </a:cubicBezTo>
                    <a:lnTo>
                      <a:pt x="1" y="95"/>
                    </a:lnTo>
                    <a:close/>
                  </a:path>
                </a:pathLst>
              </a:custGeom>
              <a:solidFill>
                <a:srgbClr val="144381"/>
              </a:solidFill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432498">
                  <a:defRPr/>
                </a:pPr>
                <a:endParaRPr lang="en-GB" sz="9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8" name="Donut 51"/>
            <p:cNvSpPr/>
            <p:nvPr/>
          </p:nvSpPr>
          <p:spPr bwMode="ltGray">
            <a:xfrm rot="2871582">
              <a:off x="5896763" y="2953767"/>
              <a:ext cx="2375324" cy="2375324"/>
            </a:xfrm>
            <a:prstGeom prst="donut">
              <a:avLst>
                <a:gd name="adj" fmla="val 11416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 defTabSz="432498">
                <a:defRPr/>
              </a:pPr>
              <a:endParaRPr lang="en-GB" sz="8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Donut 52"/>
            <p:cNvSpPr/>
            <p:nvPr/>
          </p:nvSpPr>
          <p:spPr bwMode="ltGray">
            <a:xfrm rot="18440682">
              <a:off x="5841638" y="2872630"/>
              <a:ext cx="2437445" cy="2437447"/>
            </a:xfrm>
            <a:prstGeom prst="donut">
              <a:avLst>
                <a:gd name="adj" fmla="val 11416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 defTabSz="432498">
                <a:defRPr/>
              </a:pPr>
              <a:r>
                <a:rPr lang="ru-RU" sz="8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ИТОГ</a:t>
              </a:r>
              <a:endParaRPr lang="en-GB" sz="8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6" name="Donut 53"/>
            <p:cNvSpPr/>
            <p:nvPr/>
          </p:nvSpPr>
          <p:spPr bwMode="ltGray">
            <a:xfrm rot="2852411">
              <a:off x="5905887" y="2948999"/>
              <a:ext cx="2321128" cy="2321128"/>
            </a:xfrm>
            <a:prstGeom prst="donut">
              <a:avLst>
                <a:gd name="adj" fmla="val 11416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 defTabSz="432498">
                <a:defRPr/>
              </a:pPr>
              <a:r>
                <a:rPr lang="ru-RU" sz="8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</a:t>
              </a:r>
              <a:endParaRPr lang="en-GB" sz="8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7" name="Donut 54"/>
            <p:cNvSpPr/>
            <p:nvPr/>
          </p:nvSpPr>
          <p:spPr bwMode="ltGray">
            <a:xfrm rot="19227555">
              <a:off x="5926851" y="2954582"/>
              <a:ext cx="2277272" cy="2277272"/>
            </a:xfrm>
            <a:prstGeom prst="donut">
              <a:avLst>
                <a:gd name="adj" fmla="val 11416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 defTabSz="432498">
                <a:defRPr/>
              </a:pPr>
              <a:r>
                <a:rPr lang="ru-RU" sz="800" dirty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</a:t>
              </a:r>
              <a:endParaRPr lang="en-GB" sz="800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740095" y="468667"/>
            <a:ext cx="4285610" cy="166785"/>
          </a:xfrm>
          <a:prstGeom prst="rect">
            <a:avLst/>
          </a:prstGeom>
          <a:noFill/>
        </p:spPr>
        <p:txBody>
          <a:bodyPr wrap="none" lIns="43250" tIns="21626" rIns="43250" bIns="21626" rtlCol="0">
            <a:spAutoFit/>
          </a:bodyPr>
          <a:lstStyle/>
          <a:p>
            <a:pPr algn="ctr" defTabSz="432498">
              <a:defRPr/>
            </a:pPr>
            <a:r>
              <a:rPr lang="ru-RU" sz="800" b="1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РЕЙТИНГОВАНИЕ ПОТЕНЦИАЛЬНЫХ ОБЪЕКТОВ КОНТРОЛЯ ПО ГРУППАМ РИСКА </a:t>
            </a:r>
            <a:endParaRPr lang="ru-RU" sz="800" b="1" dirty="0">
              <a:solidFill>
                <a:schemeClr val="bg2">
                  <a:lumMod val="25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9700" y="1851025"/>
            <a:ext cx="2180444" cy="182030"/>
          </a:xfrm>
          <a:prstGeom prst="rect">
            <a:avLst/>
          </a:prstGeom>
          <a:solidFill>
            <a:srgbClr val="144381"/>
          </a:solidFill>
        </p:spPr>
        <p:txBody>
          <a:bodyPr wrap="square" lIns="43250" tIns="21626" rIns="43250" bIns="21626" rtlCol="0">
            <a:spAutoFit/>
          </a:bodyPr>
          <a:lstStyle/>
          <a:p>
            <a:pPr algn="ctr" defTabSz="432498">
              <a:defRPr/>
            </a:pPr>
            <a:r>
              <a:rPr lang="ru-RU" sz="9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Виды объектов </a:t>
            </a:r>
            <a:r>
              <a:rPr lang="ru-RU" sz="900" dirty="0">
                <a:solidFill>
                  <a:prstClr val="white"/>
                </a:solidFill>
                <a:cs typeface="Times New Roman" panose="02020603050405020304" pitchFamily="18" charset="0"/>
              </a:rPr>
              <a:t>контроля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39700" y="2079625"/>
            <a:ext cx="2286000" cy="136007"/>
          </a:xfrm>
          <a:prstGeom prst="rect">
            <a:avLst/>
          </a:prstGeom>
          <a:noFill/>
        </p:spPr>
        <p:txBody>
          <a:bodyPr wrap="square" lIns="43250" tIns="21626" rIns="43250" bIns="21626" rtlCol="0">
            <a:spAutoFit/>
          </a:bodyPr>
          <a:lstStyle/>
          <a:p>
            <a:pPr defTabSz="432498">
              <a:defRPr/>
            </a:pPr>
            <a:r>
              <a:rPr lang="ru-RU" sz="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Главные </a:t>
            </a:r>
            <a:r>
              <a:rPr lang="ru-RU" sz="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распорядители бюджетных средств </a:t>
            </a:r>
            <a:endParaRPr lang="ru-RU" sz="6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9700" y="2155825"/>
            <a:ext cx="2209800" cy="136007"/>
          </a:xfrm>
          <a:prstGeom prst="rect">
            <a:avLst/>
          </a:prstGeom>
          <a:noFill/>
        </p:spPr>
        <p:txBody>
          <a:bodyPr wrap="square" lIns="43250" tIns="21626" rIns="43250" bIns="21626" rtlCol="0">
            <a:spAutoFit/>
          </a:bodyPr>
          <a:lstStyle/>
          <a:p>
            <a:pPr defTabSz="432498">
              <a:defRPr/>
            </a:pPr>
            <a:r>
              <a:rPr lang="ru-RU" sz="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Получатели </a:t>
            </a:r>
            <a:r>
              <a:rPr lang="ru-RU" sz="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бюджетных средств</a:t>
            </a:r>
            <a:endParaRPr lang="ru-RU" sz="6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9700" y="2232025"/>
            <a:ext cx="2286000" cy="136007"/>
          </a:xfrm>
          <a:prstGeom prst="rect">
            <a:avLst/>
          </a:prstGeom>
          <a:noFill/>
        </p:spPr>
        <p:txBody>
          <a:bodyPr wrap="square" lIns="43250" tIns="21626" rIns="43250" bIns="21626" rtlCol="0">
            <a:spAutoFit/>
          </a:bodyPr>
          <a:lstStyle/>
          <a:p>
            <a:pPr defTabSz="432498">
              <a:defRPr/>
            </a:pPr>
            <a:r>
              <a:rPr lang="ru-RU" sz="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Финансовые органы публично-правовых образований</a:t>
            </a:r>
            <a:endParaRPr lang="ru-RU" sz="6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49900" y="3031995"/>
            <a:ext cx="186267" cy="180118"/>
          </a:xfrm>
          <a:prstGeom prst="rect">
            <a:avLst/>
          </a:prstGeom>
          <a:noFill/>
        </p:spPr>
        <p:txBody>
          <a:bodyPr wrap="square" lIns="57662" tIns="28831" rIns="57662" bIns="28831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tabLst>
                <a:tab pos="3776842" algn="r"/>
              </a:tabLst>
              <a:defRPr/>
            </a:pPr>
            <a:r>
              <a:rPr lang="ru-RU" sz="880" b="1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39700" y="2308225"/>
            <a:ext cx="2286000" cy="136007"/>
          </a:xfrm>
          <a:prstGeom prst="rect">
            <a:avLst/>
          </a:prstGeom>
          <a:noFill/>
        </p:spPr>
        <p:txBody>
          <a:bodyPr wrap="square" lIns="43250" tIns="21626" rIns="43250" bIns="21626" rtlCol="0">
            <a:spAutoFit/>
          </a:bodyPr>
          <a:lstStyle/>
          <a:p>
            <a:pPr defTabSz="432498">
              <a:defRPr/>
            </a:pPr>
            <a:r>
              <a:rPr lang="ru-RU" sz="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Государственные (муниципальные) учреждения</a:t>
            </a:r>
            <a:endParaRPr lang="ru-RU" sz="6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39700" y="2384425"/>
            <a:ext cx="2590800" cy="136007"/>
          </a:xfrm>
          <a:prstGeom prst="rect">
            <a:avLst/>
          </a:prstGeom>
          <a:noFill/>
        </p:spPr>
        <p:txBody>
          <a:bodyPr wrap="square" lIns="43250" tIns="21626" rIns="43250" bIns="21626" rtlCol="0">
            <a:spAutoFit/>
          </a:bodyPr>
          <a:lstStyle/>
          <a:p>
            <a:pPr defTabSz="432498">
              <a:defRPr/>
            </a:pPr>
            <a:r>
              <a:rPr lang="ru-RU" sz="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Государственные (муниципальные) </a:t>
            </a:r>
            <a:r>
              <a:rPr lang="ru-RU" sz="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унитарные </a:t>
            </a:r>
            <a:r>
              <a:rPr lang="ru-RU" sz="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предприятия</a:t>
            </a:r>
            <a:endParaRPr lang="ru-RU" sz="6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9700" y="2460625"/>
            <a:ext cx="2895600" cy="136007"/>
          </a:xfrm>
          <a:prstGeom prst="rect">
            <a:avLst/>
          </a:prstGeom>
          <a:noFill/>
        </p:spPr>
        <p:txBody>
          <a:bodyPr wrap="square" lIns="43250" tIns="21626" rIns="43250" bIns="21626" rtlCol="0">
            <a:spAutoFit/>
          </a:bodyPr>
          <a:lstStyle/>
          <a:p>
            <a:pPr defTabSz="432498">
              <a:defRPr/>
            </a:pPr>
            <a:r>
              <a:rPr lang="ru-RU" sz="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Государственные корпорации (компании),публично-правовые компании</a:t>
            </a:r>
            <a:endParaRPr lang="ru-RU" sz="6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9700" y="2917825"/>
            <a:ext cx="2590800" cy="228340"/>
          </a:xfrm>
          <a:prstGeom prst="rect">
            <a:avLst/>
          </a:prstGeom>
          <a:noFill/>
        </p:spPr>
        <p:txBody>
          <a:bodyPr wrap="square" lIns="43250" tIns="21626" rIns="43250" bIns="21626" rtlCol="0">
            <a:spAutoFit/>
          </a:bodyPr>
          <a:lstStyle/>
          <a:p>
            <a:pPr defTabSz="432498">
              <a:defRPr/>
            </a:pPr>
            <a:r>
              <a:rPr lang="ru-RU" sz="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Хозяйственные товарищества и общества с участием публично-правовых образований</a:t>
            </a:r>
            <a:endParaRPr lang="ru-RU" sz="6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39700" y="2536825"/>
            <a:ext cx="2590800" cy="136007"/>
          </a:xfrm>
          <a:prstGeom prst="rect">
            <a:avLst/>
          </a:prstGeom>
          <a:noFill/>
        </p:spPr>
        <p:txBody>
          <a:bodyPr wrap="square" lIns="43250" tIns="21626" rIns="43250" bIns="21626" rtlCol="0">
            <a:spAutoFit/>
          </a:bodyPr>
          <a:lstStyle/>
          <a:p>
            <a:pPr defTabSz="432498">
              <a:defRPr/>
            </a:pPr>
            <a:r>
              <a:rPr lang="ru-RU" sz="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Юридические лица - получатели средств из бюджетов</a:t>
            </a:r>
            <a:endParaRPr lang="ru-RU" sz="6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39700" y="2613025"/>
            <a:ext cx="3048000" cy="136007"/>
          </a:xfrm>
          <a:prstGeom prst="rect">
            <a:avLst/>
          </a:prstGeom>
          <a:noFill/>
        </p:spPr>
        <p:txBody>
          <a:bodyPr wrap="square" lIns="43250" tIns="21626" rIns="43250" bIns="21626" rtlCol="0">
            <a:spAutoFit/>
          </a:bodyPr>
          <a:lstStyle/>
          <a:p>
            <a:pPr defTabSz="432498">
              <a:defRPr/>
            </a:pPr>
            <a:r>
              <a:rPr lang="ru-RU" sz="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Индивидуальные предприниматели - получатели средств из бюджетов</a:t>
            </a:r>
            <a:endParaRPr lang="ru-RU" sz="6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9700" y="2689225"/>
            <a:ext cx="2590800" cy="136007"/>
          </a:xfrm>
          <a:prstGeom prst="rect">
            <a:avLst/>
          </a:prstGeom>
          <a:noFill/>
        </p:spPr>
        <p:txBody>
          <a:bodyPr wrap="square" lIns="43250" tIns="21626" rIns="43250" bIns="21626" rtlCol="0">
            <a:spAutoFit/>
          </a:bodyPr>
          <a:lstStyle/>
          <a:p>
            <a:pPr defTabSz="432498">
              <a:defRPr/>
            </a:pPr>
            <a:r>
              <a:rPr lang="ru-RU" sz="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Физические лица – получатели средств из бюджетов</a:t>
            </a:r>
            <a:endParaRPr lang="ru-RU" sz="6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39700" y="2765425"/>
            <a:ext cx="2590800" cy="136007"/>
          </a:xfrm>
          <a:prstGeom prst="rect">
            <a:avLst/>
          </a:prstGeom>
          <a:noFill/>
        </p:spPr>
        <p:txBody>
          <a:bodyPr wrap="square" lIns="43250" tIns="21626" rIns="43250" bIns="21626" rtlCol="0">
            <a:spAutoFit/>
          </a:bodyPr>
          <a:lstStyle/>
          <a:p>
            <a:pPr defTabSz="432498">
              <a:defRPr/>
            </a:pPr>
            <a:r>
              <a:rPr lang="ru-RU" sz="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Органы управления государственными внебюджетными фондами</a:t>
            </a:r>
            <a:endParaRPr lang="ru-RU" sz="6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39700" y="2841625"/>
            <a:ext cx="2590800" cy="136007"/>
          </a:xfrm>
          <a:prstGeom prst="rect">
            <a:avLst/>
          </a:prstGeom>
          <a:noFill/>
        </p:spPr>
        <p:txBody>
          <a:bodyPr wrap="square" lIns="43250" tIns="21626" rIns="43250" bIns="21626" rtlCol="0">
            <a:spAutoFit/>
          </a:bodyPr>
          <a:lstStyle/>
          <a:p>
            <a:pPr defTabSz="432498">
              <a:defRPr/>
            </a:pPr>
            <a:r>
              <a:rPr lang="ru-RU" sz="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Кредитные организации</a:t>
            </a:r>
            <a:endParaRPr lang="ru-RU" sz="6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94520" y="2129263"/>
            <a:ext cx="144145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32498">
              <a:defRPr/>
            </a:pPr>
            <a:r>
              <a:rPr lang="ru-RU" sz="500" b="1" dirty="0">
                <a:solidFill>
                  <a:srgbClr val="11437F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ОПРЕДЕЛЕН </a:t>
            </a:r>
          </a:p>
          <a:p>
            <a:pPr defTabSz="432498">
              <a:defRPr/>
            </a:pPr>
            <a:r>
              <a:rPr lang="ru-RU" sz="500" b="1" dirty="0">
                <a:solidFill>
                  <a:srgbClr val="11437F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ИТОГОВЫЙ РЕЙТИНГ </a:t>
            </a:r>
          </a:p>
          <a:p>
            <a:pPr defTabSz="432498">
              <a:defRPr/>
            </a:pPr>
            <a:r>
              <a:rPr lang="ru-RU" sz="500" b="1" dirty="0">
                <a:solidFill>
                  <a:srgbClr val="11437F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100 % ОБЪЕКТОВ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4324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Стрелка вправо 86"/>
          <p:cNvSpPr/>
          <p:nvPr/>
        </p:nvSpPr>
        <p:spPr>
          <a:xfrm rot="5400000">
            <a:off x="4539766" y="857479"/>
            <a:ext cx="389607" cy="26081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prstClr val="white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5678" y="441920"/>
            <a:ext cx="3469394" cy="265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round/>
          </a:ln>
          <a:effectLst>
            <a:softEdge rad="381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bject 2"/>
          <p:cNvSpPr/>
          <p:nvPr/>
        </p:nvSpPr>
        <p:spPr>
          <a:xfrm flipV="1">
            <a:off x="1411" y="251496"/>
            <a:ext cx="5762979" cy="17708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851"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5" y="44092"/>
            <a:ext cx="918967" cy="35973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004153" y="1233372"/>
            <a:ext cx="1466841" cy="2671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576411"/>
            <a:r>
              <a:rPr lang="ru-RU" sz="568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«Контроллинг </a:t>
            </a:r>
            <a:r>
              <a:rPr lang="ru-RU" sz="568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учет для системы </a:t>
            </a:r>
            <a:r>
              <a:rPr lang="ru-RU" sz="568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управления»</a:t>
            </a:r>
            <a:endParaRPr lang="ru-RU" sz="568" b="1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03108" y="40771"/>
            <a:ext cx="4618185" cy="519890"/>
          </a:xfrm>
          <a:prstGeom prst="rect">
            <a:avLst/>
          </a:prstGeom>
        </p:spPr>
        <p:txBody>
          <a:bodyPr wrap="square" lIns="57662" tIns="28831" rIns="57662" bIns="28831">
            <a:spAutoFit/>
          </a:bodyPr>
          <a:lstStyle>
            <a:defPPr>
              <a:defRPr lang="ru-RU"/>
            </a:defPPr>
            <a:lvl1pPr algn="r">
              <a:defRPr sz="800" b="1">
                <a:solidFill>
                  <a:srgbClr val="11437F"/>
                </a:solidFill>
                <a:latin typeface="+mj-lt"/>
                <a:ea typeface="PT Serif" panose="020A0603040505020204" pitchFamily="18" charset="-52"/>
                <a:cs typeface="+mj-cs"/>
              </a:defRPr>
            </a:lvl1pPr>
          </a:lstStyle>
          <a:p>
            <a:pPr defTabSz="576621">
              <a:spcBef>
                <a:spcPct val="0"/>
              </a:spcBef>
              <a:defRPr/>
            </a:pPr>
            <a:r>
              <a:rPr lang="ru-RU" sz="1000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Трансформация подходов к взаимодействию</a:t>
            </a:r>
            <a:br>
              <a:rPr lang="ru-RU" sz="1000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1000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при осуществлении контрольной деятельности</a:t>
            </a:r>
          </a:p>
          <a:p>
            <a:endParaRPr lang="ru-RU" sz="1000" dirty="0">
              <a:solidFill>
                <a:srgbClr val="1F477D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15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5585770" y="3064420"/>
            <a:ext cx="141276" cy="12465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90000"/>
              </a:lnSpc>
              <a:spcBef>
                <a:spcPts val="1000"/>
              </a:spcBef>
              <a:tabLst>
                <a:tab pos="3776842" algn="r"/>
              </a:tabLst>
              <a:defRPr/>
            </a:pPr>
            <a:r>
              <a:rPr lang="ru-RU" sz="880" b="1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6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36265"/>
              </p:ext>
            </p:extLst>
          </p:nvPr>
        </p:nvGraphicFramePr>
        <p:xfrm>
          <a:off x="2624445" y="1029582"/>
          <a:ext cx="810476" cy="1390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0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9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0" i="0" u="non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ПРОЦЕССНАЯ ЧАСТЬ</a:t>
                      </a:r>
                    </a:p>
                  </a:txBody>
                  <a:tcPr marL="16480" marR="164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437910" y="755117"/>
            <a:ext cx="10871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12700" indent="-108000" algn="just">
              <a:buFont typeface="Wingdings" panose="05000000000000000000" pitchFamily="2" charset="2"/>
              <a:buChar char="Ø"/>
            </a:pPr>
            <a:r>
              <a:rPr lang="ru-RU" sz="500" dirty="0">
                <a:solidFill>
                  <a:srgbClr val="00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федеральные </a:t>
            </a:r>
            <a:r>
              <a:rPr lang="ru-RU" sz="500" dirty="0" smtClean="0">
                <a:solidFill>
                  <a:srgbClr val="00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проекты</a:t>
            </a:r>
            <a:endParaRPr lang="ru-RU" sz="500" dirty="0">
              <a:solidFill>
                <a:prstClr val="black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171450" indent="-108000" algn="just">
              <a:buFont typeface="Wingdings" panose="05000000000000000000" pitchFamily="2" charset="2"/>
              <a:buChar char="Ø"/>
            </a:pPr>
            <a:r>
              <a:rPr lang="ru-RU" sz="500" b="1" u="sng" dirty="0">
                <a:solidFill>
                  <a:srgbClr val="00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ведомственные </a:t>
            </a:r>
            <a:r>
              <a:rPr lang="ru-RU" sz="500" b="1" u="sng" dirty="0" smtClean="0">
                <a:solidFill>
                  <a:srgbClr val="00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проекты</a:t>
            </a:r>
            <a:endParaRPr lang="ru-RU" sz="500" b="1" u="sng" dirty="0">
              <a:solidFill>
                <a:prstClr val="black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59217"/>
              </p:ext>
            </p:extLst>
          </p:nvPr>
        </p:nvGraphicFramePr>
        <p:xfrm>
          <a:off x="47456" y="729029"/>
          <a:ext cx="851065" cy="5743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51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4396">
                <a:tc>
                  <a:txBody>
                    <a:bodyPr/>
                    <a:lstStyle/>
                    <a:p>
                      <a:pPr lvl="0" algn="ctr"/>
                      <a:r>
                        <a:rPr lang="ru-RU" sz="600" b="0" i="0" dirty="0" smtClean="0">
                          <a:solidFill>
                            <a:schemeClr val="tx2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ГП «Управление государственными финансами </a:t>
                      </a:r>
                      <a:br>
                        <a:rPr lang="ru-RU" sz="600" b="0" i="0" dirty="0" smtClean="0">
                          <a:solidFill>
                            <a:schemeClr val="tx2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600" b="0" i="0" dirty="0" smtClean="0">
                          <a:solidFill>
                            <a:schemeClr val="tx2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 регулирование финансовых рынков»</a:t>
                      </a:r>
                      <a:endParaRPr lang="ru-RU" sz="600" b="0" i="0" dirty="0">
                        <a:solidFill>
                          <a:schemeClr val="tx2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6480" marR="164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238735"/>
              </p:ext>
            </p:extLst>
          </p:nvPr>
        </p:nvGraphicFramePr>
        <p:xfrm>
          <a:off x="1632604" y="710116"/>
          <a:ext cx="851467" cy="6445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51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4505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solidFill>
                            <a:srgbClr val="11437F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Подпрограмма 2 </a:t>
                      </a:r>
                    </a:p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solidFill>
                            <a:srgbClr val="11437F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«Повышение качества управления</a:t>
                      </a:r>
                    </a:p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solidFill>
                            <a:srgbClr val="11437F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бюджетным процессом</a:t>
                      </a:r>
                      <a:br>
                        <a:rPr lang="ru-RU" sz="500" b="0" i="0" dirty="0" smtClean="0">
                          <a:solidFill>
                            <a:srgbClr val="11437F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</a:br>
                      <a:r>
                        <a:rPr lang="ru-RU" sz="500" b="0" i="0" dirty="0" smtClean="0">
                          <a:solidFill>
                            <a:srgbClr val="11437F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и эффективности управления</a:t>
                      </a:r>
                    </a:p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solidFill>
                            <a:srgbClr val="11437F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общественными финансами»</a:t>
                      </a:r>
                      <a:endParaRPr lang="ru-RU" sz="500" b="0" i="0" dirty="0">
                        <a:solidFill>
                          <a:srgbClr val="11437F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16480" marR="164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136423"/>
              </p:ext>
            </p:extLst>
          </p:nvPr>
        </p:nvGraphicFramePr>
        <p:xfrm>
          <a:off x="864997" y="749274"/>
          <a:ext cx="567238" cy="2844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7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4460">
                <a:tc>
                  <a:txBody>
                    <a:bodyPr/>
                    <a:lstStyle/>
                    <a:p>
                      <a:pPr lvl="0" algn="ctr"/>
                      <a:r>
                        <a:rPr lang="ru-RU" sz="600" b="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Стратегические</a:t>
                      </a:r>
                      <a:br>
                        <a:rPr lang="ru-RU" sz="600" b="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600" b="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приоритеты</a:t>
                      </a:r>
                      <a:endParaRPr lang="ru-RU" sz="600" b="0" i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6480" marR="164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83799"/>
              </p:ext>
            </p:extLst>
          </p:nvPr>
        </p:nvGraphicFramePr>
        <p:xfrm>
          <a:off x="801307" y="1084442"/>
          <a:ext cx="679888" cy="1333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9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3319">
                <a:tc>
                  <a:txBody>
                    <a:bodyPr/>
                    <a:lstStyle/>
                    <a:p>
                      <a:pPr lvl="0" algn="ctr"/>
                      <a:r>
                        <a:rPr lang="ru-RU" sz="600" b="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Паспорт ГП</a:t>
                      </a:r>
                      <a:endParaRPr lang="ru-RU" sz="600" b="0" i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6480" marR="164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864997" y="1059625"/>
            <a:ext cx="593047" cy="212303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59075" y="774568"/>
            <a:ext cx="604631" cy="23505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100651"/>
              </p:ext>
            </p:extLst>
          </p:nvPr>
        </p:nvGraphicFramePr>
        <p:xfrm>
          <a:off x="2329375" y="687423"/>
          <a:ext cx="1324960" cy="1478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2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7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ПРОЕКТНАЯ ЧАСТЬ</a:t>
                      </a:r>
                    </a:p>
                  </a:txBody>
                  <a:tcPr marL="16480" marR="164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8" name="Плюс 77"/>
          <p:cNvSpPr/>
          <p:nvPr/>
        </p:nvSpPr>
        <p:spPr>
          <a:xfrm>
            <a:off x="1501027" y="938706"/>
            <a:ext cx="152399" cy="127073"/>
          </a:xfrm>
          <a:prstGeom prst="mathPlus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Равно 78"/>
          <p:cNvSpPr/>
          <p:nvPr/>
        </p:nvSpPr>
        <p:spPr>
          <a:xfrm>
            <a:off x="682712" y="980548"/>
            <a:ext cx="154872" cy="115006"/>
          </a:xfrm>
          <a:prstGeom prst="mathEqual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5744" y="463353"/>
            <a:ext cx="2074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411"/>
            <a:r>
              <a:rPr lang="ru-RU" sz="700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Новая проектно-процессная модель ГП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72395" y="498912"/>
            <a:ext cx="1713375" cy="4275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25400"/>
          </a:effectLst>
        </p:spPr>
        <p:txBody>
          <a:bodyPr wrap="square" lIns="57662" tIns="28831" rIns="57662" bIns="28831">
            <a:spAutoFit/>
          </a:bodyPr>
          <a:lstStyle>
            <a:defPPr>
              <a:defRPr lang="ru-RU"/>
            </a:defPPr>
            <a:lvl1pPr algn="r">
              <a:defRPr sz="800" b="1">
                <a:solidFill>
                  <a:srgbClr val="11437F"/>
                </a:solidFill>
                <a:latin typeface="+mj-lt"/>
                <a:ea typeface="PT Serif" panose="020A0603040505020204" pitchFamily="18" charset="-52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ru-RU" sz="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ВЕДОМСТВЕННЫЙ ПРОЕКТ МИНФИНА РОССИИ </a:t>
            </a:r>
          </a:p>
          <a:p>
            <a:pPr algn="ctr"/>
            <a:r>
              <a:rPr lang="ru-RU" sz="5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5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Электронный СМАРТ-контроль (контроллинг) и учет государственных финансов для управленческих решений</a:t>
            </a:r>
            <a:r>
              <a:rPr lang="ru-RU" sz="5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br>
              <a:rPr lang="ru-RU" sz="5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5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(ВП «Контроллинг </a:t>
            </a:r>
            <a:r>
              <a:rPr lang="ru-RU" sz="5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учет для системы </a:t>
            </a:r>
            <a:r>
              <a:rPr lang="ru-RU" sz="5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управления»)</a:t>
            </a:r>
            <a:endParaRPr lang="ru-RU" sz="5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535415" y="1118432"/>
            <a:ext cx="1501401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marR="12700" indent="-108000">
              <a:lnSpc>
                <a:spcPts val="400"/>
              </a:lnSpc>
              <a:buFont typeface="Wingdings" panose="05000000000000000000" pitchFamily="2" charset="2"/>
              <a:buChar char="Ø"/>
            </a:pPr>
            <a:r>
              <a:rPr lang="ru-RU" sz="500" dirty="0">
                <a:solidFill>
                  <a:srgbClr val="00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комплексы </a:t>
            </a:r>
            <a:r>
              <a:rPr lang="ru-RU" sz="500" dirty="0" smtClean="0">
                <a:solidFill>
                  <a:srgbClr val="00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процессных</a:t>
            </a:r>
            <a:br>
              <a:rPr lang="ru-RU" sz="500" dirty="0" smtClean="0">
                <a:solidFill>
                  <a:srgbClr val="00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500" dirty="0" smtClean="0">
                <a:solidFill>
                  <a:srgbClr val="00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мероприятий</a:t>
            </a:r>
            <a:endParaRPr lang="ru-RU" sz="500" dirty="0">
              <a:solidFill>
                <a:srgbClr val="000000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108000" marR="12700" indent="-108000" algn="just">
              <a:buFont typeface="Wingdings" panose="05000000000000000000" pitchFamily="2" charset="2"/>
              <a:buChar char="Ø"/>
            </a:pPr>
            <a:r>
              <a:rPr lang="ru-RU" sz="500" dirty="0">
                <a:solidFill>
                  <a:srgbClr val="00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отдельные мероприятия</a:t>
            </a:r>
            <a:endParaRPr lang="ru-RU" sz="500" dirty="0">
              <a:solidFill>
                <a:prstClr val="black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86" name="Стрелка вправо 85"/>
          <p:cNvSpPr/>
          <p:nvPr/>
        </p:nvSpPr>
        <p:spPr>
          <a:xfrm>
            <a:off x="3413094" y="773263"/>
            <a:ext cx="389607" cy="26081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prstClr val="white"/>
              </a:solidFill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1007440" y="1548112"/>
            <a:ext cx="4081767" cy="1667616"/>
            <a:chOff x="2521275" y="570127"/>
            <a:chExt cx="3127795" cy="2342329"/>
          </a:xfrm>
        </p:grpSpPr>
        <p:sp>
          <p:nvSpPr>
            <p:cNvPr id="91" name="TextBox 90"/>
            <p:cNvSpPr txBox="1"/>
            <p:nvPr/>
          </p:nvSpPr>
          <p:spPr>
            <a:xfrm>
              <a:off x="4331154" y="918030"/>
              <a:ext cx="1169418" cy="179729"/>
            </a:xfrm>
            <a:prstGeom prst="rect">
              <a:avLst/>
            </a:prstGeom>
            <a:solidFill>
              <a:srgbClr val="4978B1">
                <a:alpha val="70000"/>
              </a:srgbClr>
            </a:solidFill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pPr algn="ctr" defTabSz="576411"/>
              <a:endParaRPr lang="ru-RU" sz="568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612503" y="921139"/>
              <a:ext cx="1229951" cy="179729"/>
            </a:xfrm>
            <a:prstGeom prst="rect">
              <a:avLst/>
            </a:prstGeom>
            <a:solidFill>
              <a:srgbClr val="4978B1">
                <a:alpha val="70000"/>
              </a:srgbClr>
            </a:solidFill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pPr algn="ctr" defTabSz="576411"/>
              <a:endParaRPr lang="ru-RU" sz="568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3199818" y="580359"/>
              <a:ext cx="1865412" cy="233976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softEdge rad="381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Прямоугольник 93"/>
            <p:cNvSpPr/>
            <p:nvPr/>
          </p:nvSpPr>
          <p:spPr>
            <a:xfrm>
              <a:off x="2549150" y="877075"/>
              <a:ext cx="1407556" cy="2354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57" b="1" dirty="0" smtClean="0">
                  <a:solidFill>
                    <a:srgbClr val="003B59"/>
                  </a:solidFill>
                  <a:latin typeface="Segoe UI Light" panose="020B0502040204020203" pitchFamily="34" charset="0"/>
                  <a:ea typeface="Arial"/>
                  <a:cs typeface="Segoe UI Light" panose="020B0502040204020203" pitchFamily="34" charset="0"/>
                </a:rPr>
                <a:t>Новые формы и методы</a:t>
              </a:r>
              <a:endParaRPr lang="ru-RU" sz="757" b="1" dirty="0">
                <a:solidFill>
                  <a:srgbClr val="003B59"/>
                </a:solidFill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2521275" y="1120376"/>
              <a:ext cx="1447799" cy="3642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04" dirty="0">
                  <a:solidFill>
                    <a:srgbClr val="003B5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Наблюдение, система управления рисками, инструменты предупреждающего контроля</a:t>
              </a:r>
              <a:br>
                <a:rPr lang="ru-RU" sz="504" dirty="0">
                  <a:solidFill>
                    <a:srgbClr val="003B5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ru-RU" sz="504" dirty="0">
                  <a:solidFill>
                    <a:srgbClr val="003B5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(в </a:t>
              </a:r>
              <a:r>
                <a:rPr lang="ru-RU" sz="504" dirty="0" err="1">
                  <a:solidFill>
                    <a:srgbClr val="003B5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т.ч</a:t>
              </a:r>
              <a:r>
                <a:rPr lang="ru-RU" sz="504" dirty="0">
                  <a:solidFill>
                    <a:srgbClr val="003B5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 ЭАМ, финансово-бюджетный мониторинг, финансово-бюджетный рулинг) </a:t>
              </a:r>
              <a:endParaRPr lang="ru-RU" sz="504" b="1" dirty="0">
                <a:solidFill>
                  <a:srgbClr val="003B59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287052" y="888550"/>
              <a:ext cx="1295796" cy="2354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57" b="1" dirty="0" smtClean="0">
                  <a:solidFill>
                    <a:srgbClr val="003B59"/>
                  </a:solidFill>
                  <a:latin typeface="Segoe UI Light" panose="020B0502040204020203" pitchFamily="34" charset="0"/>
                  <a:ea typeface="Arial"/>
                  <a:cs typeface="Segoe UI Light" panose="020B0502040204020203" pitchFamily="34" charset="0"/>
                </a:rPr>
                <a:t>Цифровая платформа</a:t>
              </a:r>
              <a:endParaRPr lang="ru-RU" sz="757" b="1" dirty="0">
                <a:solidFill>
                  <a:srgbClr val="003B59"/>
                </a:solidFill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940373" y="2677045"/>
              <a:ext cx="2057401" cy="2354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127337" algn="ctr">
                <a:lnSpc>
                  <a:spcPct val="115000"/>
                </a:lnSpc>
              </a:pPr>
              <a:r>
                <a:rPr lang="ru-RU" sz="757" b="1" dirty="0" smtClean="0">
                  <a:solidFill>
                    <a:srgbClr val="003B5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Light" panose="020B0502040204020203" pitchFamily="34" charset="0"/>
                  <a:ea typeface="Arial"/>
                  <a:cs typeface="Segoe UI Light" panose="020B0502040204020203" pitchFamily="34" charset="0"/>
                </a:rPr>
                <a:t>Нормативное правовое (правовое) закрепление</a:t>
              </a:r>
              <a:endParaRPr lang="ru-RU" sz="757" b="1" dirty="0">
                <a:solidFill>
                  <a:srgbClr val="00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4098410" y="1133803"/>
              <a:ext cx="760999" cy="45661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43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504" dirty="0" smtClean="0">
                  <a:solidFill>
                    <a:srgbClr val="003B5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Подсистема</a:t>
              </a:r>
              <a:br>
                <a:rPr lang="ru-RU" sz="504" dirty="0" smtClean="0">
                  <a:solidFill>
                    <a:srgbClr val="003B5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ru-RU" sz="504" dirty="0" smtClean="0">
                  <a:solidFill>
                    <a:srgbClr val="003B5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фин. </a:t>
              </a:r>
              <a:r>
                <a:rPr lang="ru-RU" sz="504" dirty="0">
                  <a:solidFill>
                    <a:srgbClr val="003B5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</a:t>
              </a:r>
              <a:r>
                <a:rPr lang="ru-RU" sz="504" dirty="0" smtClean="0">
                  <a:solidFill>
                    <a:srgbClr val="003B5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онтроля</a:t>
              </a:r>
              <a:br>
                <a:rPr lang="ru-RU" sz="504" dirty="0" smtClean="0">
                  <a:solidFill>
                    <a:srgbClr val="003B5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ru-RU" sz="504" dirty="0" smtClean="0">
                  <a:solidFill>
                    <a:srgbClr val="003B5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</a:t>
              </a:r>
              <a:r>
                <a:rPr lang="ru-RU" sz="504" b="1" dirty="0" smtClean="0">
                  <a:solidFill>
                    <a:srgbClr val="003B5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ПФК)</a:t>
              </a:r>
              <a:endParaRPr lang="ru-RU" sz="504" b="1" dirty="0">
                <a:solidFill>
                  <a:srgbClr val="003B59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4915863" y="1127023"/>
              <a:ext cx="733207" cy="45661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43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ru-RU" sz="504" b="1" dirty="0" smtClean="0">
                  <a:solidFill>
                    <a:srgbClr val="003B5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ПИАО</a:t>
              </a:r>
            </a:p>
            <a:p>
              <a:pPr marL="171450" lvl="0" indent="-36000" algn="ctr">
                <a:buFont typeface="Arial" panose="020B0604020202020204" pitchFamily="34" charset="0"/>
                <a:buChar char="•"/>
              </a:pPr>
              <a:r>
                <a:rPr lang="ru-RU" sz="504" dirty="0" smtClean="0">
                  <a:solidFill>
                    <a:srgbClr val="003B5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Паспорт ОК</a:t>
              </a:r>
              <a:endParaRPr lang="ru-RU" sz="504" dirty="0">
                <a:solidFill>
                  <a:srgbClr val="003B59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171450" indent="-36000" algn="ctr">
                <a:buFont typeface="Arial" panose="020B0604020202020204" pitchFamily="34" charset="0"/>
                <a:buChar char="•"/>
              </a:pPr>
              <a:r>
                <a:rPr lang="ru-RU" sz="504" dirty="0" smtClean="0">
                  <a:solidFill>
                    <a:srgbClr val="003B5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Риск-анализ</a:t>
              </a:r>
              <a:endParaRPr lang="ru-RU" sz="504" dirty="0">
                <a:solidFill>
                  <a:srgbClr val="003B59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2" name="Выгнутая вправо стрелка 101"/>
            <p:cNvSpPr/>
            <p:nvPr/>
          </p:nvSpPr>
          <p:spPr>
            <a:xfrm>
              <a:off x="5068383" y="1672791"/>
              <a:ext cx="412736" cy="1239665"/>
            </a:xfrm>
            <a:prstGeom prst="curved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3" name="Выгнутая вправо стрелка 102"/>
            <p:cNvSpPr/>
            <p:nvPr/>
          </p:nvSpPr>
          <p:spPr>
            <a:xfrm rot="10800000">
              <a:off x="2576707" y="1609353"/>
              <a:ext cx="412736" cy="1239665"/>
            </a:xfrm>
            <a:prstGeom prst="curved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3046374" y="570127"/>
              <a:ext cx="2057401" cy="2354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57" b="1" dirty="0" smtClean="0">
                  <a:solidFill>
                    <a:srgbClr val="003B5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Light" panose="020B0502040204020203" pitchFamily="34" charset="0"/>
                  <a:ea typeface="Arial"/>
                  <a:cs typeface="Segoe UI Light" panose="020B0502040204020203" pitchFamily="34" charset="0"/>
                </a:rPr>
                <a:t>Трансформация контрольной системы</a:t>
              </a:r>
              <a:endParaRPr lang="ru-RU" sz="757" b="1" dirty="0">
                <a:solidFill>
                  <a:srgbClr val="00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endParaRPr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66919" y="456645"/>
            <a:ext cx="3439458" cy="97916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4">
            <a:clrChange>
              <a:clrFrom>
                <a:srgbClr val="87CEEB"/>
              </a:clrFrom>
              <a:clrTo>
                <a:srgbClr val="87CEEB">
                  <a:alpha val="0"/>
                </a:srgbClr>
              </a:clrTo>
            </a:clrChange>
          </a:blip>
          <a:stretch>
            <a:fillRect/>
          </a:stretch>
        </p:blipFill>
        <p:spPr>
          <a:xfrm rot="3742311">
            <a:off x="2879171" y="2284561"/>
            <a:ext cx="707810" cy="633156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4">
            <a:clrChange>
              <a:clrFrom>
                <a:srgbClr val="87CEEB"/>
              </a:clrFrom>
              <a:clrTo>
                <a:srgbClr val="87CEEB">
                  <a:alpha val="0"/>
                </a:srgbClr>
              </a:clrTo>
            </a:clrChange>
          </a:blip>
          <a:stretch>
            <a:fillRect/>
          </a:stretch>
        </p:blipFill>
        <p:spPr>
          <a:xfrm rot="14304096">
            <a:off x="2119973" y="2343431"/>
            <a:ext cx="824618" cy="7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 128"/>
          <p:cNvSpPr/>
          <p:nvPr/>
        </p:nvSpPr>
        <p:spPr>
          <a:xfrm>
            <a:off x="4456765" y="2136870"/>
            <a:ext cx="1175217" cy="78517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6" name="Пятиугольник 125"/>
          <p:cNvSpPr/>
          <p:nvPr/>
        </p:nvSpPr>
        <p:spPr>
          <a:xfrm>
            <a:off x="3671034" y="1935002"/>
            <a:ext cx="2017905" cy="201868"/>
          </a:xfrm>
          <a:prstGeom prst="homePlate">
            <a:avLst>
              <a:gd name="adj" fmla="val 21953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  <a:effectLst>
            <a:softEdge rad="381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defTabSz="576621">
              <a:lnSpc>
                <a:spcPts val="900"/>
              </a:lnSpc>
              <a:spcAft>
                <a:spcPts val="189"/>
              </a:spcAft>
              <a:defRPr/>
            </a:pPr>
            <a:endParaRPr lang="ru-RU" sz="650" b="1" dirty="0">
              <a:solidFill>
                <a:srgbClr val="1F477D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12" name="object 2"/>
          <p:cNvSpPr/>
          <p:nvPr/>
        </p:nvSpPr>
        <p:spPr>
          <a:xfrm flipV="1">
            <a:off x="1411" y="250825"/>
            <a:ext cx="5762979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3" y="43319"/>
            <a:ext cx="918967" cy="3599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3107" y="107532"/>
            <a:ext cx="4618185" cy="212113"/>
          </a:xfrm>
          <a:prstGeom prst="rect">
            <a:avLst/>
          </a:prstGeom>
        </p:spPr>
        <p:txBody>
          <a:bodyPr wrap="square" lIns="57662" tIns="28831" rIns="57662" bIns="28831">
            <a:spAutoFit/>
          </a:bodyPr>
          <a:lstStyle>
            <a:defPPr>
              <a:defRPr lang="ru-RU"/>
            </a:defPPr>
            <a:lvl1pPr algn="r">
              <a:defRPr sz="800" b="1">
                <a:solidFill>
                  <a:srgbClr val="11437F"/>
                </a:solidFill>
                <a:latin typeface="+mj-lt"/>
                <a:ea typeface="PT Serif" panose="020A0603040505020204" pitchFamily="18" charset="-52"/>
                <a:cs typeface="+mj-cs"/>
              </a:defRPr>
            </a:lvl1pPr>
          </a:lstStyle>
          <a:p>
            <a:pPr defTabSz="576621">
              <a:spcBef>
                <a:spcPct val="0"/>
              </a:spcBef>
              <a:defRPr/>
            </a:pPr>
            <a:r>
              <a:rPr lang="ru-RU" sz="1000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Задачи по развитию инструментов контроля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2771" y="450933"/>
            <a:ext cx="5593470" cy="320179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round/>
          </a:ln>
          <a:effectLst>
            <a:softEdge rad="381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extBox 30"/>
          <p:cNvSpPr txBox="1"/>
          <p:nvPr/>
        </p:nvSpPr>
        <p:spPr>
          <a:xfrm>
            <a:off x="141043" y="471052"/>
            <a:ext cx="5789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411"/>
            <a:r>
              <a:rPr lang="ru-RU" sz="10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и внедрение системы контроллинга на базе единой цифровой </a:t>
            </a:r>
            <a:r>
              <a:rPr lang="ru-RU" sz="1000" b="1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платформы</a:t>
            </a:r>
            <a:endParaRPr lang="ru-RU" sz="1000" b="1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44500" y="716141"/>
            <a:ext cx="5187482" cy="1212111"/>
            <a:chOff x="502118" y="731510"/>
            <a:chExt cx="5263682" cy="128332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1972882" y="1417857"/>
              <a:ext cx="3492500" cy="553532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502118" y="1058356"/>
              <a:ext cx="5263682" cy="956474"/>
              <a:chOff x="476718" y="1191412"/>
              <a:chExt cx="5263682" cy="956474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520700" y="1191412"/>
                <a:ext cx="1447800" cy="316965"/>
              </a:xfrm>
              <a:prstGeom prst="rect">
                <a:avLst/>
              </a:prstGeom>
              <a:solidFill>
                <a:srgbClr val="4978B1">
                  <a:alpha val="70000"/>
                </a:srgbClr>
              </a:solidFill>
              <a:ln>
                <a:round/>
              </a:ln>
              <a:effectLst>
                <a:softEdge rad="38100"/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Прямоугольник 5"/>
              <p:cNvSpPr/>
              <p:nvPr/>
            </p:nvSpPr>
            <p:spPr>
              <a:xfrm>
                <a:off x="476718" y="1231500"/>
                <a:ext cx="5003634" cy="230832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600" b="1" dirty="0" smtClean="0">
                    <a:solidFill>
                      <a:prstClr val="whit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Экспертно-аналитические мероприятия     </a:t>
                </a:r>
                <a:r>
                  <a:rPr lang="ru-RU" sz="600" dirty="0">
                    <a:solidFill>
                      <a:srgbClr val="11437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- исследование, анализ и оценка эффективности финансово-хозяйственной </a:t>
                </a:r>
                <a:r>
                  <a:rPr lang="ru-RU" sz="600" dirty="0" smtClean="0">
                    <a:solidFill>
                      <a:srgbClr val="11437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деятельности ОК</a:t>
                </a: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520700" y="1506855"/>
                <a:ext cx="1447800" cy="316965"/>
              </a:xfrm>
              <a:prstGeom prst="rect">
                <a:avLst/>
              </a:prstGeom>
              <a:solidFill>
                <a:srgbClr val="4978B1">
                  <a:alpha val="70000"/>
                </a:srgbClr>
              </a:solidFill>
              <a:ln>
                <a:round/>
              </a:ln>
              <a:effectLst>
                <a:softEdge rad="38100"/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Прямоугольник 40"/>
              <p:cNvSpPr/>
              <p:nvPr/>
            </p:nvSpPr>
            <p:spPr>
              <a:xfrm>
                <a:off x="520700" y="1519023"/>
                <a:ext cx="5219700" cy="230832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600" b="1" dirty="0" smtClean="0">
                    <a:solidFill>
                      <a:prstClr val="whit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Финансово-бюджетный мониторинг          </a:t>
                </a:r>
                <a:r>
                  <a:rPr lang="ru-RU" sz="600" dirty="0" smtClean="0">
                    <a:solidFill>
                      <a:srgbClr val="11437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- онлайн-контроль</a:t>
                </a:r>
                <a:r>
                  <a:rPr lang="ru-RU" sz="600" dirty="0">
                    <a:solidFill>
                      <a:srgbClr val="11437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, оценка совершенных </a:t>
                </a:r>
                <a:r>
                  <a:rPr lang="ru-RU" sz="600" dirty="0" smtClean="0">
                    <a:solidFill>
                      <a:srgbClr val="11437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операций </a:t>
                </a:r>
                <a:endParaRPr lang="ru-RU" sz="600" dirty="0">
                  <a:solidFill>
                    <a:srgbClr val="11437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508000" y="1830921"/>
                <a:ext cx="1447800" cy="316965"/>
              </a:xfrm>
              <a:prstGeom prst="rect">
                <a:avLst/>
              </a:prstGeom>
              <a:solidFill>
                <a:srgbClr val="4978B1">
                  <a:alpha val="70000"/>
                </a:srgbClr>
              </a:solidFill>
              <a:ln>
                <a:round/>
              </a:ln>
              <a:effectLst>
                <a:softEdge rad="38100"/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Прямоугольник 38"/>
              <p:cNvSpPr/>
              <p:nvPr/>
            </p:nvSpPr>
            <p:spPr>
              <a:xfrm>
                <a:off x="525064" y="1890797"/>
                <a:ext cx="5003634" cy="213648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600" b="1" dirty="0" smtClean="0">
                    <a:solidFill>
                      <a:prstClr val="whit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Финансово-бюджетный рулинг                </a:t>
                </a:r>
                <a:r>
                  <a:rPr lang="ru-RU" sz="600" dirty="0" smtClean="0">
                    <a:solidFill>
                      <a:prstClr val="whit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-</a:t>
                </a:r>
                <a:r>
                  <a:rPr lang="ru-RU" sz="600" dirty="0" smtClean="0">
                    <a:solidFill>
                      <a:srgbClr val="4978B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- </a:t>
                </a:r>
                <a:r>
                  <a:rPr lang="ru-RU" sz="600" dirty="0" smtClean="0">
                    <a:solidFill>
                      <a:srgbClr val="11437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онлайн-анализ, оценка последствий «будущих» операций </a:t>
                </a:r>
                <a:endParaRPr lang="ru-RU" sz="600" dirty="0">
                  <a:solidFill>
                    <a:srgbClr val="11437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721535" y="1683080"/>
                <a:ext cx="1107453" cy="292388"/>
              </a:xfrm>
              <a:prstGeom prst="rect">
                <a:avLst/>
              </a:prstGeom>
              <a:solidFill>
                <a:schemeClr val="bg2"/>
              </a:solidFill>
              <a:effectLst>
                <a:softEdge rad="254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650" b="1" dirty="0" smtClean="0">
                    <a:solidFill>
                      <a:srgbClr val="11437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сотрудничество</a:t>
                </a:r>
              </a:p>
              <a:p>
                <a:pPr algn="ctr"/>
                <a:r>
                  <a:rPr lang="ru-RU" sz="650" b="1" dirty="0" smtClean="0">
                    <a:solidFill>
                      <a:srgbClr val="11437F"/>
                    </a:solidFill>
                    <a:latin typeface="Segoe UI Light" panose="020B0502040204020203" pitchFamily="34" charset="0"/>
                  </a:rPr>
                  <a:t>открытые данные</a:t>
                </a:r>
                <a:endParaRPr lang="ru-RU" sz="65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1981201" y="1102271"/>
              <a:ext cx="3492500" cy="215218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Стрелка вправо 35"/>
            <p:cNvSpPr/>
            <p:nvPr/>
          </p:nvSpPr>
          <p:spPr>
            <a:xfrm rot="5400000">
              <a:off x="2603477" y="881483"/>
              <a:ext cx="389607" cy="260810"/>
            </a:xfrm>
            <a:prstGeom prst="rightArrow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>
                <a:solidFill>
                  <a:prstClr val="white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4700" y="748811"/>
              <a:ext cx="1447800" cy="172524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softEdge rad="381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1076602" y="731510"/>
              <a:ext cx="3526664" cy="292388"/>
            </a:xfrm>
            <a:prstGeom prst="rect">
              <a:avLst/>
            </a:prstGeom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700" dirty="0" smtClean="0">
                  <a:solidFill>
                    <a:srgbClr val="11437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Единое </a:t>
              </a:r>
              <a:r>
                <a:rPr lang="ru-RU" sz="700" dirty="0">
                  <a:solidFill>
                    <a:srgbClr val="11437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информационное </a:t>
              </a:r>
              <a:r>
                <a:rPr lang="ru-RU" sz="700" dirty="0" smtClean="0">
                  <a:solidFill>
                    <a:srgbClr val="11437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поле</a:t>
              </a:r>
              <a:br>
                <a:rPr lang="ru-RU" sz="700" dirty="0" smtClean="0">
                  <a:solidFill>
                    <a:srgbClr val="11437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ru-RU" sz="600" dirty="0" smtClean="0">
                  <a:solidFill>
                    <a:srgbClr val="11437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(цифровой диалог, электронные документы)</a:t>
              </a: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6306" y="501410"/>
            <a:ext cx="5486400" cy="214731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77475" y="809338"/>
            <a:ext cx="1606433" cy="28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Результаты 6 и </a:t>
            </a:r>
            <a:r>
              <a:rPr lang="ru-RU" sz="6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 </a:t>
            </a:r>
            <a:r>
              <a:rPr lang="ru-RU" sz="6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6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6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ВП </a:t>
            </a:r>
            <a:r>
              <a:rPr lang="ru-RU" sz="6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«Контроллинг и </a:t>
            </a:r>
            <a:r>
              <a:rPr lang="ru-RU" sz="6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учет</a:t>
            </a:r>
            <a:br>
              <a:rPr lang="ru-RU" sz="6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6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</a:t>
            </a:r>
            <a:r>
              <a:rPr lang="ru-RU" sz="6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системы управления»  </a:t>
            </a:r>
            <a:r>
              <a:rPr lang="ru-RU" sz="6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6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600" dirty="0">
              <a:solidFill>
                <a:srgbClr val="11437F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-627596" y="1948489"/>
            <a:ext cx="2971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Базовая цифровая </a:t>
            </a:r>
            <a:r>
              <a:rPr lang="ru-RU" sz="8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платформа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1790200" y="1902553"/>
            <a:ext cx="2692305" cy="1324348"/>
            <a:chOff x="84924" y="1402788"/>
            <a:chExt cx="2784640" cy="1495665"/>
          </a:xfrm>
        </p:grpSpPr>
        <p:pic>
          <p:nvPicPr>
            <p:cNvPr id="81" name="Picture 35" descr="C:\Users\2323\AppData\Local\Temp\bank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4F81B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516" y="1402788"/>
              <a:ext cx="227696" cy="227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" name="Группа 81"/>
            <p:cNvGrpSpPr/>
            <p:nvPr/>
          </p:nvGrpSpPr>
          <p:grpSpPr>
            <a:xfrm>
              <a:off x="84924" y="1743951"/>
              <a:ext cx="708748" cy="470689"/>
              <a:chOff x="120197" y="1568860"/>
              <a:chExt cx="829451" cy="545427"/>
            </a:xfrm>
          </p:grpSpPr>
          <p:pic>
            <p:nvPicPr>
              <p:cNvPr id="110" name="Picture 36" descr="C:\Users\2323\AppData\Local\Temp\office-block-1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rgbClr val="4F81B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478" y="1568860"/>
                <a:ext cx="209262" cy="208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" name="Picture 36" descr="C:\Users\2323\AppData\Local\Temp\office-block-1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rgbClr val="4F81B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480" y="1601926"/>
                <a:ext cx="209262" cy="208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TextBox 111"/>
              <p:cNvSpPr txBox="1"/>
              <p:nvPr/>
            </p:nvSpPr>
            <p:spPr>
              <a:xfrm>
                <a:off x="120197" y="1793305"/>
                <a:ext cx="829451" cy="320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rgbClr val="11437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1437F"/>
                    </a:solidFill>
                    <a:effectLst/>
                    <a:uLnTx/>
                    <a:uFillTx/>
                    <a:latin typeface="Segoe UI Light" panose="020B0502040204020203" pitchFamily="34" charset="0"/>
                  </a:rPr>
                  <a:t>Органы ВГ(М)ФК</a:t>
                </a: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11437F"/>
                  </a:solidFill>
                  <a:effectLst/>
                  <a:uLnTx/>
                  <a:uFillTx/>
                  <a:latin typeface="Segoe UI Light" panose="020B0502040204020203" pitchFamily="34" charset="0"/>
                </a:endParaRPr>
              </a:p>
            </p:txBody>
          </p:sp>
          <p:pic>
            <p:nvPicPr>
              <p:cNvPr id="113" name="Picture 36" descr="C:\Users\2323\AppData\Local\Temp\office-block-1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rgbClr val="4F81B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482" y="1611411"/>
                <a:ext cx="209262" cy="208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3" name="TextBox 82"/>
            <p:cNvSpPr txBox="1"/>
            <p:nvPr/>
          </p:nvSpPr>
          <p:spPr>
            <a:xfrm>
              <a:off x="1007544" y="1584935"/>
              <a:ext cx="7060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rgbClr val="11437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11437F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Федеральное </a:t>
              </a:r>
              <a:r>
                <a:rPr kumimoji="0" lang="ru-RU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437F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казначейство</a:t>
              </a:r>
              <a:endParaRPr kumimoji="0" lang="ru-RU" sz="600" b="1" i="0" u="none" strike="noStrike" kern="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Segoe UI Light" panose="020B0502040204020203" pitchFamily="34" charset="0"/>
              </a:endParaRP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1942375" y="1740078"/>
              <a:ext cx="927189" cy="467042"/>
              <a:chOff x="1967875" y="2250636"/>
              <a:chExt cx="1002958" cy="501090"/>
            </a:xfrm>
          </p:grpSpPr>
          <p:sp>
            <p:nvSpPr>
              <p:cNvPr id="106" name="Freeform 117"/>
              <p:cNvSpPr>
                <a:spLocks noChangeAspect="1" noEditPoints="1"/>
              </p:cNvSpPr>
              <p:nvPr/>
            </p:nvSpPr>
            <p:spPr bwMode="auto">
              <a:xfrm>
                <a:off x="2525929" y="2298789"/>
                <a:ext cx="191476" cy="181559"/>
              </a:xfrm>
              <a:custGeom>
                <a:avLst/>
                <a:gdLst>
                  <a:gd name="T0" fmla="*/ 2147483647 w 5020"/>
                  <a:gd name="T1" fmla="*/ 2147483647 h 4763"/>
                  <a:gd name="T2" fmla="*/ 2147483647 w 5020"/>
                  <a:gd name="T3" fmla="*/ 2147483647 h 4763"/>
                  <a:gd name="T4" fmla="*/ 2147483647 w 5020"/>
                  <a:gd name="T5" fmla="*/ 2147483647 h 4763"/>
                  <a:gd name="T6" fmla="*/ 2147483647 w 5020"/>
                  <a:gd name="T7" fmla="*/ 2147483647 h 4763"/>
                  <a:gd name="T8" fmla="*/ 2147483647 w 5020"/>
                  <a:gd name="T9" fmla="*/ 2147483647 h 4763"/>
                  <a:gd name="T10" fmla="*/ 2147483647 w 5020"/>
                  <a:gd name="T11" fmla="*/ 2147483647 h 4763"/>
                  <a:gd name="T12" fmla="*/ 2147483647 w 5020"/>
                  <a:gd name="T13" fmla="*/ 2147483647 h 4763"/>
                  <a:gd name="T14" fmla="*/ 2147483647 w 5020"/>
                  <a:gd name="T15" fmla="*/ 2147483647 h 4763"/>
                  <a:gd name="T16" fmla="*/ 2147483647 w 5020"/>
                  <a:gd name="T17" fmla="*/ 2147483647 h 4763"/>
                  <a:gd name="T18" fmla="*/ 2147483647 w 5020"/>
                  <a:gd name="T19" fmla="*/ 2147483647 h 4763"/>
                  <a:gd name="T20" fmla="*/ 2147483647 w 5020"/>
                  <a:gd name="T21" fmla="*/ 2147483647 h 4763"/>
                  <a:gd name="T22" fmla="*/ 2147483647 w 5020"/>
                  <a:gd name="T23" fmla="*/ 2147483647 h 4763"/>
                  <a:gd name="T24" fmla="*/ 2147483647 w 5020"/>
                  <a:gd name="T25" fmla="*/ 2147483647 h 4763"/>
                  <a:gd name="T26" fmla="*/ 2147483647 w 5020"/>
                  <a:gd name="T27" fmla="*/ 2147483647 h 4763"/>
                  <a:gd name="T28" fmla="*/ 2147483647 w 5020"/>
                  <a:gd name="T29" fmla="*/ 2147483647 h 4763"/>
                  <a:gd name="T30" fmla="*/ 2147483647 w 5020"/>
                  <a:gd name="T31" fmla="*/ 2147483647 h 4763"/>
                  <a:gd name="T32" fmla="*/ 2147483647 w 5020"/>
                  <a:gd name="T33" fmla="*/ 2147483647 h 4763"/>
                  <a:gd name="T34" fmla="*/ 2147483647 w 5020"/>
                  <a:gd name="T35" fmla="*/ 2147483647 h 4763"/>
                  <a:gd name="T36" fmla="*/ 2147483647 w 5020"/>
                  <a:gd name="T37" fmla="*/ 2147483647 h 4763"/>
                  <a:gd name="T38" fmla="*/ 2147483647 w 5020"/>
                  <a:gd name="T39" fmla="*/ 2147483647 h 4763"/>
                  <a:gd name="T40" fmla="*/ 2147483647 w 5020"/>
                  <a:gd name="T41" fmla="*/ 2147483647 h 4763"/>
                  <a:gd name="T42" fmla="*/ 2147483647 w 5020"/>
                  <a:gd name="T43" fmla="*/ 2147483647 h 4763"/>
                  <a:gd name="T44" fmla="*/ 2147483647 w 5020"/>
                  <a:gd name="T45" fmla="*/ 2147483647 h 4763"/>
                  <a:gd name="T46" fmla="*/ 2147483647 w 5020"/>
                  <a:gd name="T47" fmla="*/ 2147483647 h 4763"/>
                  <a:gd name="T48" fmla="*/ 2147483647 w 5020"/>
                  <a:gd name="T49" fmla="*/ 2147483647 h 4763"/>
                  <a:gd name="T50" fmla="*/ 2147483647 w 5020"/>
                  <a:gd name="T51" fmla="*/ 2147483647 h 4763"/>
                  <a:gd name="T52" fmla="*/ 2147483647 w 5020"/>
                  <a:gd name="T53" fmla="*/ 2147483647 h 4763"/>
                  <a:gd name="T54" fmla="*/ 2147483647 w 5020"/>
                  <a:gd name="T55" fmla="*/ 2147483647 h 4763"/>
                  <a:gd name="T56" fmla="*/ 2147483647 w 5020"/>
                  <a:gd name="T57" fmla="*/ 2147483647 h 4763"/>
                  <a:gd name="T58" fmla="*/ 2147483647 w 5020"/>
                  <a:gd name="T59" fmla="*/ 2147483647 h 4763"/>
                  <a:gd name="T60" fmla="*/ 2147483647 w 5020"/>
                  <a:gd name="T61" fmla="*/ 2147483647 h 4763"/>
                  <a:gd name="T62" fmla="*/ 2147483647 w 5020"/>
                  <a:gd name="T63" fmla="*/ 2147483647 h 4763"/>
                  <a:gd name="T64" fmla="*/ 2147483647 w 5020"/>
                  <a:gd name="T65" fmla="*/ 2147483647 h 4763"/>
                  <a:gd name="T66" fmla="*/ 2147483647 w 5020"/>
                  <a:gd name="T67" fmla="*/ 2147483647 h 4763"/>
                  <a:gd name="T68" fmla="*/ 2147483647 w 5020"/>
                  <a:gd name="T69" fmla="*/ 2147483647 h 4763"/>
                  <a:gd name="T70" fmla="*/ 2147483647 w 5020"/>
                  <a:gd name="T71" fmla="*/ 2147483647 h 4763"/>
                  <a:gd name="T72" fmla="*/ 2147483647 w 5020"/>
                  <a:gd name="T73" fmla="*/ 2147483647 h 4763"/>
                  <a:gd name="T74" fmla="*/ 2147483647 w 5020"/>
                  <a:gd name="T75" fmla="*/ 2147483647 h 4763"/>
                  <a:gd name="T76" fmla="*/ 2147483647 w 5020"/>
                  <a:gd name="T77" fmla="*/ 2147483647 h 4763"/>
                  <a:gd name="T78" fmla="*/ 2147483647 w 5020"/>
                  <a:gd name="T79" fmla="*/ 2147483647 h 4763"/>
                  <a:gd name="T80" fmla="*/ 2147483647 w 5020"/>
                  <a:gd name="T81" fmla="*/ 2147483647 h 4763"/>
                  <a:gd name="T82" fmla="*/ 2147483647 w 5020"/>
                  <a:gd name="T83" fmla="*/ 2147483647 h 4763"/>
                  <a:gd name="T84" fmla="*/ 2147483647 w 5020"/>
                  <a:gd name="T85" fmla="*/ 2147483647 h 4763"/>
                  <a:gd name="T86" fmla="*/ 2147483647 w 5020"/>
                  <a:gd name="T87" fmla="*/ 2147483647 h 4763"/>
                  <a:gd name="T88" fmla="*/ 2147483647 w 5020"/>
                  <a:gd name="T89" fmla="*/ 2147483647 h 4763"/>
                  <a:gd name="T90" fmla="*/ 0 w 5020"/>
                  <a:gd name="T91" fmla="*/ 2147483647 h 4763"/>
                  <a:gd name="T92" fmla="*/ 2147483647 w 5020"/>
                  <a:gd name="T93" fmla="*/ 2147483647 h 4763"/>
                  <a:gd name="T94" fmla="*/ 2147483647 w 5020"/>
                  <a:gd name="T95" fmla="*/ 2147483647 h 4763"/>
                  <a:gd name="T96" fmla="*/ 2147483647 w 5020"/>
                  <a:gd name="T97" fmla="*/ 2147483647 h 4763"/>
                  <a:gd name="T98" fmla="*/ 2147483647 w 5020"/>
                  <a:gd name="T99" fmla="*/ 2147483647 h 4763"/>
                  <a:gd name="T100" fmla="*/ 2147483647 w 5020"/>
                  <a:gd name="T101" fmla="*/ 2147483647 h 4763"/>
                  <a:gd name="T102" fmla="*/ 2147483647 w 5020"/>
                  <a:gd name="T103" fmla="*/ 2147483647 h 4763"/>
                  <a:gd name="T104" fmla="*/ 2147483647 w 5020"/>
                  <a:gd name="T105" fmla="*/ 2147483647 h 47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020"/>
                  <a:gd name="T160" fmla="*/ 0 h 4763"/>
                  <a:gd name="T161" fmla="*/ 5020 w 5020"/>
                  <a:gd name="T162" fmla="*/ 4763 h 476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020" h="4763">
                    <a:moveTo>
                      <a:pt x="1207" y="3692"/>
                    </a:moveTo>
                    <a:lnTo>
                      <a:pt x="1207" y="3986"/>
                    </a:lnTo>
                    <a:lnTo>
                      <a:pt x="1011" y="3986"/>
                    </a:lnTo>
                    <a:lnTo>
                      <a:pt x="1011" y="3692"/>
                    </a:lnTo>
                    <a:lnTo>
                      <a:pt x="1207" y="3692"/>
                    </a:lnTo>
                    <a:close/>
                    <a:moveTo>
                      <a:pt x="1207" y="3191"/>
                    </a:moveTo>
                    <a:lnTo>
                      <a:pt x="1207" y="3495"/>
                    </a:lnTo>
                    <a:lnTo>
                      <a:pt x="1011" y="3495"/>
                    </a:lnTo>
                    <a:lnTo>
                      <a:pt x="1011" y="3191"/>
                    </a:lnTo>
                    <a:lnTo>
                      <a:pt x="1207" y="3191"/>
                    </a:lnTo>
                    <a:close/>
                    <a:moveTo>
                      <a:pt x="1207" y="2689"/>
                    </a:moveTo>
                    <a:lnTo>
                      <a:pt x="1207" y="2994"/>
                    </a:lnTo>
                    <a:lnTo>
                      <a:pt x="1011" y="2994"/>
                    </a:lnTo>
                    <a:lnTo>
                      <a:pt x="1011" y="2689"/>
                    </a:lnTo>
                    <a:lnTo>
                      <a:pt x="1207" y="2689"/>
                    </a:lnTo>
                    <a:close/>
                    <a:moveTo>
                      <a:pt x="1207" y="2186"/>
                    </a:moveTo>
                    <a:lnTo>
                      <a:pt x="1207" y="2492"/>
                    </a:lnTo>
                    <a:lnTo>
                      <a:pt x="1011" y="2492"/>
                    </a:lnTo>
                    <a:lnTo>
                      <a:pt x="1011" y="2186"/>
                    </a:lnTo>
                    <a:lnTo>
                      <a:pt x="1207" y="2186"/>
                    </a:lnTo>
                    <a:close/>
                    <a:moveTo>
                      <a:pt x="1207" y="1700"/>
                    </a:moveTo>
                    <a:lnTo>
                      <a:pt x="1207" y="1990"/>
                    </a:lnTo>
                    <a:lnTo>
                      <a:pt x="1011" y="1990"/>
                    </a:lnTo>
                    <a:lnTo>
                      <a:pt x="1011" y="1700"/>
                    </a:lnTo>
                    <a:lnTo>
                      <a:pt x="1207" y="1700"/>
                    </a:lnTo>
                    <a:close/>
                    <a:moveTo>
                      <a:pt x="765" y="3692"/>
                    </a:moveTo>
                    <a:lnTo>
                      <a:pt x="765" y="3986"/>
                    </a:lnTo>
                    <a:lnTo>
                      <a:pt x="569" y="3986"/>
                    </a:lnTo>
                    <a:lnTo>
                      <a:pt x="569" y="3692"/>
                    </a:lnTo>
                    <a:lnTo>
                      <a:pt x="765" y="3692"/>
                    </a:lnTo>
                    <a:close/>
                    <a:moveTo>
                      <a:pt x="765" y="3191"/>
                    </a:moveTo>
                    <a:lnTo>
                      <a:pt x="765" y="3495"/>
                    </a:lnTo>
                    <a:lnTo>
                      <a:pt x="569" y="3495"/>
                    </a:lnTo>
                    <a:lnTo>
                      <a:pt x="569" y="3191"/>
                    </a:lnTo>
                    <a:lnTo>
                      <a:pt x="765" y="3191"/>
                    </a:lnTo>
                    <a:close/>
                    <a:moveTo>
                      <a:pt x="765" y="2689"/>
                    </a:moveTo>
                    <a:lnTo>
                      <a:pt x="765" y="2994"/>
                    </a:lnTo>
                    <a:lnTo>
                      <a:pt x="569" y="2994"/>
                    </a:lnTo>
                    <a:lnTo>
                      <a:pt x="569" y="2689"/>
                    </a:lnTo>
                    <a:lnTo>
                      <a:pt x="765" y="2689"/>
                    </a:lnTo>
                    <a:close/>
                    <a:moveTo>
                      <a:pt x="765" y="2186"/>
                    </a:moveTo>
                    <a:lnTo>
                      <a:pt x="765" y="2492"/>
                    </a:lnTo>
                    <a:lnTo>
                      <a:pt x="569" y="2492"/>
                    </a:lnTo>
                    <a:lnTo>
                      <a:pt x="569" y="2186"/>
                    </a:lnTo>
                    <a:lnTo>
                      <a:pt x="765" y="2186"/>
                    </a:lnTo>
                    <a:close/>
                    <a:moveTo>
                      <a:pt x="765" y="1700"/>
                    </a:moveTo>
                    <a:lnTo>
                      <a:pt x="765" y="1990"/>
                    </a:lnTo>
                    <a:lnTo>
                      <a:pt x="569" y="1990"/>
                    </a:lnTo>
                    <a:lnTo>
                      <a:pt x="569" y="1700"/>
                    </a:lnTo>
                    <a:lnTo>
                      <a:pt x="765" y="1700"/>
                    </a:lnTo>
                    <a:close/>
                    <a:moveTo>
                      <a:pt x="4008" y="3692"/>
                    </a:moveTo>
                    <a:lnTo>
                      <a:pt x="4008" y="3986"/>
                    </a:lnTo>
                    <a:lnTo>
                      <a:pt x="3812" y="3986"/>
                    </a:lnTo>
                    <a:lnTo>
                      <a:pt x="3812" y="3692"/>
                    </a:lnTo>
                    <a:lnTo>
                      <a:pt x="4008" y="3692"/>
                    </a:lnTo>
                    <a:close/>
                    <a:moveTo>
                      <a:pt x="4008" y="3191"/>
                    </a:moveTo>
                    <a:lnTo>
                      <a:pt x="4008" y="3495"/>
                    </a:lnTo>
                    <a:lnTo>
                      <a:pt x="3812" y="3495"/>
                    </a:lnTo>
                    <a:lnTo>
                      <a:pt x="3812" y="3191"/>
                    </a:lnTo>
                    <a:lnTo>
                      <a:pt x="4008" y="3191"/>
                    </a:lnTo>
                    <a:close/>
                    <a:moveTo>
                      <a:pt x="4008" y="2689"/>
                    </a:moveTo>
                    <a:lnTo>
                      <a:pt x="4008" y="2994"/>
                    </a:lnTo>
                    <a:lnTo>
                      <a:pt x="3812" y="2994"/>
                    </a:lnTo>
                    <a:lnTo>
                      <a:pt x="3812" y="2689"/>
                    </a:lnTo>
                    <a:lnTo>
                      <a:pt x="4008" y="2689"/>
                    </a:lnTo>
                    <a:close/>
                    <a:moveTo>
                      <a:pt x="4008" y="2186"/>
                    </a:moveTo>
                    <a:lnTo>
                      <a:pt x="4008" y="2492"/>
                    </a:lnTo>
                    <a:lnTo>
                      <a:pt x="3812" y="2492"/>
                    </a:lnTo>
                    <a:lnTo>
                      <a:pt x="3812" y="2186"/>
                    </a:lnTo>
                    <a:lnTo>
                      <a:pt x="4008" y="2186"/>
                    </a:lnTo>
                    <a:close/>
                    <a:moveTo>
                      <a:pt x="4008" y="1700"/>
                    </a:moveTo>
                    <a:lnTo>
                      <a:pt x="4008" y="1990"/>
                    </a:lnTo>
                    <a:lnTo>
                      <a:pt x="3812" y="1990"/>
                    </a:lnTo>
                    <a:lnTo>
                      <a:pt x="3812" y="1700"/>
                    </a:lnTo>
                    <a:lnTo>
                      <a:pt x="4008" y="1700"/>
                    </a:lnTo>
                    <a:close/>
                    <a:moveTo>
                      <a:pt x="4450" y="3692"/>
                    </a:moveTo>
                    <a:lnTo>
                      <a:pt x="4450" y="3986"/>
                    </a:lnTo>
                    <a:lnTo>
                      <a:pt x="4254" y="3986"/>
                    </a:lnTo>
                    <a:lnTo>
                      <a:pt x="4254" y="3692"/>
                    </a:lnTo>
                    <a:lnTo>
                      <a:pt x="4450" y="3692"/>
                    </a:lnTo>
                    <a:close/>
                    <a:moveTo>
                      <a:pt x="4450" y="3191"/>
                    </a:moveTo>
                    <a:lnTo>
                      <a:pt x="4450" y="3495"/>
                    </a:lnTo>
                    <a:lnTo>
                      <a:pt x="4254" y="3495"/>
                    </a:lnTo>
                    <a:lnTo>
                      <a:pt x="4254" y="3191"/>
                    </a:lnTo>
                    <a:lnTo>
                      <a:pt x="4450" y="3191"/>
                    </a:lnTo>
                    <a:close/>
                    <a:moveTo>
                      <a:pt x="4450" y="2689"/>
                    </a:moveTo>
                    <a:lnTo>
                      <a:pt x="4450" y="2994"/>
                    </a:lnTo>
                    <a:lnTo>
                      <a:pt x="4254" y="2994"/>
                    </a:lnTo>
                    <a:lnTo>
                      <a:pt x="4254" y="2689"/>
                    </a:lnTo>
                    <a:lnTo>
                      <a:pt x="4450" y="2689"/>
                    </a:lnTo>
                    <a:close/>
                    <a:moveTo>
                      <a:pt x="4450" y="2186"/>
                    </a:moveTo>
                    <a:lnTo>
                      <a:pt x="4450" y="2492"/>
                    </a:lnTo>
                    <a:lnTo>
                      <a:pt x="4254" y="2492"/>
                    </a:lnTo>
                    <a:lnTo>
                      <a:pt x="4254" y="2186"/>
                    </a:lnTo>
                    <a:lnTo>
                      <a:pt x="4450" y="2186"/>
                    </a:lnTo>
                    <a:close/>
                    <a:moveTo>
                      <a:pt x="4450" y="1700"/>
                    </a:moveTo>
                    <a:lnTo>
                      <a:pt x="4450" y="1990"/>
                    </a:lnTo>
                    <a:lnTo>
                      <a:pt x="4254" y="1990"/>
                    </a:lnTo>
                    <a:lnTo>
                      <a:pt x="4254" y="1700"/>
                    </a:lnTo>
                    <a:lnTo>
                      <a:pt x="4450" y="1700"/>
                    </a:lnTo>
                    <a:close/>
                    <a:moveTo>
                      <a:pt x="2461" y="4562"/>
                    </a:moveTo>
                    <a:lnTo>
                      <a:pt x="2275" y="4562"/>
                    </a:lnTo>
                    <a:lnTo>
                      <a:pt x="2275" y="4285"/>
                    </a:lnTo>
                    <a:lnTo>
                      <a:pt x="2461" y="4285"/>
                    </a:lnTo>
                    <a:lnTo>
                      <a:pt x="2461" y="4562"/>
                    </a:lnTo>
                    <a:close/>
                    <a:moveTo>
                      <a:pt x="2743" y="4562"/>
                    </a:moveTo>
                    <a:lnTo>
                      <a:pt x="2559" y="4562"/>
                    </a:lnTo>
                    <a:lnTo>
                      <a:pt x="2559" y="4285"/>
                    </a:lnTo>
                    <a:lnTo>
                      <a:pt x="2743" y="4285"/>
                    </a:lnTo>
                    <a:lnTo>
                      <a:pt x="2743" y="4562"/>
                    </a:lnTo>
                    <a:close/>
                    <a:moveTo>
                      <a:pt x="2166" y="3692"/>
                    </a:moveTo>
                    <a:lnTo>
                      <a:pt x="1970" y="3692"/>
                    </a:lnTo>
                    <a:lnTo>
                      <a:pt x="1970" y="3986"/>
                    </a:lnTo>
                    <a:lnTo>
                      <a:pt x="2166" y="3986"/>
                    </a:lnTo>
                    <a:lnTo>
                      <a:pt x="2166" y="3692"/>
                    </a:lnTo>
                    <a:close/>
                    <a:moveTo>
                      <a:pt x="2166" y="3191"/>
                    </a:moveTo>
                    <a:lnTo>
                      <a:pt x="1970" y="3191"/>
                    </a:lnTo>
                    <a:lnTo>
                      <a:pt x="1970" y="3495"/>
                    </a:lnTo>
                    <a:lnTo>
                      <a:pt x="2166" y="3495"/>
                    </a:lnTo>
                    <a:lnTo>
                      <a:pt x="2166" y="3191"/>
                    </a:lnTo>
                    <a:close/>
                    <a:moveTo>
                      <a:pt x="2166" y="2689"/>
                    </a:moveTo>
                    <a:lnTo>
                      <a:pt x="1970" y="2689"/>
                    </a:lnTo>
                    <a:lnTo>
                      <a:pt x="1970" y="2994"/>
                    </a:lnTo>
                    <a:lnTo>
                      <a:pt x="2166" y="2994"/>
                    </a:lnTo>
                    <a:lnTo>
                      <a:pt x="2166" y="2689"/>
                    </a:lnTo>
                    <a:close/>
                    <a:moveTo>
                      <a:pt x="2166" y="2186"/>
                    </a:moveTo>
                    <a:lnTo>
                      <a:pt x="1970" y="2186"/>
                    </a:lnTo>
                    <a:lnTo>
                      <a:pt x="1970" y="2492"/>
                    </a:lnTo>
                    <a:lnTo>
                      <a:pt x="2166" y="2492"/>
                    </a:lnTo>
                    <a:lnTo>
                      <a:pt x="2166" y="2186"/>
                    </a:lnTo>
                    <a:close/>
                    <a:moveTo>
                      <a:pt x="2166" y="1685"/>
                    </a:moveTo>
                    <a:lnTo>
                      <a:pt x="1970" y="1685"/>
                    </a:lnTo>
                    <a:lnTo>
                      <a:pt x="1970" y="1990"/>
                    </a:lnTo>
                    <a:lnTo>
                      <a:pt x="2166" y="1990"/>
                    </a:lnTo>
                    <a:lnTo>
                      <a:pt x="2166" y="1685"/>
                    </a:lnTo>
                    <a:close/>
                    <a:moveTo>
                      <a:pt x="2166" y="1180"/>
                    </a:moveTo>
                    <a:lnTo>
                      <a:pt x="1970" y="1180"/>
                    </a:lnTo>
                    <a:lnTo>
                      <a:pt x="1970" y="1489"/>
                    </a:lnTo>
                    <a:lnTo>
                      <a:pt x="2166" y="1489"/>
                    </a:lnTo>
                    <a:lnTo>
                      <a:pt x="2166" y="1180"/>
                    </a:lnTo>
                    <a:close/>
                    <a:moveTo>
                      <a:pt x="2608" y="3692"/>
                    </a:moveTo>
                    <a:lnTo>
                      <a:pt x="2412" y="3692"/>
                    </a:lnTo>
                    <a:lnTo>
                      <a:pt x="2412" y="3986"/>
                    </a:lnTo>
                    <a:lnTo>
                      <a:pt x="2608" y="3986"/>
                    </a:lnTo>
                    <a:lnTo>
                      <a:pt x="2608" y="3692"/>
                    </a:lnTo>
                    <a:close/>
                    <a:moveTo>
                      <a:pt x="2608" y="3191"/>
                    </a:moveTo>
                    <a:lnTo>
                      <a:pt x="2412" y="3191"/>
                    </a:lnTo>
                    <a:lnTo>
                      <a:pt x="2412" y="3495"/>
                    </a:lnTo>
                    <a:lnTo>
                      <a:pt x="2608" y="3495"/>
                    </a:lnTo>
                    <a:lnTo>
                      <a:pt x="2608" y="3191"/>
                    </a:lnTo>
                    <a:close/>
                    <a:moveTo>
                      <a:pt x="2608" y="2689"/>
                    </a:moveTo>
                    <a:lnTo>
                      <a:pt x="2412" y="2689"/>
                    </a:lnTo>
                    <a:lnTo>
                      <a:pt x="2412" y="2994"/>
                    </a:lnTo>
                    <a:lnTo>
                      <a:pt x="2608" y="2994"/>
                    </a:lnTo>
                    <a:lnTo>
                      <a:pt x="2608" y="2689"/>
                    </a:lnTo>
                    <a:close/>
                    <a:moveTo>
                      <a:pt x="2608" y="2186"/>
                    </a:moveTo>
                    <a:lnTo>
                      <a:pt x="2412" y="2186"/>
                    </a:lnTo>
                    <a:lnTo>
                      <a:pt x="2412" y="2492"/>
                    </a:lnTo>
                    <a:lnTo>
                      <a:pt x="2608" y="2492"/>
                    </a:lnTo>
                    <a:lnTo>
                      <a:pt x="2608" y="2186"/>
                    </a:lnTo>
                    <a:close/>
                    <a:moveTo>
                      <a:pt x="2608" y="1685"/>
                    </a:moveTo>
                    <a:lnTo>
                      <a:pt x="2412" y="1685"/>
                    </a:lnTo>
                    <a:lnTo>
                      <a:pt x="2412" y="1990"/>
                    </a:lnTo>
                    <a:lnTo>
                      <a:pt x="2608" y="1990"/>
                    </a:lnTo>
                    <a:lnTo>
                      <a:pt x="2608" y="1685"/>
                    </a:lnTo>
                    <a:close/>
                    <a:moveTo>
                      <a:pt x="2608" y="1180"/>
                    </a:moveTo>
                    <a:lnTo>
                      <a:pt x="2412" y="1180"/>
                    </a:lnTo>
                    <a:lnTo>
                      <a:pt x="2412" y="1489"/>
                    </a:lnTo>
                    <a:lnTo>
                      <a:pt x="2608" y="1489"/>
                    </a:lnTo>
                    <a:lnTo>
                      <a:pt x="2608" y="1180"/>
                    </a:lnTo>
                    <a:close/>
                    <a:moveTo>
                      <a:pt x="3050" y="3692"/>
                    </a:moveTo>
                    <a:lnTo>
                      <a:pt x="2854" y="3692"/>
                    </a:lnTo>
                    <a:lnTo>
                      <a:pt x="2854" y="3986"/>
                    </a:lnTo>
                    <a:lnTo>
                      <a:pt x="3050" y="3986"/>
                    </a:lnTo>
                    <a:lnTo>
                      <a:pt x="3050" y="3692"/>
                    </a:lnTo>
                    <a:close/>
                    <a:moveTo>
                      <a:pt x="3050" y="3191"/>
                    </a:moveTo>
                    <a:lnTo>
                      <a:pt x="2854" y="3191"/>
                    </a:lnTo>
                    <a:lnTo>
                      <a:pt x="2854" y="3495"/>
                    </a:lnTo>
                    <a:lnTo>
                      <a:pt x="3050" y="3495"/>
                    </a:lnTo>
                    <a:lnTo>
                      <a:pt x="3050" y="3191"/>
                    </a:lnTo>
                    <a:close/>
                    <a:moveTo>
                      <a:pt x="3050" y="2689"/>
                    </a:moveTo>
                    <a:lnTo>
                      <a:pt x="2854" y="2689"/>
                    </a:lnTo>
                    <a:lnTo>
                      <a:pt x="2854" y="2994"/>
                    </a:lnTo>
                    <a:lnTo>
                      <a:pt x="3050" y="2994"/>
                    </a:lnTo>
                    <a:lnTo>
                      <a:pt x="3050" y="2689"/>
                    </a:lnTo>
                    <a:close/>
                    <a:moveTo>
                      <a:pt x="3050" y="2186"/>
                    </a:moveTo>
                    <a:lnTo>
                      <a:pt x="2854" y="2186"/>
                    </a:lnTo>
                    <a:lnTo>
                      <a:pt x="2854" y="2492"/>
                    </a:lnTo>
                    <a:lnTo>
                      <a:pt x="3050" y="2492"/>
                    </a:lnTo>
                    <a:lnTo>
                      <a:pt x="3050" y="2186"/>
                    </a:lnTo>
                    <a:close/>
                    <a:moveTo>
                      <a:pt x="3050" y="1685"/>
                    </a:moveTo>
                    <a:lnTo>
                      <a:pt x="2854" y="1685"/>
                    </a:lnTo>
                    <a:lnTo>
                      <a:pt x="2854" y="1990"/>
                    </a:lnTo>
                    <a:lnTo>
                      <a:pt x="3050" y="1990"/>
                    </a:lnTo>
                    <a:lnTo>
                      <a:pt x="3050" y="1685"/>
                    </a:lnTo>
                    <a:close/>
                    <a:moveTo>
                      <a:pt x="3050" y="1180"/>
                    </a:moveTo>
                    <a:lnTo>
                      <a:pt x="2854" y="1180"/>
                    </a:lnTo>
                    <a:lnTo>
                      <a:pt x="2854" y="1489"/>
                    </a:lnTo>
                    <a:lnTo>
                      <a:pt x="3050" y="1489"/>
                    </a:lnTo>
                    <a:lnTo>
                      <a:pt x="3050" y="1180"/>
                    </a:lnTo>
                    <a:close/>
                    <a:moveTo>
                      <a:pt x="2995" y="296"/>
                    </a:moveTo>
                    <a:lnTo>
                      <a:pt x="2510" y="136"/>
                    </a:lnTo>
                    <a:lnTo>
                      <a:pt x="2510" y="502"/>
                    </a:lnTo>
                    <a:lnTo>
                      <a:pt x="2995" y="296"/>
                    </a:lnTo>
                    <a:close/>
                    <a:moveTo>
                      <a:pt x="3210" y="741"/>
                    </a:moveTo>
                    <a:lnTo>
                      <a:pt x="3210" y="343"/>
                    </a:lnTo>
                    <a:lnTo>
                      <a:pt x="3652" y="489"/>
                    </a:lnTo>
                    <a:lnTo>
                      <a:pt x="3308" y="635"/>
                    </a:lnTo>
                    <a:lnTo>
                      <a:pt x="3308" y="741"/>
                    </a:lnTo>
                    <a:lnTo>
                      <a:pt x="3586" y="741"/>
                    </a:lnTo>
                    <a:lnTo>
                      <a:pt x="3586" y="4562"/>
                    </a:lnTo>
                    <a:lnTo>
                      <a:pt x="2842" y="4562"/>
                    </a:lnTo>
                    <a:lnTo>
                      <a:pt x="2842" y="4187"/>
                    </a:lnTo>
                    <a:lnTo>
                      <a:pt x="2177" y="4187"/>
                    </a:lnTo>
                    <a:lnTo>
                      <a:pt x="2177" y="4562"/>
                    </a:lnTo>
                    <a:lnTo>
                      <a:pt x="1433" y="4562"/>
                    </a:lnTo>
                    <a:lnTo>
                      <a:pt x="1433" y="741"/>
                    </a:lnTo>
                    <a:lnTo>
                      <a:pt x="1706" y="741"/>
                    </a:lnTo>
                    <a:lnTo>
                      <a:pt x="1706" y="343"/>
                    </a:lnTo>
                    <a:lnTo>
                      <a:pt x="2148" y="489"/>
                    </a:lnTo>
                    <a:lnTo>
                      <a:pt x="1804" y="635"/>
                    </a:lnTo>
                    <a:lnTo>
                      <a:pt x="1804" y="741"/>
                    </a:lnTo>
                    <a:lnTo>
                      <a:pt x="2412" y="741"/>
                    </a:lnTo>
                    <a:lnTo>
                      <a:pt x="2412" y="0"/>
                    </a:lnTo>
                    <a:lnTo>
                      <a:pt x="3274" y="285"/>
                    </a:lnTo>
                    <a:lnTo>
                      <a:pt x="2510" y="609"/>
                    </a:lnTo>
                    <a:lnTo>
                      <a:pt x="2510" y="741"/>
                    </a:lnTo>
                    <a:lnTo>
                      <a:pt x="3210" y="741"/>
                    </a:lnTo>
                    <a:close/>
                    <a:moveTo>
                      <a:pt x="5020" y="4763"/>
                    </a:moveTo>
                    <a:lnTo>
                      <a:pt x="0" y="4763"/>
                    </a:lnTo>
                    <a:lnTo>
                      <a:pt x="0" y="4665"/>
                    </a:lnTo>
                    <a:lnTo>
                      <a:pt x="5020" y="4665"/>
                    </a:lnTo>
                    <a:lnTo>
                      <a:pt x="5020" y="4763"/>
                    </a:lnTo>
                    <a:close/>
                    <a:moveTo>
                      <a:pt x="4084" y="1318"/>
                    </a:moveTo>
                    <a:lnTo>
                      <a:pt x="4084" y="854"/>
                    </a:lnTo>
                    <a:lnTo>
                      <a:pt x="4526" y="1000"/>
                    </a:lnTo>
                    <a:lnTo>
                      <a:pt x="4183" y="1146"/>
                    </a:lnTo>
                    <a:lnTo>
                      <a:pt x="4183" y="1318"/>
                    </a:lnTo>
                    <a:lnTo>
                      <a:pt x="4745" y="1318"/>
                    </a:lnTo>
                    <a:lnTo>
                      <a:pt x="4745" y="3671"/>
                    </a:lnTo>
                    <a:lnTo>
                      <a:pt x="4902" y="3907"/>
                    </a:lnTo>
                    <a:lnTo>
                      <a:pt x="4902" y="4562"/>
                    </a:lnTo>
                    <a:lnTo>
                      <a:pt x="4804" y="4562"/>
                    </a:lnTo>
                    <a:lnTo>
                      <a:pt x="4804" y="3936"/>
                    </a:lnTo>
                    <a:lnTo>
                      <a:pt x="4647" y="3701"/>
                    </a:lnTo>
                    <a:lnTo>
                      <a:pt x="4647" y="1416"/>
                    </a:lnTo>
                    <a:lnTo>
                      <a:pt x="3782" y="1416"/>
                    </a:lnTo>
                    <a:lnTo>
                      <a:pt x="3782" y="1318"/>
                    </a:lnTo>
                    <a:lnTo>
                      <a:pt x="4084" y="1318"/>
                    </a:lnTo>
                    <a:close/>
                    <a:moveTo>
                      <a:pt x="840" y="1318"/>
                    </a:moveTo>
                    <a:lnTo>
                      <a:pt x="840" y="851"/>
                    </a:lnTo>
                    <a:lnTo>
                      <a:pt x="1282" y="997"/>
                    </a:lnTo>
                    <a:lnTo>
                      <a:pt x="938" y="1143"/>
                    </a:lnTo>
                    <a:lnTo>
                      <a:pt x="938" y="1318"/>
                    </a:lnTo>
                    <a:lnTo>
                      <a:pt x="1237" y="1318"/>
                    </a:lnTo>
                    <a:lnTo>
                      <a:pt x="1237" y="1416"/>
                    </a:lnTo>
                    <a:lnTo>
                      <a:pt x="373" y="1416"/>
                    </a:lnTo>
                    <a:lnTo>
                      <a:pt x="373" y="3701"/>
                    </a:lnTo>
                    <a:lnTo>
                      <a:pt x="216" y="3936"/>
                    </a:lnTo>
                    <a:lnTo>
                      <a:pt x="216" y="4562"/>
                    </a:lnTo>
                    <a:lnTo>
                      <a:pt x="118" y="4562"/>
                    </a:lnTo>
                    <a:lnTo>
                      <a:pt x="118" y="3907"/>
                    </a:lnTo>
                    <a:lnTo>
                      <a:pt x="275" y="3671"/>
                    </a:lnTo>
                    <a:lnTo>
                      <a:pt x="275" y="1318"/>
                    </a:lnTo>
                    <a:lnTo>
                      <a:pt x="840" y="1318"/>
                    </a:lnTo>
                    <a:close/>
                  </a:path>
                </a:pathLst>
              </a:custGeom>
              <a:solidFill>
                <a:srgbClr val="223D58">
                  <a:alpha val="7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443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Freeform 117"/>
              <p:cNvSpPr>
                <a:spLocks noChangeAspect="1" noEditPoints="1"/>
              </p:cNvSpPr>
              <p:nvPr/>
            </p:nvSpPr>
            <p:spPr bwMode="auto">
              <a:xfrm>
                <a:off x="2197966" y="2298062"/>
                <a:ext cx="191476" cy="181559"/>
              </a:xfrm>
              <a:custGeom>
                <a:avLst/>
                <a:gdLst>
                  <a:gd name="T0" fmla="*/ 2147483647 w 5020"/>
                  <a:gd name="T1" fmla="*/ 2147483647 h 4763"/>
                  <a:gd name="T2" fmla="*/ 2147483647 w 5020"/>
                  <a:gd name="T3" fmla="*/ 2147483647 h 4763"/>
                  <a:gd name="T4" fmla="*/ 2147483647 w 5020"/>
                  <a:gd name="T5" fmla="*/ 2147483647 h 4763"/>
                  <a:gd name="T6" fmla="*/ 2147483647 w 5020"/>
                  <a:gd name="T7" fmla="*/ 2147483647 h 4763"/>
                  <a:gd name="T8" fmla="*/ 2147483647 w 5020"/>
                  <a:gd name="T9" fmla="*/ 2147483647 h 4763"/>
                  <a:gd name="T10" fmla="*/ 2147483647 w 5020"/>
                  <a:gd name="T11" fmla="*/ 2147483647 h 4763"/>
                  <a:gd name="T12" fmla="*/ 2147483647 w 5020"/>
                  <a:gd name="T13" fmla="*/ 2147483647 h 4763"/>
                  <a:gd name="T14" fmla="*/ 2147483647 w 5020"/>
                  <a:gd name="T15" fmla="*/ 2147483647 h 4763"/>
                  <a:gd name="T16" fmla="*/ 2147483647 w 5020"/>
                  <a:gd name="T17" fmla="*/ 2147483647 h 4763"/>
                  <a:gd name="T18" fmla="*/ 2147483647 w 5020"/>
                  <a:gd name="T19" fmla="*/ 2147483647 h 4763"/>
                  <a:gd name="T20" fmla="*/ 2147483647 w 5020"/>
                  <a:gd name="T21" fmla="*/ 2147483647 h 4763"/>
                  <a:gd name="T22" fmla="*/ 2147483647 w 5020"/>
                  <a:gd name="T23" fmla="*/ 2147483647 h 4763"/>
                  <a:gd name="T24" fmla="*/ 2147483647 w 5020"/>
                  <a:gd name="T25" fmla="*/ 2147483647 h 4763"/>
                  <a:gd name="T26" fmla="*/ 2147483647 w 5020"/>
                  <a:gd name="T27" fmla="*/ 2147483647 h 4763"/>
                  <a:gd name="T28" fmla="*/ 2147483647 w 5020"/>
                  <a:gd name="T29" fmla="*/ 2147483647 h 4763"/>
                  <a:gd name="T30" fmla="*/ 2147483647 w 5020"/>
                  <a:gd name="T31" fmla="*/ 2147483647 h 4763"/>
                  <a:gd name="T32" fmla="*/ 2147483647 w 5020"/>
                  <a:gd name="T33" fmla="*/ 2147483647 h 4763"/>
                  <a:gd name="T34" fmla="*/ 2147483647 w 5020"/>
                  <a:gd name="T35" fmla="*/ 2147483647 h 4763"/>
                  <a:gd name="T36" fmla="*/ 2147483647 w 5020"/>
                  <a:gd name="T37" fmla="*/ 2147483647 h 4763"/>
                  <a:gd name="T38" fmla="*/ 2147483647 w 5020"/>
                  <a:gd name="T39" fmla="*/ 2147483647 h 4763"/>
                  <a:gd name="T40" fmla="*/ 2147483647 w 5020"/>
                  <a:gd name="T41" fmla="*/ 2147483647 h 4763"/>
                  <a:gd name="T42" fmla="*/ 2147483647 w 5020"/>
                  <a:gd name="T43" fmla="*/ 2147483647 h 4763"/>
                  <a:gd name="T44" fmla="*/ 2147483647 w 5020"/>
                  <a:gd name="T45" fmla="*/ 2147483647 h 4763"/>
                  <a:gd name="T46" fmla="*/ 2147483647 w 5020"/>
                  <a:gd name="T47" fmla="*/ 2147483647 h 4763"/>
                  <a:gd name="T48" fmla="*/ 2147483647 w 5020"/>
                  <a:gd name="T49" fmla="*/ 2147483647 h 4763"/>
                  <a:gd name="T50" fmla="*/ 2147483647 w 5020"/>
                  <a:gd name="T51" fmla="*/ 2147483647 h 4763"/>
                  <a:gd name="T52" fmla="*/ 2147483647 w 5020"/>
                  <a:gd name="T53" fmla="*/ 2147483647 h 4763"/>
                  <a:gd name="T54" fmla="*/ 2147483647 w 5020"/>
                  <a:gd name="T55" fmla="*/ 2147483647 h 4763"/>
                  <a:gd name="T56" fmla="*/ 2147483647 w 5020"/>
                  <a:gd name="T57" fmla="*/ 2147483647 h 4763"/>
                  <a:gd name="T58" fmla="*/ 2147483647 w 5020"/>
                  <a:gd name="T59" fmla="*/ 2147483647 h 4763"/>
                  <a:gd name="T60" fmla="*/ 2147483647 w 5020"/>
                  <a:gd name="T61" fmla="*/ 2147483647 h 4763"/>
                  <a:gd name="T62" fmla="*/ 2147483647 w 5020"/>
                  <a:gd name="T63" fmla="*/ 2147483647 h 4763"/>
                  <a:gd name="T64" fmla="*/ 2147483647 w 5020"/>
                  <a:gd name="T65" fmla="*/ 2147483647 h 4763"/>
                  <a:gd name="T66" fmla="*/ 2147483647 w 5020"/>
                  <a:gd name="T67" fmla="*/ 2147483647 h 4763"/>
                  <a:gd name="T68" fmla="*/ 2147483647 w 5020"/>
                  <a:gd name="T69" fmla="*/ 2147483647 h 4763"/>
                  <a:gd name="T70" fmla="*/ 2147483647 w 5020"/>
                  <a:gd name="T71" fmla="*/ 2147483647 h 4763"/>
                  <a:gd name="T72" fmla="*/ 2147483647 w 5020"/>
                  <a:gd name="T73" fmla="*/ 2147483647 h 4763"/>
                  <a:gd name="T74" fmla="*/ 2147483647 w 5020"/>
                  <a:gd name="T75" fmla="*/ 2147483647 h 4763"/>
                  <a:gd name="T76" fmla="*/ 2147483647 w 5020"/>
                  <a:gd name="T77" fmla="*/ 2147483647 h 4763"/>
                  <a:gd name="T78" fmla="*/ 2147483647 w 5020"/>
                  <a:gd name="T79" fmla="*/ 2147483647 h 4763"/>
                  <a:gd name="T80" fmla="*/ 2147483647 w 5020"/>
                  <a:gd name="T81" fmla="*/ 2147483647 h 4763"/>
                  <a:gd name="T82" fmla="*/ 2147483647 w 5020"/>
                  <a:gd name="T83" fmla="*/ 2147483647 h 4763"/>
                  <a:gd name="T84" fmla="*/ 2147483647 w 5020"/>
                  <a:gd name="T85" fmla="*/ 2147483647 h 4763"/>
                  <a:gd name="T86" fmla="*/ 2147483647 w 5020"/>
                  <a:gd name="T87" fmla="*/ 2147483647 h 4763"/>
                  <a:gd name="T88" fmla="*/ 2147483647 w 5020"/>
                  <a:gd name="T89" fmla="*/ 2147483647 h 4763"/>
                  <a:gd name="T90" fmla="*/ 0 w 5020"/>
                  <a:gd name="T91" fmla="*/ 2147483647 h 4763"/>
                  <a:gd name="T92" fmla="*/ 2147483647 w 5020"/>
                  <a:gd name="T93" fmla="*/ 2147483647 h 4763"/>
                  <a:gd name="T94" fmla="*/ 2147483647 w 5020"/>
                  <a:gd name="T95" fmla="*/ 2147483647 h 4763"/>
                  <a:gd name="T96" fmla="*/ 2147483647 w 5020"/>
                  <a:gd name="T97" fmla="*/ 2147483647 h 4763"/>
                  <a:gd name="T98" fmla="*/ 2147483647 w 5020"/>
                  <a:gd name="T99" fmla="*/ 2147483647 h 4763"/>
                  <a:gd name="T100" fmla="*/ 2147483647 w 5020"/>
                  <a:gd name="T101" fmla="*/ 2147483647 h 4763"/>
                  <a:gd name="T102" fmla="*/ 2147483647 w 5020"/>
                  <a:gd name="T103" fmla="*/ 2147483647 h 4763"/>
                  <a:gd name="T104" fmla="*/ 2147483647 w 5020"/>
                  <a:gd name="T105" fmla="*/ 2147483647 h 47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020"/>
                  <a:gd name="T160" fmla="*/ 0 h 4763"/>
                  <a:gd name="T161" fmla="*/ 5020 w 5020"/>
                  <a:gd name="T162" fmla="*/ 4763 h 476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020" h="4763">
                    <a:moveTo>
                      <a:pt x="1207" y="3692"/>
                    </a:moveTo>
                    <a:lnTo>
                      <a:pt x="1207" y="3986"/>
                    </a:lnTo>
                    <a:lnTo>
                      <a:pt x="1011" y="3986"/>
                    </a:lnTo>
                    <a:lnTo>
                      <a:pt x="1011" y="3692"/>
                    </a:lnTo>
                    <a:lnTo>
                      <a:pt x="1207" y="3692"/>
                    </a:lnTo>
                    <a:close/>
                    <a:moveTo>
                      <a:pt x="1207" y="3191"/>
                    </a:moveTo>
                    <a:lnTo>
                      <a:pt x="1207" y="3495"/>
                    </a:lnTo>
                    <a:lnTo>
                      <a:pt x="1011" y="3495"/>
                    </a:lnTo>
                    <a:lnTo>
                      <a:pt x="1011" y="3191"/>
                    </a:lnTo>
                    <a:lnTo>
                      <a:pt x="1207" y="3191"/>
                    </a:lnTo>
                    <a:close/>
                    <a:moveTo>
                      <a:pt x="1207" y="2689"/>
                    </a:moveTo>
                    <a:lnTo>
                      <a:pt x="1207" y="2994"/>
                    </a:lnTo>
                    <a:lnTo>
                      <a:pt x="1011" y="2994"/>
                    </a:lnTo>
                    <a:lnTo>
                      <a:pt x="1011" y="2689"/>
                    </a:lnTo>
                    <a:lnTo>
                      <a:pt x="1207" y="2689"/>
                    </a:lnTo>
                    <a:close/>
                    <a:moveTo>
                      <a:pt x="1207" y="2186"/>
                    </a:moveTo>
                    <a:lnTo>
                      <a:pt x="1207" y="2492"/>
                    </a:lnTo>
                    <a:lnTo>
                      <a:pt x="1011" y="2492"/>
                    </a:lnTo>
                    <a:lnTo>
                      <a:pt x="1011" y="2186"/>
                    </a:lnTo>
                    <a:lnTo>
                      <a:pt x="1207" y="2186"/>
                    </a:lnTo>
                    <a:close/>
                    <a:moveTo>
                      <a:pt x="1207" y="1700"/>
                    </a:moveTo>
                    <a:lnTo>
                      <a:pt x="1207" y="1990"/>
                    </a:lnTo>
                    <a:lnTo>
                      <a:pt x="1011" y="1990"/>
                    </a:lnTo>
                    <a:lnTo>
                      <a:pt x="1011" y="1700"/>
                    </a:lnTo>
                    <a:lnTo>
                      <a:pt x="1207" y="1700"/>
                    </a:lnTo>
                    <a:close/>
                    <a:moveTo>
                      <a:pt x="765" y="3692"/>
                    </a:moveTo>
                    <a:lnTo>
                      <a:pt x="765" y="3986"/>
                    </a:lnTo>
                    <a:lnTo>
                      <a:pt x="569" y="3986"/>
                    </a:lnTo>
                    <a:lnTo>
                      <a:pt x="569" y="3692"/>
                    </a:lnTo>
                    <a:lnTo>
                      <a:pt x="765" y="3692"/>
                    </a:lnTo>
                    <a:close/>
                    <a:moveTo>
                      <a:pt x="765" y="3191"/>
                    </a:moveTo>
                    <a:lnTo>
                      <a:pt x="765" y="3495"/>
                    </a:lnTo>
                    <a:lnTo>
                      <a:pt x="569" y="3495"/>
                    </a:lnTo>
                    <a:lnTo>
                      <a:pt x="569" y="3191"/>
                    </a:lnTo>
                    <a:lnTo>
                      <a:pt x="765" y="3191"/>
                    </a:lnTo>
                    <a:close/>
                    <a:moveTo>
                      <a:pt x="765" y="2689"/>
                    </a:moveTo>
                    <a:lnTo>
                      <a:pt x="765" y="2994"/>
                    </a:lnTo>
                    <a:lnTo>
                      <a:pt x="569" y="2994"/>
                    </a:lnTo>
                    <a:lnTo>
                      <a:pt x="569" y="2689"/>
                    </a:lnTo>
                    <a:lnTo>
                      <a:pt x="765" y="2689"/>
                    </a:lnTo>
                    <a:close/>
                    <a:moveTo>
                      <a:pt x="765" y="2186"/>
                    </a:moveTo>
                    <a:lnTo>
                      <a:pt x="765" y="2492"/>
                    </a:lnTo>
                    <a:lnTo>
                      <a:pt x="569" y="2492"/>
                    </a:lnTo>
                    <a:lnTo>
                      <a:pt x="569" y="2186"/>
                    </a:lnTo>
                    <a:lnTo>
                      <a:pt x="765" y="2186"/>
                    </a:lnTo>
                    <a:close/>
                    <a:moveTo>
                      <a:pt x="765" y="1700"/>
                    </a:moveTo>
                    <a:lnTo>
                      <a:pt x="765" y="1990"/>
                    </a:lnTo>
                    <a:lnTo>
                      <a:pt x="569" y="1990"/>
                    </a:lnTo>
                    <a:lnTo>
                      <a:pt x="569" y="1700"/>
                    </a:lnTo>
                    <a:lnTo>
                      <a:pt x="765" y="1700"/>
                    </a:lnTo>
                    <a:close/>
                    <a:moveTo>
                      <a:pt x="4008" y="3692"/>
                    </a:moveTo>
                    <a:lnTo>
                      <a:pt x="4008" y="3986"/>
                    </a:lnTo>
                    <a:lnTo>
                      <a:pt x="3812" y="3986"/>
                    </a:lnTo>
                    <a:lnTo>
                      <a:pt x="3812" y="3692"/>
                    </a:lnTo>
                    <a:lnTo>
                      <a:pt x="4008" y="3692"/>
                    </a:lnTo>
                    <a:close/>
                    <a:moveTo>
                      <a:pt x="4008" y="3191"/>
                    </a:moveTo>
                    <a:lnTo>
                      <a:pt x="4008" y="3495"/>
                    </a:lnTo>
                    <a:lnTo>
                      <a:pt x="3812" y="3495"/>
                    </a:lnTo>
                    <a:lnTo>
                      <a:pt x="3812" y="3191"/>
                    </a:lnTo>
                    <a:lnTo>
                      <a:pt x="4008" y="3191"/>
                    </a:lnTo>
                    <a:close/>
                    <a:moveTo>
                      <a:pt x="4008" y="2689"/>
                    </a:moveTo>
                    <a:lnTo>
                      <a:pt x="4008" y="2994"/>
                    </a:lnTo>
                    <a:lnTo>
                      <a:pt x="3812" y="2994"/>
                    </a:lnTo>
                    <a:lnTo>
                      <a:pt x="3812" y="2689"/>
                    </a:lnTo>
                    <a:lnTo>
                      <a:pt x="4008" y="2689"/>
                    </a:lnTo>
                    <a:close/>
                    <a:moveTo>
                      <a:pt x="4008" y="2186"/>
                    </a:moveTo>
                    <a:lnTo>
                      <a:pt x="4008" y="2492"/>
                    </a:lnTo>
                    <a:lnTo>
                      <a:pt x="3812" y="2492"/>
                    </a:lnTo>
                    <a:lnTo>
                      <a:pt x="3812" y="2186"/>
                    </a:lnTo>
                    <a:lnTo>
                      <a:pt x="4008" y="2186"/>
                    </a:lnTo>
                    <a:close/>
                    <a:moveTo>
                      <a:pt x="4008" y="1700"/>
                    </a:moveTo>
                    <a:lnTo>
                      <a:pt x="4008" y="1990"/>
                    </a:lnTo>
                    <a:lnTo>
                      <a:pt x="3812" y="1990"/>
                    </a:lnTo>
                    <a:lnTo>
                      <a:pt x="3812" y="1700"/>
                    </a:lnTo>
                    <a:lnTo>
                      <a:pt x="4008" y="1700"/>
                    </a:lnTo>
                    <a:close/>
                    <a:moveTo>
                      <a:pt x="4450" y="3692"/>
                    </a:moveTo>
                    <a:lnTo>
                      <a:pt x="4450" y="3986"/>
                    </a:lnTo>
                    <a:lnTo>
                      <a:pt x="4254" y="3986"/>
                    </a:lnTo>
                    <a:lnTo>
                      <a:pt x="4254" y="3692"/>
                    </a:lnTo>
                    <a:lnTo>
                      <a:pt x="4450" y="3692"/>
                    </a:lnTo>
                    <a:close/>
                    <a:moveTo>
                      <a:pt x="4450" y="3191"/>
                    </a:moveTo>
                    <a:lnTo>
                      <a:pt x="4450" y="3495"/>
                    </a:lnTo>
                    <a:lnTo>
                      <a:pt x="4254" y="3495"/>
                    </a:lnTo>
                    <a:lnTo>
                      <a:pt x="4254" y="3191"/>
                    </a:lnTo>
                    <a:lnTo>
                      <a:pt x="4450" y="3191"/>
                    </a:lnTo>
                    <a:close/>
                    <a:moveTo>
                      <a:pt x="4450" y="2689"/>
                    </a:moveTo>
                    <a:lnTo>
                      <a:pt x="4450" y="2994"/>
                    </a:lnTo>
                    <a:lnTo>
                      <a:pt x="4254" y="2994"/>
                    </a:lnTo>
                    <a:lnTo>
                      <a:pt x="4254" y="2689"/>
                    </a:lnTo>
                    <a:lnTo>
                      <a:pt x="4450" y="2689"/>
                    </a:lnTo>
                    <a:close/>
                    <a:moveTo>
                      <a:pt x="4450" y="2186"/>
                    </a:moveTo>
                    <a:lnTo>
                      <a:pt x="4450" y="2492"/>
                    </a:lnTo>
                    <a:lnTo>
                      <a:pt x="4254" y="2492"/>
                    </a:lnTo>
                    <a:lnTo>
                      <a:pt x="4254" y="2186"/>
                    </a:lnTo>
                    <a:lnTo>
                      <a:pt x="4450" y="2186"/>
                    </a:lnTo>
                    <a:close/>
                    <a:moveTo>
                      <a:pt x="4450" y="1700"/>
                    </a:moveTo>
                    <a:lnTo>
                      <a:pt x="4450" y="1990"/>
                    </a:lnTo>
                    <a:lnTo>
                      <a:pt x="4254" y="1990"/>
                    </a:lnTo>
                    <a:lnTo>
                      <a:pt x="4254" y="1700"/>
                    </a:lnTo>
                    <a:lnTo>
                      <a:pt x="4450" y="1700"/>
                    </a:lnTo>
                    <a:close/>
                    <a:moveTo>
                      <a:pt x="2461" y="4562"/>
                    </a:moveTo>
                    <a:lnTo>
                      <a:pt x="2275" y="4562"/>
                    </a:lnTo>
                    <a:lnTo>
                      <a:pt x="2275" y="4285"/>
                    </a:lnTo>
                    <a:lnTo>
                      <a:pt x="2461" y="4285"/>
                    </a:lnTo>
                    <a:lnTo>
                      <a:pt x="2461" y="4562"/>
                    </a:lnTo>
                    <a:close/>
                    <a:moveTo>
                      <a:pt x="2743" y="4562"/>
                    </a:moveTo>
                    <a:lnTo>
                      <a:pt x="2559" y="4562"/>
                    </a:lnTo>
                    <a:lnTo>
                      <a:pt x="2559" y="4285"/>
                    </a:lnTo>
                    <a:lnTo>
                      <a:pt x="2743" y="4285"/>
                    </a:lnTo>
                    <a:lnTo>
                      <a:pt x="2743" y="4562"/>
                    </a:lnTo>
                    <a:close/>
                    <a:moveTo>
                      <a:pt x="2166" y="3692"/>
                    </a:moveTo>
                    <a:lnTo>
                      <a:pt x="1970" y="3692"/>
                    </a:lnTo>
                    <a:lnTo>
                      <a:pt x="1970" y="3986"/>
                    </a:lnTo>
                    <a:lnTo>
                      <a:pt x="2166" y="3986"/>
                    </a:lnTo>
                    <a:lnTo>
                      <a:pt x="2166" y="3692"/>
                    </a:lnTo>
                    <a:close/>
                    <a:moveTo>
                      <a:pt x="2166" y="3191"/>
                    </a:moveTo>
                    <a:lnTo>
                      <a:pt x="1970" y="3191"/>
                    </a:lnTo>
                    <a:lnTo>
                      <a:pt x="1970" y="3495"/>
                    </a:lnTo>
                    <a:lnTo>
                      <a:pt x="2166" y="3495"/>
                    </a:lnTo>
                    <a:lnTo>
                      <a:pt x="2166" y="3191"/>
                    </a:lnTo>
                    <a:close/>
                    <a:moveTo>
                      <a:pt x="2166" y="2689"/>
                    </a:moveTo>
                    <a:lnTo>
                      <a:pt x="1970" y="2689"/>
                    </a:lnTo>
                    <a:lnTo>
                      <a:pt x="1970" y="2994"/>
                    </a:lnTo>
                    <a:lnTo>
                      <a:pt x="2166" y="2994"/>
                    </a:lnTo>
                    <a:lnTo>
                      <a:pt x="2166" y="2689"/>
                    </a:lnTo>
                    <a:close/>
                    <a:moveTo>
                      <a:pt x="2166" y="2186"/>
                    </a:moveTo>
                    <a:lnTo>
                      <a:pt x="1970" y="2186"/>
                    </a:lnTo>
                    <a:lnTo>
                      <a:pt x="1970" y="2492"/>
                    </a:lnTo>
                    <a:lnTo>
                      <a:pt x="2166" y="2492"/>
                    </a:lnTo>
                    <a:lnTo>
                      <a:pt x="2166" y="2186"/>
                    </a:lnTo>
                    <a:close/>
                    <a:moveTo>
                      <a:pt x="2166" y="1685"/>
                    </a:moveTo>
                    <a:lnTo>
                      <a:pt x="1970" y="1685"/>
                    </a:lnTo>
                    <a:lnTo>
                      <a:pt x="1970" y="1990"/>
                    </a:lnTo>
                    <a:lnTo>
                      <a:pt x="2166" y="1990"/>
                    </a:lnTo>
                    <a:lnTo>
                      <a:pt x="2166" y="1685"/>
                    </a:lnTo>
                    <a:close/>
                    <a:moveTo>
                      <a:pt x="2166" y="1180"/>
                    </a:moveTo>
                    <a:lnTo>
                      <a:pt x="1970" y="1180"/>
                    </a:lnTo>
                    <a:lnTo>
                      <a:pt x="1970" y="1489"/>
                    </a:lnTo>
                    <a:lnTo>
                      <a:pt x="2166" y="1489"/>
                    </a:lnTo>
                    <a:lnTo>
                      <a:pt x="2166" y="1180"/>
                    </a:lnTo>
                    <a:close/>
                    <a:moveTo>
                      <a:pt x="2608" y="3692"/>
                    </a:moveTo>
                    <a:lnTo>
                      <a:pt x="2412" y="3692"/>
                    </a:lnTo>
                    <a:lnTo>
                      <a:pt x="2412" y="3986"/>
                    </a:lnTo>
                    <a:lnTo>
                      <a:pt x="2608" y="3986"/>
                    </a:lnTo>
                    <a:lnTo>
                      <a:pt x="2608" y="3692"/>
                    </a:lnTo>
                    <a:close/>
                    <a:moveTo>
                      <a:pt x="2608" y="3191"/>
                    </a:moveTo>
                    <a:lnTo>
                      <a:pt x="2412" y="3191"/>
                    </a:lnTo>
                    <a:lnTo>
                      <a:pt x="2412" y="3495"/>
                    </a:lnTo>
                    <a:lnTo>
                      <a:pt x="2608" y="3495"/>
                    </a:lnTo>
                    <a:lnTo>
                      <a:pt x="2608" y="3191"/>
                    </a:lnTo>
                    <a:close/>
                    <a:moveTo>
                      <a:pt x="2608" y="2689"/>
                    </a:moveTo>
                    <a:lnTo>
                      <a:pt x="2412" y="2689"/>
                    </a:lnTo>
                    <a:lnTo>
                      <a:pt x="2412" y="2994"/>
                    </a:lnTo>
                    <a:lnTo>
                      <a:pt x="2608" y="2994"/>
                    </a:lnTo>
                    <a:lnTo>
                      <a:pt x="2608" y="2689"/>
                    </a:lnTo>
                    <a:close/>
                    <a:moveTo>
                      <a:pt x="2608" y="2186"/>
                    </a:moveTo>
                    <a:lnTo>
                      <a:pt x="2412" y="2186"/>
                    </a:lnTo>
                    <a:lnTo>
                      <a:pt x="2412" y="2492"/>
                    </a:lnTo>
                    <a:lnTo>
                      <a:pt x="2608" y="2492"/>
                    </a:lnTo>
                    <a:lnTo>
                      <a:pt x="2608" y="2186"/>
                    </a:lnTo>
                    <a:close/>
                    <a:moveTo>
                      <a:pt x="2608" y="1685"/>
                    </a:moveTo>
                    <a:lnTo>
                      <a:pt x="2412" y="1685"/>
                    </a:lnTo>
                    <a:lnTo>
                      <a:pt x="2412" y="1990"/>
                    </a:lnTo>
                    <a:lnTo>
                      <a:pt x="2608" y="1990"/>
                    </a:lnTo>
                    <a:lnTo>
                      <a:pt x="2608" y="1685"/>
                    </a:lnTo>
                    <a:close/>
                    <a:moveTo>
                      <a:pt x="2608" y="1180"/>
                    </a:moveTo>
                    <a:lnTo>
                      <a:pt x="2412" y="1180"/>
                    </a:lnTo>
                    <a:lnTo>
                      <a:pt x="2412" y="1489"/>
                    </a:lnTo>
                    <a:lnTo>
                      <a:pt x="2608" y="1489"/>
                    </a:lnTo>
                    <a:lnTo>
                      <a:pt x="2608" y="1180"/>
                    </a:lnTo>
                    <a:close/>
                    <a:moveTo>
                      <a:pt x="3050" y="3692"/>
                    </a:moveTo>
                    <a:lnTo>
                      <a:pt x="2854" y="3692"/>
                    </a:lnTo>
                    <a:lnTo>
                      <a:pt x="2854" y="3986"/>
                    </a:lnTo>
                    <a:lnTo>
                      <a:pt x="3050" y="3986"/>
                    </a:lnTo>
                    <a:lnTo>
                      <a:pt x="3050" y="3692"/>
                    </a:lnTo>
                    <a:close/>
                    <a:moveTo>
                      <a:pt x="3050" y="3191"/>
                    </a:moveTo>
                    <a:lnTo>
                      <a:pt x="2854" y="3191"/>
                    </a:lnTo>
                    <a:lnTo>
                      <a:pt x="2854" y="3495"/>
                    </a:lnTo>
                    <a:lnTo>
                      <a:pt x="3050" y="3495"/>
                    </a:lnTo>
                    <a:lnTo>
                      <a:pt x="3050" y="3191"/>
                    </a:lnTo>
                    <a:close/>
                    <a:moveTo>
                      <a:pt x="3050" y="2689"/>
                    </a:moveTo>
                    <a:lnTo>
                      <a:pt x="2854" y="2689"/>
                    </a:lnTo>
                    <a:lnTo>
                      <a:pt x="2854" y="2994"/>
                    </a:lnTo>
                    <a:lnTo>
                      <a:pt x="3050" y="2994"/>
                    </a:lnTo>
                    <a:lnTo>
                      <a:pt x="3050" y="2689"/>
                    </a:lnTo>
                    <a:close/>
                    <a:moveTo>
                      <a:pt x="3050" y="2186"/>
                    </a:moveTo>
                    <a:lnTo>
                      <a:pt x="2854" y="2186"/>
                    </a:lnTo>
                    <a:lnTo>
                      <a:pt x="2854" y="2492"/>
                    </a:lnTo>
                    <a:lnTo>
                      <a:pt x="3050" y="2492"/>
                    </a:lnTo>
                    <a:lnTo>
                      <a:pt x="3050" y="2186"/>
                    </a:lnTo>
                    <a:close/>
                    <a:moveTo>
                      <a:pt x="3050" y="1685"/>
                    </a:moveTo>
                    <a:lnTo>
                      <a:pt x="2854" y="1685"/>
                    </a:lnTo>
                    <a:lnTo>
                      <a:pt x="2854" y="1990"/>
                    </a:lnTo>
                    <a:lnTo>
                      <a:pt x="3050" y="1990"/>
                    </a:lnTo>
                    <a:lnTo>
                      <a:pt x="3050" y="1685"/>
                    </a:lnTo>
                    <a:close/>
                    <a:moveTo>
                      <a:pt x="3050" y="1180"/>
                    </a:moveTo>
                    <a:lnTo>
                      <a:pt x="2854" y="1180"/>
                    </a:lnTo>
                    <a:lnTo>
                      <a:pt x="2854" y="1489"/>
                    </a:lnTo>
                    <a:lnTo>
                      <a:pt x="3050" y="1489"/>
                    </a:lnTo>
                    <a:lnTo>
                      <a:pt x="3050" y="1180"/>
                    </a:lnTo>
                    <a:close/>
                    <a:moveTo>
                      <a:pt x="2995" y="296"/>
                    </a:moveTo>
                    <a:lnTo>
                      <a:pt x="2510" y="136"/>
                    </a:lnTo>
                    <a:lnTo>
                      <a:pt x="2510" y="502"/>
                    </a:lnTo>
                    <a:lnTo>
                      <a:pt x="2995" y="296"/>
                    </a:lnTo>
                    <a:close/>
                    <a:moveTo>
                      <a:pt x="3210" y="741"/>
                    </a:moveTo>
                    <a:lnTo>
                      <a:pt x="3210" y="343"/>
                    </a:lnTo>
                    <a:lnTo>
                      <a:pt x="3652" y="489"/>
                    </a:lnTo>
                    <a:lnTo>
                      <a:pt x="3308" y="635"/>
                    </a:lnTo>
                    <a:lnTo>
                      <a:pt x="3308" y="741"/>
                    </a:lnTo>
                    <a:lnTo>
                      <a:pt x="3586" y="741"/>
                    </a:lnTo>
                    <a:lnTo>
                      <a:pt x="3586" y="4562"/>
                    </a:lnTo>
                    <a:lnTo>
                      <a:pt x="2842" y="4562"/>
                    </a:lnTo>
                    <a:lnTo>
                      <a:pt x="2842" y="4187"/>
                    </a:lnTo>
                    <a:lnTo>
                      <a:pt x="2177" y="4187"/>
                    </a:lnTo>
                    <a:lnTo>
                      <a:pt x="2177" y="4562"/>
                    </a:lnTo>
                    <a:lnTo>
                      <a:pt x="1433" y="4562"/>
                    </a:lnTo>
                    <a:lnTo>
                      <a:pt x="1433" y="741"/>
                    </a:lnTo>
                    <a:lnTo>
                      <a:pt x="1706" y="741"/>
                    </a:lnTo>
                    <a:lnTo>
                      <a:pt x="1706" y="343"/>
                    </a:lnTo>
                    <a:lnTo>
                      <a:pt x="2148" y="489"/>
                    </a:lnTo>
                    <a:lnTo>
                      <a:pt x="1804" y="635"/>
                    </a:lnTo>
                    <a:lnTo>
                      <a:pt x="1804" y="741"/>
                    </a:lnTo>
                    <a:lnTo>
                      <a:pt x="2412" y="741"/>
                    </a:lnTo>
                    <a:lnTo>
                      <a:pt x="2412" y="0"/>
                    </a:lnTo>
                    <a:lnTo>
                      <a:pt x="3274" y="285"/>
                    </a:lnTo>
                    <a:lnTo>
                      <a:pt x="2510" y="609"/>
                    </a:lnTo>
                    <a:lnTo>
                      <a:pt x="2510" y="741"/>
                    </a:lnTo>
                    <a:lnTo>
                      <a:pt x="3210" y="741"/>
                    </a:lnTo>
                    <a:close/>
                    <a:moveTo>
                      <a:pt x="5020" y="4763"/>
                    </a:moveTo>
                    <a:lnTo>
                      <a:pt x="0" y="4763"/>
                    </a:lnTo>
                    <a:lnTo>
                      <a:pt x="0" y="4665"/>
                    </a:lnTo>
                    <a:lnTo>
                      <a:pt x="5020" y="4665"/>
                    </a:lnTo>
                    <a:lnTo>
                      <a:pt x="5020" y="4763"/>
                    </a:lnTo>
                    <a:close/>
                    <a:moveTo>
                      <a:pt x="4084" y="1318"/>
                    </a:moveTo>
                    <a:lnTo>
                      <a:pt x="4084" y="854"/>
                    </a:lnTo>
                    <a:lnTo>
                      <a:pt x="4526" y="1000"/>
                    </a:lnTo>
                    <a:lnTo>
                      <a:pt x="4183" y="1146"/>
                    </a:lnTo>
                    <a:lnTo>
                      <a:pt x="4183" y="1318"/>
                    </a:lnTo>
                    <a:lnTo>
                      <a:pt x="4745" y="1318"/>
                    </a:lnTo>
                    <a:lnTo>
                      <a:pt x="4745" y="3671"/>
                    </a:lnTo>
                    <a:lnTo>
                      <a:pt x="4902" y="3907"/>
                    </a:lnTo>
                    <a:lnTo>
                      <a:pt x="4902" y="4562"/>
                    </a:lnTo>
                    <a:lnTo>
                      <a:pt x="4804" y="4562"/>
                    </a:lnTo>
                    <a:lnTo>
                      <a:pt x="4804" y="3936"/>
                    </a:lnTo>
                    <a:lnTo>
                      <a:pt x="4647" y="3701"/>
                    </a:lnTo>
                    <a:lnTo>
                      <a:pt x="4647" y="1416"/>
                    </a:lnTo>
                    <a:lnTo>
                      <a:pt x="3782" y="1416"/>
                    </a:lnTo>
                    <a:lnTo>
                      <a:pt x="3782" y="1318"/>
                    </a:lnTo>
                    <a:lnTo>
                      <a:pt x="4084" y="1318"/>
                    </a:lnTo>
                    <a:close/>
                    <a:moveTo>
                      <a:pt x="840" y="1318"/>
                    </a:moveTo>
                    <a:lnTo>
                      <a:pt x="840" y="851"/>
                    </a:lnTo>
                    <a:lnTo>
                      <a:pt x="1282" y="997"/>
                    </a:lnTo>
                    <a:lnTo>
                      <a:pt x="938" y="1143"/>
                    </a:lnTo>
                    <a:lnTo>
                      <a:pt x="938" y="1318"/>
                    </a:lnTo>
                    <a:lnTo>
                      <a:pt x="1237" y="1318"/>
                    </a:lnTo>
                    <a:lnTo>
                      <a:pt x="1237" y="1416"/>
                    </a:lnTo>
                    <a:lnTo>
                      <a:pt x="373" y="1416"/>
                    </a:lnTo>
                    <a:lnTo>
                      <a:pt x="373" y="3701"/>
                    </a:lnTo>
                    <a:lnTo>
                      <a:pt x="216" y="3936"/>
                    </a:lnTo>
                    <a:lnTo>
                      <a:pt x="216" y="4562"/>
                    </a:lnTo>
                    <a:lnTo>
                      <a:pt x="118" y="4562"/>
                    </a:lnTo>
                    <a:lnTo>
                      <a:pt x="118" y="3907"/>
                    </a:lnTo>
                    <a:lnTo>
                      <a:pt x="275" y="3671"/>
                    </a:lnTo>
                    <a:lnTo>
                      <a:pt x="275" y="1318"/>
                    </a:lnTo>
                    <a:lnTo>
                      <a:pt x="840" y="1318"/>
                    </a:lnTo>
                    <a:close/>
                  </a:path>
                </a:pathLst>
              </a:custGeom>
              <a:solidFill>
                <a:srgbClr val="223D58">
                  <a:alpha val="7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443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Freeform 117"/>
              <p:cNvSpPr>
                <a:spLocks noChangeAspect="1" noEditPoints="1"/>
              </p:cNvSpPr>
              <p:nvPr/>
            </p:nvSpPr>
            <p:spPr bwMode="auto">
              <a:xfrm>
                <a:off x="2354677" y="2250636"/>
                <a:ext cx="191476" cy="181559"/>
              </a:xfrm>
              <a:custGeom>
                <a:avLst/>
                <a:gdLst>
                  <a:gd name="T0" fmla="*/ 2147483647 w 5020"/>
                  <a:gd name="T1" fmla="*/ 2147483647 h 4763"/>
                  <a:gd name="T2" fmla="*/ 2147483647 w 5020"/>
                  <a:gd name="T3" fmla="*/ 2147483647 h 4763"/>
                  <a:gd name="T4" fmla="*/ 2147483647 w 5020"/>
                  <a:gd name="T5" fmla="*/ 2147483647 h 4763"/>
                  <a:gd name="T6" fmla="*/ 2147483647 w 5020"/>
                  <a:gd name="T7" fmla="*/ 2147483647 h 4763"/>
                  <a:gd name="T8" fmla="*/ 2147483647 w 5020"/>
                  <a:gd name="T9" fmla="*/ 2147483647 h 4763"/>
                  <a:gd name="T10" fmla="*/ 2147483647 w 5020"/>
                  <a:gd name="T11" fmla="*/ 2147483647 h 4763"/>
                  <a:gd name="T12" fmla="*/ 2147483647 w 5020"/>
                  <a:gd name="T13" fmla="*/ 2147483647 h 4763"/>
                  <a:gd name="T14" fmla="*/ 2147483647 w 5020"/>
                  <a:gd name="T15" fmla="*/ 2147483647 h 4763"/>
                  <a:gd name="T16" fmla="*/ 2147483647 w 5020"/>
                  <a:gd name="T17" fmla="*/ 2147483647 h 4763"/>
                  <a:gd name="T18" fmla="*/ 2147483647 w 5020"/>
                  <a:gd name="T19" fmla="*/ 2147483647 h 4763"/>
                  <a:gd name="T20" fmla="*/ 2147483647 w 5020"/>
                  <a:gd name="T21" fmla="*/ 2147483647 h 4763"/>
                  <a:gd name="T22" fmla="*/ 2147483647 w 5020"/>
                  <a:gd name="T23" fmla="*/ 2147483647 h 4763"/>
                  <a:gd name="T24" fmla="*/ 2147483647 w 5020"/>
                  <a:gd name="T25" fmla="*/ 2147483647 h 4763"/>
                  <a:gd name="T26" fmla="*/ 2147483647 w 5020"/>
                  <a:gd name="T27" fmla="*/ 2147483647 h 4763"/>
                  <a:gd name="T28" fmla="*/ 2147483647 w 5020"/>
                  <a:gd name="T29" fmla="*/ 2147483647 h 4763"/>
                  <a:gd name="T30" fmla="*/ 2147483647 w 5020"/>
                  <a:gd name="T31" fmla="*/ 2147483647 h 4763"/>
                  <a:gd name="T32" fmla="*/ 2147483647 w 5020"/>
                  <a:gd name="T33" fmla="*/ 2147483647 h 4763"/>
                  <a:gd name="T34" fmla="*/ 2147483647 w 5020"/>
                  <a:gd name="T35" fmla="*/ 2147483647 h 4763"/>
                  <a:gd name="T36" fmla="*/ 2147483647 w 5020"/>
                  <a:gd name="T37" fmla="*/ 2147483647 h 4763"/>
                  <a:gd name="T38" fmla="*/ 2147483647 w 5020"/>
                  <a:gd name="T39" fmla="*/ 2147483647 h 4763"/>
                  <a:gd name="T40" fmla="*/ 2147483647 w 5020"/>
                  <a:gd name="T41" fmla="*/ 2147483647 h 4763"/>
                  <a:gd name="T42" fmla="*/ 2147483647 w 5020"/>
                  <a:gd name="T43" fmla="*/ 2147483647 h 4763"/>
                  <a:gd name="T44" fmla="*/ 2147483647 w 5020"/>
                  <a:gd name="T45" fmla="*/ 2147483647 h 4763"/>
                  <a:gd name="T46" fmla="*/ 2147483647 w 5020"/>
                  <a:gd name="T47" fmla="*/ 2147483647 h 4763"/>
                  <a:gd name="T48" fmla="*/ 2147483647 w 5020"/>
                  <a:gd name="T49" fmla="*/ 2147483647 h 4763"/>
                  <a:gd name="T50" fmla="*/ 2147483647 w 5020"/>
                  <a:gd name="T51" fmla="*/ 2147483647 h 4763"/>
                  <a:gd name="T52" fmla="*/ 2147483647 w 5020"/>
                  <a:gd name="T53" fmla="*/ 2147483647 h 4763"/>
                  <a:gd name="T54" fmla="*/ 2147483647 w 5020"/>
                  <a:gd name="T55" fmla="*/ 2147483647 h 4763"/>
                  <a:gd name="T56" fmla="*/ 2147483647 w 5020"/>
                  <a:gd name="T57" fmla="*/ 2147483647 h 4763"/>
                  <a:gd name="T58" fmla="*/ 2147483647 w 5020"/>
                  <a:gd name="T59" fmla="*/ 2147483647 h 4763"/>
                  <a:gd name="T60" fmla="*/ 2147483647 w 5020"/>
                  <a:gd name="T61" fmla="*/ 2147483647 h 4763"/>
                  <a:gd name="T62" fmla="*/ 2147483647 w 5020"/>
                  <a:gd name="T63" fmla="*/ 2147483647 h 4763"/>
                  <a:gd name="T64" fmla="*/ 2147483647 w 5020"/>
                  <a:gd name="T65" fmla="*/ 2147483647 h 4763"/>
                  <a:gd name="T66" fmla="*/ 2147483647 w 5020"/>
                  <a:gd name="T67" fmla="*/ 2147483647 h 4763"/>
                  <a:gd name="T68" fmla="*/ 2147483647 w 5020"/>
                  <a:gd name="T69" fmla="*/ 2147483647 h 4763"/>
                  <a:gd name="T70" fmla="*/ 2147483647 w 5020"/>
                  <a:gd name="T71" fmla="*/ 2147483647 h 4763"/>
                  <a:gd name="T72" fmla="*/ 2147483647 w 5020"/>
                  <a:gd name="T73" fmla="*/ 2147483647 h 4763"/>
                  <a:gd name="T74" fmla="*/ 2147483647 w 5020"/>
                  <a:gd name="T75" fmla="*/ 2147483647 h 4763"/>
                  <a:gd name="T76" fmla="*/ 2147483647 w 5020"/>
                  <a:gd name="T77" fmla="*/ 2147483647 h 4763"/>
                  <a:gd name="T78" fmla="*/ 2147483647 w 5020"/>
                  <a:gd name="T79" fmla="*/ 2147483647 h 4763"/>
                  <a:gd name="T80" fmla="*/ 2147483647 w 5020"/>
                  <a:gd name="T81" fmla="*/ 2147483647 h 4763"/>
                  <a:gd name="T82" fmla="*/ 2147483647 w 5020"/>
                  <a:gd name="T83" fmla="*/ 2147483647 h 4763"/>
                  <a:gd name="T84" fmla="*/ 2147483647 w 5020"/>
                  <a:gd name="T85" fmla="*/ 2147483647 h 4763"/>
                  <a:gd name="T86" fmla="*/ 2147483647 w 5020"/>
                  <a:gd name="T87" fmla="*/ 2147483647 h 4763"/>
                  <a:gd name="T88" fmla="*/ 2147483647 w 5020"/>
                  <a:gd name="T89" fmla="*/ 2147483647 h 4763"/>
                  <a:gd name="T90" fmla="*/ 0 w 5020"/>
                  <a:gd name="T91" fmla="*/ 2147483647 h 4763"/>
                  <a:gd name="T92" fmla="*/ 2147483647 w 5020"/>
                  <a:gd name="T93" fmla="*/ 2147483647 h 4763"/>
                  <a:gd name="T94" fmla="*/ 2147483647 w 5020"/>
                  <a:gd name="T95" fmla="*/ 2147483647 h 4763"/>
                  <a:gd name="T96" fmla="*/ 2147483647 w 5020"/>
                  <a:gd name="T97" fmla="*/ 2147483647 h 4763"/>
                  <a:gd name="T98" fmla="*/ 2147483647 w 5020"/>
                  <a:gd name="T99" fmla="*/ 2147483647 h 4763"/>
                  <a:gd name="T100" fmla="*/ 2147483647 w 5020"/>
                  <a:gd name="T101" fmla="*/ 2147483647 h 4763"/>
                  <a:gd name="T102" fmla="*/ 2147483647 w 5020"/>
                  <a:gd name="T103" fmla="*/ 2147483647 h 4763"/>
                  <a:gd name="T104" fmla="*/ 2147483647 w 5020"/>
                  <a:gd name="T105" fmla="*/ 2147483647 h 47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020"/>
                  <a:gd name="T160" fmla="*/ 0 h 4763"/>
                  <a:gd name="T161" fmla="*/ 5020 w 5020"/>
                  <a:gd name="T162" fmla="*/ 4763 h 476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020" h="4763">
                    <a:moveTo>
                      <a:pt x="1207" y="3692"/>
                    </a:moveTo>
                    <a:lnTo>
                      <a:pt x="1207" y="3986"/>
                    </a:lnTo>
                    <a:lnTo>
                      <a:pt x="1011" y="3986"/>
                    </a:lnTo>
                    <a:lnTo>
                      <a:pt x="1011" y="3692"/>
                    </a:lnTo>
                    <a:lnTo>
                      <a:pt x="1207" y="3692"/>
                    </a:lnTo>
                    <a:close/>
                    <a:moveTo>
                      <a:pt x="1207" y="3191"/>
                    </a:moveTo>
                    <a:lnTo>
                      <a:pt x="1207" y="3495"/>
                    </a:lnTo>
                    <a:lnTo>
                      <a:pt x="1011" y="3495"/>
                    </a:lnTo>
                    <a:lnTo>
                      <a:pt x="1011" y="3191"/>
                    </a:lnTo>
                    <a:lnTo>
                      <a:pt x="1207" y="3191"/>
                    </a:lnTo>
                    <a:close/>
                    <a:moveTo>
                      <a:pt x="1207" y="2689"/>
                    </a:moveTo>
                    <a:lnTo>
                      <a:pt x="1207" y="2994"/>
                    </a:lnTo>
                    <a:lnTo>
                      <a:pt x="1011" y="2994"/>
                    </a:lnTo>
                    <a:lnTo>
                      <a:pt x="1011" y="2689"/>
                    </a:lnTo>
                    <a:lnTo>
                      <a:pt x="1207" y="2689"/>
                    </a:lnTo>
                    <a:close/>
                    <a:moveTo>
                      <a:pt x="1207" y="2186"/>
                    </a:moveTo>
                    <a:lnTo>
                      <a:pt x="1207" y="2492"/>
                    </a:lnTo>
                    <a:lnTo>
                      <a:pt x="1011" y="2492"/>
                    </a:lnTo>
                    <a:lnTo>
                      <a:pt x="1011" y="2186"/>
                    </a:lnTo>
                    <a:lnTo>
                      <a:pt x="1207" y="2186"/>
                    </a:lnTo>
                    <a:close/>
                    <a:moveTo>
                      <a:pt x="1207" y="1700"/>
                    </a:moveTo>
                    <a:lnTo>
                      <a:pt x="1207" y="1990"/>
                    </a:lnTo>
                    <a:lnTo>
                      <a:pt x="1011" y="1990"/>
                    </a:lnTo>
                    <a:lnTo>
                      <a:pt x="1011" y="1700"/>
                    </a:lnTo>
                    <a:lnTo>
                      <a:pt x="1207" y="1700"/>
                    </a:lnTo>
                    <a:close/>
                    <a:moveTo>
                      <a:pt x="765" y="3692"/>
                    </a:moveTo>
                    <a:lnTo>
                      <a:pt x="765" y="3986"/>
                    </a:lnTo>
                    <a:lnTo>
                      <a:pt x="569" y="3986"/>
                    </a:lnTo>
                    <a:lnTo>
                      <a:pt x="569" y="3692"/>
                    </a:lnTo>
                    <a:lnTo>
                      <a:pt x="765" y="3692"/>
                    </a:lnTo>
                    <a:close/>
                    <a:moveTo>
                      <a:pt x="765" y="3191"/>
                    </a:moveTo>
                    <a:lnTo>
                      <a:pt x="765" y="3495"/>
                    </a:lnTo>
                    <a:lnTo>
                      <a:pt x="569" y="3495"/>
                    </a:lnTo>
                    <a:lnTo>
                      <a:pt x="569" y="3191"/>
                    </a:lnTo>
                    <a:lnTo>
                      <a:pt x="765" y="3191"/>
                    </a:lnTo>
                    <a:close/>
                    <a:moveTo>
                      <a:pt x="765" y="2689"/>
                    </a:moveTo>
                    <a:lnTo>
                      <a:pt x="765" y="2994"/>
                    </a:lnTo>
                    <a:lnTo>
                      <a:pt x="569" y="2994"/>
                    </a:lnTo>
                    <a:lnTo>
                      <a:pt x="569" y="2689"/>
                    </a:lnTo>
                    <a:lnTo>
                      <a:pt x="765" y="2689"/>
                    </a:lnTo>
                    <a:close/>
                    <a:moveTo>
                      <a:pt x="765" y="2186"/>
                    </a:moveTo>
                    <a:lnTo>
                      <a:pt x="765" y="2492"/>
                    </a:lnTo>
                    <a:lnTo>
                      <a:pt x="569" y="2492"/>
                    </a:lnTo>
                    <a:lnTo>
                      <a:pt x="569" y="2186"/>
                    </a:lnTo>
                    <a:lnTo>
                      <a:pt x="765" y="2186"/>
                    </a:lnTo>
                    <a:close/>
                    <a:moveTo>
                      <a:pt x="765" y="1700"/>
                    </a:moveTo>
                    <a:lnTo>
                      <a:pt x="765" y="1990"/>
                    </a:lnTo>
                    <a:lnTo>
                      <a:pt x="569" y="1990"/>
                    </a:lnTo>
                    <a:lnTo>
                      <a:pt x="569" y="1700"/>
                    </a:lnTo>
                    <a:lnTo>
                      <a:pt x="765" y="1700"/>
                    </a:lnTo>
                    <a:close/>
                    <a:moveTo>
                      <a:pt x="4008" y="3692"/>
                    </a:moveTo>
                    <a:lnTo>
                      <a:pt x="4008" y="3986"/>
                    </a:lnTo>
                    <a:lnTo>
                      <a:pt x="3812" y="3986"/>
                    </a:lnTo>
                    <a:lnTo>
                      <a:pt x="3812" y="3692"/>
                    </a:lnTo>
                    <a:lnTo>
                      <a:pt x="4008" y="3692"/>
                    </a:lnTo>
                    <a:close/>
                    <a:moveTo>
                      <a:pt x="4008" y="3191"/>
                    </a:moveTo>
                    <a:lnTo>
                      <a:pt x="4008" y="3495"/>
                    </a:lnTo>
                    <a:lnTo>
                      <a:pt x="3812" y="3495"/>
                    </a:lnTo>
                    <a:lnTo>
                      <a:pt x="3812" y="3191"/>
                    </a:lnTo>
                    <a:lnTo>
                      <a:pt x="4008" y="3191"/>
                    </a:lnTo>
                    <a:close/>
                    <a:moveTo>
                      <a:pt x="4008" y="2689"/>
                    </a:moveTo>
                    <a:lnTo>
                      <a:pt x="4008" y="2994"/>
                    </a:lnTo>
                    <a:lnTo>
                      <a:pt x="3812" y="2994"/>
                    </a:lnTo>
                    <a:lnTo>
                      <a:pt x="3812" y="2689"/>
                    </a:lnTo>
                    <a:lnTo>
                      <a:pt x="4008" y="2689"/>
                    </a:lnTo>
                    <a:close/>
                    <a:moveTo>
                      <a:pt x="4008" y="2186"/>
                    </a:moveTo>
                    <a:lnTo>
                      <a:pt x="4008" y="2492"/>
                    </a:lnTo>
                    <a:lnTo>
                      <a:pt x="3812" y="2492"/>
                    </a:lnTo>
                    <a:lnTo>
                      <a:pt x="3812" y="2186"/>
                    </a:lnTo>
                    <a:lnTo>
                      <a:pt x="4008" y="2186"/>
                    </a:lnTo>
                    <a:close/>
                    <a:moveTo>
                      <a:pt x="4008" y="1700"/>
                    </a:moveTo>
                    <a:lnTo>
                      <a:pt x="4008" y="1990"/>
                    </a:lnTo>
                    <a:lnTo>
                      <a:pt x="3812" y="1990"/>
                    </a:lnTo>
                    <a:lnTo>
                      <a:pt x="3812" y="1700"/>
                    </a:lnTo>
                    <a:lnTo>
                      <a:pt x="4008" y="1700"/>
                    </a:lnTo>
                    <a:close/>
                    <a:moveTo>
                      <a:pt x="4450" y="3692"/>
                    </a:moveTo>
                    <a:lnTo>
                      <a:pt x="4450" y="3986"/>
                    </a:lnTo>
                    <a:lnTo>
                      <a:pt x="4254" y="3986"/>
                    </a:lnTo>
                    <a:lnTo>
                      <a:pt x="4254" y="3692"/>
                    </a:lnTo>
                    <a:lnTo>
                      <a:pt x="4450" y="3692"/>
                    </a:lnTo>
                    <a:close/>
                    <a:moveTo>
                      <a:pt x="4450" y="3191"/>
                    </a:moveTo>
                    <a:lnTo>
                      <a:pt x="4450" y="3495"/>
                    </a:lnTo>
                    <a:lnTo>
                      <a:pt x="4254" y="3495"/>
                    </a:lnTo>
                    <a:lnTo>
                      <a:pt x="4254" y="3191"/>
                    </a:lnTo>
                    <a:lnTo>
                      <a:pt x="4450" y="3191"/>
                    </a:lnTo>
                    <a:close/>
                    <a:moveTo>
                      <a:pt x="4450" y="2689"/>
                    </a:moveTo>
                    <a:lnTo>
                      <a:pt x="4450" y="2994"/>
                    </a:lnTo>
                    <a:lnTo>
                      <a:pt x="4254" y="2994"/>
                    </a:lnTo>
                    <a:lnTo>
                      <a:pt x="4254" y="2689"/>
                    </a:lnTo>
                    <a:lnTo>
                      <a:pt x="4450" y="2689"/>
                    </a:lnTo>
                    <a:close/>
                    <a:moveTo>
                      <a:pt x="4450" y="2186"/>
                    </a:moveTo>
                    <a:lnTo>
                      <a:pt x="4450" y="2492"/>
                    </a:lnTo>
                    <a:lnTo>
                      <a:pt x="4254" y="2492"/>
                    </a:lnTo>
                    <a:lnTo>
                      <a:pt x="4254" y="2186"/>
                    </a:lnTo>
                    <a:lnTo>
                      <a:pt x="4450" y="2186"/>
                    </a:lnTo>
                    <a:close/>
                    <a:moveTo>
                      <a:pt x="4450" y="1700"/>
                    </a:moveTo>
                    <a:lnTo>
                      <a:pt x="4450" y="1990"/>
                    </a:lnTo>
                    <a:lnTo>
                      <a:pt x="4254" y="1990"/>
                    </a:lnTo>
                    <a:lnTo>
                      <a:pt x="4254" y="1700"/>
                    </a:lnTo>
                    <a:lnTo>
                      <a:pt x="4450" y="1700"/>
                    </a:lnTo>
                    <a:close/>
                    <a:moveTo>
                      <a:pt x="2461" y="4562"/>
                    </a:moveTo>
                    <a:lnTo>
                      <a:pt x="2275" y="4562"/>
                    </a:lnTo>
                    <a:lnTo>
                      <a:pt x="2275" y="4285"/>
                    </a:lnTo>
                    <a:lnTo>
                      <a:pt x="2461" y="4285"/>
                    </a:lnTo>
                    <a:lnTo>
                      <a:pt x="2461" y="4562"/>
                    </a:lnTo>
                    <a:close/>
                    <a:moveTo>
                      <a:pt x="2743" y="4562"/>
                    </a:moveTo>
                    <a:lnTo>
                      <a:pt x="2559" y="4562"/>
                    </a:lnTo>
                    <a:lnTo>
                      <a:pt x="2559" y="4285"/>
                    </a:lnTo>
                    <a:lnTo>
                      <a:pt x="2743" y="4285"/>
                    </a:lnTo>
                    <a:lnTo>
                      <a:pt x="2743" y="4562"/>
                    </a:lnTo>
                    <a:close/>
                    <a:moveTo>
                      <a:pt x="2166" y="3692"/>
                    </a:moveTo>
                    <a:lnTo>
                      <a:pt x="1970" y="3692"/>
                    </a:lnTo>
                    <a:lnTo>
                      <a:pt x="1970" y="3986"/>
                    </a:lnTo>
                    <a:lnTo>
                      <a:pt x="2166" y="3986"/>
                    </a:lnTo>
                    <a:lnTo>
                      <a:pt x="2166" y="3692"/>
                    </a:lnTo>
                    <a:close/>
                    <a:moveTo>
                      <a:pt x="2166" y="3191"/>
                    </a:moveTo>
                    <a:lnTo>
                      <a:pt x="1970" y="3191"/>
                    </a:lnTo>
                    <a:lnTo>
                      <a:pt x="1970" y="3495"/>
                    </a:lnTo>
                    <a:lnTo>
                      <a:pt x="2166" y="3495"/>
                    </a:lnTo>
                    <a:lnTo>
                      <a:pt x="2166" y="3191"/>
                    </a:lnTo>
                    <a:close/>
                    <a:moveTo>
                      <a:pt x="2166" y="2689"/>
                    </a:moveTo>
                    <a:lnTo>
                      <a:pt x="1970" y="2689"/>
                    </a:lnTo>
                    <a:lnTo>
                      <a:pt x="1970" y="2994"/>
                    </a:lnTo>
                    <a:lnTo>
                      <a:pt x="2166" y="2994"/>
                    </a:lnTo>
                    <a:lnTo>
                      <a:pt x="2166" y="2689"/>
                    </a:lnTo>
                    <a:close/>
                    <a:moveTo>
                      <a:pt x="2166" y="2186"/>
                    </a:moveTo>
                    <a:lnTo>
                      <a:pt x="1970" y="2186"/>
                    </a:lnTo>
                    <a:lnTo>
                      <a:pt x="1970" y="2492"/>
                    </a:lnTo>
                    <a:lnTo>
                      <a:pt x="2166" y="2492"/>
                    </a:lnTo>
                    <a:lnTo>
                      <a:pt x="2166" y="2186"/>
                    </a:lnTo>
                    <a:close/>
                    <a:moveTo>
                      <a:pt x="2166" y="1685"/>
                    </a:moveTo>
                    <a:lnTo>
                      <a:pt x="1970" y="1685"/>
                    </a:lnTo>
                    <a:lnTo>
                      <a:pt x="1970" y="1990"/>
                    </a:lnTo>
                    <a:lnTo>
                      <a:pt x="2166" y="1990"/>
                    </a:lnTo>
                    <a:lnTo>
                      <a:pt x="2166" y="1685"/>
                    </a:lnTo>
                    <a:close/>
                    <a:moveTo>
                      <a:pt x="2166" y="1180"/>
                    </a:moveTo>
                    <a:lnTo>
                      <a:pt x="1970" y="1180"/>
                    </a:lnTo>
                    <a:lnTo>
                      <a:pt x="1970" y="1489"/>
                    </a:lnTo>
                    <a:lnTo>
                      <a:pt x="2166" y="1489"/>
                    </a:lnTo>
                    <a:lnTo>
                      <a:pt x="2166" y="1180"/>
                    </a:lnTo>
                    <a:close/>
                    <a:moveTo>
                      <a:pt x="2608" y="3692"/>
                    </a:moveTo>
                    <a:lnTo>
                      <a:pt x="2412" y="3692"/>
                    </a:lnTo>
                    <a:lnTo>
                      <a:pt x="2412" y="3986"/>
                    </a:lnTo>
                    <a:lnTo>
                      <a:pt x="2608" y="3986"/>
                    </a:lnTo>
                    <a:lnTo>
                      <a:pt x="2608" y="3692"/>
                    </a:lnTo>
                    <a:close/>
                    <a:moveTo>
                      <a:pt x="2608" y="3191"/>
                    </a:moveTo>
                    <a:lnTo>
                      <a:pt x="2412" y="3191"/>
                    </a:lnTo>
                    <a:lnTo>
                      <a:pt x="2412" y="3495"/>
                    </a:lnTo>
                    <a:lnTo>
                      <a:pt x="2608" y="3495"/>
                    </a:lnTo>
                    <a:lnTo>
                      <a:pt x="2608" y="3191"/>
                    </a:lnTo>
                    <a:close/>
                    <a:moveTo>
                      <a:pt x="2608" y="2689"/>
                    </a:moveTo>
                    <a:lnTo>
                      <a:pt x="2412" y="2689"/>
                    </a:lnTo>
                    <a:lnTo>
                      <a:pt x="2412" y="2994"/>
                    </a:lnTo>
                    <a:lnTo>
                      <a:pt x="2608" y="2994"/>
                    </a:lnTo>
                    <a:lnTo>
                      <a:pt x="2608" y="2689"/>
                    </a:lnTo>
                    <a:close/>
                    <a:moveTo>
                      <a:pt x="2608" y="2186"/>
                    </a:moveTo>
                    <a:lnTo>
                      <a:pt x="2412" y="2186"/>
                    </a:lnTo>
                    <a:lnTo>
                      <a:pt x="2412" y="2492"/>
                    </a:lnTo>
                    <a:lnTo>
                      <a:pt x="2608" y="2492"/>
                    </a:lnTo>
                    <a:lnTo>
                      <a:pt x="2608" y="2186"/>
                    </a:lnTo>
                    <a:close/>
                    <a:moveTo>
                      <a:pt x="2608" y="1685"/>
                    </a:moveTo>
                    <a:lnTo>
                      <a:pt x="2412" y="1685"/>
                    </a:lnTo>
                    <a:lnTo>
                      <a:pt x="2412" y="1990"/>
                    </a:lnTo>
                    <a:lnTo>
                      <a:pt x="2608" y="1990"/>
                    </a:lnTo>
                    <a:lnTo>
                      <a:pt x="2608" y="1685"/>
                    </a:lnTo>
                    <a:close/>
                    <a:moveTo>
                      <a:pt x="2608" y="1180"/>
                    </a:moveTo>
                    <a:lnTo>
                      <a:pt x="2412" y="1180"/>
                    </a:lnTo>
                    <a:lnTo>
                      <a:pt x="2412" y="1489"/>
                    </a:lnTo>
                    <a:lnTo>
                      <a:pt x="2608" y="1489"/>
                    </a:lnTo>
                    <a:lnTo>
                      <a:pt x="2608" y="1180"/>
                    </a:lnTo>
                    <a:close/>
                    <a:moveTo>
                      <a:pt x="3050" y="3692"/>
                    </a:moveTo>
                    <a:lnTo>
                      <a:pt x="2854" y="3692"/>
                    </a:lnTo>
                    <a:lnTo>
                      <a:pt x="2854" y="3986"/>
                    </a:lnTo>
                    <a:lnTo>
                      <a:pt x="3050" y="3986"/>
                    </a:lnTo>
                    <a:lnTo>
                      <a:pt x="3050" y="3692"/>
                    </a:lnTo>
                    <a:close/>
                    <a:moveTo>
                      <a:pt x="3050" y="3191"/>
                    </a:moveTo>
                    <a:lnTo>
                      <a:pt x="2854" y="3191"/>
                    </a:lnTo>
                    <a:lnTo>
                      <a:pt x="2854" y="3495"/>
                    </a:lnTo>
                    <a:lnTo>
                      <a:pt x="3050" y="3495"/>
                    </a:lnTo>
                    <a:lnTo>
                      <a:pt x="3050" y="3191"/>
                    </a:lnTo>
                    <a:close/>
                    <a:moveTo>
                      <a:pt x="3050" y="2689"/>
                    </a:moveTo>
                    <a:lnTo>
                      <a:pt x="2854" y="2689"/>
                    </a:lnTo>
                    <a:lnTo>
                      <a:pt x="2854" y="2994"/>
                    </a:lnTo>
                    <a:lnTo>
                      <a:pt x="3050" y="2994"/>
                    </a:lnTo>
                    <a:lnTo>
                      <a:pt x="3050" y="2689"/>
                    </a:lnTo>
                    <a:close/>
                    <a:moveTo>
                      <a:pt x="3050" y="2186"/>
                    </a:moveTo>
                    <a:lnTo>
                      <a:pt x="2854" y="2186"/>
                    </a:lnTo>
                    <a:lnTo>
                      <a:pt x="2854" y="2492"/>
                    </a:lnTo>
                    <a:lnTo>
                      <a:pt x="3050" y="2492"/>
                    </a:lnTo>
                    <a:lnTo>
                      <a:pt x="3050" y="2186"/>
                    </a:lnTo>
                    <a:close/>
                    <a:moveTo>
                      <a:pt x="3050" y="1685"/>
                    </a:moveTo>
                    <a:lnTo>
                      <a:pt x="2854" y="1685"/>
                    </a:lnTo>
                    <a:lnTo>
                      <a:pt x="2854" y="1990"/>
                    </a:lnTo>
                    <a:lnTo>
                      <a:pt x="3050" y="1990"/>
                    </a:lnTo>
                    <a:lnTo>
                      <a:pt x="3050" y="1685"/>
                    </a:lnTo>
                    <a:close/>
                    <a:moveTo>
                      <a:pt x="3050" y="1180"/>
                    </a:moveTo>
                    <a:lnTo>
                      <a:pt x="2854" y="1180"/>
                    </a:lnTo>
                    <a:lnTo>
                      <a:pt x="2854" y="1489"/>
                    </a:lnTo>
                    <a:lnTo>
                      <a:pt x="3050" y="1489"/>
                    </a:lnTo>
                    <a:lnTo>
                      <a:pt x="3050" y="1180"/>
                    </a:lnTo>
                    <a:close/>
                    <a:moveTo>
                      <a:pt x="2995" y="296"/>
                    </a:moveTo>
                    <a:lnTo>
                      <a:pt x="2510" y="136"/>
                    </a:lnTo>
                    <a:lnTo>
                      <a:pt x="2510" y="502"/>
                    </a:lnTo>
                    <a:lnTo>
                      <a:pt x="2995" y="296"/>
                    </a:lnTo>
                    <a:close/>
                    <a:moveTo>
                      <a:pt x="3210" y="741"/>
                    </a:moveTo>
                    <a:lnTo>
                      <a:pt x="3210" y="343"/>
                    </a:lnTo>
                    <a:lnTo>
                      <a:pt x="3652" y="489"/>
                    </a:lnTo>
                    <a:lnTo>
                      <a:pt x="3308" y="635"/>
                    </a:lnTo>
                    <a:lnTo>
                      <a:pt x="3308" y="741"/>
                    </a:lnTo>
                    <a:lnTo>
                      <a:pt x="3586" y="741"/>
                    </a:lnTo>
                    <a:lnTo>
                      <a:pt x="3586" y="4562"/>
                    </a:lnTo>
                    <a:lnTo>
                      <a:pt x="2842" y="4562"/>
                    </a:lnTo>
                    <a:lnTo>
                      <a:pt x="2842" y="4187"/>
                    </a:lnTo>
                    <a:lnTo>
                      <a:pt x="2177" y="4187"/>
                    </a:lnTo>
                    <a:lnTo>
                      <a:pt x="2177" y="4562"/>
                    </a:lnTo>
                    <a:lnTo>
                      <a:pt x="1433" y="4562"/>
                    </a:lnTo>
                    <a:lnTo>
                      <a:pt x="1433" y="741"/>
                    </a:lnTo>
                    <a:lnTo>
                      <a:pt x="1706" y="741"/>
                    </a:lnTo>
                    <a:lnTo>
                      <a:pt x="1706" y="343"/>
                    </a:lnTo>
                    <a:lnTo>
                      <a:pt x="2148" y="489"/>
                    </a:lnTo>
                    <a:lnTo>
                      <a:pt x="1804" y="635"/>
                    </a:lnTo>
                    <a:lnTo>
                      <a:pt x="1804" y="741"/>
                    </a:lnTo>
                    <a:lnTo>
                      <a:pt x="2412" y="741"/>
                    </a:lnTo>
                    <a:lnTo>
                      <a:pt x="2412" y="0"/>
                    </a:lnTo>
                    <a:lnTo>
                      <a:pt x="3274" y="285"/>
                    </a:lnTo>
                    <a:lnTo>
                      <a:pt x="2510" y="609"/>
                    </a:lnTo>
                    <a:lnTo>
                      <a:pt x="2510" y="741"/>
                    </a:lnTo>
                    <a:lnTo>
                      <a:pt x="3210" y="741"/>
                    </a:lnTo>
                    <a:close/>
                    <a:moveTo>
                      <a:pt x="5020" y="4763"/>
                    </a:moveTo>
                    <a:lnTo>
                      <a:pt x="0" y="4763"/>
                    </a:lnTo>
                    <a:lnTo>
                      <a:pt x="0" y="4665"/>
                    </a:lnTo>
                    <a:lnTo>
                      <a:pt x="5020" y="4665"/>
                    </a:lnTo>
                    <a:lnTo>
                      <a:pt x="5020" y="4763"/>
                    </a:lnTo>
                    <a:close/>
                    <a:moveTo>
                      <a:pt x="4084" y="1318"/>
                    </a:moveTo>
                    <a:lnTo>
                      <a:pt x="4084" y="854"/>
                    </a:lnTo>
                    <a:lnTo>
                      <a:pt x="4526" y="1000"/>
                    </a:lnTo>
                    <a:lnTo>
                      <a:pt x="4183" y="1146"/>
                    </a:lnTo>
                    <a:lnTo>
                      <a:pt x="4183" y="1318"/>
                    </a:lnTo>
                    <a:lnTo>
                      <a:pt x="4745" y="1318"/>
                    </a:lnTo>
                    <a:lnTo>
                      <a:pt x="4745" y="3671"/>
                    </a:lnTo>
                    <a:lnTo>
                      <a:pt x="4902" y="3907"/>
                    </a:lnTo>
                    <a:lnTo>
                      <a:pt x="4902" y="4562"/>
                    </a:lnTo>
                    <a:lnTo>
                      <a:pt x="4804" y="4562"/>
                    </a:lnTo>
                    <a:lnTo>
                      <a:pt x="4804" y="3936"/>
                    </a:lnTo>
                    <a:lnTo>
                      <a:pt x="4647" y="3701"/>
                    </a:lnTo>
                    <a:lnTo>
                      <a:pt x="4647" y="1416"/>
                    </a:lnTo>
                    <a:lnTo>
                      <a:pt x="3782" y="1416"/>
                    </a:lnTo>
                    <a:lnTo>
                      <a:pt x="3782" y="1318"/>
                    </a:lnTo>
                    <a:lnTo>
                      <a:pt x="4084" y="1318"/>
                    </a:lnTo>
                    <a:close/>
                    <a:moveTo>
                      <a:pt x="840" y="1318"/>
                    </a:moveTo>
                    <a:lnTo>
                      <a:pt x="840" y="851"/>
                    </a:lnTo>
                    <a:lnTo>
                      <a:pt x="1282" y="997"/>
                    </a:lnTo>
                    <a:lnTo>
                      <a:pt x="938" y="1143"/>
                    </a:lnTo>
                    <a:lnTo>
                      <a:pt x="938" y="1318"/>
                    </a:lnTo>
                    <a:lnTo>
                      <a:pt x="1237" y="1318"/>
                    </a:lnTo>
                    <a:lnTo>
                      <a:pt x="1237" y="1416"/>
                    </a:lnTo>
                    <a:lnTo>
                      <a:pt x="373" y="1416"/>
                    </a:lnTo>
                    <a:lnTo>
                      <a:pt x="373" y="3701"/>
                    </a:lnTo>
                    <a:lnTo>
                      <a:pt x="216" y="3936"/>
                    </a:lnTo>
                    <a:lnTo>
                      <a:pt x="216" y="4562"/>
                    </a:lnTo>
                    <a:lnTo>
                      <a:pt x="118" y="4562"/>
                    </a:lnTo>
                    <a:lnTo>
                      <a:pt x="118" y="3907"/>
                    </a:lnTo>
                    <a:lnTo>
                      <a:pt x="275" y="3671"/>
                    </a:lnTo>
                    <a:lnTo>
                      <a:pt x="275" y="1318"/>
                    </a:lnTo>
                    <a:lnTo>
                      <a:pt x="840" y="1318"/>
                    </a:lnTo>
                    <a:close/>
                  </a:path>
                </a:pathLst>
              </a:custGeom>
              <a:solidFill>
                <a:srgbClr val="223D58">
                  <a:alpha val="7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443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1967875" y="2454533"/>
                <a:ext cx="1002958" cy="297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rgbClr val="11437F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1437F"/>
                    </a:solidFill>
                    <a:effectLst/>
                    <a:uLnTx/>
                    <a:uFillTx/>
                    <a:latin typeface="Segoe UI Light" panose="020B0502040204020203" pitchFamily="34" charset="0"/>
                  </a:rPr>
                  <a:t>Главные администраторы БС</a:t>
                </a: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11437F"/>
                  </a:solidFill>
                  <a:effectLst/>
                  <a:uLnTx/>
                  <a:uFillTx/>
                  <a:latin typeface="Segoe UI Light" panose="020B0502040204020203" pitchFamily="34" charset="0"/>
                </a:endParaRPr>
              </a:p>
            </p:txBody>
          </p:sp>
        </p:grpSp>
        <p:grpSp>
          <p:nvGrpSpPr>
            <p:cNvPr id="85" name="Группа 84"/>
            <p:cNvGrpSpPr/>
            <p:nvPr/>
          </p:nvGrpSpPr>
          <p:grpSpPr>
            <a:xfrm>
              <a:off x="452775" y="1844460"/>
              <a:ext cx="1710428" cy="1053993"/>
              <a:chOff x="586442" y="2096420"/>
              <a:chExt cx="1626476" cy="968420"/>
            </a:xfrm>
          </p:grpSpPr>
          <p:sp>
            <p:nvSpPr>
              <p:cNvPr id="86" name="Круговая стрелка 85"/>
              <p:cNvSpPr/>
              <p:nvPr/>
            </p:nvSpPr>
            <p:spPr>
              <a:xfrm>
                <a:off x="1051990" y="2224798"/>
                <a:ext cx="776105" cy="765193"/>
              </a:xfrm>
              <a:prstGeom prst="circularArrow">
                <a:avLst>
                  <a:gd name="adj1" fmla="val 15355"/>
                  <a:gd name="adj2" fmla="val 1142319"/>
                  <a:gd name="adj3" fmla="val 20195691"/>
                  <a:gd name="adj4" fmla="val 1020485"/>
                  <a:gd name="adj5" fmla="val 12500"/>
                </a:avLst>
              </a:prstGeom>
              <a:solidFill>
                <a:srgbClr val="CCECFF"/>
              </a:solidFill>
              <a:ln w="3175" cap="flat" cmpd="sng" algn="ctr">
                <a:solidFill>
                  <a:srgbClr val="99CC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 rot="16200000">
                <a:off x="771539" y="2379227"/>
                <a:ext cx="290039" cy="390858"/>
              </a:xfrm>
              <a:prstGeom prst="hexagon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9525" cap="flat" cmpd="sng" algn="ctr">
                <a:solidFill>
                  <a:srgbClr val="05549A"/>
                </a:solidFill>
                <a:prstDash val="solid"/>
              </a:ln>
              <a:effectLst/>
            </p:spPr>
            <p:txBody>
              <a:bodyPr vert="wordArtVert" lIns="257672" tIns="128837" rIns="257672" bIns="128837" anchor="ctr"/>
              <a:lstStyle>
                <a:defPPr>
                  <a:defRPr lang="ru-RU"/>
                </a:defPPr>
                <a:lvl1pPr>
                  <a:defRPr sz="400" b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88" name="Группа 87"/>
              <p:cNvGrpSpPr/>
              <p:nvPr/>
            </p:nvGrpSpPr>
            <p:grpSpPr>
              <a:xfrm>
                <a:off x="943080" y="2097045"/>
                <a:ext cx="436763" cy="290039"/>
                <a:chOff x="433711" y="1967938"/>
                <a:chExt cx="436763" cy="290039"/>
              </a:xfrm>
            </p:grpSpPr>
            <p:sp>
              <p:nvSpPr>
                <p:cNvPr id="104" name="TextBox 103"/>
                <p:cNvSpPr txBox="1"/>
                <p:nvPr/>
              </p:nvSpPr>
              <p:spPr>
                <a:xfrm rot="16200000">
                  <a:off x="508889" y="1917529"/>
                  <a:ext cx="290039" cy="390858"/>
                </a:xfrm>
                <a:prstGeom prst="hexagon">
                  <a:avLst/>
                </a:prstGeom>
                <a:solidFill>
                  <a:srgbClr val="4F81BD">
                    <a:lumMod val="40000"/>
                    <a:lumOff val="60000"/>
                  </a:srgbClr>
                </a:solidFill>
                <a:ln w="9525" cap="flat" cmpd="sng" algn="ctr">
                  <a:solidFill>
                    <a:srgbClr val="05549A"/>
                  </a:solidFill>
                  <a:prstDash val="solid"/>
                </a:ln>
                <a:effectLst/>
              </p:spPr>
              <p:txBody>
                <a:bodyPr lIns="257672" tIns="128837" rIns="257672" bIns="128837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>
                  <a:off x="433711" y="1979739"/>
                  <a:ext cx="436763" cy="240344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5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rPr>
                    <a:t>Модуль ВГФК</a:t>
                  </a:r>
                </a:p>
              </p:txBody>
            </p: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1512527" y="2096420"/>
                <a:ext cx="436763" cy="290039"/>
                <a:chOff x="1335611" y="1772356"/>
                <a:chExt cx="436763" cy="290039"/>
              </a:xfrm>
            </p:grpSpPr>
            <p:sp>
              <p:nvSpPr>
                <p:cNvPr id="102" name="TextBox 101"/>
                <p:cNvSpPr txBox="1"/>
                <p:nvPr/>
              </p:nvSpPr>
              <p:spPr>
                <a:xfrm rot="16200000">
                  <a:off x="1408974" y="1721947"/>
                  <a:ext cx="290039" cy="390858"/>
                </a:xfrm>
                <a:prstGeom prst="hexagon">
                  <a:avLst/>
                </a:prstGeom>
                <a:solidFill>
                  <a:srgbClr val="9BBB59">
                    <a:lumMod val="40000"/>
                    <a:lumOff val="60000"/>
                  </a:srgbClr>
                </a:solidFill>
                <a:ln w="9525" cap="flat" cmpd="sng" algn="ctr">
                  <a:solidFill>
                    <a:srgbClr val="05549A"/>
                  </a:solidFill>
                  <a:prstDash val="solid"/>
                </a:ln>
                <a:effectLst/>
              </p:spPr>
              <p:txBody>
                <a:bodyPr lIns="257672" tIns="128837" rIns="257672" bIns="128837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03" name="Прямоугольник 102"/>
                <p:cNvSpPr/>
                <p:nvPr/>
              </p:nvSpPr>
              <p:spPr>
                <a:xfrm>
                  <a:off x="1335611" y="1797204"/>
                  <a:ext cx="436763" cy="240344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5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rPr>
                    <a:t>Анализ ИБП ОВГ(М)К</a:t>
                  </a:r>
                </a:p>
              </p:txBody>
            </p: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1776155" y="2444231"/>
                <a:ext cx="436763" cy="282532"/>
                <a:chOff x="1074537" y="2308225"/>
                <a:chExt cx="436763" cy="282532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6200000">
                  <a:off x="1160045" y="2254062"/>
                  <a:ext cx="282532" cy="390858"/>
                </a:xfrm>
                <a:prstGeom prst="hexagon">
                  <a:avLst/>
                </a:prstGeom>
                <a:solidFill>
                  <a:srgbClr val="9BBB59">
                    <a:lumMod val="40000"/>
                    <a:lumOff val="60000"/>
                  </a:srgbClr>
                </a:solidFill>
                <a:ln w="9525" cap="flat" cmpd="sng" algn="ctr">
                  <a:solidFill>
                    <a:srgbClr val="05549A"/>
                  </a:solidFill>
                  <a:prstDash val="solid"/>
                </a:ln>
                <a:effectLst/>
              </p:spPr>
              <p:txBody>
                <a:bodyPr lIns="257672" tIns="128837" rIns="257672" bIns="128837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01" name="Прямоугольник 100"/>
                <p:cNvSpPr/>
                <p:nvPr/>
              </p:nvSpPr>
              <p:spPr>
                <a:xfrm>
                  <a:off x="1074537" y="2328216"/>
                  <a:ext cx="436763" cy="240344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5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rPr>
                    <a:t>Анализ ВФА ГАБС</a:t>
                  </a:r>
                </a:p>
              </p:txBody>
            </p:sp>
          </p:grpSp>
          <p:sp>
            <p:nvSpPr>
              <p:cNvPr id="91" name="Прямоугольник 90"/>
              <p:cNvSpPr/>
              <p:nvPr/>
            </p:nvSpPr>
            <p:spPr>
              <a:xfrm>
                <a:off x="586442" y="2457441"/>
                <a:ext cx="660782" cy="21236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ПИАО: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Паспорт ОК</a:t>
                </a:r>
                <a:br>
                  <a:rPr kumimoji="0" lang="ru-RU" sz="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</a:br>
                <a:r>
                  <a:rPr kumimoji="0" lang="ru-RU" sz="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Риск-анализ</a:t>
                </a:r>
              </a:p>
            </p:txBody>
          </p:sp>
          <p:grpSp>
            <p:nvGrpSpPr>
              <p:cNvPr id="92" name="Группа 91"/>
              <p:cNvGrpSpPr/>
              <p:nvPr/>
            </p:nvGrpSpPr>
            <p:grpSpPr>
              <a:xfrm>
                <a:off x="1510542" y="2782308"/>
                <a:ext cx="436763" cy="282532"/>
                <a:chOff x="938997" y="2536825"/>
                <a:chExt cx="436763" cy="282532"/>
              </a:xfrm>
            </p:grpSpPr>
            <p:sp>
              <p:nvSpPr>
                <p:cNvPr id="98" name="TextBox 97"/>
                <p:cNvSpPr txBox="1"/>
                <p:nvPr/>
              </p:nvSpPr>
              <p:spPr>
                <a:xfrm rot="16200000">
                  <a:off x="1016114" y="2482662"/>
                  <a:ext cx="282532" cy="390858"/>
                </a:xfrm>
                <a:prstGeom prst="hexagon">
                  <a:avLst/>
                </a:prstGeom>
                <a:solidFill>
                  <a:srgbClr val="8064A2">
                    <a:lumMod val="40000"/>
                    <a:lumOff val="60000"/>
                  </a:srgbClr>
                </a:solidFill>
                <a:ln w="9525" cap="flat" cmpd="sng" algn="ctr">
                  <a:solidFill>
                    <a:srgbClr val="05549A"/>
                  </a:solidFill>
                  <a:prstDash val="solid"/>
                </a:ln>
                <a:effectLst/>
              </p:spPr>
              <p:txBody>
                <a:bodyPr lIns="257672" tIns="128837" rIns="257672" bIns="128837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99" name="Прямоугольник 98"/>
                <p:cNvSpPr/>
                <p:nvPr/>
              </p:nvSpPr>
              <p:spPr>
                <a:xfrm>
                  <a:off x="938997" y="2565251"/>
                  <a:ext cx="436763" cy="240344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5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rPr>
                    <a:t>Модуль ВФА</a:t>
                  </a:r>
                </a:p>
              </p:txBody>
            </p:sp>
          </p:grpSp>
          <p:grpSp>
            <p:nvGrpSpPr>
              <p:cNvPr id="93" name="Группа 92"/>
              <p:cNvGrpSpPr/>
              <p:nvPr/>
            </p:nvGrpSpPr>
            <p:grpSpPr>
              <a:xfrm>
                <a:off x="862594" y="2781626"/>
                <a:ext cx="436763" cy="282532"/>
                <a:chOff x="938997" y="2536825"/>
                <a:chExt cx="436763" cy="282532"/>
              </a:xfrm>
            </p:grpSpPr>
            <p:sp>
              <p:nvSpPr>
                <p:cNvPr id="96" name="TextBox 95"/>
                <p:cNvSpPr txBox="1"/>
                <p:nvPr/>
              </p:nvSpPr>
              <p:spPr>
                <a:xfrm rot="16200000">
                  <a:off x="1016114" y="2482662"/>
                  <a:ext cx="282532" cy="390858"/>
                </a:xfrm>
                <a:prstGeom prst="hexagon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9525" cap="flat" cmpd="sng" algn="ctr">
                  <a:solidFill>
                    <a:srgbClr val="05549A"/>
                  </a:solidFill>
                  <a:prstDash val="solid"/>
                </a:ln>
                <a:effectLst/>
              </p:spPr>
              <p:txBody>
                <a:bodyPr lIns="257672" tIns="128837" rIns="257672" bIns="128837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97" name="Прямоугольник 96"/>
                <p:cNvSpPr/>
                <p:nvPr/>
              </p:nvSpPr>
              <p:spPr>
                <a:xfrm>
                  <a:off x="938997" y="2565251"/>
                  <a:ext cx="436763" cy="240344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5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rPr>
                    <a:t>Личный кабинет</a:t>
                  </a:r>
                </a:p>
              </p:txBody>
            </p:sp>
          </p:grpSp>
          <p:sp>
            <p:nvSpPr>
              <p:cNvPr id="94" name="TextBox 93"/>
              <p:cNvSpPr txBox="1"/>
              <p:nvPr/>
            </p:nvSpPr>
            <p:spPr>
              <a:xfrm rot="16200000">
                <a:off x="1299607" y="2411966"/>
                <a:ext cx="282532" cy="390858"/>
              </a:xfrm>
              <a:prstGeom prst="hexagon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9525" cap="flat" cmpd="sng" algn="ctr">
                <a:solidFill>
                  <a:srgbClr val="05549A"/>
                </a:solidFill>
                <a:prstDash val="solid"/>
              </a:ln>
              <a:effectLst/>
            </p:spPr>
            <p:txBody>
              <a:bodyPr lIns="257672" tIns="128837" rIns="257672" bIns="1288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1216816" y="2469830"/>
                <a:ext cx="436763" cy="1923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/>
                </a:r>
                <a:br>
                  <a:rPr kumimoji="0" lang="en-GB" sz="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</a:br>
                <a:r>
                  <a:rPr kumimoji="0" lang="ru-RU" sz="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ГИИС ЭБ</a:t>
                </a:r>
              </a:p>
            </p:txBody>
          </p:sp>
        </p:grpSp>
      </p:grpSp>
      <p:graphicFrame>
        <p:nvGraphicFramePr>
          <p:cNvPr id="114" name="Таблица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852861"/>
              </p:ext>
            </p:extLst>
          </p:nvPr>
        </p:nvGraphicFramePr>
        <p:xfrm>
          <a:off x="176306" y="2305610"/>
          <a:ext cx="1577236" cy="6843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772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439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solidFill>
                            <a:schemeClr val="tx2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ВОЗМОЖНОСТЬ ПОДКЛЮЧЕНИЯ</a:t>
                      </a:r>
                      <a:r>
                        <a:rPr lang="ru-RU" sz="500" b="1" i="0" baseline="0" dirty="0" smtClean="0">
                          <a:solidFill>
                            <a:schemeClr val="tx2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ОРГАНОВ ВГ(М)ФК</a:t>
                      </a:r>
                      <a:br>
                        <a:rPr lang="ru-RU" sz="500" b="1" i="0" baseline="0" dirty="0" smtClean="0">
                          <a:solidFill>
                            <a:schemeClr val="tx2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500" b="1" i="0" baseline="0" dirty="0" smtClean="0">
                          <a:solidFill>
                            <a:schemeClr val="tx2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 ФУНКЦИОНАЛУ ПО ВЗАИМОДЕЙСТВИЮ С ГАБС</a:t>
                      </a:r>
                      <a:r>
                        <a:rPr lang="ru-RU" sz="500" b="0" i="0" dirty="0" smtClean="0">
                          <a:solidFill>
                            <a:schemeClr val="tx2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500" b="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– комплексной системе,</a:t>
                      </a:r>
                      <a:br>
                        <a:rPr lang="ru-RU" sz="500" b="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500" b="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объединяющая измерение, анализ подконтрольной среды,</a:t>
                      </a:r>
                      <a:r>
                        <a:rPr lang="ru-RU" sz="500" b="0" i="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500" b="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выработку правил для принятия оптимальных управленческих решений</a:t>
                      </a:r>
                      <a:r>
                        <a:rPr lang="ru-RU" sz="5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500" b="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 целях предупреждения нарушений в ФБС и контроль их исполнения</a:t>
                      </a:r>
                    </a:p>
                  </a:txBody>
                  <a:tcPr marL="16480" marR="164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5" name="Таблица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801437"/>
              </p:ext>
            </p:extLst>
          </p:nvPr>
        </p:nvGraphicFramePr>
        <p:xfrm>
          <a:off x="596900" y="2176207"/>
          <a:ext cx="545247" cy="1640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5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400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!!!</a:t>
                      </a:r>
                    </a:p>
                  </a:txBody>
                  <a:tcPr marL="16480" marR="164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" name="Таблица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789041"/>
              </p:ext>
            </p:extLst>
          </p:nvPr>
        </p:nvGraphicFramePr>
        <p:xfrm>
          <a:off x="4635500" y="1941251"/>
          <a:ext cx="545247" cy="1640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5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400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2022</a:t>
                      </a:r>
                      <a:r>
                        <a:rPr lang="ru-RU" sz="800" b="1" i="0" baseline="0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год</a:t>
                      </a:r>
                      <a:endParaRPr lang="ru-RU" sz="800" b="1" i="0" dirty="0" smtClean="0">
                        <a:solidFill>
                          <a:srgbClr val="C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6480" marR="164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9" name="Прямоугольник 118"/>
          <p:cNvSpPr/>
          <p:nvPr/>
        </p:nvSpPr>
        <p:spPr>
          <a:xfrm>
            <a:off x="4374824" y="1992795"/>
            <a:ext cx="1341417" cy="546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4" b="1" dirty="0" smtClean="0">
                <a:solidFill>
                  <a:srgbClr val="003B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ФОРМИРОВАНИЕ ПРЕДЛОЖЕНИЙ</a:t>
            </a:r>
            <a:br>
              <a:rPr lang="ru-RU" sz="504" b="1" dirty="0" smtClean="0">
                <a:solidFill>
                  <a:srgbClr val="003B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504" b="1" dirty="0" smtClean="0">
                <a:solidFill>
                  <a:srgbClr val="003B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БЮДЖЕТНОЕ ЗАКОНОДАТЕЛЬСТВО</a:t>
            </a:r>
            <a:endParaRPr lang="ru-RU" sz="504" b="1" dirty="0">
              <a:solidFill>
                <a:srgbClr val="003B5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115458" y="2387456"/>
            <a:ext cx="1889375" cy="25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4" b="1" dirty="0" smtClean="0">
                <a:solidFill>
                  <a:srgbClr val="003B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РАЗВИТИЕ ЦИФРОВОЙ ПЛАТФОРМЫ</a:t>
            </a:r>
            <a:endParaRPr lang="ru-RU" sz="504" b="1" dirty="0">
              <a:solidFill>
                <a:srgbClr val="003B5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000341" y="2517136"/>
            <a:ext cx="1889375" cy="25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4" dirty="0" smtClean="0">
                <a:solidFill>
                  <a:srgbClr val="003B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АС Планирование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4337354" y="2698694"/>
            <a:ext cx="1352951" cy="169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04" dirty="0" smtClean="0">
                <a:solidFill>
                  <a:srgbClr val="003B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ПИАО</a:t>
            </a:r>
            <a:r>
              <a:rPr lang="ru-RU" sz="504" b="1" dirty="0" smtClean="0">
                <a:solidFill>
                  <a:srgbClr val="003B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</a:t>
            </a:r>
            <a:r>
              <a:rPr lang="ru-RU" sz="504" dirty="0" smtClean="0">
                <a:solidFill>
                  <a:srgbClr val="003B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Паспорт ОК, Риск-анализ</a:t>
            </a:r>
            <a:endParaRPr lang="ru-RU" sz="504" dirty="0">
              <a:solidFill>
                <a:srgbClr val="003B5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4" name="Пятиугольник 123"/>
          <p:cNvSpPr/>
          <p:nvPr/>
        </p:nvSpPr>
        <p:spPr>
          <a:xfrm>
            <a:off x="3534427" y="3011113"/>
            <a:ext cx="2017905" cy="201868"/>
          </a:xfrm>
          <a:prstGeom prst="homePlate">
            <a:avLst>
              <a:gd name="adj" fmla="val 21953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  <a:effectLst>
            <a:softEdge rad="381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defTabSz="576621">
              <a:lnSpc>
                <a:spcPts val="900"/>
              </a:lnSpc>
              <a:spcAft>
                <a:spcPts val="189"/>
              </a:spcAft>
              <a:defRPr/>
            </a:pPr>
            <a:endParaRPr lang="ru-RU" sz="650" b="1" dirty="0">
              <a:solidFill>
                <a:srgbClr val="1F477D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721418" y="2974675"/>
            <a:ext cx="1889375" cy="25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СРОК РЕАЛИЗАЦИИ – 2027 год</a:t>
            </a:r>
            <a:endParaRPr lang="ru-RU" sz="800" b="1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7" name="Стрелка вправо 126"/>
          <p:cNvSpPr/>
          <p:nvPr/>
        </p:nvSpPr>
        <p:spPr>
          <a:xfrm>
            <a:off x="3761208" y="1954611"/>
            <a:ext cx="304482" cy="165224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prstClr val="white"/>
              </a:solidFill>
            </a:endParaRPr>
          </a:p>
        </p:txBody>
      </p:sp>
      <p:sp>
        <p:nvSpPr>
          <p:cNvPr id="12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5552332" y="3061498"/>
            <a:ext cx="185528" cy="138499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90000"/>
              </a:lnSpc>
              <a:spcBef>
                <a:spcPts val="1000"/>
              </a:spcBef>
              <a:tabLst>
                <a:tab pos="3776842" algn="r"/>
              </a:tabLst>
              <a:defRPr/>
            </a:pPr>
            <a:r>
              <a:rPr lang="ru-RU" sz="880" b="1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679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трелка вправо 26"/>
          <p:cNvSpPr/>
          <p:nvPr/>
        </p:nvSpPr>
        <p:spPr>
          <a:xfrm>
            <a:off x="3472036" y="1877868"/>
            <a:ext cx="389607" cy="26081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prstClr val="white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1900499" y="1885431"/>
            <a:ext cx="389607" cy="26081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13894" y="95793"/>
            <a:ext cx="3616668" cy="212113"/>
          </a:xfrm>
          <a:prstGeom prst="rect">
            <a:avLst/>
          </a:prstGeom>
        </p:spPr>
        <p:txBody>
          <a:bodyPr wrap="square" lIns="57662" tIns="28831" rIns="57662" bIns="28831">
            <a:spAutoFit/>
          </a:bodyPr>
          <a:lstStyle>
            <a:defPPr>
              <a:defRPr lang="ru-RU"/>
            </a:defPPr>
            <a:lvl1pPr algn="r">
              <a:defRPr sz="800" b="1">
                <a:solidFill>
                  <a:srgbClr val="11437F"/>
                </a:solidFill>
                <a:latin typeface="+mj-lt"/>
                <a:ea typeface="PT Serif" panose="020A0603040505020204" pitchFamily="18" charset="-52"/>
                <a:cs typeface="+mj-cs"/>
              </a:defRPr>
            </a:lvl1pPr>
          </a:lstStyle>
          <a:p>
            <a:r>
              <a:rPr lang="ru-RU" sz="1000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Новые горизонты контрольной деятельности</a:t>
            </a:r>
          </a:p>
        </p:txBody>
      </p:sp>
      <p:sp>
        <p:nvSpPr>
          <p:cNvPr id="26" name="object 2"/>
          <p:cNvSpPr/>
          <p:nvPr/>
        </p:nvSpPr>
        <p:spPr>
          <a:xfrm flipV="1">
            <a:off x="1411" y="251496"/>
            <a:ext cx="5762979" cy="17708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851"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5" y="44092"/>
            <a:ext cx="918967" cy="359730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36488" y="879137"/>
            <a:ext cx="1907864" cy="610757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softEdge rad="381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Прямоугольник 44"/>
          <p:cNvSpPr/>
          <p:nvPr/>
        </p:nvSpPr>
        <p:spPr>
          <a:xfrm>
            <a:off x="3215074" y="877894"/>
            <a:ext cx="1908000" cy="612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effectLst>
            <a:softEdge rad="381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TextBox 45"/>
          <p:cNvSpPr txBox="1"/>
          <p:nvPr/>
        </p:nvSpPr>
        <p:spPr>
          <a:xfrm>
            <a:off x="3233639" y="897730"/>
            <a:ext cx="1897580" cy="572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576411"/>
            <a:r>
              <a:rPr lang="ru-RU" sz="6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Развитие предупреждающего контроля </a:t>
            </a:r>
          </a:p>
          <a:p>
            <a:pPr algn="ctr" defTabSz="576411">
              <a:spcBef>
                <a:spcPts val="300"/>
              </a:spcBef>
            </a:pPr>
            <a:r>
              <a:rPr lang="ru-RU" sz="568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(меры превентивного характера – контрольные процедуры с учетом результатов </a:t>
            </a:r>
            <a:r>
              <a:rPr lang="ru-RU" sz="568" dirty="0" err="1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самообследования</a:t>
            </a:r>
            <a:r>
              <a:rPr lang="ru-RU" sz="568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ОК рисков в ФБС, совместное управляющее воздействие на риск-зоны)</a:t>
            </a:r>
            <a:endParaRPr lang="ru-RU" sz="568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8" name="Объект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22" y="2193353"/>
            <a:ext cx="1946064" cy="968323"/>
          </a:xfrm>
          <a:prstGeom prst="rect">
            <a:avLst/>
          </a:prstGeom>
          <a:solidFill>
            <a:schemeClr val="bg1">
              <a:alpha val="0"/>
            </a:schemeClr>
          </a:solidFill>
          <a:ln w="3175">
            <a:noFill/>
          </a:ln>
        </p:spPr>
      </p:pic>
      <p:sp>
        <p:nvSpPr>
          <p:cNvPr id="130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5667944" y="3061498"/>
            <a:ext cx="69916" cy="12465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90000"/>
              </a:lnSpc>
              <a:spcBef>
                <a:spcPts val="1000"/>
              </a:spcBef>
              <a:tabLst>
                <a:tab pos="3776842" algn="r"/>
              </a:tabLst>
              <a:defRPr/>
            </a:pPr>
            <a:r>
              <a:rPr lang="ru-RU" sz="880" b="1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106183" y="499126"/>
            <a:ext cx="5593470" cy="320179"/>
          </a:xfrm>
          <a:prstGeom prst="rect">
            <a:avLst/>
          </a:prstGeom>
          <a:solidFill>
            <a:srgbClr val="4978B1">
              <a:alpha val="70000"/>
            </a:srgbClr>
          </a:solidFill>
          <a:ln>
            <a:round/>
          </a:ln>
          <a:effectLst>
            <a:softEdge rad="381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6" name="TextBox 125"/>
          <p:cNvSpPr txBox="1"/>
          <p:nvPr/>
        </p:nvSpPr>
        <p:spPr>
          <a:xfrm>
            <a:off x="760085" y="924864"/>
            <a:ext cx="1693890" cy="48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411"/>
            <a:r>
              <a:rPr lang="ru-RU" sz="6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Внедрение цифрового контроля</a:t>
            </a:r>
          </a:p>
          <a:p>
            <a:pPr algn="ctr" defTabSz="576411">
              <a:spcBef>
                <a:spcPts val="300"/>
              </a:spcBef>
              <a:spcAft>
                <a:spcPts val="600"/>
              </a:spcAft>
            </a:pPr>
            <a:r>
              <a:rPr lang="ru-RU" sz="568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(«онлайн» контроль – электронный доступ</a:t>
            </a:r>
            <a:br>
              <a:rPr lang="ru-RU" sz="568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568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 учетным данным ОК, цифровой обмен</a:t>
            </a:r>
            <a:br>
              <a:rPr lang="ru-RU" sz="568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568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диалог, дистанционный мониторинг)</a:t>
            </a:r>
            <a:endParaRPr lang="ru-RU" sz="568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8843" y="1768836"/>
            <a:ext cx="1891429" cy="129266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576411"/>
            <a:r>
              <a:rPr lang="ru-RU" sz="6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Новые ИТ- </a:t>
            </a:r>
            <a:r>
              <a:rPr lang="ru-RU" sz="6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технологии</a:t>
            </a:r>
            <a:br>
              <a:rPr lang="ru-RU" sz="6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(единая цифровая платформа – открытость данных ОК, алгоритмы искусственного интеллекта)  </a:t>
            </a:r>
            <a:r>
              <a:rPr lang="ru-RU" sz="6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6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600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576411"/>
            <a:r>
              <a:rPr lang="ru-RU" sz="6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Расширение форм и методов </a:t>
            </a:r>
            <a:r>
              <a:rPr lang="ru-RU" sz="6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ВГ(М)ФК</a:t>
            </a:r>
            <a:br>
              <a:rPr lang="ru-RU" sz="6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(формы превентивного контроля, развитие механизмов «обратной связи») </a:t>
            </a:r>
            <a:r>
              <a:rPr lang="ru-RU" sz="600" dirty="0">
                <a:solidFill>
                  <a:prstClr val="black">
                    <a:lumMod val="95000"/>
                    <a:lumOff val="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600" dirty="0">
                <a:solidFill>
                  <a:prstClr val="black">
                    <a:lumMod val="95000"/>
                    <a:lumOff val="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600" dirty="0">
              <a:solidFill>
                <a:prstClr val="black">
                  <a:lumMod val="95000"/>
                  <a:lumOff val="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576411"/>
            <a:r>
              <a:rPr lang="ru-RU" sz="6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Синергия бизнес-процессов органов </a:t>
            </a:r>
            <a:r>
              <a:rPr lang="ru-RU" sz="6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контроля</a:t>
            </a:r>
            <a:br>
              <a:rPr lang="ru-RU" sz="6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6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6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объектов </a:t>
            </a:r>
            <a:r>
              <a:rPr lang="ru-RU" sz="6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контроля </a:t>
            </a:r>
            <a:br>
              <a:rPr lang="ru-RU" sz="6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(эффективное взаимодействие посредством «невидимого» анализа, унифицированные индикаторы риск-факторов)     </a:t>
            </a:r>
            <a:endParaRPr lang="ru-RU" sz="600" dirty="0">
              <a:solidFill>
                <a:prstClr val="black">
                  <a:lumMod val="95000"/>
                  <a:lumOff val="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940151" y="1701307"/>
            <a:ext cx="1715582" cy="156966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576411"/>
            <a:r>
              <a:rPr lang="ru-RU" sz="6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Снижение </a:t>
            </a:r>
            <a:r>
              <a:rPr lang="ru-RU" sz="6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административной </a:t>
            </a:r>
            <a:r>
              <a:rPr lang="ru-RU" sz="6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нагрузки</a:t>
            </a:r>
          </a:p>
          <a:p>
            <a:pPr algn="ctr" defTabSz="576411"/>
            <a:r>
              <a:rPr lang="ru-RU" sz="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(комплексный электронный документооборот, невидимое присутствие «цифрового» контролера)</a:t>
            </a:r>
          </a:p>
          <a:p>
            <a:pPr algn="ctr" defTabSz="576411"/>
            <a:endParaRPr lang="ru-RU" sz="600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576411"/>
            <a:r>
              <a:rPr lang="ru-RU" sz="6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института управления </a:t>
            </a:r>
            <a:r>
              <a:rPr lang="ru-RU" sz="6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рисками</a:t>
            </a:r>
            <a:br>
              <a:rPr lang="ru-RU" sz="6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600" dirty="0">
                <a:solidFill>
                  <a:prstClr val="black">
                    <a:lumMod val="95000"/>
                    <a:lumOff val="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(совместная отработка </a:t>
            </a:r>
            <a:r>
              <a:rPr lang="ru-RU" sz="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индикаторов</a:t>
            </a:r>
            <a:br>
              <a:rPr lang="ru-RU" sz="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риск-зон</a:t>
            </a:r>
            <a:r>
              <a:rPr lang="ru-RU" sz="600" dirty="0">
                <a:solidFill>
                  <a:prstClr val="black">
                    <a:lumMod val="95000"/>
                    <a:lumOff val="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</a:t>
            </a:r>
            <a:endParaRPr lang="ru-RU" sz="600" dirty="0" smtClean="0">
              <a:solidFill>
                <a:prstClr val="black">
                  <a:lumMod val="95000"/>
                  <a:lumOff val="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576411"/>
            <a:endParaRPr lang="ru-RU" sz="600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576411"/>
            <a:r>
              <a:rPr lang="ru-RU" sz="6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Оперативное </a:t>
            </a:r>
            <a:r>
              <a:rPr lang="ru-RU" sz="6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реагирование и принятие управленческих </a:t>
            </a:r>
            <a:r>
              <a:rPr lang="ru-RU" sz="6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решений</a:t>
            </a:r>
            <a:br>
              <a:rPr lang="ru-RU" sz="6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600" dirty="0">
                <a:solidFill>
                  <a:prstClr val="black">
                    <a:lumMod val="95000"/>
                    <a:lumOff val="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достижение целей </a:t>
            </a:r>
            <a:r>
              <a:rPr lang="ru-RU" sz="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ведения деятельности ОК, качественное </a:t>
            </a:r>
            <a:r>
              <a:rPr lang="ru-RU" sz="6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госуправление</a:t>
            </a:r>
            <a:r>
              <a:rPr lang="ru-RU" sz="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algn="ctr" defTabSz="576411"/>
            <a:endParaRPr lang="ru-RU" sz="600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576411"/>
            <a:r>
              <a:rPr lang="ru-RU" sz="6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Предупреждение нарушений в ФБС</a:t>
            </a:r>
          </a:p>
          <a:p>
            <a:pPr algn="ctr" defTabSz="576411"/>
            <a:endParaRPr lang="ru-RU" sz="600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68771" y="1889605"/>
            <a:ext cx="695985" cy="235410"/>
          </a:xfrm>
          <a:prstGeom prst="rect">
            <a:avLst/>
          </a:prstGeom>
          <a:solidFill>
            <a:srgbClr val="4978B1">
              <a:alpha val="70000"/>
            </a:srgbClr>
          </a:solidFill>
          <a:ln>
            <a:round/>
          </a:ln>
          <a:effectLst>
            <a:softEdge rad="381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757" b="1" dirty="0">
                <a:solidFill>
                  <a:prstClr val="white"/>
                </a:solidFill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rPr>
              <a:t>Способы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85647" y="1887080"/>
            <a:ext cx="709166" cy="235410"/>
          </a:xfrm>
          <a:prstGeom prst="rect">
            <a:avLst/>
          </a:prstGeom>
          <a:solidFill>
            <a:srgbClr val="4978B1">
              <a:alpha val="70000"/>
            </a:srgbClr>
          </a:solidFill>
          <a:ln>
            <a:round/>
          </a:ln>
          <a:effectLst>
            <a:softEdge rad="381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757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Arial"/>
                <a:cs typeface="Segoe UI Light" panose="020B0502040204020203" pitchFamily="34" charset="0"/>
              </a:rPr>
              <a:t>Результаты  </a:t>
            </a:r>
            <a:endParaRPr lang="ru-RU" sz="757" b="1" dirty="0">
              <a:solidFill>
                <a:prstClr val="white"/>
              </a:solidFill>
              <a:latin typeface="Segoe UI Light" panose="020B0502040204020203" pitchFamily="34" charset="0"/>
              <a:ea typeface="Arial"/>
              <a:cs typeface="Segoe UI Light" panose="020B0502040204020203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2654913" y="338314"/>
            <a:ext cx="496010" cy="2449887"/>
          </a:xfrm>
          <a:prstGeom prst="rightArrow">
            <a:avLst>
              <a:gd name="adj1" fmla="val 18478"/>
              <a:gd name="adj2" fmla="val 54661"/>
            </a:avLst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7000">
                <a:schemeClr val="accent5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606456" y="1315252"/>
            <a:ext cx="131676" cy="226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073493" y="1315252"/>
            <a:ext cx="131676" cy="2268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830" y="1739233"/>
            <a:ext cx="1769799" cy="140719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79894" y="1738558"/>
            <a:ext cx="1769799" cy="140719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0567" y="920670"/>
            <a:ext cx="1799705" cy="52275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64269" y="917238"/>
            <a:ext cx="1799705" cy="52275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9718" y="549603"/>
            <a:ext cx="5486400" cy="214731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22789" y="1926009"/>
            <a:ext cx="574807" cy="169004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43264" y="1917806"/>
            <a:ext cx="574807" cy="169004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0437" y="532593"/>
            <a:ext cx="3616668" cy="196725"/>
          </a:xfrm>
          <a:prstGeom prst="rect">
            <a:avLst/>
          </a:prstGeom>
        </p:spPr>
        <p:txBody>
          <a:bodyPr wrap="square" lIns="57662" tIns="28831" rIns="57662" bIns="28831">
            <a:spAutoFit/>
          </a:bodyPr>
          <a:lstStyle>
            <a:defPPr>
              <a:defRPr lang="ru-RU"/>
            </a:defPPr>
            <a:lvl1pPr algn="r">
              <a:defRPr sz="800" b="1">
                <a:solidFill>
                  <a:srgbClr val="11437F"/>
                </a:solidFill>
                <a:latin typeface="+mj-lt"/>
                <a:ea typeface="PT Serif" panose="020A0603040505020204" pitchFamily="18" charset="-52"/>
                <a:cs typeface="+mj-cs"/>
              </a:defRPr>
            </a:lvl1pPr>
          </a:lstStyle>
          <a:p>
            <a:r>
              <a:rPr lang="ru-RU" sz="9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Развитие контрольной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7896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568700" y="93198"/>
            <a:ext cx="2133601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 defTabSz="914008">
              <a:defRPr/>
            </a:pPr>
            <a:r>
              <a:rPr lang="ru-RU" sz="1000" b="1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Необходимые эффекты</a:t>
            </a:r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914008">
              <a:defRPr/>
            </a:pPr>
            <a:endParaRPr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1" y="43319"/>
            <a:ext cx="919417" cy="35990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5562160" y="3061199"/>
            <a:ext cx="140141" cy="180118"/>
          </a:xfrm>
          <a:prstGeom prst="rect">
            <a:avLst/>
          </a:prstGeom>
          <a:noFill/>
        </p:spPr>
        <p:txBody>
          <a:bodyPr wrap="square" lIns="57662" tIns="28831" rIns="57662" bIns="28831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tabLst>
                <a:tab pos="3776842" algn="r"/>
              </a:tabLst>
              <a:defRPr/>
            </a:pPr>
            <a:r>
              <a:rPr lang="ru-RU" sz="880" b="1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9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292100" y="427993"/>
          <a:ext cx="5334000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00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5gH9kVU0kuHdBfCqVWhd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H.1sGai3UOC4ptG_lG1k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U06VUIUG4L.fXgLuQ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TX2I5lFUWQp1j6hEGJw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_СКП_11-09-19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резентация_СКП_11-09-19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Franklin Gothic Medium Cond"/>
        <a:ea typeface=""/>
        <a:cs typeface=""/>
      </a:majorFont>
      <a:minorFont>
        <a:latin typeface="Open Sans Condensed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7522</TotalTime>
  <Words>782</Words>
  <Application>Microsoft Office PowerPoint</Application>
  <PresentationFormat>Произвольный</PresentationFormat>
  <Paragraphs>215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30" baseType="lpstr">
      <vt:lpstr>Arial</vt:lpstr>
      <vt:lpstr>Calibri</vt:lpstr>
      <vt:lpstr>Calibri Light</vt:lpstr>
      <vt:lpstr>Franklin Gothic Medium Cond</vt:lpstr>
      <vt:lpstr>Georgia</vt:lpstr>
      <vt:lpstr>Helvetica Neue</vt:lpstr>
      <vt:lpstr>Open Sans Condensed</vt:lpstr>
      <vt:lpstr>Open Sans Condensed Light</vt:lpstr>
      <vt:lpstr>PT Serif</vt:lpstr>
      <vt:lpstr>Segoe UI</vt:lpstr>
      <vt:lpstr>Segoe UI Light</vt:lpstr>
      <vt:lpstr>Times New Roman</vt:lpstr>
      <vt:lpstr>Trebuchet MS</vt:lpstr>
      <vt:lpstr>Wingdings</vt:lpstr>
      <vt:lpstr>Office Theme</vt:lpstr>
      <vt:lpstr>Презентация_СКП_11-09-19</vt:lpstr>
      <vt:lpstr>1_Презентация_СКП_11-09-19</vt:lpstr>
      <vt:lpstr>1_Office Theme</vt:lpstr>
      <vt:lpstr>2_Office Theme</vt:lpstr>
      <vt:lpstr>Тема Office</vt:lpstr>
      <vt:lpstr>Презентация PowerPoint</vt:lpstr>
      <vt:lpstr>Перспективы взаимодействия при осуществлении государственного финансового контроля в Российской Федерации</vt:lpstr>
      <vt:lpstr>Реализация перспективных элементов модели  государственного финансового контроля</vt:lpstr>
      <vt:lpstr>Синхронизация подходов к контрольной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Садовничая Ирина Олеговна</cp:lastModifiedBy>
  <cp:revision>489</cp:revision>
  <cp:lastPrinted>2021-10-08T09:22:31Z</cp:lastPrinted>
  <dcterms:created xsi:type="dcterms:W3CDTF">2019-07-31T16:47:50Z</dcterms:created>
  <dcterms:modified xsi:type="dcterms:W3CDTF">2021-10-08T09:31:11Z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