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7" r:id="rId2"/>
    <p:sldId id="278" r:id="rId3"/>
    <p:sldId id="281" r:id="rId4"/>
    <p:sldId id="293" r:id="rId5"/>
    <p:sldId id="294" r:id="rId6"/>
    <p:sldId id="295" r:id="rId7"/>
    <p:sldId id="296" r:id="rId8"/>
    <p:sldId id="298" r:id="rId9"/>
    <p:sldId id="297" r:id="rId10"/>
    <p:sldId id="276" r:id="rId11"/>
  </p:sldIdLst>
  <p:sldSz cx="10693400" cy="7561263"/>
  <p:notesSz cx="6858000" cy="9144000"/>
  <p:embeddedFontLst>
    <p:embeddedFont>
      <p:font typeface="Montserrat" panose="00000500000000000000" pitchFamily="2" charset="-52"/>
      <p:regular r:id="rId13"/>
      <p:bold r:id="rId14"/>
      <p:italic r:id="rId15"/>
      <p:boldItalic r:id="rId16"/>
    </p:embeddedFont>
    <p:embeddedFont>
      <p:font typeface="Montserrat SemiBold" panose="00000700000000000000" pitchFamily="2" charset="-52"/>
      <p:bold r:id="rId17"/>
      <p:boldItalic r:id="rId18"/>
    </p:embeddedFont>
    <p:embeddedFont>
      <p:font typeface="Montserrat Light" panose="00000400000000000000" pitchFamily="2" charset="-52"/>
      <p:regular r:id="rId19"/>
      <p:italic r:id="rId20"/>
    </p:embeddedFont>
    <p:embeddedFont>
      <p:font typeface="Montserrat Medium" panose="00000600000000000000" pitchFamily="2" charset="-52"/>
      <p:regular r:id="rId21"/>
      <p: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serrat ExtraBold" panose="00000900000000000000" pitchFamily="2" charset="-52"/>
      <p:bold r:id="rId27"/>
      <p:boldItalic r:id="rId28"/>
    </p:embeddedFont>
  </p:embeddedFontLst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932"/>
    <a:srgbClr val="27348B"/>
    <a:srgbClr val="28348B"/>
    <a:srgbClr val="4F6228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0" autoAdjust="0"/>
    <p:restoredTop sz="94660"/>
  </p:normalViewPr>
  <p:slideViewPr>
    <p:cSldViewPr>
      <p:cViewPr varScale="1">
        <p:scale>
          <a:sx n="113" d="100"/>
          <a:sy n="113" d="100"/>
        </p:scale>
        <p:origin x="80" y="59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5A932"/>
              </a:solidFill>
              <a:ln>
                <a:noFill/>
              </a:ln>
              <a:effectLst/>
            </c:spPr>
          </c:dPt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27348B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1520248"/>
        <c:axId val="631507704"/>
      </c:barChart>
      <c:catAx>
        <c:axId val="631520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1507704"/>
        <c:crosses val="autoZero"/>
        <c:auto val="1"/>
        <c:lblAlgn val="ctr"/>
        <c:lblOffset val="100"/>
        <c:noMultiLvlLbl val="0"/>
      </c:catAx>
      <c:valAx>
        <c:axId val="631507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1520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802BD-91E3-459B-BE57-79E6390DE83D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F7FF0-7214-45DB-80B8-EC4A2A0E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7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7FF0-7214-45DB-80B8-EC4A2A0EE6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40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EF7FF0-7214-45DB-80B8-EC4A2A0EE6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94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55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0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12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7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22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242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6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05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0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3674-759F-4E52-97C6-CCA76D3B7A37}" type="datetimeFigureOut">
              <a:rPr lang="ru-RU" smtClean="0"/>
              <a:t>21.12.2021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BF193-B3E2-4C0C-8753-0D0CEE47C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8148" y="252239"/>
            <a:ext cx="3960440" cy="1584176"/>
          </a:xfrm>
          <a:prstGeom prst="rect">
            <a:avLst/>
          </a:prstGeom>
          <a:solidFill>
            <a:srgbClr val="28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2" y="2844527"/>
            <a:ext cx="5118947" cy="18722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9020" y="5580831"/>
            <a:ext cx="8532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tserrat SemiBold" pitchFamily="50" charset="-52"/>
              </a:rPr>
              <a:t>Автономное учреждение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tserrat SemiBold" pitchFamily="50" charset="-52"/>
              </a:rPr>
              <a:t>Ханты-Мансийского автономного округа – Югры 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Montserrat SemiBold" pitchFamily="50" charset="-52"/>
              </a:rPr>
              <a:t>«Центр «Открытый регион»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13" y="468263"/>
            <a:ext cx="1872207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436815"/>
            <a:ext cx="1074730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7386" y="2340471"/>
            <a:ext cx="73448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55A932"/>
                </a:solidFill>
                <a:latin typeface="Montserrat ExtraBold" pitchFamily="50" charset="-52"/>
              </a:rPr>
              <a:t>Спасибо </a:t>
            </a:r>
            <a:endParaRPr lang="ru-RU" sz="4800" b="1" dirty="0" smtClean="0">
              <a:solidFill>
                <a:srgbClr val="55A932"/>
              </a:solidFill>
              <a:latin typeface="Montserrat ExtraBold" pitchFamily="50" charset="-52"/>
            </a:endParaRPr>
          </a:p>
          <a:p>
            <a:r>
              <a:rPr lang="ru-RU" sz="4800" b="1" dirty="0" smtClean="0">
                <a:solidFill>
                  <a:srgbClr val="55A932"/>
                </a:solidFill>
                <a:latin typeface="Montserrat ExtraBold" pitchFamily="50" charset="-52"/>
              </a:rPr>
              <a:t>за внимание!</a:t>
            </a:r>
            <a:endParaRPr lang="ru-RU" sz="4800" dirty="0">
              <a:solidFill>
                <a:srgbClr val="55A932"/>
              </a:solidFill>
              <a:latin typeface="Montserrat ExtraBold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386" y="4137124"/>
            <a:ext cx="7555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 SemiBold" pitchFamily="50" charset="-52"/>
              </a:rPr>
              <a:t>Центр инициативного бюджетирования </a:t>
            </a:r>
            <a:r>
              <a:rPr lang="ru-RU" sz="1400" dirty="0" smtClean="0">
                <a:solidFill>
                  <a:schemeClr val="bg1"/>
                </a:solidFill>
                <a:latin typeface="Montserrat SemiBold" pitchFamily="50" charset="-52"/>
              </a:rPr>
              <a:t>Югры</a:t>
            </a:r>
          </a:p>
          <a:p>
            <a:endParaRPr lang="ru-RU" sz="1400" dirty="0">
              <a:solidFill>
                <a:schemeClr val="bg1"/>
              </a:solidFill>
              <a:latin typeface="Montserrat SemiBold" pitchFamily="50" charset="-52"/>
            </a:endParaRPr>
          </a:p>
          <a:p>
            <a:r>
              <a:rPr lang="ru-RU" sz="1400" dirty="0">
                <a:solidFill>
                  <a:schemeClr val="bg1"/>
                </a:solidFill>
                <a:latin typeface="Montserrat SemiBold" pitchFamily="50" charset="-52"/>
              </a:rPr>
              <a:t>Телефон: 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8 (3467) 36-00-37 (доб. 720, 721, 722)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Montserrat SemiBold" pitchFamily="50" charset="-52"/>
              </a:rPr>
              <a:t>E-</a:t>
            </a:r>
            <a:r>
              <a:rPr lang="en-US" sz="1400" dirty="0" smtClean="0">
                <a:solidFill>
                  <a:schemeClr val="bg1"/>
                </a:solidFill>
                <a:latin typeface="Montserrat SemiBold" pitchFamily="50" charset="-52"/>
              </a:rPr>
              <a:t>m</a:t>
            </a:r>
            <a:r>
              <a:rPr lang="ru-RU" sz="1400" dirty="0" err="1" smtClean="0">
                <a:solidFill>
                  <a:schemeClr val="bg1"/>
                </a:solidFill>
                <a:latin typeface="Montserrat SemiBold" pitchFamily="50" charset="-52"/>
              </a:rPr>
              <a:t>ail</a:t>
            </a:r>
            <a:r>
              <a:rPr lang="ru-RU" sz="1400" dirty="0">
                <a:solidFill>
                  <a:schemeClr val="bg1"/>
                </a:solidFill>
                <a:latin typeface="Montserrat SemiBold" pitchFamily="50" charset="-52"/>
              </a:rPr>
              <a:t>: </a:t>
            </a:r>
            <a:r>
              <a:rPr lang="ru-RU" sz="1400" dirty="0">
                <a:solidFill>
                  <a:schemeClr val="bg1"/>
                </a:solidFill>
                <a:latin typeface="Montserrat" panose="00000500000000000000" pitchFamily="2" charset="-52"/>
              </a:rPr>
              <a:t>cibugra@or86.ru </a:t>
            </a:r>
            <a:endParaRPr lang="ru-RU" sz="14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www.isib.myopenugra.ru</a:t>
            </a:r>
            <a:endParaRPr lang="ru-RU" sz="1400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1400" dirty="0">
              <a:solidFill>
                <a:schemeClr val="bg1"/>
              </a:solidFill>
              <a:latin typeface="Montserrat SemiBold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90" y="5729983"/>
            <a:ext cx="1202709" cy="12027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00" y="5724847"/>
            <a:ext cx="1214469" cy="1214469"/>
          </a:xfrm>
          <a:prstGeom prst="rect">
            <a:avLst/>
          </a:prstGeom>
        </p:spPr>
      </p:pic>
      <p:pic>
        <p:nvPicPr>
          <p:cNvPr id="6" name="Picture 2" descr="C:\Users\Vechtomovs\Desktop\презентвация ИБ\В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41" y="5868077"/>
            <a:ext cx="886510" cy="88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echtomovs\Desktop\презентвация ИБ\инст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28" y="5856398"/>
            <a:ext cx="914413" cy="9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08" y="5743278"/>
            <a:ext cx="1166827" cy="1166827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772719" y="5868077"/>
            <a:ext cx="901573" cy="901573"/>
          </a:xfrm>
          <a:prstGeom prst="ellipse">
            <a:avLst/>
          </a:prstGeom>
          <a:solidFill>
            <a:srgbClr val="283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9" y="6044545"/>
            <a:ext cx="534732" cy="5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3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810196" y="1559682"/>
            <a:ext cx="7200800" cy="50405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>
                <a:solidFill>
                  <a:srgbClr val="28348B"/>
                </a:solidFill>
                <a:latin typeface="Montserrat ExtraBold" pitchFamily="50" charset="-52"/>
              </a:rPr>
              <a:t>Инициативное бюджетирование в Югре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6180" y="2379522"/>
            <a:ext cx="7457706" cy="626182"/>
          </a:xfrm>
          <a:prstGeom prst="roundRect">
            <a:avLst/>
          </a:prstGeom>
          <a:noFill/>
          <a:ln>
            <a:solidFill>
              <a:srgbClr val="55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27" idx="2"/>
          </p:cNvCxnSpPr>
          <p:nvPr/>
        </p:nvCxnSpPr>
        <p:spPr>
          <a:xfrm>
            <a:off x="4395033" y="3005704"/>
            <a:ext cx="0" cy="414887"/>
          </a:xfrm>
          <a:prstGeom prst="straightConnector1">
            <a:avLst/>
          </a:prstGeom>
          <a:ln w="38100">
            <a:solidFill>
              <a:srgbClr val="55A9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990216" y="4603235"/>
            <a:ext cx="6809634" cy="545548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5A932"/>
              </a:buClr>
              <a:buNone/>
            </a:pPr>
            <a:r>
              <a:rPr lang="ru-RU" sz="18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Центр инициативного </a:t>
            </a:r>
            <a:r>
              <a:rPr lang="ru-RU" sz="18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бюджетирования Югры </a:t>
            </a:r>
            <a:endParaRPr lang="ru-RU" sz="1800" dirty="0">
              <a:solidFill>
                <a:srgbClr val="27348B"/>
              </a:solidFill>
              <a:latin typeface="Montserrat Light" pitchFamily="50" charset="-52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38188" y="5667748"/>
            <a:ext cx="3168352" cy="94887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5A932"/>
              </a:buClr>
              <a:buNone/>
            </a:pPr>
            <a:r>
              <a:rPr lang="ru-RU" sz="18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22 администрации </a:t>
            </a:r>
            <a:r>
              <a:rPr lang="ru-RU" sz="18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муниципальных образований</a:t>
            </a:r>
            <a:endParaRPr lang="ru-RU" sz="1800" dirty="0">
              <a:solidFill>
                <a:srgbClr val="27348B"/>
              </a:solidFill>
              <a:latin typeface="Montserrat Light" pitchFamily="50" charset="-52"/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949333" y="2472603"/>
            <a:ext cx="7025658" cy="493635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5A932"/>
              </a:buClr>
              <a:buNone/>
            </a:pPr>
            <a:r>
              <a:rPr lang="ru-RU" sz="18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Департамент общественных и внешних связей Югры</a:t>
            </a:r>
            <a:endParaRPr lang="ru-RU" sz="1800" dirty="0">
              <a:solidFill>
                <a:srgbClr val="27348B"/>
              </a:solidFill>
              <a:latin typeface="Montserrat Light" pitchFamily="50" charset="-52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4404138" y="4062063"/>
            <a:ext cx="6458" cy="430177"/>
          </a:xfrm>
          <a:prstGeom prst="straightConnector1">
            <a:avLst/>
          </a:prstGeom>
          <a:ln w="38100">
            <a:solidFill>
              <a:srgbClr val="55A9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бъект 2"/>
          <p:cNvSpPr txBox="1">
            <a:spLocks/>
          </p:cNvSpPr>
          <p:nvPr/>
        </p:nvSpPr>
        <p:spPr>
          <a:xfrm>
            <a:off x="5414480" y="5784083"/>
            <a:ext cx="2263375" cy="80486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5A932"/>
              </a:buClr>
              <a:buNone/>
            </a:pPr>
            <a:r>
              <a:rPr lang="ru-RU" sz="1800" dirty="0">
                <a:solidFill>
                  <a:srgbClr val="27348B"/>
                </a:solidFill>
                <a:latin typeface="Montserrat Medium" panose="00000600000000000000" pitchFamily="2" charset="-52"/>
              </a:rPr>
              <a:t>Р</a:t>
            </a:r>
            <a:r>
              <a:rPr lang="ru-RU" sz="18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есурсные центры</a:t>
            </a:r>
            <a:endParaRPr lang="ru-RU" sz="1800" dirty="0">
              <a:solidFill>
                <a:srgbClr val="27348B"/>
              </a:solidFill>
              <a:latin typeface="Montserrat Light" pitchFamily="50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180" y="3435881"/>
            <a:ext cx="7457706" cy="626182"/>
          </a:xfrm>
          <a:prstGeom prst="roundRect">
            <a:avLst/>
          </a:prstGeom>
          <a:noFill/>
          <a:ln>
            <a:solidFill>
              <a:srgbClr val="55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949333" y="3528962"/>
            <a:ext cx="7025658" cy="493635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55A932"/>
              </a:buClr>
              <a:buNone/>
            </a:pPr>
            <a:r>
              <a:rPr lang="ru-RU" sz="18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АУ «Центр «Открытый регион»</a:t>
            </a:r>
            <a:endParaRPr lang="ru-RU" sz="1800" dirty="0">
              <a:solidFill>
                <a:srgbClr val="27348B"/>
              </a:solidFill>
              <a:latin typeface="Montserrat Light" pitchFamily="50" charset="-52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6180" y="4479453"/>
            <a:ext cx="7457706" cy="626182"/>
          </a:xfrm>
          <a:prstGeom prst="roundRect">
            <a:avLst/>
          </a:prstGeom>
          <a:noFill/>
          <a:ln>
            <a:solidFill>
              <a:srgbClr val="55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6180" y="5538642"/>
            <a:ext cx="3240360" cy="1207089"/>
          </a:xfrm>
          <a:prstGeom prst="roundRect">
            <a:avLst/>
          </a:prstGeom>
          <a:noFill/>
          <a:ln>
            <a:solidFill>
              <a:srgbClr val="55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322364" y="5108465"/>
            <a:ext cx="6458" cy="430177"/>
          </a:xfrm>
          <a:prstGeom prst="straightConnector1">
            <a:avLst/>
          </a:prstGeom>
          <a:ln w="38100">
            <a:solidFill>
              <a:srgbClr val="55A9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883526" y="5538642"/>
            <a:ext cx="3240360" cy="1207089"/>
          </a:xfrm>
          <a:prstGeom prst="roundRect">
            <a:avLst/>
          </a:prstGeom>
          <a:noFill/>
          <a:ln>
            <a:solidFill>
              <a:srgbClr val="55A9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539710" y="5108465"/>
            <a:ext cx="6458" cy="430177"/>
          </a:xfrm>
          <a:prstGeom prst="straightConnector1">
            <a:avLst/>
          </a:prstGeom>
          <a:ln w="38100">
            <a:solidFill>
              <a:srgbClr val="55A9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9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011399" y="1767044"/>
            <a:ext cx="7272808" cy="1008112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>
                <a:solidFill>
                  <a:srgbClr val="27348B"/>
                </a:solidFill>
                <a:latin typeface="Montserrat ExtraBold" pitchFamily="50" charset="-52"/>
              </a:rPr>
              <a:t>Курсы повышения квалификации</a:t>
            </a:r>
            <a:endParaRPr lang="ru-RU" sz="2800" dirty="0">
              <a:solidFill>
                <a:srgbClr val="27348B"/>
              </a:solidFill>
              <a:latin typeface="Montserrat ExtraBold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011399" y="2504488"/>
            <a:ext cx="7200800" cy="1152128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28348B"/>
                </a:solidFill>
                <a:latin typeface="Montserrat" panose="00000500000000000000" pitchFamily="2" charset="-52"/>
              </a:rPr>
              <a:t>Центр инициативного бюджетирования проводит </a:t>
            </a:r>
            <a:r>
              <a:rPr lang="ru-RU" sz="16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обучение </a:t>
            </a:r>
            <a:r>
              <a:rPr lang="ru-RU" sz="1600" dirty="0">
                <a:solidFill>
                  <a:srgbClr val="28348B"/>
                </a:solidFill>
                <a:latin typeface="Montserrat" panose="00000500000000000000" pitchFamily="2" charset="-52"/>
              </a:rPr>
              <a:t>специалистов органов местного самоуправления и инициативных граждан </a:t>
            </a:r>
            <a:r>
              <a:rPr lang="ru-RU" sz="16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из муниципальных </a:t>
            </a:r>
            <a:r>
              <a:rPr lang="ru-RU" sz="1600" dirty="0">
                <a:solidFill>
                  <a:srgbClr val="28348B"/>
                </a:solidFill>
                <a:latin typeface="Montserrat" panose="00000500000000000000" pitchFamily="2" charset="-52"/>
              </a:rPr>
              <a:t>образований автономного округа.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507952" y="5591360"/>
            <a:ext cx="2232248" cy="108012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55A932"/>
              </a:buClr>
              <a:buNone/>
            </a:pPr>
            <a:r>
              <a:rPr lang="ru-RU" sz="6000" b="1" dirty="0">
                <a:solidFill>
                  <a:srgbClr val="55A932"/>
                </a:solidFill>
                <a:latin typeface="Montserrat ExtraBold" panose="00000900000000000000" pitchFamily="2" charset="-52"/>
              </a:rPr>
              <a:t>206</a:t>
            </a:r>
            <a:endParaRPr lang="ru-RU" sz="6000" dirty="0">
              <a:solidFill>
                <a:srgbClr val="55A932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4554612" y="4093371"/>
            <a:ext cx="2304256" cy="108012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5A932"/>
              </a:buClr>
              <a:buNone/>
            </a:pPr>
            <a:r>
              <a:rPr lang="en-US" sz="6000" b="1" dirty="0">
                <a:solidFill>
                  <a:srgbClr val="55A932"/>
                </a:solidFill>
                <a:latin typeface="Montserrat ExtraBold" panose="00000900000000000000" pitchFamily="2" charset="-52"/>
              </a:rPr>
              <a:t>&gt;</a:t>
            </a:r>
            <a:r>
              <a:rPr lang="ru-RU" sz="6000" b="1" dirty="0" smtClean="0">
                <a:solidFill>
                  <a:srgbClr val="55A932"/>
                </a:solidFill>
                <a:latin typeface="Montserrat ExtraBold" panose="00000900000000000000" pitchFamily="2" charset="-52"/>
              </a:rPr>
              <a:t>400</a:t>
            </a:r>
            <a:endParaRPr lang="ru-RU" sz="6000" dirty="0">
              <a:solidFill>
                <a:srgbClr val="55A932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3882458" y="5744118"/>
            <a:ext cx="3840506" cy="792088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55A932"/>
              </a:buClr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-52"/>
              </a:rPr>
              <a:t>получили удостоверения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ontserrat Medium" panose="00000600000000000000" pitchFamily="2" charset="-52"/>
            </a:endParaRPr>
          </a:p>
          <a:p>
            <a:pPr marL="0" indent="0">
              <a:buClr>
                <a:srgbClr val="55A932"/>
              </a:buCl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-52"/>
              </a:rPr>
              <a:t>государственного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-52"/>
              </a:rPr>
              <a:t>образца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800306" y="6478715"/>
            <a:ext cx="1908212" cy="595483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55A932"/>
              </a:buClr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-52"/>
              </a:rPr>
              <a:t>человек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647803" y="4934432"/>
            <a:ext cx="1872208" cy="478118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55A932"/>
              </a:buCl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-52"/>
              </a:rPr>
              <a:t>слушателей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-52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770382" y="4288913"/>
            <a:ext cx="2664296" cy="787861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55A932"/>
              </a:buCl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-52"/>
              </a:rPr>
              <a:t>прослушали курсы </a:t>
            </a:r>
          </a:p>
          <a:p>
            <a:pPr marL="0" indent="0" algn="r">
              <a:buClr>
                <a:srgbClr val="55A932"/>
              </a:buClr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tserrat Medium" panose="00000600000000000000" pitchFamily="2" charset="-52"/>
              </a:rPr>
              <a:t>в 2021 году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652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986660" y="1764407"/>
            <a:ext cx="3384376" cy="324036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rgbClr val="28348B"/>
                </a:solidFill>
                <a:latin typeface="Montserrat" panose="00000500000000000000" pitchFamily="2" charset="-52"/>
              </a:rPr>
              <a:t>В 2021 году округ был отмечен </a:t>
            </a:r>
            <a:r>
              <a:rPr lang="ru-RU" sz="16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в </a:t>
            </a:r>
            <a:r>
              <a:rPr lang="ru-RU" sz="1600" dirty="0">
                <a:solidFill>
                  <a:srgbClr val="28348B"/>
                </a:solidFill>
                <a:latin typeface="Montserrat" panose="00000500000000000000" pitchFamily="2" charset="-52"/>
              </a:rPr>
              <a:t>докладе о лучших практиках инициативного бюджетирования Министерства финансов Российской Федерации как одна из наиболее активных территорий в части развития инициативного бюджетирования на муниципальном </a:t>
            </a:r>
            <a:r>
              <a:rPr lang="ru-RU" sz="16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уровне</a:t>
            </a:r>
            <a:r>
              <a:rPr lang="en-US" sz="16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 (46 </a:t>
            </a:r>
            <a:r>
              <a:rPr lang="ru-RU" sz="16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практик</a:t>
            </a:r>
            <a:r>
              <a:rPr lang="en-US" sz="16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)</a:t>
            </a:r>
            <a:endParaRPr lang="ru-RU" sz="1600" dirty="0">
              <a:solidFill>
                <a:srgbClr val="28348B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394372" y="-504056"/>
            <a:ext cx="7056784" cy="504056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28348B"/>
                </a:solidFill>
                <a:latin typeface="Montserrat" panose="00000500000000000000" pitchFamily="2" charset="-52"/>
              </a:rPr>
              <a:t>Общая стоимость проектов более </a:t>
            </a:r>
            <a:r>
              <a:rPr lang="ru-RU" sz="2000" dirty="0">
                <a:solidFill>
                  <a:srgbClr val="55A932"/>
                </a:solidFill>
                <a:latin typeface="Montserrat ExtraBold" panose="00000900000000000000" pitchFamily="2" charset="-52"/>
              </a:rPr>
              <a:t>300 млн. рублей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4" y="1844677"/>
            <a:ext cx="3456383" cy="4888283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40157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38188" y="1670425"/>
            <a:ext cx="7663974" cy="1318117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8348B"/>
                </a:solidFill>
                <a:latin typeface="Montserrat ExtraBold" pitchFamily="50" charset="-52"/>
              </a:rPr>
              <a:t>Расширение </a:t>
            </a:r>
            <a:r>
              <a:rPr lang="ru-RU" sz="2400" dirty="0">
                <a:solidFill>
                  <a:srgbClr val="28348B"/>
                </a:solidFill>
                <a:latin typeface="Montserrat ExtraBold" pitchFamily="50" charset="-52"/>
              </a:rPr>
              <a:t>функционала информационной системы </a:t>
            </a:r>
            <a:endParaRPr lang="ru-RU" sz="2400" dirty="0" smtClean="0">
              <a:solidFill>
                <a:srgbClr val="28348B"/>
              </a:solidFill>
              <a:latin typeface="Montserrat ExtraBold" pitchFamily="50" charset="-52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8348B"/>
                </a:solidFill>
                <a:latin typeface="Montserrat ExtraBold" pitchFamily="50" charset="-52"/>
              </a:rPr>
              <a:t>инициативного </a:t>
            </a:r>
            <a:r>
              <a:rPr lang="ru-RU" sz="2400" dirty="0">
                <a:solidFill>
                  <a:srgbClr val="28348B"/>
                </a:solidFill>
                <a:latin typeface="Montserrat ExtraBold" pitchFamily="50" charset="-52"/>
              </a:rPr>
              <a:t>бюджетирования</a:t>
            </a:r>
            <a:endParaRPr lang="ru-RU" sz="2400" dirty="0">
              <a:solidFill>
                <a:srgbClr val="28348B"/>
              </a:solidFill>
              <a:latin typeface="Montserrat ExtraBold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1121082" y="3102493"/>
            <a:ext cx="7200800" cy="396044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Clr>
                <a:srgbClr val="55A932"/>
              </a:buClr>
              <a:buNone/>
            </a:pPr>
            <a:r>
              <a:rPr lang="ru-RU" sz="1400" dirty="0">
                <a:solidFill>
                  <a:srgbClr val="27348B"/>
                </a:solidFill>
                <a:latin typeface="Montserrat Medium" panose="00000600000000000000" pitchFamily="2" charset="-52"/>
              </a:rPr>
              <a:t>Разрабатывается конструктор заявки муниципального конкурса</a:t>
            </a:r>
            <a:r>
              <a:rPr lang="ru-RU" sz="14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;</a:t>
            </a:r>
          </a:p>
          <a:p>
            <a:pPr marL="0" indent="0">
              <a:spcBef>
                <a:spcPts val="800"/>
              </a:spcBef>
              <a:buClr>
                <a:srgbClr val="55A932"/>
              </a:buClr>
              <a:buNone/>
            </a:pPr>
            <a:r>
              <a:rPr lang="ru-RU" sz="14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Возможность </a:t>
            </a:r>
            <a:r>
              <a:rPr lang="ru-RU" sz="1400" dirty="0">
                <a:solidFill>
                  <a:srgbClr val="27348B"/>
                </a:solidFill>
                <a:latin typeface="Montserrat Medium" panose="00000600000000000000" pitchFamily="2" charset="-52"/>
              </a:rPr>
              <a:t>ввода цифровых критериев оценки заявки</a:t>
            </a:r>
            <a:r>
              <a:rPr lang="ru-RU" sz="14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;</a:t>
            </a:r>
          </a:p>
          <a:p>
            <a:pPr marL="0" indent="0">
              <a:spcBef>
                <a:spcPts val="800"/>
              </a:spcBef>
              <a:buClr>
                <a:srgbClr val="55A932"/>
              </a:buClr>
              <a:buNone/>
            </a:pPr>
            <a:r>
              <a:rPr lang="ru-RU" sz="14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Внедрение </a:t>
            </a:r>
            <a:r>
              <a:rPr lang="ru-RU" sz="1400" dirty="0">
                <a:solidFill>
                  <a:srgbClr val="27348B"/>
                </a:solidFill>
                <a:latin typeface="Montserrat Medium" panose="00000600000000000000" pitchFamily="2" charset="-52"/>
              </a:rPr>
              <a:t>простой электронной подписи оценочного листа членом конкурсной комиссии</a:t>
            </a:r>
            <a:r>
              <a:rPr lang="ru-RU" sz="1400" dirty="0" smtClean="0">
                <a:solidFill>
                  <a:srgbClr val="27348B"/>
                </a:solidFill>
                <a:latin typeface="Montserrat Medium" panose="00000600000000000000" pitchFamily="2" charset="-52"/>
              </a:rPr>
              <a:t>.</a:t>
            </a:r>
          </a:p>
          <a:p>
            <a:pPr marL="0" indent="0">
              <a:buClr>
                <a:srgbClr val="55A932"/>
              </a:buClr>
              <a:buNone/>
            </a:pPr>
            <a:endParaRPr lang="ru-RU" sz="1400" dirty="0">
              <a:solidFill>
                <a:srgbClr val="27348B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6785" y="3194872"/>
            <a:ext cx="144017" cy="134432"/>
          </a:xfrm>
          <a:prstGeom prst="rect">
            <a:avLst/>
          </a:prstGeom>
          <a:solidFill>
            <a:srgbClr val="55A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6785" y="3492599"/>
            <a:ext cx="144017" cy="134432"/>
          </a:xfrm>
          <a:prstGeom prst="rect">
            <a:avLst/>
          </a:prstGeom>
          <a:solidFill>
            <a:srgbClr val="55A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6785" y="5321353"/>
            <a:ext cx="144017" cy="134432"/>
          </a:xfrm>
          <a:prstGeom prst="rect">
            <a:avLst/>
          </a:prstGeom>
          <a:solidFill>
            <a:srgbClr val="55A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26"/>
          <a:stretch/>
        </p:blipFill>
        <p:spPr>
          <a:xfrm>
            <a:off x="565989" y="4655111"/>
            <a:ext cx="7836173" cy="266429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96785" y="3839155"/>
            <a:ext cx="144017" cy="134432"/>
          </a:xfrm>
          <a:prstGeom prst="rect">
            <a:avLst/>
          </a:prstGeom>
          <a:solidFill>
            <a:srgbClr val="55A9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8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38188" y="1670426"/>
            <a:ext cx="7663974" cy="52603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28348B"/>
                </a:solidFill>
                <a:latin typeface="Montserrat ExtraBold" pitchFamily="50" charset="-52"/>
              </a:rPr>
              <a:t>Конкурсы</a:t>
            </a:r>
            <a:endParaRPr lang="ru-RU" sz="2400" dirty="0">
              <a:solidFill>
                <a:srgbClr val="28348B"/>
              </a:solidFill>
              <a:latin typeface="Montserrat ExtraBold" pitchFamily="50" charset="-52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187168" y="2720281"/>
            <a:ext cx="5248626" cy="4072464"/>
            <a:chOff x="-249979" y="2720281"/>
            <a:chExt cx="5248626" cy="4072464"/>
          </a:xfrm>
        </p:grpSpPr>
        <p:graphicFrame>
          <p:nvGraphicFramePr>
            <p:cNvPr id="14" name="Диаграмма 13"/>
            <p:cNvGraphicFramePr/>
            <p:nvPr>
              <p:extLst>
                <p:ext uri="{D42A27DB-BD31-4B8C-83A1-F6EECF244321}">
                  <p14:modId xmlns:p14="http://schemas.microsoft.com/office/powerpoint/2010/main" val="1334399351"/>
                </p:ext>
              </p:extLst>
            </p:nvPr>
          </p:nvGraphicFramePr>
          <p:xfrm>
            <a:off x="-249979" y="4925669"/>
            <a:ext cx="5184576" cy="14402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0" name="Объект 2"/>
            <p:cNvSpPr txBox="1">
              <a:spLocks/>
            </p:cNvSpPr>
            <p:nvPr/>
          </p:nvSpPr>
          <p:spPr>
            <a:xfrm>
              <a:off x="763049" y="2720281"/>
              <a:ext cx="3412777" cy="2157455"/>
            </a:xfrm>
            <a:prstGeom prst="rect">
              <a:avLst/>
            </a:prstGeom>
          </p:spPr>
          <p:txBody>
            <a:bodyPr vert="horz" lIns="104306" tIns="52153" rIns="104306" bIns="52153" rtlCol="0">
              <a:noAutofit/>
            </a:bodyPr>
            <a:lstStyle>
              <a:lvl1pPr marL="391146" indent="-391146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47483" indent="-325955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3820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5348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6876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Clr>
                  <a:srgbClr val="55A932"/>
                </a:buClr>
                <a:buNone/>
              </a:pPr>
              <a:r>
                <a:rPr lang="ru-RU" sz="1600" dirty="0">
                  <a:solidFill>
                    <a:srgbClr val="27348B"/>
                  </a:solidFill>
                  <a:latin typeface="Montserrat Medium" panose="00000600000000000000" pitchFamily="2" charset="-52"/>
                </a:rPr>
                <a:t>Региональный конкурс </a:t>
              </a:r>
              <a:endParaRPr lang="ru-RU" sz="1600" dirty="0" smtClean="0">
                <a:solidFill>
                  <a:srgbClr val="27348B"/>
                </a:solidFill>
                <a:latin typeface="Montserrat Medium" panose="00000600000000000000" pitchFamily="2" charset="-52"/>
              </a:endParaRPr>
            </a:p>
            <a:p>
              <a:pPr marL="0" indent="0">
                <a:spcBef>
                  <a:spcPts val="0"/>
                </a:spcBef>
                <a:buClr>
                  <a:srgbClr val="55A932"/>
                </a:buClr>
                <a:buNone/>
              </a:pPr>
              <a:r>
                <a:rPr lang="ru-RU" sz="1600" b="1" dirty="0" smtClean="0">
                  <a:solidFill>
                    <a:srgbClr val="27348B"/>
                  </a:solidFill>
                  <a:latin typeface="Montserrat Medium" panose="00000600000000000000" pitchFamily="2" charset="-52"/>
                </a:rPr>
                <a:t>«</a:t>
              </a:r>
              <a:r>
                <a:rPr lang="ru-RU" sz="1600" b="1" dirty="0">
                  <a:solidFill>
                    <a:srgbClr val="27348B"/>
                  </a:solidFill>
                  <a:latin typeface="Montserrat Medium" panose="00000600000000000000" pitchFamily="2" charset="-52"/>
                </a:rPr>
                <a:t>В инициативе будущее Югры» </a:t>
              </a:r>
              <a:r>
                <a:rPr lang="ru-RU" sz="1600" dirty="0" smtClean="0">
                  <a:solidFill>
                    <a:srgbClr val="27348B"/>
                  </a:solidFill>
                  <a:latin typeface="Montserrat Medium" panose="00000600000000000000" pitchFamily="2" charset="-52"/>
                </a:rPr>
                <a:t>среди </a:t>
              </a:r>
              <a:r>
                <a:rPr lang="ru-RU" sz="1600" dirty="0">
                  <a:solidFill>
                    <a:srgbClr val="27348B"/>
                  </a:solidFill>
                  <a:latin typeface="Montserrat Medium" panose="00000600000000000000" pitchFamily="2" charset="-52"/>
                </a:rPr>
                <a:t>инициативных граждан, реализовавших проекты </a:t>
              </a:r>
              <a:r>
                <a:rPr lang="ru-RU" sz="1600" dirty="0" smtClean="0">
                  <a:solidFill>
                    <a:srgbClr val="27348B"/>
                  </a:solidFill>
                  <a:latin typeface="Montserrat Medium" panose="00000600000000000000" pitchFamily="2" charset="-52"/>
                </a:rPr>
                <a:t>инициативного бюджетирования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37652" y="2841226"/>
              <a:ext cx="144017" cy="134432"/>
            </a:xfrm>
            <a:prstGeom prst="rect">
              <a:avLst/>
            </a:prstGeom>
            <a:solidFill>
              <a:srgbClr val="55A9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18173" y="6331080"/>
              <a:ext cx="941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-52"/>
                </a:rPr>
                <a:t>2020</a:t>
              </a:r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607173" y="6331080"/>
              <a:ext cx="8483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-52"/>
                </a:rPr>
                <a:t>2021</a:t>
              </a:r>
              <a:endParaRPr lang="ru-RU" dirty="0">
                <a:latin typeface="Montserrat" panose="00000500000000000000" pitchFamily="2" charset="-52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361908" y="5760836"/>
              <a:ext cx="5725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34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702349" y="5469550"/>
              <a:ext cx="543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Montserrat Medium" panose="00000600000000000000" pitchFamily="2" charset="-52"/>
                </a:rPr>
                <a:t>62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852812" y="4695585"/>
              <a:ext cx="414583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dirty="0" smtClean="0">
                  <a:latin typeface="Montserrat Medium" panose="00000600000000000000" pitchFamily="2" charset="-52"/>
                </a:rPr>
                <a:t>Количество </a:t>
              </a:r>
              <a:r>
                <a:rPr lang="ru-RU" sz="1200" b="1" dirty="0">
                  <a:latin typeface="Montserrat Medium" panose="00000600000000000000" pitchFamily="2" charset="-52"/>
                </a:rPr>
                <a:t>заявленных проектов </a:t>
              </a:r>
              <a:endParaRPr lang="ru-RU" sz="1200" b="1" dirty="0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93688" y="2720281"/>
            <a:ext cx="4985667" cy="4269620"/>
            <a:chOff x="4204638" y="2720281"/>
            <a:chExt cx="4985667" cy="4269620"/>
          </a:xfrm>
        </p:grpSpPr>
        <p:sp>
          <p:nvSpPr>
            <p:cNvPr id="26" name="Объект 2"/>
            <p:cNvSpPr txBox="1">
              <a:spLocks/>
            </p:cNvSpPr>
            <p:nvPr/>
          </p:nvSpPr>
          <p:spPr>
            <a:xfrm>
              <a:off x="4204638" y="4509374"/>
              <a:ext cx="1908212" cy="595483"/>
            </a:xfrm>
            <a:prstGeom prst="rect">
              <a:avLst/>
            </a:prstGeom>
          </p:spPr>
          <p:txBody>
            <a:bodyPr vert="horz" lIns="104306" tIns="52153" rIns="104306" bIns="52153" rtlCol="0">
              <a:noAutofit/>
            </a:bodyPr>
            <a:lstStyle>
              <a:lvl1pPr marL="391146" indent="-391146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47483" indent="-325955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03820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5348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46876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868404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389932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911460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432988" indent="-260764" algn="l" defTabSz="1043056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Clr>
                  <a:srgbClr val="55A932"/>
                </a:buClr>
                <a:buNone/>
              </a:pPr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 Medium" panose="00000600000000000000" pitchFamily="2" charset="-52"/>
                </a:rPr>
                <a:t>участников </a:t>
              </a:r>
            </a:p>
            <a:p>
              <a:pPr marL="0" indent="0" algn="r">
                <a:buClr>
                  <a:srgbClr val="55A932"/>
                </a:buClr>
                <a:buNone/>
              </a:pPr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 Medium" panose="00000600000000000000" pitchFamily="2" charset="-52"/>
                </a:rPr>
                <a:t>голосования</a:t>
              </a:r>
              <a:endPara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Montserrat" panose="00000500000000000000" pitchFamily="2" charset="-52"/>
              </a:endParaRPr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4688562" y="2720281"/>
              <a:ext cx="4501743" cy="4269620"/>
              <a:chOff x="4688562" y="2720281"/>
              <a:chExt cx="4501743" cy="426962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688562" y="2841226"/>
                <a:ext cx="144017" cy="134432"/>
              </a:xfrm>
              <a:prstGeom prst="rect">
                <a:avLst/>
              </a:prstGeom>
              <a:solidFill>
                <a:srgbClr val="55A9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бъект 2"/>
              <p:cNvSpPr txBox="1">
                <a:spLocks/>
              </p:cNvSpPr>
              <p:nvPr/>
            </p:nvSpPr>
            <p:spPr>
              <a:xfrm>
                <a:off x="4909508" y="2720281"/>
                <a:ext cx="4280797" cy="2500510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1600" b="1" dirty="0">
                    <a:solidFill>
                      <a:srgbClr val="27348B"/>
                    </a:solidFill>
                    <a:latin typeface="Montserrat Medium" panose="00000600000000000000" pitchFamily="2" charset="-52"/>
                  </a:rPr>
                  <a:t>Региональный конкурс инициативных </a:t>
                </a:r>
                <a:r>
                  <a:rPr lang="ru-RU" sz="1600" b="1" dirty="0" smtClean="0">
                    <a:solidFill>
                      <a:srgbClr val="27348B"/>
                    </a:solidFill>
                    <a:latin typeface="Montserrat Medium" panose="00000600000000000000" pitchFamily="2" charset="-52"/>
                  </a:rPr>
                  <a:t>проектов</a:t>
                </a:r>
                <a:endParaRPr lang="ru-RU" sz="1600" dirty="0">
                  <a:solidFill>
                    <a:srgbClr val="27348B"/>
                  </a:solidFill>
                  <a:latin typeface="Montserrat Medium" panose="00000600000000000000" pitchFamily="2" charset="-52"/>
                </a:endParaRPr>
              </a:p>
            </p:txBody>
          </p:sp>
          <p:sp>
            <p:nvSpPr>
              <p:cNvPr id="20" name="Объект 2"/>
              <p:cNvSpPr txBox="1">
                <a:spLocks/>
              </p:cNvSpPr>
              <p:nvPr/>
            </p:nvSpPr>
            <p:spPr>
              <a:xfrm>
                <a:off x="4934597" y="3433364"/>
                <a:ext cx="1594172" cy="738396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55A932"/>
                  </a:buClr>
                  <a:buNone/>
                </a:pPr>
                <a:r>
                  <a:rPr lang="ru-RU" sz="3600" b="1" dirty="0">
                    <a:solidFill>
                      <a:srgbClr val="55A932"/>
                    </a:solidFill>
                    <a:latin typeface="Montserrat ExtraBold" panose="00000900000000000000" pitchFamily="2" charset="-52"/>
                  </a:rPr>
                  <a:t>81% </a:t>
                </a:r>
                <a:endParaRPr lang="ru-RU" sz="3600" dirty="0">
                  <a:solidFill>
                    <a:srgbClr val="55A932"/>
                  </a:solidFill>
                  <a:latin typeface="Montserrat ExtraBold" panose="00000900000000000000" pitchFamily="2" charset="-52"/>
                </a:endParaRPr>
              </a:p>
            </p:txBody>
          </p:sp>
          <p:sp>
            <p:nvSpPr>
              <p:cNvPr id="21" name="Объект 2"/>
              <p:cNvSpPr txBox="1">
                <a:spLocks/>
              </p:cNvSpPr>
              <p:nvPr/>
            </p:nvSpPr>
            <p:spPr>
              <a:xfrm>
                <a:off x="6097513" y="4428703"/>
                <a:ext cx="2281422" cy="685819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55A932"/>
                  </a:buClr>
                  <a:buNone/>
                </a:pPr>
                <a:r>
                  <a:rPr lang="ru-RU" sz="3600" b="1" dirty="0">
                    <a:solidFill>
                      <a:srgbClr val="55A932"/>
                    </a:solidFill>
                    <a:latin typeface="Montserrat ExtraBold" panose="00000900000000000000" pitchFamily="2" charset="-52"/>
                  </a:rPr>
                  <a:t>108 000</a:t>
                </a:r>
                <a:endParaRPr lang="ru-RU" sz="3600" dirty="0">
                  <a:solidFill>
                    <a:srgbClr val="55A932"/>
                  </a:solidFill>
                  <a:latin typeface="Montserrat ExtraBold" panose="00000900000000000000" pitchFamily="2" charset="-52"/>
                </a:endParaRPr>
              </a:p>
            </p:txBody>
          </p:sp>
          <p:sp>
            <p:nvSpPr>
              <p:cNvPr id="22" name="Объект 2"/>
              <p:cNvSpPr txBox="1">
                <a:spLocks/>
              </p:cNvSpPr>
              <p:nvPr/>
            </p:nvSpPr>
            <p:spPr>
              <a:xfrm>
                <a:off x="4954957" y="5185528"/>
                <a:ext cx="2232248" cy="1080120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55A932"/>
                  </a:buClr>
                  <a:buNone/>
                </a:pPr>
                <a:r>
                  <a:rPr lang="ru-RU" sz="3600" b="1" dirty="0">
                    <a:solidFill>
                      <a:srgbClr val="55A932"/>
                    </a:solidFill>
                    <a:latin typeface="Montserrat ExtraBold" panose="00000900000000000000" pitchFamily="2" charset="-52"/>
                  </a:rPr>
                  <a:t>225</a:t>
                </a:r>
                <a:endParaRPr lang="ru-RU" sz="3600" dirty="0">
                  <a:solidFill>
                    <a:srgbClr val="55A932"/>
                  </a:solidFill>
                  <a:latin typeface="Montserrat ExtraBold" panose="00000900000000000000" pitchFamily="2" charset="-52"/>
                </a:endParaRPr>
              </a:p>
            </p:txBody>
          </p:sp>
          <p:sp>
            <p:nvSpPr>
              <p:cNvPr id="23" name="Объект 2"/>
              <p:cNvSpPr txBox="1">
                <a:spLocks/>
              </p:cNvSpPr>
              <p:nvPr/>
            </p:nvSpPr>
            <p:spPr>
              <a:xfrm>
                <a:off x="4893889" y="5721549"/>
                <a:ext cx="2016224" cy="554385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55A932"/>
                  </a:buClr>
                  <a:buNone/>
                </a:pPr>
                <a:r>
                  <a:rPr lang="ru-RU" sz="1200" b="1" dirty="0">
                    <a:solidFill>
                      <a:srgbClr val="55A932"/>
                    </a:solidFill>
                    <a:latin typeface="Montserrat ExtraBold" panose="00000900000000000000" pitchFamily="2" charset="-52"/>
                  </a:rPr>
                  <a:t>млн. </a:t>
                </a:r>
                <a:r>
                  <a:rPr lang="ru-RU" sz="1200" b="1" dirty="0" smtClean="0">
                    <a:solidFill>
                      <a:srgbClr val="55A932"/>
                    </a:solidFill>
                    <a:latin typeface="Montserrat ExtraBold" panose="00000900000000000000" pitchFamily="2" charset="-52"/>
                  </a:rPr>
                  <a:t>рублей </a:t>
                </a:r>
                <a:endParaRPr lang="ru-RU" sz="1200" dirty="0">
                  <a:solidFill>
                    <a:srgbClr val="55A932"/>
                  </a:solidFill>
                  <a:latin typeface="Montserrat ExtraBold" panose="00000900000000000000" pitchFamily="2" charset="-52"/>
                </a:endParaRPr>
              </a:p>
            </p:txBody>
          </p:sp>
          <p:sp>
            <p:nvSpPr>
              <p:cNvPr id="24" name="Объект 2"/>
              <p:cNvSpPr txBox="1">
                <a:spLocks/>
              </p:cNvSpPr>
              <p:nvPr/>
            </p:nvSpPr>
            <p:spPr>
              <a:xfrm>
                <a:off x="6069257" y="3442366"/>
                <a:ext cx="2088232" cy="810990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55A932"/>
                  </a:buClr>
                  <a:buNone/>
                </a:pPr>
                <a:r>
                  <a:rPr lang="ru-RU" sz="1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от общего числа инициатив, </a:t>
                </a:r>
                <a:r>
                  <a:rPr lang="ru-RU" sz="1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принявших </a:t>
                </a:r>
                <a:r>
                  <a:rPr lang="ru-RU" sz="1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участие в конкурсе, </a:t>
                </a:r>
                <a:r>
                  <a:rPr lang="ru-RU" sz="1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стали </a:t>
                </a:r>
                <a:r>
                  <a:rPr lang="ru-RU" sz="1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победителями</a:t>
                </a:r>
                <a:endPara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-52"/>
                </a:endParaRPr>
              </a:p>
            </p:txBody>
          </p:sp>
          <p:sp>
            <p:nvSpPr>
              <p:cNvPr id="25" name="Объект 2"/>
              <p:cNvSpPr txBox="1">
                <a:spLocks/>
              </p:cNvSpPr>
              <p:nvPr/>
            </p:nvSpPr>
            <p:spPr>
              <a:xfrm>
                <a:off x="6143002" y="5271741"/>
                <a:ext cx="1464242" cy="608441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55A932"/>
                  </a:buClr>
                  <a:buNone/>
                </a:pPr>
                <a:r>
                  <a:rPr lang="ru-RU" sz="1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распределили </a:t>
                </a:r>
              </a:p>
              <a:p>
                <a:pPr marL="0" indent="0">
                  <a:buClr>
                    <a:srgbClr val="55A932"/>
                  </a:buClr>
                  <a:buNone/>
                </a:pPr>
                <a:r>
                  <a:rPr lang="ru-RU" sz="1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жители Югры</a:t>
                </a:r>
                <a:endPara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-52"/>
                </a:endParaRPr>
              </a:p>
            </p:txBody>
          </p:sp>
          <p:sp>
            <p:nvSpPr>
              <p:cNvPr id="27" name="Объект 2"/>
              <p:cNvSpPr txBox="1">
                <a:spLocks/>
              </p:cNvSpPr>
              <p:nvPr/>
            </p:nvSpPr>
            <p:spPr>
              <a:xfrm>
                <a:off x="5018844" y="6125805"/>
                <a:ext cx="1158821" cy="864096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Clr>
                    <a:srgbClr val="55A932"/>
                  </a:buClr>
                  <a:buNone/>
                </a:pPr>
                <a:r>
                  <a:rPr lang="ru-RU" sz="1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общая </a:t>
                </a:r>
                <a:endPara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 Medium" panose="00000600000000000000" pitchFamily="2" charset="-52"/>
                </a:endParaRPr>
              </a:p>
              <a:p>
                <a:pPr marL="0" indent="0" algn="r">
                  <a:buClr>
                    <a:srgbClr val="55A932"/>
                  </a:buClr>
                  <a:buNone/>
                </a:pPr>
                <a:r>
                  <a:rPr lang="ru-RU" sz="1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стоимость </a:t>
                </a:r>
              </a:p>
              <a:p>
                <a:pPr marL="0" indent="0" algn="r">
                  <a:buClr>
                    <a:srgbClr val="55A932"/>
                  </a:buClr>
                  <a:buNone/>
                </a:pPr>
                <a:r>
                  <a:rPr lang="ru-RU" sz="1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Montserrat Medium" panose="00000600000000000000" pitchFamily="2" charset="-52"/>
                  </a:rPr>
                  <a:t>проектов </a:t>
                </a:r>
                <a:endParaRPr lang="ru-RU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ontserrat" panose="00000500000000000000" pitchFamily="2" charset="-52"/>
                </a:endParaRPr>
              </a:p>
            </p:txBody>
          </p:sp>
          <p:sp>
            <p:nvSpPr>
              <p:cNvPr id="28" name="Объект 2"/>
              <p:cNvSpPr txBox="1">
                <a:spLocks/>
              </p:cNvSpPr>
              <p:nvPr/>
            </p:nvSpPr>
            <p:spPr>
              <a:xfrm>
                <a:off x="6233509" y="6074199"/>
                <a:ext cx="1444105" cy="540060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55A932"/>
                  </a:buClr>
                  <a:buNone/>
                </a:pPr>
                <a:r>
                  <a:rPr lang="en-US" sz="3200" b="1" dirty="0">
                    <a:solidFill>
                      <a:srgbClr val="55A932"/>
                    </a:solidFill>
                    <a:latin typeface="Montserrat ExtraBold" panose="00000900000000000000" pitchFamily="2" charset="-52"/>
                  </a:rPr>
                  <a:t>&gt;</a:t>
                </a:r>
                <a:r>
                  <a:rPr lang="ru-RU" sz="3200" b="1" dirty="0" smtClean="0">
                    <a:solidFill>
                      <a:srgbClr val="55A932"/>
                    </a:solidFill>
                    <a:latin typeface="Montserrat ExtraBold" panose="00000900000000000000" pitchFamily="2" charset="-52"/>
                  </a:rPr>
                  <a:t>300</a:t>
                </a:r>
                <a:endParaRPr lang="ru-RU" sz="3200" dirty="0">
                  <a:solidFill>
                    <a:srgbClr val="55A932"/>
                  </a:solidFill>
                  <a:latin typeface="Montserrat ExtraBold" panose="00000900000000000000" pitchFamily="2" charset="-52"/>
                </a:endParaRPr>
              </a:p>
            </p:txBody>
          </p:sp>
          <p:sp>
            <p:nvSpPr>
              <p:cNvPr id="29" name="Объект 2"/>
              <p:cNvSpPr txBox="1">
                <a:spLocks/>
              </p:cNvSpPr>
              <p:nvPr/>
            </p:nvSpPr>
            <p:spPr>
              <a:xfrm>
                <a:off x="6233509" y="6568877"/>
                <a:ext cx="1410236" cy="383560"/>
              </a:xfrm>
              <a:prstGeom prst="rect">
                <a:avLst/>
              </a:prstGeom>
            </p:spPr>
            <p:txBody>
              <a:bodyPr vert="horz" lIns="104306" tIns="52153" rIns="104306" bIns="52153" rtlCol="0">
                <a:noAutofit/>
              </a:bodyPr>
              <a:lstStyle>
                <a:lvl1pPr marL="391146" indent="-391146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47483" indent="-325955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30382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534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46876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868404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389932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911460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432988" indent="-260764" algn="l" defTabSz="1043056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55A932"/>
                  </a:buClr>
                  <a:buNone/>
                </a:pPr>
                <a:r>
                  <a:rPr lang="ru-RU" sz="1200" b="1" dirty="0">
                    <a:solidFill>
                      <a:srgbClr val="55A932"/>
                    </a:solidFill>
                    <a:latin typeface="Montserrat ExtraBold" panose="00000900000000000000" pitchFamily="2" charset="-52"/>
                  </a:rPr>
                  <a:t>млн. </a:t>
                </a:r>
                <a:r>
                  <a:rPr lang="ru-RU" sz="1200" b="1" dirty="0" smtClean="0">
                    <a:solidFill>
                      <a:srgbClr val="55A932"/>
                    </a:solidFill>
                    <a:latin typeface="Montserrat ExtraBold" panose="00000900000000000000" pitchFamily="2" charset="-52"/>
                  </a:rPr>
                  <a:t>рублей </a:t>
                </a:r>
                <a:endParaRPr lang="ru-RU" sz="1200" dirty="0">
                  <a:solidFill>
                    <a:srgbClr val="55A932"/>
                  </a:solidFill>
                  <a:latin typeface="Montserrat ExtraBold" panose="00000900000000000000" pitchFamily="2" charset="-52"/>
                </a:endParaRPr>
              </a:p>
            </p:txBody>
          </p:sp>
        </p:grpSp>
      </p:grpSp>
      <p:cxnSp>
        <p:nvCxnSpPr>
          <p:cNvPr id="5" name="Прямая соединительная линия 4"/>
          <p:cNvCxnSpPr/>
          <p:nvPr/>
        </p:nvCxnSpPr>
        <p:spPr>
          <a:xfrm>
            <a:off x="4626620" y="2772519"/>
            <a:ext cx="0" cy="4095654"/>
          </a:xfrm>
          <a:prstGeom prst="line">
            <a:avLst/>
          </a:prstGeom>
          <a:ln w="28575">
            <a:solidFill>
              <a:srgbClr val="55A9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2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38188" y="1625953"/>
            <a:ext cx="7128792" cy="1365515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27348B"/>
                </a:solidFill>
                <a:latin typeface="Montserrat ExtraBold" pitchFamily="50" charset="-52"/>
              </a:rPr>
              <a:t>Участие во всероссийских конкурсах</a:t>
            </a:r>
            <a:endParaRPr lang="ru-RU" sz="2800" dirty="0">
              <a:solidFill>
                <a:srgbClr val="27348B"/>
              </a:solidFill>
              <a:latin typeface="Montserrat ExtraBold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7837" y="2700511"/>
            <a:ext cx="7632847" cy="324036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В </a:t>
            </a:r>
            <a:r>
              <a:rPr lang="ru-RU" sz="1200" dirty="0">
                <a:solidFill>
                  <a:srgbClr val="28348B"/>
                </a:solidFill>
                <a:latin typeface="Montserrat" panose="00000500000000000000" pitchFamily="2" charset="-52"/>
              </a:rPr>
              <a:t>2021 году в числе лидеров </a:t>
            </a:r>
            <a:r>
              <a:rPr lang="ru-RU" sz="12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по </a:t>
            </a:r>
            <a:r>
              <a:rPr lang="ru-RU" sz="1200" dirty="0">
                <a:solidFill>
                  <a:srgbClr val="28348B"/>
                </a:solidFill>
                <a:latin typeface="Montserrat" panose="00000500000000000000" pitchFamily="2" charset="-52"/>
              </a:rPr>
              <a:t>количеству заявленных инициативных проектов на </a:t>
            </a:r>
            <a:r>
              <a:rPr lang="ru-RU" sz="1200" b="1" dirty="0">
                <a:solidFill>
                  <a:srgbClr val="28348B"/>
                </a:solidFill>
                <a:latin typeface="Montserrat" panose="00000500000000000000" pitchFamily="2" charset="-52"/>
              </a:rPr>
              <a:t>V Всероссийский конкурс проектов по инициативному бюджетированию Научно-исследовательского финансового института Министерства финансов Российской Федерации</a:t>
            </a:r>
            <a:r>
              <a:rPr lang="ru-RU" sz="1200" dirty="0">
                <a:solidFill>
                  <a:srgbClr val="28348B"/>
                </a:solidFill>
                <a:latin typeface="Montserrat" panose="00000500000000000000" pitchFamily="2" charset="-52"/>
              </a:rPr>
              <a:t> стал наш округ, заявив к участию 55 </a:t>
            </a:r>
            <a:r>
              <a:rPr lang="ru-RU" sz="1200" dirty="0" err="1">
                <a:solidFill>
                  <a:srgbClr val="28348B"/>
                </a:solidFill>
                <a:latin typeface="Montserrat" panose="00000500000000000000" pitchFamily="2" charset="-52"/>
              </a:rPr>
              <a:t>югорских</a:t>
            </a:r>
            <a:r>
              <a:rPr lang="ru-RU" sz="1200" dirty="0">
                <a:solidFill>
                  <a:srgbClr val="28348B"/>
                </a:solidFill>
                <a:latin typeface="Montserrat" panose="00000500000000000000" pitchFamily="2" charset="-52"/>
              </a:rPr>
              <a:t> </a:t>
            </a:r>
            <a:r>
              <a:rPr lang="ru-RU" sz="12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проектов. </a:t>
            </a:r>
            <a:r>
              <a:rPr lang="ru-RU" sz="1200" dirty="0">
                <a:solidFill>
                  <a:srgbClr val="28348B"/>
                </a:solidFill>
                <a:latin typeface="Montserrat" panose="00000500000000000000" pitchFamily="2" charset="-52"/>
              </a:rPr>
              <a:t>В результате чего одним из победителей стал проект молодежного инициативного бюджетирования </a:t>
            </a:r>
            <a:r>
              <a:rPr lang="ru-RU" sz="1200" dirty="0" err="1">
                <a:solidFill>
                  <a:srgbClr val="28348B"/>
                </a:solidFill>
                <a:latin typeface="Montserrat" panose="00000500000000000000" pitchFamily="2" charset="-52"/>
              </a:rPr>
              <a:t>Сургутского</a:t>
            </a:r>
            <a:r>
              <a:rPr lang="ru-RU" sz="1200" dirty="0">
                <a:solidFill>
                  <a:srgbClr val="28348B"/>
                </a:solidFill>
                <a:latin typeface="Montserrat" panose="00000500000000000000" pitchFamily="2" charset="-52"/>
              </a:rPr>
              <a:t> района «Люди R».</a:t>
            </a:r>
            <a:endParaRPr lang="ru-RU" sz="1200" dirty="0">
              <a:solidFill>
                <a:srgbClr val="28348B"/>
              </a:solidFill>
              <a:latin typeface="Montserrat" panose="00000500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95"/>
          <a:stretch/>
        </p:blipFill>
        <p:spPr>
          <a:xfrm>
            <a:off x="882204" y="4147582"/>
            <a:ext cx="583264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3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38188" y="1767043"/>
            <a:ext cx="7128792" cy="1365515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27348B"/>
                </a:solidFill>
                <a:latin typeface="Montserrat ExtraBold" pitchFamily="50" charset="-52"/>
              </a:rPr>
              <a:t>Развитие школьного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27348B"/>
                </a:solidFill>
                <a:latin typeface="Montserrat ExtraBold" pitchFamily="50" charset="-52"/>
              </a:rPr>
              <a:t>и молодёжного инициативного бюджетирования в Югре</a:t>
            </a:r>
            <a:endParaRPr lang="ru-RU" sz="2800" dirty="0">
              <a:solidFill>
                <a:srgbClr val="27348B"/>
              </a:solidFill>
              <a:latin typeface="Montserrat ExtraBold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14652" y="3708623"/>
            <a:ext cx="3600400" cy="3240360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rgbClr val="28348B"/>
                </a:solidFill>
                <a:latin typeface="Montserrat" panose="00000500000000000000" pitchFamily="2" charset="-52"/>
              </a:rPr>
              <a:t>Развивая направление школьного и молодежного инициативного бюджетирования, нами разработан и выдвинут порядок выдачи сертификатов дополнительного профессионального образования, который будет предоставляться молодежи, проявившей себя в олимпиадах, волонтерских и творческих инициативах.</a:t>
            </a:r>
            <a:endParaRPr lang="ru-RU" sz="1400" dirty="0">
              <a:solidFill>
                <a:srgbClr val="28348B"/>
              </a:solidFill>
              <a:latin typeface="Montserrat" panose="00000500000000000000" pitchFamily="2" charset="-52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894948"/>
              </p:ext>
            </p:extLst>
          </p:nvPr>
        </p:nvGraphicFramePr>
        <p:xfrm>
          <a:off x="522164" y="3570996"/>
          <a:ext cx="4304820" cy="287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8986195" imgH="12699806" progId="Acrobat.Document.DC">
                  <p:embed/>
                </p:oleObj>
              </mc:Choice>
              <mc:Fallback>
                <p:oleObj name="Acrobat Document" r:id="rId3" imgW="18986195" imgH="1269980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2164" y="3570996"/>
                        <a:ext cx="4304820" cy="2879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4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738188" y="1767043"/>
            <a:ext cx="7128792" cy="1365515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27348B"/>
                </a:solidFill>
                <a:latin typeface="Montserrat ExtraBold" pitchFamily="50" charset="-52"/>
              </a:rPr>
              <a:t>Северная школа консультантов инициативного бюджетирования</a:t>
            </a:r>
            <a:endParaRPr lang="ru-RU" sz="2800" dirty="0">
              <a:solidFill>
                <a:srgbClr val="27348B"/>
              </a:solidFill>
              <a:latin typeface="Montserrat ExtraBold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4252" y="1044327"/>
            <a:ext cx="144016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38188" y="2988543"/>
            <a:ext cx="7632848" cy="792088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>
            <a:lvl1pPr marL="391146" indent="-391146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483" indent="-325955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82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34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876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8404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932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1460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988" indent="-260764" algn="l" defTabSz="104305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rgbClr val="28348B"/>
                </a:solidFill>
                <a:latin typeface="Montserrat" panose="00000500000000000000" pitchFamily="2" charset="-52"/>
              </a:rPr>
              <a:t>Уникальная международная площадка для взаимодействия консультантов инициативного бюджетирования и экспертов в сфере инициативного бюджетирования прошла </a:t>
            </a:r>
            <a:r>
              <a:rPr lang="ru-RU" sz="14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с 7 по 9 </a:t>
            </a:r>
            <a:r>
              <a:rPr lang="ru-RU" sz="1400" dirty="0">
                <a:solidFill>
                  <a:srgbClr val="28348B"/>
                </a:solidFill>
                <a:latin typeface="Montserrat" panose="00000500000000000000" pitchFamily="2" charset="-52"/>
              </a:rPr>
              <a:t>декабря 2021 </a:t>
            </a:r>
            <a:r>
              <a:rPr lang="ru-RU" sz="1400" dirty="0" smtClean="0">
                <a:solidFill>
                  <a:srgbClr val="28348B"/>
                </a:solidFill>
                <a:latin typeface="Montserrat" panose="00000500000000000000" pitchFamily="2" charset="-52"/>
              </a:rPr>
              <a:t>года в Ханты-Мансийске</a:t>
            </a:r>
            <a:endParaRPr lang="ru-RU" sz="1400" dirty="0">
              <a:solidFill>
                <a:srgbClr val="28348B"/>
              </a:solidFill>
              <a:latin typeface="Montserrat" panose="00000500000000000000" pitchFamily="2" charset="-52"/>
            </a:endParaRPr>
          </a:p>
          <a:p>
            <a:pPr marL="0" indent="0">
              <a:buNone/>
            </a:pPr>
            <a:endParaRPr lang="ru-RU" sz="1400" dirty="0">
              <a:solidFill>
                <a:srgbClr val="28348B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04" y="3924647"/>
            <a:ext cx="2664296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68" b="1621"/>
          <a:stretch/>
        </p:blipFill>
        <p:spPr>
          <a:xfrm>
            <a:off x="3661223" y="3924647"/>
            <a:ext cx="457135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369</Words>
  <Application>Microsoft Office PowerPoint</Application>
  <PresentationFormat>Произвольный</PresentationFormat>
  <Paragraphs>65</Paragraphs>
  <Slides>10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Montserrat</vt:lpstr>
      <vt:lpstr>Montserrat SemiBold</vt:lpstr>
      <vt:lpstr>Montserrat Light</vt:lpstr>
      <vt:lpstr>Montserrat Medium</vt:lpstr>
      <vt:lpstr>Calibri</vt:lpstr>
      <vt:lpstr>Montserrat ExtraBold</vt:lpstr>
      <vt:lpstr>Arial</vt:lpstr>
      <vt:lpstr>Тема Office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Евгений Ильиных</cp:lastModifiedBy>
  <cp:revision>145</cp:revision>
  <dcterms:created xsi:type="dcterms:W3CDTF">2020-11-06T07:35:25Z</dcterms:created>
  <dcterms:modified xsi:type="dcterms:W3CDTF">2021-12-21T14:38:16Z</dcterms:modified>
</cp:coreProperties>
</file>