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63" r:id="rId3"/>
    <p:sldId id="264" r:id="rId4"/>
    <p:sldId id="266" r:id="rId5"/>
    <p:sldId id="260" r:id="rId6"/>
    <p:sldId id="258" r:id="rId7"/>
    <p:sldId id="268" r:id="rId8"/>
    <p:sldId id="270" r:id="rId9"/>
    <p:sldId id="272" r:id="rId10"/>
    <p:sldId id="346" r:id="rId11"/>
    <p:sldId id="347" r:id="rId12"/>
    <p:sldId id="348" r:id="rId13"/>
    <p:sldId id="349" r:id="rId14"/>
    <p:sldId id="350" r:id="rId15"/>
    <p:sldId id="352" r:id="rId16"/>
    <p:sldId id="353" r:id="rId17"/>
    <p:sldId id="354" r:id="rId18"/>
    <p:sldId id="356" r:id="rId19"/>
    <p:sldId id="357" r:id="rId20"/>
    <p:sldId id="359" r:id="rId21"/>
    <p:sldId id="360" r:id="rId22"/>
    <p:sldId id="361" r:id="rId23"/>
    <p:sldId id="3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" initials="N" lastIdx="1" clrIdx="0">
    <p:extLst>
      <p:ext uri="{19B8F6BF-5375-455C-9EA6-DF929625EA0E}">
        <p15:presenceInfo xmlns:p15="http://schemas.microsoft.com/office/powerpoint/2012/main" userId="Nata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>
                <a:solidFill>
                  <a:schemeClr val="tx1"/>
                </a:solidFill>
              </a:rPr>
              <a:t>соотношение субсидии и софинансирования по результатам конкурса в %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6002257358020702"/>
          <c:y val="0.19092551364475455"/>
          <c:w val="0.43997742641979298"/>
          <c:h val="0.77699106670825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вклад спонсоров</c:v>
                </c:pt>
                <c:pt idx="1">
                  <c:v>софинансирование населения</c:v>
                </c:pt>
                <c:pt idx="2">
                  <c:v>софинансирование местного бюджета </c:v>
                </c:pt>
                <c:pt idx="3">
                  <c:v>общая сумма субсидии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1.2E-2</c:v>
                </c:pt>
                <c:pt idx="1">
                  <c:v>4.5999999999999999E-2</c:v>
                </c:pt>
                <c:pt idx="2">
                  <c:v>0.14299999999999999</c:v>
                </c:pt>
                <c:pt idx="3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6-4A01-B49F-DA3C21541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419072"/>
        <c:axId val="252662528"/>
      </c:barChart>
      <c:catAx>
        <c:axId val="252419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662528"/>
        <c:crosses val="autoZero"/>
        <c:auto val="1"/>
        <c:lblAlgn val="ctr"/>
        <c:lblOffset val="100"/>
        <c:noMultiLvlLbl val="0"/>
      </c:catAx>
      <c:valAx>
        <c:axId val="252662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524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статистика по проектам, допущенным к конкурсу</a:t>
            </a:r>
          </a:p>
        </c:rich>
      </c:tx>
      <c:layout>
        <c:manualLayout>
          <c:xMode val="edge"/>
          <c:yMode val="edge"/>
          <c:x val="0.15705184341281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по проектам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E59-4887-817F-80FAC48235A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9-4887-817F-80FAC48235A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baseline="0" dirty="0"/>
                      <a:t> </a:t>
                    </a:r>
                    <a:fld id="{A0886DBD-3CA8-48A4-9A36-18A5C568ED02}" type="PERCENTAGE">
                      <a:rPr lang="en-US" sz="1600" b="1" baseline="0"/>
                      <a:pPr/>
                      <a:t>[ПРОЦЕНТ]</a:t>
                    </a:fld>
                    <a:endParaRPr lang="en-US" sz="1600" b="1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59-4887-817F-80FAC48235A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baseline="0" dirty="0"/>
                      <a:t> </a:t>
                    </a:r>
                    <a:fld id="{4F0E73E6-240E-4E63-B420-65227EAFA7E8}" type="PERCENTAGE">
                      <a:rPr lang="en-US" sz="1600" b="1" baseline="0"/>
                      <a:pPr/>
                      <a:t>[ПРОЦЕНТ]</a:t>
                    </a:fld>
                    <a:endParaRPr lang="en-US" sz="1600" b="1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59-4887-817F-80FAC4823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получили субсидию</c:v>
                </c:pt>
                <c:pt idx="1">
                  <c:v>не получили субсидию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9-4887-817F-80FAC4823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Активность районов РК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Симферопольский р-он.</c:v>
                </c:pt>
                <c:pt idx="1">
                  <c:v>Советский р-н.</c:v>
                </c:pt>
                <c:pt idx="2">
                  <c:v>Красногвардейский  р-н.</c:v>
                </c:pt>
                <c:pt idx="3">
                  <c:v>Джанкойский  р-н.</c:v>
                </c:pt>
                <c:pt idx="4">
                  <c:v>Белогорский  р-н.</c:v>
                </c:pt>
                <c:pt idx="5">
                  <c:v>Нижнегрский р-н.</c:v>
                </c:pt>
                <c:pt idx="6">
                  <c:v>Ленинский р-н.</c:v>
                </c:pt>
                <c:pt idx="7">
                  <c:v>Красноперекопский р-н.</c:v>
                </c:pt>
                <c:pt idx="8">
                  <c:v>Бахчисарайский р-н.</c:v>
                </c:pt>
                <c:pt idx="9">
                  <c:v>Первомайский р-н.</c:v>
                </c:pt>
                <c:pt idx="10">
                  <c:v>Раздольненский р-н.</c:v>
                </c:pt>
                <c:pt idx="11">
                  <c:v>Сакский р-н.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E-4BD0-8BCF-8F641C9DB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491584"/>
        <c:axId val="269501568"/>
      </c:barChart>
      <c:catAx>
        <c:axId val="2694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01568"/>
        <c:crosses val="autoZero"/>
        <c:auto val="1"/>
        <c:lblAlgn val="ctr"/>
        <c:lblOffset val="100"/>
        <c:noMultiLvlLbl val="0"/>
      </c:catAx>
      <c:valAx>
        <c:axId val="2695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4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Типы</a:t>
            </a:r>
            <a:r>
              <a:rPr lang="ru-RU" baseline="0" dirty="0"/>
              <a:t> проектов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благоустройство, включая освещение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создание рыночной площади</c:v>
                </c:pt>
                <c:pt idx="1">
                  <c:v>приобретение и установка беседки для отдыха</c:v>
                </c:pt>
                <c:pt idx="2">
                  <c:v>установка сцен и концертных площадок</c:v>
                </c:pt>
                <c:pt idx="3">
                  <c:v>ремонт тротуаров и пешеходных дорожек</c:v>
                </c:pt>
                <c:pt idx="4">
                  <c:v>благоустройство территории кладбищ</c:v>
                </c:pt>
                <c:pt idx="5">
                  <c:v>благоустройство парков, скверов, зон отдыха</c:v>
                </c:pt>
                <c:pt idx="6">
                  <c:v>монтаж и ремонт уличного освещения</c:v>
                </c:pt>
                <c:pt idx="7">
                  <c:v>обустройство детских площадок</c:v>
                </c:pt>
                <c:pt idx="8">
                  <c:v>обустройство спортивных площадок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12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C-4A82-A363-279DE18C0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объекты физической культуры и массового спорта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создание рыночной площади</c:v>
                </c:pt>
                <c:pt idx="1">
                  <c:v>приобретение и установка беседки для отдыха</c:v>
                </c:pt>
                <c:pt idx="2">
                  <c:v>установка сцен и концертных площадок</c:v>
                </c:pt>
                <c:pt idx="3">
                  <c:v>ремонт тротуаров и пешеходных дорожек</c:v>
                </c:pt>
                <c:pt idx="4">
                  <c:v>благоустройство территории кладбищ</c:v>
                </c:pt>
                <c:pt idx="5">
                  <c:v>благоустройство парков, скверов, зон отдыха</c:v>
                </c:pt>
                <c:pt idx="6">
                  <c:v>монтаж и ремонт уличного освещения</c:v>
                </c:pt>
                <c:pt idx="7">
                  <c:v>обустройство детских площадок</c:v>
                </c:pt>
                <c:pt idx="8">
                  <c:v>обустройство спортивных площадок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C-4A82-A363-279DE18C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967744"/>
        <c:axId val="145990016"/>
      </c:barChart>
      <c:catAx>
        <c:axId val="14596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90016"/>
        <c:crosses val="autoZero"/>
        <c:auto val="1"/>
        <c:lblAlgn val="ctr"/>
        <c:lblOffset val="100"/>
        <c:noMultiLvlLbl val="0"/>
      </c:catAx>
      <c:valAx>
        <c:axId val="14599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6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благополучатели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24-4463-B8B6-BAA134D0362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24-4463-B8B6-BAA134D03620}"/>
              </c:ext>
            </c:extLst>
          </c:dPt>
          <c:dLbls>
            <c:dLbl>
              <c:idx val="0"/>
              <c:layout>
                <c:manualLayout>
                  <c:x val="7.2245062313085751E-2"/>
                  <c:y val="6.3172479042606401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/>
                      <a:t> </a:t>
                    </a:r>
                    <a:fld id="{073628DD-1A86-4912-9ECA-8084D2DEABA6}" type="PERCENTAGE">
                      <a:rPr lang="en-US" sz="1400" b="1" baseline="0" smtClean="0"/>
                      <a:pPr>
                        <a:defRPr sz="1400" b="1"/>
                      </a:pPr>
                      <a:t>[ПРОЦЕНТ]</a:t>
                    </a:fld>
                    <a:endParaRPr lang="en-US" sz="1400" b="1" baseline="0" dirty="0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24-4463-B8B6-BAA134D03620}"/>
                </c:ext>
              </c:extLst>
            </c:dLbl>
            <c:dLbl>
              <c:idx val="1"/>
              <c:layout>
                <c:manualLayout>
                  <c:x val="-0.28754153847476593"/>
                  <c:y val="-0.1551375640569473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/>
                      <a:t> </a:t>
                    </a:r>
                    <a:fld id="{4EB4AF46-C1FD-4982-A2E3-7B00171C4116}" type="PERCENTAGE">
                      <a:rPr lang="en-US" sz="1400" b="1" baseline="0"/>
                      <a:pPr>
                        <a:defRPr sz="1400" b="1"/>
                      </a:pPr>
                      <a:t>[ПРОЦЕНТ]</a:t>
                    </a:fld>
                    <a:endParaRPr lang="en-US" sz="1400" b="1" baseline="0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165"/>
                        <a:gd name="adj2" fmla="val 7541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24-4463-B8B6-BAA134D03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число прямых благополучателей</c:v>
                </c:pt>
                <c:pt idx="1">
                  <c:v>население РК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59607</c:v>
                </c:pt>
                <c:pt idx="1">
                  <c:v>1901578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4-4463-B8B6-BAA134D03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FE620-5772-4758-9D7B-5A3C59F910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35398-9590-4E5A-906D-5C92CEC1B312}">
      <dgm:prSet phldrT="[Текст]" custT="1"/>
      <dgm:spPr/>
      <dgm:t>
        <a:bodyPr/>
        <a:lstStyle/>
        <a:p>
          <a:r>
            <a:rPr lang="ru-RU" sz="2400" dirty="0" smtClean="0"/>
            <a:t>Организатор конкурса – Министерство финансов РК</a:t>
          </a:r>
          <a:endParaRPr lang="ru-RU" sz="2400" dirty="0"/>
        </a:p>
      </dgm:t>
    </dgm:pt>
    <dgm:pt modelId="{E041CE7E-CDF8-413C-BDF5-048A2698494D}" type="parTrans" cxnId="{2590C012-D7D6-4455-A4BC-ECD5CE472DFD}">
      <dgm:prSet/>
      <dgm:spPr/>
      <dgm:t>
        <a:bodyPr/>
        <a:lstStyle/>
        <a:p>
          <a:endParaRPr lang="ru-RU"/>
        </a:p>
      </dgm:t>
    </dgm:pt>
    <dgm:pt modelId="{70F3EB81-1FA3-40F7-A833-65EB13569CA6}" type="sibTrans" cxnId="{2590C012-D7D6-4455-A4BC-ECD5CE472DFD}">
      <dgm:prSet/>
      <dgm:spPr/>
      <dgm:t>
        <a:bodyPr/>
        <a:lstStyle/>
        <a:p>
          <a:endParaRPr lang="ru-RU"/>
        </a:p>
      </dgm:t>
    </dgm:pt>
    <dgm:pt modelId="{D0F0D65C-45C3-4B7B-9C4C-8F7A74F28852}" type="asst">
      <dgm:prSet phldrT="[Текст]" custT="1"/>
      <dgm:spPr>
        <a:solidFill>
          <a:srgbClr val="00B0F0"/>
        </a:solidFill>
      </dgm:spPr>
      <dgm:t>
        <a:bodyPr lIns="108000"/>
        <a:lstStyle/>
        <a:p>
          <a:r>
            <a:rPr lang="ru-RU" sz="2400" dirty="0" smtClean="0"/>
            <a:t>Проектно-консультационный центр – Центр изучения гражданских инициатив ГБОУВО РК КИПУ имени </a:t>
          </a:r>
          <a:r>
            <a:rPr lang="ru-RU" sz="2400" dirty="0" err="1" smtClean="0"/>
            <a:t>Февзи</a:t>
          </a:r>
          <a:r>
            <a:rPr lang="ru-RU" sz="2400" dirty="0" smtClean="0"/>
            <a:t> Якубова</a:t>
          </a:r>
          <a:endParaRPr lang="ru-RU" sz="2400" dirty="0"/>
        </a:p>
      </dgm:t>
    </dgm:pt>
    <dgm:pt modelId="{66B9FB5B-6253-49EF-B915-5A31252627D9}" type="parTrans" cxnId="{722FA14B-86E0-439A-A0C3-004D1584F85F}">
      <dgm:prSet/>
      <dgm:spPr/>
      <dgm:t>
        <a:bodyPr/>
        <a:lstStyle/>
        <a:p>
          <a:endParaRPr lang="ru-RU"/>
        </a:p>
      </dgm:t>
    </dgm:pt>
    <dgm:pt modelId="{CA5D6F3C-C921-473F-B93F-716E61149BD4}" type="sibTrans" cxnId="{722FA14B-86E0-439A-A0C3-004D1584F85F}">
      <dgm:prSet/>
      <dgm:spPr/>
      <dgm:t>
        <a:bodyPr/>
        <a:lstStyle/>
        <a:p>
          <a:endParaRPr lang="ru-RU"/>
        </a:p>
      </dgm:t>
    </dgm:pt>
    <dgm:pt modelId="{68AE5444-6527-45CF-B22F-F6D71E1A2F18}">
      <dgm:prSet phldrT="[Текст]"/>
      <dgm:spPr/>
      <dgm:t>
        <a:bodyPr/>
        <a:lstStyle/>
        <a:p>
          <a:r>
            <a:rPr lang="ru-RU" dirty="0" smtClean="0"/>
            <a:t>ГРБС - Министерство жилищно-коммунального хозяйства РК</a:t>
          </a:r>
          <a:endParaRPr lang="ru-RU" dirty="0"/>
        </a:p>
      </dgm:t>
    </dgm:pt>
    <dgm:pt modelId="{BF359204-45B9-441F-8775-44577F95F811}" type="parTrans" cxnId="{78EFE478-FC90-4541-B147-3A75EE4361E7}">
      <dgm:prSet/>
      <dgm:spPr/>
      <dgm:t>
        <a:bodyPr/>
        <a:lstStyle/>
        <a:p>
          <a:endParaRPr lang="ru-RU"/>
        </a:p>
      </dgm:t>
    </dgm:pt>
    <dgm:pt modelId="{80B4F3EF-3343-4F48-8918-CFB00A0235F9}" type="sibTrans" cxnId="{78EFE478-FC90-4541-B147-3A75EE4361E7}">
      <dgm:prSet/>
      <dgm:spPr/>
      <dgm:t>
        <a:bodyPr/>
        <a:lstStyle/>
        <a:p>
          <a:endParaRPr lang="ru-RU"/>
        </a:p>
      </dgm:t>
    </dgm:pt>
    <dgm:pt modelId="{46B5556C-3734-4926-B723-E424AE1E2EA6}">
      <dgm:prSet phldrT="[Текст]"/>
      <dgm:spPr/>
      <dgm:t>
        <a:bodyPr/>
        <a:lstStyle/>
        <a:p>
          <a:r>
            <a:rPr lang="ru-RU" dirty="0" smtClean="0"/>
            <a:t>ГРБС - Министерство спорта РК</a:t>
          </a:r>
          <a:endParaRPr lang="ru-RU" dirty="0"/>
        </a:p>
      </dgm:t>
    </dgm:pt>
    <dgm:pt modelId="{A873A207-CF95-4160-84FF-C0FFEEBF2EDD}" type="parTrans" cxnId="{7E30D459-CD2C-41C3-A508-40CFE17C1582}">
      <dgm:prSet/>
      <dgm:spPr/>
      <dgm:t>
        <a:bodyPr/>
        <a:lstStyle/>
        <a:p>
          <a:endParaRPr lang="ru-RU"/>
        </a:p>
      </dgm:t>
    </dgm:pt>
    <dgm:pt modelId="{D80E7477-7FB8-422A-9697-C41794CF08B3}" type="sibTrans" cxnId="{7E30D459-CD2C-41C3-A508-40CFE17C1582}">
      <dgm:prSet/>
      <dgm:spPr/>
      <dgm:t>
        <a:bodyPr/>
        <a:lstStyle/>
        <a:p>
          <a:endParaRPr lang="ru-RU"/>
        </a:p>
      </dgm:t>
    </dgm:pt>
    <dgm:pt modelId="{94E302A9-F4B9-4DC8-821F-912F891C76B8}" type="pres">
      <dgm:prSet presAssocID="{AC6FE620-5772-4758-9D7B-5A3C59F91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405F16-B455-4399-B56A-344BD73DDA1B}" type="pres">
      <dgm:prSet presAssocID="{A1235398-9590-4E5A-906D-5C92CEC1B312}" presName="hierRoot1" presStyleCnt="0">
        <dgm:presLayoutVars>
          <dgm:hierBranch val="init"/>
        </dgm:presLayoutVars>
      </dgm:prSet>
      <dgm:spPr/>
    </dgm:pt>
    <dgm:pt modelId="{3BFA8B21-DAED-4F4F-B885-EAAF7AD18553}" type="pres">
      <dgm:prSet presAssocID="{A1235398-9590-4E5A-906D-5C92CEC1B312}" presName="rootComposite1" presStyleCnt="0"/>
      <dgm:spPr/>
    </dgm:pt>
    <dgm:pt modelId="{EE0735D3-3573-4DB7-88A6-9FB3CCB14C20}" type="pres">
      <dgm:prSet presAssocID="{A1235398-9590-4E5A-906D-5C92CEC1B312}" presName="rootText1" presStyleLbl="node0" presStyleIdx="0" presStyleCnt="1" custScaleX="133371" custScaleY="182634" custLinFactNeighborY="-81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B68ADE-2679-4CDC-BFCE-CD32012F2B6B}" type="pres">
      <dgm:prSet presAssocID="{A1235398-9590-4E5A-906D-5C92CEC1B312}" presName="rootConnector1" presStyleLbl="node1" presStyleIdx="0" presStyleCnt="0"/>
      <dgm:spPr/>
    </dgm:pt>
    <dgm:pt modelId="{CF74F4D7-C4D8-4E71-9A22-31EA12D67B65}" type="pres">
      <dgm:prSet presAssocID="{A1235398-9590-4E5A-906D-5C92CEC1B312}" presName="hierChild2" presStyleCnt="0"/>
      <dgm:spPr/>
    </dgm:pt>
    <dgm:pt modelId="{07F3872D-309B-4481-8091-CE0BE49EA549}" type="pres">
      <dgm:prSet presAssocID="{BF359204-45B9-441F-8775-44577F95F811}" presName="Name37" presStyleLbl="parChTrans1D2" presStyleIdx="0" presStyleCnt="3"/>
      <dgm:spPr/>
    </dgm:pt>
    <dgm:pt modelId="{2BF52FD6-1DC4-4908-9FCC-79D34410E8C6}" type="pres">
      <dgm:prSet presAssocID="{68AE5444-6527-45CF-B22F-F6D71E1A2F18}" presName="hierRoot2" presStyleCnt="0">
        <dgm:presLayoutVars>
          <dgm:hierBranch val="init"/>
        </dgm:presLayoutVars>
      </dgm:prSet>
      <dgm:spPr/>
    </dgm:pt>
    <dgm:pt modelId="{D7BD7ECA-A291-43E2-9E1A-9EC65D2D2018}" type="pres">
      <dgm:prSet presAssocID="{68AE5444-6527-45CF-B22F-F6D71E1A2F18}" presName="rootComposite" presStyleCnt="0"/>
      <dgm:spPr/>
    </dgm:pt>
    <dgm:pt modelId="{8EBF811F-9EAB-40DD-8972-47A411D6E520}" type="pres">
      <dgm:prSet presAssocID="{68AE5444-6527-45CF-B22F-F6D71E1A2F18}" presName="rootText" presStyleLbl="node2" presStyleIdx="0" presStyleCnt="2">
        <dgm:presLayoutVars>
          <dgm:chPref val="3"/>
        </dgm:presLayoutVars>
      </dgm:prSet>
      <dgm:spPr/>
    </dgm:pt>
    <dgm:pt modelId="{B52E98EC-FD8C-459C-AD85-DD21DFBE495E}" type="pres">
      <dgm:prSet presAssocID="{68AE5444-6527-45CF-B22F-F6D71E1A2F18}" presName="rootConnector" presStyleLbl="node2" presStyleIdx="0" presStyleCnt="2"/>
      <dgm:spPr/>
    </dgm:pt>
    <dgm:pt modelId="{57B27D69-A9A4-4037-98A2-00B763DCAE43}" type="pres">
      <dgm:prSet presAssocID="{68AE5444-6527-45CF-B22F-F6D71E1A2F18}" presName="hierChild4" presStyleCnt="0"/>
      <dgm:spPr/>
    </dgm:pt>
    <dgm:pt modelId="{5562EE97-FE8E-4213-A2D6-1E98D9D000C3}" type="pres">
      <dgm:prSet presAssocID="{68AE5444-6527-45CF-B22F-F6D71E1A2F18}" presName="hierChild5" presStyleCnt="0"/>
      <dgm:spPr/>
    </dgm:pt>
    <dgm:pt modelId="{4983EAF9-901C-4258-AA91-A6ACC3A74F45}" type="pres">
      <dgm:prSet presAssocID="{A873A207-CF95-4160-84FF-C0FFEEBF2EDD}" presName="Name37" presStyleLbl="parChTrans1D2" presStyleIdx="1" presStyleCnt="3"/>
      <dgm:spPr/>
    </dgm:pt>
    <dgm:pt modelId="{C187E167-D080-4A47-BCB2-1D9A9B6EE81F}" type="pres">
      <dgm:prSet presAssocID="{46B5556C-3734-4926-B723-E424AE1E2EA6}" presName="hierRoot2" presStyleCnt="0">
        <dgm:presLayoutVars>
          <dgm:hierBranch val="init"/>
        </dgm:presLayoutVars>
      </dgm:prSet>
      <dgm:spPr/>
    </dgm:pt>
    <dgm:pt modelId="{4F5B6214-3591-44EC-A205-0EAFC4C14A2A}" type="pres">
      <dgm:prSet presAssocID="{46B5556C-3734-4926-B723-E424AE1E2EA6}" presName="rootComposite" presStyleCnt="0"/>
      <dgm:spPr/>
    </dgm:pt>
    <dgm:pt modelId="{2E8455ED-2E9E-4939-8D17-01C17D975510}" type="pres">
      <dgm:prSet presAssocID="{46B5556C-3734-4926-B723-E424AE1E2EA6}" presName="rootText" presStyleLbl="node2" presStyleIdx="1" presStyleCnt="2">
        <dgm:presLayoutVars>
          <dgm:chPref val="3"/>
        </dgm:presLayoutVars>
      </dgm:prSet>
      <dgm:spPr/>
    </dgm:pt>
    <dgm:pt modelId="{D7B304A3-B98C-4E7B-9363-F5747B6B4397}" type="pres">
      <dgm:prSet presAssocID="{46B5556C-3734-4926-B723-E424AE1E2EA6}" presName="rootConnector" presStyleLbl="node2" presStyleIdx="1" presStyleCnt="2"/>
      <dgm:spPr/>
    </dgm:pt>
    <dgm:pt modelId="{AE817FD4-96B2-461B-9E46-C59522DF6B66}" type="pres">
      <dgm:prSet presAssocID="{46B5556C-3734-4926-B723-E424AE1E2EA6}" presName="hierChild4" presStyleCnt="0"/>
      <dgm:spPr/>
    </dgm:pt>
    <dgm:pt modelId="{9146D66C-5E39-4A81-8CAC-5A0FE87F49DE}" type="pres">
      <dgm:prSet presAssocID="{46B5556C-3734-4926-B723-E424AE1E2EA6}" presName="hierChild5" presStyleCnt="0"/>
      <dgm:spPr/>
    </dgm:pt>
    <dgm:pt modelId="{95909673-BE43-47D4-8801-BDDF4DE06B04}" type="pres">
      <dgm:prSet presAssocID="{A1235398-9590-4E5A-906D-5C92CEC1B312}" presName="hierChild3" presStyleCnt="0"/>
      <dgm:spPr/>
    </dgm:pt>
    <dgm:pt modelId="{7A7B581F-9C5F-47EA-A470-57ABA21D2730}" type="pres">
      <dgm:prSet presAssocID="{66B9FB5B-6253-49EF-B915-5A31252627D9}" presName="Name111" presStyleLbl="parChTrans1D2" presStyleIdx="2" presStyleCnt="3"/>
      <dgm:spPr/>
    </dgm:pt>
    <dgm:pt modelId="{5C673A34-CD07-477C-A7A8-8BC2C359FD55}" type="pres">
      <dgm:prSet presAssocID="{D0F0D65C-45C3-4B7B-9C4C-8F7A74F28852}" presName="hierRoot3" presStyleCnt="0">
        <dgm:presLayoutVars>
          <dgm:hierBranch val="init"/>
        </dgm:presLayoutVars>
      </dgm:prSet>
      <dgm:spPr/>
    </dgm:pt>
    <dgm:pt modelId="{A458C7ED-DB09-4554-8569-C118ECAB8C00}" type="pres">
      <dgm:prSet presAssocID="{D0F0D65C-45C3-4B7B-9C4C-8F7A74F28852}" presName="rootComposite3" presStyleCnt="0"/>
      <dgm:spPr/>
    </dgm:pt>
    <dgm:pt modelId="{6A659E1B-FEFB-47FE-9400-9016683EA2DE}" type="pres">
      <dgm:prSet presAssocID="{D0F0D65C-45C3-4B7B-9C4C-8F7A74F28852}" presName="rootText3" presStyleLbl="asst1" presStyleIdx="0" presStyleCnt="1" custScaleX="244673" custScaleY="1434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0D9EBBA-297D-4FBA-B1C8-D110E340EE0B}" type="pres">
      <dgm:prSet presAssocID="{D0F0D65C-45C3-4B7B-9C4C-8F7A74F2885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767FC94A-DFC0-4587-9DC3-4122AACDB462}" type="pres">
      <dgm:prSet presAssocID="{D0F0D65C-45C3-4B7B-9C4C-8F7A74F28852}" presName="hierChild6" presStyleCnt="0"/>
      <dgm:spPr/>
    </dgm:pt>
    <dgm:pt modelId="{4B1992E1-EB1A-44A0-A48D-54322F4B3EE6}" type="pres">
      <dgm:prSet presAssocID="{D0F0D65C-45C3-4B7B-9C4C-8F7A74F28852}" presName="hierChild7" presStyleCnt="0"/>
      <dgm:spPr/>
    </dgm:pt>
  </dgm:ptLst>
  <dgm:cxnLst>
    <dgm:cxn modelId="{B78CE6EB-6057-45A6-9C2C-578C1994312E}" type="presOf" srcId="{46B5556C-3734-4926-B723-E424AE1E2EA6}" destId="{D7B304A3-B98C-4E7B-9363-F5747B6B4397}" srcOrd="1" destOrd="0" presId="urn:microsoft.com/office/officeart/2005/8/layout/orgChart1"/>
    <dgm:cxn modelId="{B6539C66-B162-4B65-88E7-D4969F0A87F9}" type="presOf" srcId="{66B9FB5B-6253-49EF-B915-5A31252627D9}" destId="{7A7B581F-9C5F-47EA-A470-57ABA21D2730}" srcOrd="0" destOrd="0" presId="urn:microsoft.com/office/officeart/2005/8/layout/orgChart1"/>
    <dgm:cxn modelId="{B0BA273D-6C4B-4221-BFC3-E0DE7F67886F}" type="presOf" srcId="{A873A207-CF95-4160-84FF-C0FFEEBF2EDD}" destId="{4983EAF9-901C-4258-AA91-A6ACC3A74F45}" srcOrd="0" destOrd="0" presId="urn:microsoft.com/office/officeart/2005/8/layout/orgChart1"/>
    <dgm:cxn modelId="{1EDFB6DB-C9FF-4EB7-80F6-68B284ED8FC9}" type="presOf" srcId="{A1235398-9590-4E5A-906D-5C92CEC1B312}" destId="{BCB68ADE-2679-4CDC-BFCE-CD32012F2B6B}" srcOrd="1" destOrd="0" presId="urn:microsoft.com/office/officeart/2005/8/layout/orgChart1"/>
    <dgm:cxn modelId="{5A6D8577-057A-459E-AF48-1A9DE8EBF282}" type="presOf" srcId="{AC6FE620-5772-4758-9D7B-5A3C59F91001}" destId="{94E302A9-F4B9-4DC8-821F-912F891C76B8}" srcOrd="0" destOrd="0" presId="urn:microsoft.com/office/officeart/2005/8/layout/orgChart1"/>
    <dgm:cxn modelId="{418FE06F-B353-4A22-8F3E-B5EB85B36AB1}" type="presOf" srcId="{BF359204-45B9-441F-8775-44577F95F811}" destId="{07F3872D-309B-4481-8091-CE0BE49EA549}" srcOrd="0" destOrd="0" presId="urn:microsoft.com/office/officeart/2005/8/layout/orgChart1"/>
    <dgm:cxn modelId="{DF3E8A06-8CA8-4739-9785-D6CBFDAE69B8}" type="presOf" srcId="{68AE5444-6527-45CF-B22F-F6D71E1A2F18}" destId="{8EBF811F-9EAB-40DD-8972-47A411D6E520}" srcOrd="0" destOrd="0" presId="urn:microsoft.com/office/officeart/2005/8/layout/orgChart1"/>
    <dgm:cxn modelId="{77898F89-BBF5-49E2-A831-82FE99B624B0}" type="presOf" srcId="{D0F0D65C-45C3-4B7B-9C4C-8F7A74F28852}" destId="{6A659E1B-FEFB-47FE-9400-9016683EA2DE}" srcOrd="0" destOrd="0" presId="urn:microsoft.com/office/officeart/2005/8/layout/orgChart1"/>
    <dgm:cxn modelId="{7E30D459-CD2C-41C3-A508-40CFE17C1582}" srcId="{A1235398-9590-4E5A-906D-5C92CEC1B312}" destId="{46B5556C-3734-4926-B723-E424AE1E2EA6}" srcOrd="2" destOrd="0" parTransId="{A873A207-CF95-4160-84FF-C0FFEEBF2EDD}" sibTransId="{D80E7477-7FB8-422A-9697-C41794CF08B3}"/>
    <dgm:cxn modelId="{BBC2A0C3-0A24-49B2-A318-23491F5D9085}" type="presOf" srcId="{46B5556C-3734-4926-B723-E424AE1E2EA6}" destId="{2E8455ED-2E9E-4939-8D17-01C17D975510}" srcOrd="0" destOrd="0" presId="urn:microsoft.com/office/officeart/2005/8/layout/orgChart1"/>
    <dgm:cxn modelId="{1E9FB69C-5DC3-4DFF-A51A-EAF82F905A39}" type="presOf" srcId="{68AE5444-6527-45CF-B22F-F6D71E1A2F18}" destId="{B52E98EC-FD8C-459C-AD85-DD21DFBE495E}" srcOrd="1" destOrd="0" presId="urn:microsoft.com/office/officeart/2005/8/layout/orgChart1"/>
    <dgm:cxn modelId="{8BF85C40-BC62-4DBC-8E99-847DA209A334}" type="presOf" srcId="{D0F0D65C-45C3-4B7B-9C4C-8F7A74F28852}" destId="{00D9EBBA-297D-4FBA-B1C8-D110E340EE0B}" srcOrd="1" destOrd="0" presId="urn:microsoft.com/office/officeart/2005/8/layout/orgChart1"/>
    <dgm:cxn modelId="{722FA14B-86E0-439A-A0C3-004D1584F85F}" srcId="{A1235398-9590-4E5A-906D-5C92CEC1B312}" destId="{D0F0D65C-45C3-4B7B-9C4C-8F7A74F28852}" srcOrd="0" destOrd="0" parTransId="{66B9FB5B-6253-49EF-B915-5A31252627D9}" sibTransId="{CA5D6F3C-C921-473F-B93F-716E61149BD4}"/>
    <dgm:cxn modelId="{2590C012-D7D6-4455-A4BC-ECD5CE472DFD}" srcId="{AC6FE620-5772-4758-9D7B-5A3C59F91001}" destId="{A1235398-9590-4E5A-906D-5C92CEC1B312}" srcOrd="0" destOrd="0" parTransId="{E041CE7E-CDF8-413C-BDF5-048A2698494D}" sibTransId="{70F3EB81-1FA3-40F7-A833-65EB13569CA6}"/>
    <dgm:cxn modelId="{78EFE478-FC90-4541-B147-3A75EE4361E7}" srcId="{A1235398-9590-4E5A-906D-5C92CEC1B312}" destId="{68AE5444-6527-45CF-B22F-F6D71E1A2F18}" srcOrd="1" destOrd="0" parTransId="{BF359204-45B9-441F-8775-44577F95F811}" sibTransId="{80B4F3EF-3343-4F48-8918-CFB00A0235F9}"/>
    <dgm:cxn modelId="{DE498C31-5930-4983-80D0-59A13D51A18E}" type="presOf" srcId="{A1235398-9590-4E5A-906D-5C92CEC1B312}" destId="{EE0735D3-3573-4DB7-88A6-9FB3CCB14C20}" srcOrd="0" destOrd="0" presId="urn:microsoft.com/office/officeart/2005/8/layout/orgChart1"/>
    <dgm:cxn modelId="{99EBB5B6-A2C5-436C-89A8-AB486DAF2BE2}" type="presParOf" srcId="{94E302A9-F4B9-4DC8-821F-912F891C76B8}" destId="{D3405F16-B455-4399-B56A-344BD73DDA1B}" srcOrd="0" destOrd="0" presId="urn:microsoft.com/office/officeart/2005/8/layout/orgChart1"/>
    <dgm:cxn modelId="{E552CF83-1748-4EB2-91D5-750C79D4CED4}" type="presParOf" srcId="{D3405F16-B455-4399-B56A-344BD73DDA1B}" destId="{3BFA8B21-DAED-4F4F-B885-EAAF7AD18553}" srcOrd="0" destOrd="0" presId="urn:microsoft.com/office/officeart/2005/8/layout/orgChart1"/>
    <dgm:cxn modelId="{140EDF54-34DA-41E2-A7B2-262E47DEF26A}" type="presParOf" srcId="{3BFA8B21-DAED-4F4F-B885-EAAF7AD18553}" destId="{EE0735D3-3573-4DB7-88A6-9FB3CCB14C20}" srcOrd="0" destOrd="0" presId="urn:microsoft.com/office/officeart/2005/8/layout/orgChart1"/>
    <dgm:cxn modelId="{CFC2D63A-0CFF-4BB9-AA8E-62C8AAB4A23D}" type="presParOf" srcId="{3BFA8B21-DAED-4F4F-B885-EAAF7AD18553}" destId="{BCB68ADE-2679-4CDC-BFCE-CD32012F2B6B}" srcOrd="1" destOrd="0" presId="urn:microsoft.com/office/officeart/2005/8/layout/orgChart1"/>
    <dgm:cxn modelId="{FBD2EF9F-7EBD-459D-8456-607487CD876F}" type="presParOf" srcId="{D3405F16-B455-4399-B56A-344BD73DDA1B}" destId="{CF74F4D7-C4D8-4E71-9A22-31EA12D67B65}" srcOrd="1" destOrd="0" presId="urn:microsoft.com/office/officeart/2005/8/layout/orgChart1"/>
    <dgm:cxn modelId="{783235F9-49DF-4F02-B356-483AC57CD08F}" type="presParOf" srcId="{CF74F4D7-C4D8-4E71-9A22-31EA12D67B65}" destId="{07F3872D-309B-4481-8091-CE0BE49EA549}" srcOrd="0" destOrd="0" presId="urn:microsoft.com/office/officeart/2005/8/layout/orgChart1"/>
    <dgm:cxn modelId="{8C843A63-C30D-44F4-965E-C2FA985F9856}" type="presParOf" srcId="{CF74F4D7-C4D8-4E71-9A22-31EA12D67B65}" destId="{2BF52FD6-1DC4-4908-9FCC-79D34410E8C6}" srcOrd="1" destOrd="0" presId="urn:microsoft.com/office/officeart/2005/8/layout/orgChart1"/>
    <dgm:cxn modelId="{26152AD8-0DD5-4EF0-B365-AE5B874970DC}" type="presParOf" srcId="{2BF52FD6-1DC4-4908-9FCC-79D34410E8C6}" destId="{D7BD7ECA-A291-43E2-9E1A-9EC65D2D2018}" srcOrd="0" destOrd="0" presId="urn:microsoft.com/office/officeart/2005/8/layout/orgChart1"/>
    <dgm:cxn modelId="{F97633E0-E370-4C2C-AD9F-6CD6D46D732E}" type="presParOf" srcId="{D7BD7ECA-A291-43E2-9E1A-9EC65D2D2018}" destId="{8EBF811F-9EAB-40DD-8972-47A411D6E520}" srcOrd="0" destOrd="0" presId="urn:microsoft.com/office/officeart/2005/8/layout/orgChart1"/>
    <dgm:cxn modelId="{DAECCD01-8FC4-4335-B1D1-783644BB6155}" type="presParOf" srcId="{D7BD7ECA-A291-43E2-9E1A-9EC65D2D2018}" destId="{B52E98EC-FD8C-459C-AD85-DD21DFBE495E}" srcOrd="1" destOrd="0" presId="urn:microsoft.com/office/officeart/2005/8/layout/orgChart1"/>
    <dgm:cxn modelId="{D4B435B1-5AC0-432A-86B3-008CF228EA18}" type="presParOf" srcId="{2BF52FD6-1DC4-4908-9FCC-79D34410E8C6}" destId="{57B27D69-A9A4-4037-98A2-00B763DCAE43}" srcOrd="1" destOrd="0" presId="urn:microsoft.com/office/officeart/2005/8/layout/orgChart1"/>
    <dgm:cxn modelId="{C4884979-1BBF-40ED-91FE-1BA0A1F612A7}" type="presParOf" srcId="{2BF52FD6-1DC4-4908-9FCC-79D34410E8C6}" destId="{5562EE97-FE8E-4213-A2D6-1E98D9D000C3}" srcOrd="2" destOrd="0" presId="urn:microsoft.com/office/officeart/2005/8/layout/orgChart1"/>
    <dgm:cxn modelId="{160F1E9F-59B8-43C6-8B8E-FBBCAC203448}" type="presParOf" srcId="{CF74F4D7-C4D8-4E71-9A22-31EA12D67B65}" destId="{4983EAF9-901C-4258-AA91-A6ACC3A74F45}" srcOrd="2" destOrd="0" presId="urn:microsoft.com/office/officeart/2005/8/layout/orgChart1"/>
    <dgm:cxn modelId="{3017AE36-6F95-4EAF-B268-DF2FC2C7C7D6}" type="presParOf" srcId="{CF74F4D7-C4D8-4E71-9A22-31EA12D67B65}" destId="{C187E167-D080-4A47-BCB2-1D9A9B6EE81F}" srcOrd="3" destOrd="0" presId="urn:microsoft.com/office/officeart/2005/8/layout/orgChart1"/>
    <dgm:cxn modelId="{D8F5D177-4CB1-4FE7-825A-50788A8776E1}" type="presParOf" srcId="{C187E167-D080-4A47-BCB2-1D9A9B6EE81F}" destId="{4F5B6214-3591-44EC-A205-0EAFC4C14A2A}" srcOrd="0" destOrd="0" presId="urn:microsoft.com/office/officeart/2005/8/layout/orgChart1"/>
    <dgm:cxn modelId="{3EC31B44-2D0E-4820-88C5-2BB21CCE7031}" type="presParOf" srcId="{4F5B6214-3591-44EC-A205-0EAFC4C14A2A}" destId="{2E8455ED-2E9E-4939-8D17-01C17D975510}" srcOrd="0" destOrd="0" presId="urn:microsoft.com/office/officeart/2005/8/layout/orgChart1"/>
    <dgm:cxn modelId="{5B84215B-EB73-48B6-9D33-B611B6E1909C}" type="presParOf" srcId="{4F5B6214-3591-44EC-A205-0EAFC4C14A2A}" destId="{D7B304A3-B98C-4E7B-9363-F5747B6B4397}" srcOrd="1" destOrd="0" presId="urn:microsoft.com/office/officeart/2005/8/layout/orgChart1"/>
    <dgm:cxn modelId="{5D20A4EB-2158-4B28-B631-9E69C915F569}" type="presParOf" srcId="{C187E167-D080-4A47-BCB2-1D9A9B6EE81F}" destId="{AE817FD4-96B2-461B-9E46-C59522DF6B66}" srcOrd="1" destOrd="0" presId="urn:microsoft.com/office/officeart/2005/8/layout/orgChart1"/>
    <dgm:cxn modelId="{B69391C1-C75D-43BE-AF9C-9CA9391F52D3}" type="presParOf" srcId="{C187E167-D080-4A47-BCB2-1D9A9B6EE81F}" destId="{9146D66C-5E39-4A81-8CAC-5A0FE87F49DE}" srcOrd="2" destOrd="0" presId="urn:microsoft.com/office/officeart/2005/8/layout/orgChart1"/>
    <dgm:cxn modelId="{5FAACC87-D8C5-40C2-A823-8B86F8D31F62}" type="presParOf" srcId="{D3405F16-B455-4399-B56A-344BD73DDA1B}" destId="{95909673-BE43-47D4-8801-BDDF4DE06B04}" srcOrd="2" destOrd="0" presId="urn:microsoft.com/office/officeart/2005/8/layout/orgChart1"/>
    <dgm:cxn modelId="{0D4523B6-E1E1-416D-BB09-1DA30C1B9767}" type="presParOf" srcId="{95909673-BE43-47D4-8801-BDDF4DE06B04}" destId="{7A7B581F-9C5F-47EA-A470-57ABA21D2730}" srcOrd="0" destOrd="0" presId="urn:microsoft.com/office/officeart/2005/8/layout/orgChart1"/>
    <dgm:cxn modelId="{3B470CE8-4AA7-4EE9-A85D-DF0C4923A2F0}" type="presParOf" srcId="{95909673-BE43-47D4-8801-BDDF4DE06B04}" destId="{5C673A34-CD07-477C-A7A8-8BC2C359FD55}" srcOrd="1" destOrd="0" presId="urn:microsoft.com/office/officeart/2005/8/layout/orgChart1"/>
    <dgm:cxn modelId="{80F1D7B2-9360-48C6-B234-DFBA79C782BC}" type="presParOf" srcId="{5C673A34-CD07-477C-A7A8-8BC2C359FD55}" destId="{A458C7ED-DB09-4554-8569-C118ECAB8C00}" srcOrd="0" destOrd="0" presId="urn:microsoft.com/office/officeart/2005/8/layout/orgChart1"/>
    <dgm:cxn modelId="{2A374377-6055-4642-A7B1-407639187EB7}" type="presParOf" srcId="{A458C7ED-DB09-4554-8569-C118ECAB8C00}" destId="{6A659E1B-FEFB-47FE-9400-9016683EA2DE}" srcOrd="0" destOrd="0" presId="urn:microsoft.com/office/officeart/2005/8/layout/orgChart1"/>
    <dgm:cxn modelId="{C5B65723-369C-4550-AB9B-04B6B6689452}" type="presParOf" srcId="{A458C7ED-DB09-4554-8569-C118ECAB8C00}" destId="{00D9EBBA-297D-4FBA-B1C8-D110E340EE0B}" srcOrd="1" destOrd="0" presId="urn:microsoft.com/office/officeart/2005/8/layout/orgChart1"/>
    <dgm:cxn modelId="{BE852C87-BC81-46FE-9ED5-E608A860DB40}" type="presParOf" srcId="{5C673A34-CD07-477C-A7A8-8BC2C359FD55}" destId="{767FC94A-DFC0-4587-9DC3-4122AACDB462}" srcOrd="1" destOrd="0" presId="urn:microsoft.com/office/officeart/2005/8/layout/orgChart1"/>
    <dgm:cxn modelId="{E303A25F-C720-4B20-965D-CFA3F7AA761D}" type="presParOf" srcId="{5C673A34-CD07-477C-A7A8-8BC2C359FD55}" destId="{4B1992E1-EB1A-44A0-A48D-54322F4B3EE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2ADF3-8093-43AA-8071-85EFBCF936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E7B5ED-60A5-47DB-8759-372D9589B6CC}">
      <dgm:prSet/>
      <dgm:spPr/>
      <dgm:t>
        <a:bodyPr/>
        <a:lstStyle/>
        <a:p>
          <a:r>
            <a:rPr lang="ru-RU" dirty="0"/>
            <a:t>Сельские поселения</a:t>
          </a:r>
        </a:p>
      </dgm:t>
    </dgm:pt>
    <dgm:pt modelId="{643133F1-9502-45DC-9609-190C7C2EE91C}" type="parTrans" cxnId="{9D3D9DC7-6921-4ABB-ADDA-566A731CE365}">
      <dgm:prSet/>
      <dgm:spPr/>
      <dgm:t>
        <a:bodyPr/>
        <a:lstStyle/>
        <a:p>
          <a:endParaRPr lang="ru-RU"/>
        </a:p>
      </dgm:t>
    </dgm:pt>
    <dgm:pt modelId="{C0B75FA9-60F7-46AF-9869-8E611DFF555D}" type="sibTrans" cxnId="{9D3D9DC7-6921-4ABB-ADDA-566A731CE365}">
      <dgm:prSet/>
      <dgm:spPr/>
      <dgm:t>
        <a:bodyPr/>
        <a:lstStyle/>
        <a:p>
          <a:endParaRPr lang="ru-RU"/>
        </a:p>
      </dgm:t>
    </dgm:pt>
    <dgm:pt modelId="{8C796CCC-9690-4E3E-8BF9-25E922609F9B}">
      <dgm:prSet/>
      <dgm:spPr/>
      <dgm:t>
        <a:bodyPr/>
        <a:lstStyle/>
        <a:p>
          <a:r>
            <a:rPr lang="ru-RU" dirty="0"/>
            <a:t>Городские поселения </a:t>
          </a:r>
        </a:p>
      </dgm:t>
    </dgm:pt>
    <dgm:pt modelId="{7335DA4E-CE0B-4E0B-8671-0F6E62B45703}" type="parTrans" cxnId="{F8740CF3-A028-4065-BE2A-5C4C10631AA8}">
      <dgm:prSet/>
      <dgm:spPr/>
      <dgm:t>
        <a:bodyPr/>
        <a:lstStyle/>
        <a:p>
          <a:endParaRPr lang="ru-RU"/>
        </a:p>
      </dgm:t>
    </dgm:pt>
    <dgm:pt modelId="{1B0942DB-2CB7-4444-A87A-63254166D950}" type="sibTrans" cxnId="{F8740CF3-A028-4065-BE2A-5C4C10631AA8}">
      <dgm:prSet/>
      <dgm:spPr/>
      <dgm:t>
        <a:bodyPr/>
        <a:lstStyle/>
        <a:p>
          <a:endParaRPr lang="ru-RU"/>
        </a:p>
      </dgm:t>
    </dgm:pt>
    <dgm:pt modelId="{7FA64918-F5D1-4176-89FC-EB459D8BB68C}">
      <dgm:prSet/>
      <dgm:spPr/>
      <dgm:t>
        <a:bodyPr/>
        <a:lstStyle/>
        <a:p>
          <a:r>
            <a:rPr lang="ru-RU" dirty="0"/>
            <a:t>Муниципальные районы  </a:t>
          </a:r>
        </a:p>
      </dgm:t>
    </dgm:pt>
    <dgm:pt modelId="{2206477D-FADC-43C0-9967-F376F139A607}" type="parTrans" cxnId="{53CFD22D-9A13-4BF0-8F74-0A94C92073DD}">
      <dgm:prSet/>
      <dgm:spPr/>
      <dgm:t>
        <a:bodyPr/>
        <a:lstStyle/>
        <a:p>
          <a:endParaRPr lang="ru-RU"/>
        </a:p>
      </dgm:t>
    </dgm:pt>
    <dgm:pt modelId="{3EF65261-CBB4-4533-A2B0-05DE42C962DA}" type="sibTrans" cxnId="{53CFD22D-9A13-4BF0-8F74-0A94C92073DD}">
      <dgm:prSet/>
      <dgm:spPr/>
      <dgm:t>
        <a:bodyPr/>
        <a:lstStyle/>
        <a:p>
          <a:endParaRPr lang="ru-RU"/>
        </a:p>
      </dgm:t>
    </dgm:pt>
    <dgm:pt modelId="{F51FEC82-D0C1-4E6F-A58E-5C93C806AF29}">
      <dgm:prSet custT="1"/>
      <dgm:spPr/>
      <dgm:t>
        <a:bodyPr/>
        <a:lstStyle/>
        <a:p>
          <a:r>
            <a:rPr lang="ru-RU" sz="2800" dirty="0"/>
            <a:t>Всего - 14</a:t>
          </a:r>
        </a:p>
      </dgm:t>
    </dgm:pt>
    <dgm:pt modelId="{1AC98AC2-4F9D-4D75-8F4C-5CD4BA305DF8}" type="parTrans" cxnId="{72D14917-E13D-4DE6-9FA3-F5B945EF8580}">
      <dgm:prSet/>
      <dgm:spPr/>
      <dgm:t>
        <a:bodyPr/>
        <a:lstStyle/>
        <a:p>
          <a:endParaRPr lang="ru-RU"/>
        </a:p>
      </dgm:t>
    </dgm:pt>
    <dgm:pt modelId="{F7538A21-3678-491A-A6BD-F1E481D2223E}" type="sibTrans" cxnId="{72D14917-E13D-4DE6-9FA3-F5B945EF8580}">
      <dgm:prSet/>
      <dgm:spPr/>
      <dgm:t>
        <a:bodyPr/>
        <a:lstStyle/>
        <a:p>
          <a:endParaRPr lang="ru-RU"/>
        </a:p>
      </dgm:t>
    </dgm:pt>
    <dgm:pt modelId="{9988B6BE-0E52-4C8C-8749-5B331A4EC6D3}">
      <dgm:prSet custT="1"/>
      <dgm:spPr/>
      <dgm:t>
        <a:bodyPr/>
        <a:lstStyle/>
        <a:p>
          <a:r>
            <a:rPr lang="ru-RU" sz="2800" dirty="0"/>
            <a:t>Всего - 4</a:t>
          </a:r>
        </a:p>
      </dgm:t>
    </dgm:pt>
    <dgm:pt modelId="{B674C4C7-EEA8-4B90-A984-93DFE504EC19}" type="parTrans" cxnId="{A2E0C090-764B-4F90-8CA1-4F35B69B4C83}">
      <dgm:prSet/>
      <dgm:spPr/>
      <dgm:t>
        <a:bodyPr/>
        <a:lstStyle/>
        <a:p>
          <a:endParaRPr lang="ru-RU"/>
        </a:p>
      </dgm:t>
    </dgm:pt>
    <dgm:pt modelId="{C81AF9DA-6D05-4F47-8425-EDCF3C972827}" type="sibTrans" cxnId="{A2E0C090-764B-4F90-8CA1-4F35B69B4C83}">
      <dgm:prSet/>
      <dgm:spPr/>
      <dgm:t>
        <a:bodyPr/>
        <a:lstStyle/>
        <a:p>
          <a:endParaRPr lang="ru-RU"/>
        </a:p>
      </dgm:t>
    </dgm:pt>
    <dgm:pt modelId="{E78BE56A-0A2E-4B38-AB90-53E80DB283CD}">
      <dgm:prSet custT="1"/>
      <dgm:spPr/>
      <dgm:t>
        <a:bodyPr/>
        <a:lstStyle/>
        <a:p>
          <a:r>
            <a:rPr lang="ru-RU" sz="2800" dirty="0"/>
            <a:t>Участвовали- 0</a:t>
          </a:r>
        </a:p>
      </dgm:t>
    </dgm:pt>
    <dgm:pt modelId="{9A23BB9C-8182-436D-B91A-3A25EF43D4FF}" type="parTrans" cxnId="{AD61402F-090F-4604-B7E0-5A6C62EB39DD}">
      <dgm:prSet/>
      <dgm:spPr/>
      <dgm:t>
        <a:bodyPr/>
        <a:lstStyle/>
        <a:p>
          <a:endParaRPr lang="ru-RU"/>
        </a:p>
      </dgm:t>
    </dgm:pt>
    <dgm:pt modelId="{2D72D836-F645-4716-8F67-FA128EE0EA58}" type="sibTrans" cxnId="{AD61402F-090F-4604-B7E0-5A6C62EB39DD}">
      <dgm:prSet/>
      <dgm:spPr/>
      <dgm:t>
        <a:bodyPr/>
        <a:lstStyle/>
        <a:p>
          <a:endParaRPr lang="ru-RU"/>
        </a:p>
      </dgm:t>
    </dgm:pt>
    <dgm:pt modelId="{8A942F1F-05AE-414F-BE5D-6B70F6EF4A78}">
      <dgm:prSet custT="1"/>
      <dgm:spPr/>
      <dgm:t>
        <a:bodyPr/>
        <a:lstStyle/>
        <a:p>
          <a:r>
            <a:rPr lang="ru-RU" sz="2800" dirty="0"/>
            <a:t>Участвовал - 1</a:t>
          </a:r>
        </a:p>
      </dgm:t>
    </dgm:pt>
    <dgm:pt modelId="{CD3B9715-140A-41E6-8055-34F65FF0A407}" type="parTrans" cxnId="{4773E4F1-700A-4DEB-AE0F-B2230469BF13}">
      <dgm:prSet/>
      <dgm:spPr/>
      <dgm:t>
        <a:bodyPr/>
        <a:lstStyle/>
        <a:p>
          <a:endParaRPr lang="ru-RU"/>
        </a:p>
      </dgm:t>
    </dgm:pt>
    <dgm:pt modelId="{D6FCA832-819B-4205-80D1-E0C0AF6EAF34}" type="sibTrans" cxnId="{4773E4F1-700A-4DEB-AE0F-B2230469BF13}">
      <dgm:prSet/>
      <dgm:spPr/>
      <dgm:t>
        <a:bodyPr/>
        <a:lstStyle/>
        <a:p>
          <a:endParaRPr lang="ru-RU"/>
        </a:p>
      </dgm:t>
    </dgm:pt>
    <dgm:pt modelId="{67360632-6192-4A90-ADDC-1C539B24F7BF}">
      <dgm:prSet custT="1"/>
      <dgm:spPr/>
      <dgm:t>
        <a:bodyPr/>
        <a:lstStyle/>
        <a:p>
          <a:r>
            <a:rPr lang="ru-RU" sz="2800" dirty="0"/>
            <a:t>Всего – 250</a:t>
          </a:r>
        </a:p>
      </dgm:t>
    </dgm:pt>
    <dgm:pt modelId="{119F010A-E44D-40AB-B072-5AA221E0B072}" type="parTrans" cxnId="{59B0CA64-AD7F-4960-911F-B99A3121A806}">
      <dgm:prSet/>
      <dgm:spPr/>
      <dgm:t>
        <a:bodyPr/>
        <a:lstStyle/>
        <a:p>
          <a:endParaRPr lang="ru-RU"/>
        </a:p>
      </dgm:t>
    </dgm:pt>
    <dgm:pt modelId="{BE8268AA-CD28-42FA-8354-717C8D37BD75}" type="sibTrans" cxnId="{59B0CA64-AD7F-4960-911F-B99A3121A806}">
      <dgm:prSet/>
      <dgm:spPr/>
      <dgm:t>
        <a:bodyPr/>
        <a:lstStyle/>
        <a:p>
          <a:endParaRPr lang="ru-RU"/>
        </a:p>
      </dgm:t>
    </dgm:pt>
    <dgm:pt modelId="{6C37BBF9-1909-4C32-90BB-960EC3D99EA4}">
      <dgm:prSet custT="1"/>
      <dgm:spPr/>
      <dgm:t>
        <a:bodyPr/>
        <a:lstStyle/>
        <a:p>
          <a:r>
            <a:rPr lang="ru-RU" sz="2800" dirty="0"/>
            <a:t>Участвовали - 44 </a:t>
          </a:r>
        </a:p>
      </dgm:t>
    </dgm:pt>
    <dgm:pt modelId="{50C73881-AB04-47FE-8EB5-52C017EB3E07}" type="parTrans" cxnId="{6A69E9B0-CC78-4D1C-9882-01C26BFF0469}">
      <dgm:prSet/>
      <dgm:spPr/>
      <dgm:t>
        <a:bodyPr/>
        <a:lstStyle/>
        <a:p>
          <a:endParaRPr lang="ru-RU"/>
        </a:p>
      </dgm:t>
    </dgm:pt>
    <dgm:pt modelId="{2BC25966-876D-4583-97F2-8428AC8B397D}" type="sibTrans" cxnId="{6A69E9B0-CC78-4D1C-9882-01C26BFF0469}">
      <dgm:prSet/>
      <dgm:spPr/>
      <dgm:t>
        <a:bodyPr/>
        <a:lstStyle/>
        <a:p>
          <a:endParaRPr lang="ru-RU"/>
        </a:p>
      </dgm:t>
    </dgm:pt>
    <dgm:pt modelId="{7BE41A69-40DE-451C-80AA-63B891CB7D18}" type="pres">
      <dgm:prSet presAssocID="{4EE2ADF3-8093-43AA-8071-85EFBCF9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F6CDB-36FF-49EE-BD4F-B54D2C4E4EF8}" type="pres">
      <dgm:prSet presAssocID="{F3E7B5ED-60A5-47DB-8759-372D9589B6CC}" presName="composite" presStyleCnt="0"/>
      <dgm:spPr/>
    </dgm:pt>
    <dgm:pt modelId="{FD883488-9F71-42C1-9B15-1F0007E6A24A}" type="pres">
      <dgm:prSet presAssocID="{F3E7B5ED-60A5-47DB-8759-372D9589B6CC}" presName="parTx" presStyleLbl="alignNode1" presStyleIdx="0" presStyleCnt="3" custLinFactNeighborX="-103" custLinFactNeighborY="4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87A2-C32A-48EF-BDC7-8CBACBB63FF6}" type="pres">
      <dgm:prSet presAssocID="{F3E7B5ED-60A5-47DB-8759-372D9589B6CC}" presName="desTx" presStyleLbl="alignAccFollowNode1" presStyleIdx="0" presStyleCnt="3" custLinFactNeighborX="526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DA17D-5046-45A4-9535-42754BE4BF1F}" type="pres">
      <dgm:prSet presAssocID="{C0B75FA9-60F7-46AF-9869-8E611DFF555D}" presName="space" presStyleCnt="0"/>
      <dgm:spPr/>
    </dgm:pt>
    <dgm:pt modelId="{F7ED4E17-51A5-4D11-A4D4-E27BA8603293}" type="pres">
      <dgm:prSet presAssocID="{8C796CCC-9690-4E3E-8BF9-25E922609F9B}" presName="composite" presStyleCnt="0"/>
      <dgm:spPr/>
    </dgm:pt>
    <dgm:pt modelId="{F9141634-3E3D-492B-969E-1272D9108231}" type="pres">
      <dgm:prSet presAssocID="{8C796CCC-9690-4E3E-8BF9-25E922609F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9DAC-29E5-48DF-9C1E-1629E7B8E914}" type="pres">
      <dgm:prSet presAssocID="{8C796CCC-9690-4E3E-8BF9-25E922609F9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433B-58D8-4513-82C0-64DAEDDC3046}" type="pres">
      <dgm:prSet presAssocID="{1B0942DB-2CB7-4444-A87A-63254166D950}" presName="space" presStyleCnt="0"/>
      <dgm:spPr/>
    </dgm:pt>
    <dgm:pt modelId="{A82E1436-979E-4857-9E71-7CC199F7AE44}" type="pres">
      <dgm:prSet presAssocID="{7FA64918-F5D1-4176-89FC-EB459D8BB68C}" presName="composite" presStyleCnt="0"/>
      <dgm:spPr/>
    </dgm:pt>
    <dgm:pt modelId="{4E1E647B-45BB-4222-A164-4FB33FC4BC82}" type="pres">
      <dgm:prSet presAssocID="{7FA64918-F5D1-4176-89FC-EB459D8BB6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38028-A6A4-4B2A-A925-D14B00B57AF9}" type="pres">
      <dgm:prSet presAssocID="{7FA64918-F5D1-4176-89FC-EB459D8BB68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3E4F1-700A-4DEB-AE0F-B2230469BF13}" srcId="{7FA64918-F5D1-4176-89FC-EB459D8BB68C}" destId="{8A942F1F-05AE-414F-BE5D-6B70F6EF4A78}" srcOrd="1" destOrd="0" parTransId="{CD3B9715-140A-41E6-8055-34F65FF0A407}" sibTransId="{D6FCA832-819B-4205-80D1-E0C0AF6EAF34}"/>
    <dgm:cxn modelId="{F311EDFC-D9B9-4F28-BF06-409EB08B298E}" type="presOf" srcId="{F3E7B5ED-60A5-47DB-8759-372D9589B6CC}" destId="{FD883488-9F71-42C1-9B15-1F0007E6A24A}" srcOrd="0" destOrd="0" presId="urn:microsoft.com/office/officeart/2005/8/layout/hList1"/>
    <dgm:cxn modelId="{87C769C5-4B81-41DA-9A7E-48A4E33AB3A4}" type="presOf" srcId="{4EE2ADF3-8093-43AA-8071-85EFBCF9362E}" destId="{7BE41A69-40DE-451C-80AA-63B891CB7D18}" srcOrd="0" destOrd="0" presId="urn:microsoft.com/office/officeart/2005/8/layout/hList1"/>
    <dgm:cxn modelId="{3415F4C6-9760-4079-8B94-107B21D90811}" type="presOf" srcId="{8A942F1F-05AE-414F-BE5D-6B70F6EF4A78}" destId="{48B38028-A6A4-4B2A-A925-D14B00B57AF9}" srcOrd="0" destOrd="1" presId="urn:microsoft.com/office/officeart/2005/8/layout/hList1"/>
    <dgm:cxn modelId="{95E6CD9B-3A61-43A5-A90D-D5850C49ACE6}" type="presOf" srcId="{7FA64918-F5D1-4176-89FC-EB459D8BB68C}" destId="{4E1E647B-45BB-4222-A164-4FB33FC4BC82}" srcOrd="0" destOrd="0" presId="urn:microsoft.com/office/officeart/2005/8/layout/hList1"/>
    <dgm:cxn modelId="{37091446-1946-4CD6-BEE8-C2E8253D7EE6}" type="presOf" srcId="{6C37BBF9-1909-4C32-90BB-960EC3D99EA4}" destId="{9AF487A2-C32A-48EF-BDC7-8CBACBB63FF6}" srcOrd="0" destOrd="1" presId="urn:microsoft.com/office/officeart/2005/8/layout/hList1"/>
    <dgm:cxn modelId="{A2E0C090-764B-4F90-8CA1-4F35B69B4C83}" srcId="{8C796CCC-9690-4E3E-8BF9-25E922609F9B}" destId="{9988B6BE-0E52-4C8C-8749-5B331A4EC6D3}" srcOrd="0" destOrd="0" parTransId="{B674C4C7-EEA8-4B90-A984-93DFE504EC19}" sibTransId="{C81AF9DA-6D05-4F47-8425-EDCF3C972827}"/>
    <dgm:cxn modelId="{6A69E9B0-CC78-4D1C-9882-01C26BFF0469}" srcId="{F3E7B5ED-60A5-47DB-8759-372D9589B6CC}" destId="{6C37BBF9-1909-4C32-90BB-960EC3D99EA4}" srcOrd="1" destOrd="0" parTransId="{50C73881-AB04-47FE-8EB5-52C017EB3E07}" sibTransId="{2BC25966-876D-4583-97F2-8428AC8B397D}"/>
    <dgm:cxn modelId="{F13CDF49-E2E1-4DAC-9E95-7ED6FF8999E8}" type="presOf" srcId="{E78BE56A-0A2E-4B38-AB90-53E80DB283CD}" destId="{1E239DAC-29E5-48DF-9C1E-1629E7B8E914}" srcOrd="0" destOrd="1" presId="urn:microsoft.com/office/officeart/2005/8/layout/hList1"/>
    <dgm:cxn modelId="{59B0CA64-AD7F-4960-911F-B99A3121A806}" srcId="{F3E7B5ED-60A5-47DB-8759-372D9589B6CC}" destId="{67360632-6192-4A90-ADDC-1C539B24F7BF}" srcOrd="0" destOrd="0" parTransId="{119F010A-E44D-40AB-B072-5AA221E0B072}" sibTransId="{BE8268AA-CD28-42FA-8354-717C8D37BD75}"/>
    <dgm:cxn modelId="{72D14917-E13D-4DE6-9FA3-F5B945EF8580}" srcId="{7FA64918-F5D1-4176-89FC-EB459D8BB68C}" destId="{F51FEC82-D0C1-4E6F-A58E-5C93C806AF29}" srcOrd="0" destOrd="0" parTransId="{1AC98AC2-4F9D-4D75-8F4C-5CD4BA305DF8}" sibTransId="{F7538A21-3678-491A-A6BD-F1E481D2223E}"/>
    <dgm:cxn modelId="{3D6AABC2-B4DE-488E-88F4-B4E767434446}" type="presOf" srcId="{8C796CCC-9690-4E3E-8BF9-25E922609F9B}" destId="{F9141634-3E3D-492B-969E-1272D9108231}" srcOrd="0" destOrd="0" presId="urn:microsoft.com/office/officeart/2005/8/layout/hList1"/>
    <dgm:cxn modelId="{F8740CF3-A028-4065-BE2A-5C4C10631AA8}" srcId="{4EE2ADF3-8093-43AA-8071-85EFBCF9362E}" destId="{8C796CCC-9690-4E3E-8BF9-25E922609F9B}" srcOrd="1" destOrd="0" parTransId="{7335DA4E-CE0B-4E0B-8671-0F6E62B45703}" sibTransId="{1B0942DB-2CB7-4444-A87A-63254166D950}"/>
    <dgm:cxn modelId="{AD61402F-090F-4604-B7E0-5A6C62EB39DD}" srcId="{8C796CCC-9690-4E3E-8BF9-25E922609F9B}" destId="{E78BE56A-0A2E-4B38-AB90-53E80DB283CD}" srcOrd="1" destOrd="0" parTransId="{9A23BB9C-8182-436D-B91A-3A25EF43D4FF}" sibTransId="{2D72D836-F645-4716-8F67-FA128EE0EA58}"/>
    <dgm:cxn modelId="{893DE776-563B-49AB-BE0B-6D2AFB5C58A9}" type="presOf" srcId="{67360632-6192-4A90-ADDC-1C539B24F7BF}" destId="{9AF487A2-C32A-48EF-BDC7-8CBACBB63FF6}" srcOrd="0" destOrd="0" presId="urn:microsoft.com/office/officeart/2005/8/layout/hList1"/>
    <dgm:cxn modelId="{9D3D9DC7-6921-4ABB-ADDA-566A731CE365}" srcId="{4EE2ADF3-8093-43AA-8071-85EFBCF9362E}" destId="{F3E7B5ED-60A5-47DB-8759-372D9589B6CC}" srcOrd="0" destOrd="0" parTransId="{643133F1-9502-45DC-9609-190C7C2EE91C}" sibTransId="{C0B75FA9-60F7-46AF-9869-8E611DFF555D}"/>
    <dgm:cxn modelId="{EEF66BC2-67B0-486D-8A21-4DF1983F3C67}" type="presOf" srcId="{9988B6BE-0E52-4C8C-8749-5B331A4EC6D3}" destId="{1E239DAC-29E5-48DF-9C1E-1629E7B8E914}" srcOrd="0" destOrd="0" presId="urn:microsoft.com/office/officeart/2005/8/layout/hList1"/>
    <dgm:cxn modelId="{53CFD22D-9A13-4BF0-8F74-0A94C92073DD}" srcId="{4EE2ADF3-8093-43AA-8071-85EFBCF9362E}" destId="{7FA64918-F5D1-4176-89FC-EB459D8BB68C}" srcOrd="2" destOrd="0" parTransId="{2206477D-FADC-43C0-9967-F376F139A607}" sibTransId="{3EF65261-CBB4-4533-A2B0-05DE42C962DA}"/>
    <dgm:cxn modelId="{DC282718-DF0F-48ED-A215-589C12E7235C}" type="presOf" srcId="{F51FEC82-D0C1-4E6F-A58E-5C93C806AF29}" destId="{48B38028-A6A4-4B2A-A925-D14B00B57AF9}" srcOrd="0" destOrd="0" presId="urn:microsoft.com/office/officeart/2005/8/layout/hList1"/>
    <dgm:cxn modelId="{2E09D825-86E8-4635-840F-6F974717C3B2}" type="presParOf" srcId="{7BE41A69-40DE-451C-80AA-63B891CB7D18}" destId="{850F6CDB-36FF-49EE-BD4F-B54D2C4E4EF8}" srcOrd="0" destOrd="0" presId="urn:microsoft.com/office/officeart/2005/8/layout/hList1"/>
    <dgm:cxn modelId="{734433EC-5A57-43DF-A25C-A4236B1720DE}" type="presParOf" srcId="{850F6CDB-36FF-49EE-BD4F-B54D2C4E4EF8}" destId="{FD883488-9F71-42C1-9B15-1F0007E6A24A}" srcOrd="0" destOrd="0" presId="urn:microsoft.com/office/officeart/2005/8/layout/hList1"/>
    <dgm:cxn modelId="{6B32200C-BD4E-4C2C-ACA6-3E2B4AC08105}" type="presParOf" srcId="{850F6CDB-36FF-49EE-BD4F-B54D2C4E4EF8}" destId="{9AF487A2-C32A-48EF-BDC7-8CBACBB63FF6}" srcOrd="1" destOrd="0" presId="urn:microsoft.com/office/officeart/2005/8/layout/hList1"/>
    <dgm:cxn modelId="{7198C21D-DD2D-477C-8D6A-34905FDA8644}" type="presParOf" srcId="{7BE41A69-40DE-451C-80AA-63B891CB7D18}" destId="{F33DA17D-5046-45A4-9535-42754BE4BF1F}" srcOrd="1" destOrd="0" presId="urn:microsoft.com/office/officeart/2005/8/layout/hList1"/>
    <dgm:cxn modelId="{D9621EEF-FC9E-4739-B4EA-E83D4EC8FD91}" type="presParOf" srcId="{7BE41A69-40DE-451C-80AA-63B891CB7D18}" destId="{F7ED4E17-51A5-4D11-A4D4-E27BA8603293}" srcOrd="2" destOrd="0" presId="urn:microsoft.com/office/officeart/2005/8/layout/hList1"/>
    <dgm:cxn modelId="{D3370725-71BB-471D-9783-62714DAFF08F}" type="presParOf" srcId="{F7ED4E17-51A5-4D11-A4D4-E27BA8603293}" destId="{F9141634-3E3D-492B-969E-1272D9108231}" srcOrd="0" destOrd="0" presId="urn:microsoft.com/office/officeart/2005/8/layout/hList1"/>
    <dgm:cxn modelId="{FB91F571-163A-4B90-9FEB-950A53FD4404}" type="presParOf" srcId="{F7ED4E17-51A5-4D11-A4D4-E27BA8603293}" destId="{1E239DAC-29E5-48DF-9C1E-1629E7B8E914}" srcOrd="1" destOrd="0" presId="urn:microsoft.com/office/officeart/2005/8/layout/hList1"/>
    <dgm:cxn modelId="{E664CF7C-98F6-4C33-B5F1-529F13F2AF4A}" type="presParOf" srcId="{7BE41A69-40DE-451C-80AA-63B891CB7D18}" destId="{2F7D433B-58D8-4513-82C0-64DAEDDC3046}" srcOrd="3" destOrd="0" presId="urn:microsoft.com/office/officeart/2005/8/layout/hList1"/>
    <dgm:cxn modelId="{EC60EE42-7F32-4D56-81D8-EF0AF8B0A98B}" type="presParOf" srcId="{7BE41A69-40DE-451C-80AA-63B891CB7D18}" destId="{A82E1436-979E-4857-9E71-7CC199F7AE44}" srcOrd="4" destOrd="0" presId="urn:microsoft.com/office/officeart/2005/8/layout/hList1"/>
    <dgm:cxn modelId="{BB82187C-475D-4839-AF1C-AD6C83588880}" type="presParOf" srcId="{A82E1436-979E-4857-9E71-7CC199F7AE44}" destId="{4E1E647B-45BB-4222-A164-4FB33FC4BC82}" srcOrd="0" destOrd="0" presId="urn:microsoft.com/office/officeart/2005/8/layout/hList1"/>
    <dgm:cxn modelId="{4DC3FF7D-7758-4FD4-AECC-FAD52D22F297}" type="presParOf" srcId="{A82E1436-979E-4857-9E71-7CC199F7AE44}" destId="{48B38028-A6A4-4B2A-A925-D14B00B57A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581F-9C5F-47EA-A470-57ABA21D2730}">
      <dsp:nvSpPr>
        <dsp:cNvPr id="0" name=""/>
        <dsp:cNvSpPr/>
      </dsp:nvSpPr>
      <dsp:spPr>
        <a:xfrm>
          <a:off x="6243233" y="1967885"/>
          <a:ext cx="226275" cy="1228263"/>
        </a:xfrm>
        <a:custGeom>
          <a:avLst/>
          <a:gdLst/>
          <a:ahLst/>
          <a:cxnLst/>
          <a:rect l="0" t="0" r="0" b="0"/>
          <a:pathLst>
            <a:path>
              <a:moveTo>
                <a:pt x="226275" y="0"/>
              </a:moveTo>
              <a:lnTo>
                <a:pt x="226275" y="1228263"/>
              </a:lnTo>
              <a:lnTo>
                <a:pt x="0" y="12282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3EAF9-901C-4258-AA91-A6ACC3A74F45}">
      <dsp:nvSpPr>
        <dsp:cNvPr id="0" name=""/>
        <dsp:cNvSpPr/>
      </dsp:nvSpPr>
      <dsp:spPr>
        <a:xfrm>
          <a:off x="6469509" y="1967885"/>
          <a:ext cx="1303778" cy="245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560"/>
              </a:lnTo>
              <a:lnTo>
                <a:pt x="1303778" y="2227560"/>
              </a:lnTo>
              <a:lnTo>
                <a:pt x="1303778" y="2453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3872D-309B-4481-8091-CE0BE49EA549}">
      <dsp:nvSpPr>
        <dsp:cNvPr id="0" name=""/>
        <dsp:cNvSpPr/>
      </dsp:nvSpPr>
      <dsp:spPr>
        <a:xfrm>
          <a:off x="5165731" y="1967885"/>
          <a:ext cx="1303778" cy="2453836"/>
        </a:xfrm>
        <a:custGeom>
          <a:avLst/>
          <a:gdLst/>
          <a:ahLst/>
          <a:cxnLst/>
          <a:rect l="0" t="0" r="0" b="0"/>
          <a:pathLst>
            <a:path>
              <a:moveTo>
                <a:pt x="1303778" y="0"/>
              </a:moveTo>
              <a:lnTo>
                <a:pt x="1303778" y="2227560"/>
              </a:lnTo>
              <a:lnTo>
                <a:pt x="0" y="2227560"/>
              </a:lnTo>
              <a:lnTo>
                <a:pt x="0" y="2453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735D3-3573-4DB7-88A6-9FB3CCB14C20}">
      <dsp:nvSpPr>
        <dsp:cNvPr id="0" name=""/>
        <dsp:cNvSpPr/>
      </dsp:nvSpPr>
      <dsp:spPr>
        <a:xfrm>
          <a:off x="5032433" y="0"/>
          <a:ext cx="2874151" cy="1967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Организатор конкурса – Министерство финансов РК</a:t>
          </a:r>
          <a:endParaRPr lang="ru-RU" sz="2400" kern="1200" dirty="0"/>
        </a:p>
      </dsp:txBody>
      <dsp:txXfrm>
        <a:off x="5128497" y="96064"/>
        <a:ext cx="2682023" cy="1775757"/>
      </dsp:txXfrm>
    </dsp:sp>
    <dsp:sp modelId="{8EBF811F-9EAB-40DD-8972-47A411D6E520}">
      <dsp:nvSpPr>
        <dsp:cNvPr id="0" name=""/>
        <dsp:cNvSpPr/>
      </dsp:nvSpPr>
      <dsp:spPr>
        <a:xfrm>
          <a:off x="4088228" y="4421722"/>
          <a:ext cx="2155005" cy="1077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ГРБС - Министерство жилищно-коммунального хозяйства РК</a:t>
          </a:r>
          <a:endParaRPr lang="ru-RU" sz="1800" kern="1200" dirty="0"/>
        </a:p>
      </dsp:txBody>
      <dsp:txXfrm>
        <a:off x="4088228" y="4421722"/>
        <a:ext cx="2155005" cy="1077502"/>
      </dsp:txXfrm>
    </dsp:sp>
    <dsp:sp modelId="{2E8455ED-2E9E-4939-8D17-01C17D975510}">
      <dsp:nvSpPr>
        <dsp:cNvPr id="0" name=""/>
        <dsp:cNvSpPr/>
      </dsp:nvSpPr>
      <dsp:spPr>
        <a:xfrm>
          <a:off x="6695784" y="4421722"/>
          <a:ext cx="2155005" cy="1077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ГРБС - Министерство спорта РК</a:t>
          </a:r>
          <a:endParaRPr lang="ru-RU" sz="1800" kern="1200" dirty="0"/>
        </a:p>
      </dsp:txBody>
      <dsp:txXfrm>
        <a:off x="6695784" y="4421722"/>
        <a:ext cx="2155005" cy="1077502"/>
      </dsp:txXfrm>
    </dsp:sp>
    <dsp:sp modelId="{6A659E1B-FEFB-47FE-9400-9016683EA2DE}">
      <dsp:nvSpPr>
        <dsp:cNvPr id="0" name=""/>
        <dsp:cNvSpPr/>
      </dsp:nvSpPr>
      <dsp:spPr>
        <a:xfrm>
          <a:off x="970518" y="2423127"/>
          <a:ext cx="5272715" cy="154604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Проектно-консультационный центр – Центр изучения гражданских инициатив ГБОУВО РК КИПУ имени </a:t>
          </a:r>
          <a:r>
            <a:rPr lang="ru-RU" sz="2400" kern="1200" dirty="0" err="1" smtClean="0"/>
            <a:t>Февзи</a:t>
          </a:r>
          <a:r>
            <a:rPr lang="ru-RU" sz="2400" kern="1200" dirty="0" smtClean="0"/>
            <a:t> Якубова</a:t>
          </a:r>
          <a:endParaRPr lang="ru-RU" sz="2400" kern="1200" dirty="0"/>
        </a:p>
      </dsp:txBody>
      <dsp:txXfrm>
        <a:off x="1045990" y="2498599"/>
        <a:ext cx="5121771" cy="1395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83488-9F71-42C1-9B15-1F0007E6A24A}">
      <dsp:nvSpPr>
        <dsp:cNvPr id="0" name=""/>
        <dsp:cNvSpPr/>
      </dsp:nvSpPr>
      <dsp:spPr>
        <a:xfrm>
          <a:off x="0" y="816322"/>
          <a:ext cx="3261159" cy="112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Сельские поселения</a:t>
          </a:r>
        </a:p>
      </dsp:txBody>
      <dsp:txXfrm>
        <a:off x="0" y="816322"/>
        <a:ext cx="3261159" cy="1124360"/>
      </dsp:txXfrm>
    </dsp:sp>
    <dsp:sp modelId="{9AF487A2-C32A-48EF-BDC7-8CBACBB63FF6}">
      <dsp:nvSpPr>
        <dsp:cNvPr id="0" name=""/>
        <dsp:cNvSpPr/>
      </dsp:nvSpPr>
      <dsp:spPr>
        <a:xfrm>
          <a:off x="20498" y="1885258"/>
          <a:ext cx="3261159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Всего – 250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Участвовали - 44 </a:t>
          </a:r>
        </a:p>
      </dsp:txBody>
      <dsp:txXfrm>
        <a:off x="20498" y="1885258"/>
        <a:ext cx="3261159" cy="1361520"/>
      </dsp:txXfrm>
    </dsp:sp>
    <dsp:sp modelId="{F9141634-3E3D-492B-969E-1272D9108231}">
      <dsp:nvSpPr>
        <dsp:cNvPr id="0" name=""/>
        <dsp:cNvSpPr/>
      </dsp:nvSpPr>
      <dsp:spPr>
        <a:xfrm>
          <a:off x="3721066" y="768739"/>
          <a:ext cx="3261159" cy="112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Городские поселения </a:t>
          </a:r>
        </a:p>
      </dsp:txBody>
      <dsp:txXfrm>
        <a:off x="3721066" y="768739"/>
        <a:ext cx="3261159" cy="1124360"/>
      </dsp:txXfrm>
    </dsp:sp>
    <dsp:sp modelId="{1E239DAC-29E5-48DF-9C1E-1629E7B8E914}">
      <dsp:nvSpPr>
        <dsp:cNvPr id="0" name=""/>
        <dsp:cNvSpPr/>
      </dsp:nvSpPr>
      <dsp:spPr>
        <a:xfrm>
          <a:off x="3721066" y="1893100"/>
          <a:ext cx="3261159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Всего - 4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Участвовали- 0</a:t>
          </a:r>
        </a:p>
      </dsp:txBody>
      <dsp:txXfrm>
        <a:off x="3721066" y="1893100"/>
        <a:ext cx="3261159" cy="1361520"/>
      </dsp:txXfrm>
    </dsp:sp>
    <dsp:sp modelId="{4E1E647B-45BB-4222-A164-4FB33FC4BC82}">
      <dsp:nvSpPr>
        <dsp:cNvPr id="0" name=""/>
        <dsp:cNvSpPr/>
      </dsp:nvSpPr>
      <dsp:spPr>
        <a:xfrm>
          <a:off x="7438788" y="768739"/>
          <a:ext cx="3261159" cy="112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Муниципальные районы  </a:t>
          </a:r>
        </a:p>
      </dsp:txBody>
      <dsp:txXfrm>
        <a:off x="7438788" y="768739"/>
        <a:ext cx="3261159" cy="1124360"/>
      </dsp:txXfrm>
    </dsp:sp>
    <dsp:sp modelId="{48B38028-A6A4-4B2A-A925-D14B00B57AF9}">
      <dsp:nvSpPr>
        <dsp:cNvPr id="0" name=""/>
        <dsp:cNvSpPr/>
      </dsp:nvSpPr>
      <dsp:spPr>
        <a:xfrm>
          <a:off x="7438788" y="1893100"/>
          <a:ext cx="3261159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Всего - 14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Участвовал - 1</a:t>
          </a:r>
        </a:p>
      </dsp:txBody>
      <dsp:txXfrm>
        <a:off x="7438788" y="1893100"/>
        <a:ext cx="3261159" cy="136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84832-1902-4DAE-83CE-E87AAC06C83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DF29-E4F9-45B9-9652-E1493539D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9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5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0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1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1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8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5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4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8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70D9BF-2DE9-434B-9105-CDC91A584F8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74F7C3-1D9A-43A2-8304-8C0D75D6BB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4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72907-5042-48AF-BCE7-A3766AF8A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745" y="868679"/>
            <a:ext cx="9144000" cy="3702186"/>
          </a:xfrm>
        </p:spPr>
        <p:txBody>
          <a:bodyPr>
            <a:noAutofit/>
          </a:bodyPr>
          <a:lstStyle/>
          <a:p>
            <a:r>
              <a:rPr lang="ru-RU" sz="6000" b="1" dirty="0"/>
              <a:t>Конкурс проектов Инициативного бюджетирования в Республике Крым</a:t>
            </a:r>
            <a:br>
              <a:rPr lang="ru-RU" sz="6000" b="1" dirty="0"/>
            </a:br>
            <a:r>
              <a:rPr lang="ru-RU" sz="6000" b="1" dirty="0"/>
              <a:t>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32191-C2B8-4C7A-9E1E-7ACF4015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15" y="348797"/>
            <a:ext cx="3724275" cy="38766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CE1DF7-FE5A-45CB-AA44-ACA75C5F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2649" y="4570865"/>
            <a:ext cx="4720048" cy="1121229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/>
                </a:solidFill>
              </a:rPr>
              <a:t>Центр изучения гражданских инициатив ГБОУ ВО РК КИПУ имени </a:t>
            </a:r>
            <a:r>
              <a:rPr lang="ru-RU" sz="2500" b="1" dirty="0" err="1">
                <a:solidFill>
                  <a:schemeClr val="accent1"/>
                </a:solidFill>
              </a:rPr>
              <a:t>Февзи</a:t>
            </a:r>
            <a:r>
              <a:rPr lang="ru-RU" sz="2500" b="1" dirty="0">
                <a:solidFill>
                  <a:schemeClr val="accent1"/>
                </a:solidFill>
              </a:rPr>
              <a:t> Якубова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5CE1DF7-FE5A-45CB-AA44-ACA75C5FAACF}"/>
              </a:ext>
            </a:extLst>
          </p:cNvPr>
          <p:cNvSpPr txBox="1">
            <a:spLocks/>
          </p:cNvSpPr>
          <p:nvPr/>
        </p:nvSpPr>
        <p:spPr>
          <a:xfrm>
            <a:off x="1350745" y="4570865"/>
            <a:ext cx="4720048" cy="1121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 smtClean="0">
                <a:solidFill>
                  <a:schemeClr val="accent1"/>
                </a:solidFill>
              </a:rPr>
              <a:t>Кропотова Наталья Владимировна</a:t>
            </a:r>
            <a:endParaRPr lang="ru-RU" sz="2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60D38-3C7D-429A-850D-3748AF4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630AC-AC67-42D5-8696-F24FC622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«Пусть светится ярко родное село»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проект по освещению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ул. Ленина в с. Охотское  Нижнегорского района РК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3F1E9A-AEDB-4E4D-84F7-3693DA41C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CFE331-29E2-4F57-922E-BB519A78B5FF}"/>
              </a:ext>
            </a:extLst>
          </p:cNvPr>
          <p:cNvSpPr txBox="1">
            <a:spLocks/>
          </p:cNvSpPr>
          <p:nvPr/>
        </p:nvSpPr>
        <p:spPr>
          <a:xfrm>
            <a:off x="2021304" y="286603"/>
            <a:ext cx="91343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Фото реализованных проектов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3D5CD5-AA7E-47AD-BD5D-1C119A17F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90" y="1714051"/>
            <a:ext cx="3076847" cy="4102463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дере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AC696281-A160-45B0-8C54-9EE45537263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2" y="3328403"/>
            <a:ext cx="4788996" cy="2211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DB5F56-2C19-4526-890E-1CB979632DC1}"/>
              </a:ext>
            </a:extLst>
          </p:cNvPr>
          <p:cNvSpPr txBox="1"/>
          <p:nvPr/>
        </p:nvSpPr>
        <p:spPr>
          <a:xfrm>
            <a:off x="2863059" y="5618602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8A52E-6086-4658-8A06-85FFFAA5EA0C}"/>
              </a:ext>
            </a:extLst>
          </p:cNvPr>
          <p:cNvSpPr txBox="1"/>
          <p:nvPr/>
        </p:nvSpPr>
        <p:spPr>
          <a:xfrm>
            <a:off x="9128584" y="5874918"/>
            <a:ext cx="18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</p:spTree>
    <p:extLst>
      <p:ext uri="{BB962C8B-B14F-4D97-AF65-F5344CB8AC3E}">
        <p14:creationId xmlns:p14="http://schemas.microsoft.com/office/powerpoint/2010/main" val="11494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5B46-0947-43A0-A33C-5B588EE7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68" y="286603"/>
            <a:ext cx="9196252" cy="1450757"/>
          </a:xfrm>
        </p:spPr>
        <p:txBody>
          <a:bodyPr>
            <a:normAutofit/>
          </a:bodyPr>
          <a:lstStyle/>
          <a:p>
            <a:r>
              <a:rPr lang="ru-RU" b="1" dirty="0"/>
              <a:t>Нижнегорский район,  Охотское </a:t>
            </a:r>
            <a:r>
              <a:rPr lang="ru-RU" b="1" dirty="0" err="1"/>
              <a:t>с.п</a:t>
            </a:r>
            <a:r>
              <a:rPr lang="ru-RU" b="1" dirty="0"/>
              <a:t>., с. Охотское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194BCA-45CB-421A-9C9C-6ABF9F7EA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99670"/>
            <a:ext cx="6191344" cy="2858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E94B38-FAB5-4CE0-AB23-D77C37A8F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78" y="3429000"/>
            <a:ext cx="5901764" cy="26557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2F02DB-0592-441E-8410-3B4B67063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209797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747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1260A-3A4D-4923-A599-C6B91F47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136" y="286603"/>
            <a:ext cx="9187543" cy="1450757"/>
          </a:xfrm>
        </p:spPr>
        <p:txBody>
          <a:bodyPr/>
          <a:lstStyle/>
          <a:p>
            <a:r>
              <a:rPr lang="ru-RU" b="1" dirty="0"/>
              <a:t>Первомайский район, Алексеевское </a:t>
            </a:r>
            <a:r>
              <a:rPr lang="ru-RU" b="1" dirty="0" err="1"/>
              <a:t>с.п</a:t>
            </a:r>
            <a:r>
              <a:rPr lang="ru-RU" b="1" dirty="0"/>
              <a:t>., с. Алексеевка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FAB49-811F-46E8-993A-4733C670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«Создание рыночной площади» </a:t>
            </a:r>
          </a:p>
          <a:p>
            <a:r>
              <a:rPr lang="ru-RU" dirty="0">
                <a:solidFill>
                  <a:schemeClr val="tx1"/>
                </a:solidFill>
              </a:rPr>
              <a:t>Ул. Зелёная 1а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188E0C-1755-4692-979C-E544B36DE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723853"/>
            <a:ext cx="4193654" cy="31452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DF7370-B6B7-49CE-97A6-980844C036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99" y="2723853"/>
            <a:ext cx="4717863" cy="3145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248C0-0876-4D91-B3B5-C9A290FE34CE}"/>
              </a:ext>
            </a:extLst>
          </p:cNvPr>
          <p:cNvSpPr txBox="1"/>
          <p:nvPr/>
        </p:nvSpPr>
        <p:spPr>
          <a:xfrm>
            <a:off x="2592726" y="5869094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E5C6B-33D7-4402-95B1-DEF8FD7D6E9D}"/>
              </a:ext>
            </a:extLst>
          </p:cNvPr>
          <p:cNvSpPr txBox="1"/>
          <p:nvPr/>
        </p:nvSpPr>
        <p:spPr>
          <a:xfrm>
            <a:off x="8564558" y="5868611"/>
            <a:ext cx="18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AE0CA0-0EC4-452A-AE95-77550F1F3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209797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125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9B6D-CDF8-458F-B1ED-5B4EDF3F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06" y="286603"/>
            <a:ext cx="9117874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Белогорский район, Васильевское </a:t>
            </a:r>
            <a:r>
              <a:rPr lang="ru-RU" sz="4400" b="1" dirty="0" err="1"/>
              <a:t>с.п</a:t>
            </a:r>
            <a:r>
              <a:rPr lang="ru-RU" sz="4400" b="1" dirty="0"/>
              <a:t>., с. Павловка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0A5E10-A27B-4365-AAF2-4FC940C33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2" y="2649581"/>
            <a:ext cx="4206241" cy="315468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06F9D-3B8A-4D8D-B50D-F8FE5B55C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7BC263-9185-4540-BA3D-182E361A8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4" y="1873599"/>
            <a:ext cx="5254019" cy="3930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C1FB65-928A-4CDD-8F5F-D206D5D5AF20}"/>
              </a:ext>
            </a:extLst>
          </p:cNvPr>
          <p:cNvSpPr txBox="1"/>
          <p:nvPr/>
        </p:nvSpPr>
        <p:spPr>
          <a:xfrm>
            <a:off x="2592726" y="5869094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16EF1-37FB-4AF3-8EEB-4BAAEDCC5A97}"/>
              </a:ext>
            </a:extLst>
          </p:cNvPr>
          <p:cNvSpPr txBox="1"/>
          <p:nvPr/>
        </p:nvSpPr>
        <p:spPr>
          <a:xfrm>
            <a:off x="8564558" y="5868611"/>
            <a:ext cx="18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D68DB-7B75-46B4-AA55-777E0F5E44CA}"/>
              </a:ext>
            </a:extLst>
          </p:cNvPr>
          <p:cNvSpPr txBox="1"/>
          <p:nvPr/>
        </p:nvSpPr>
        <p:spPr>
          <a:xfrm>
            <a:off x="714102" y="1802192"/>
            <a:ext cx="55165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SegoeUIRegular"/>
              </a:rPr>
              <a:t>«Детская площадка «Чебурашка», обустройство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SegoeUIRegular"/>
              </a:rPr>
              <a:t>травмобезопасного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SegoeUIRegular"/>
              </a:rPr>
              <a:t> покрытия, ограждения» село Павловка, улица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SegoeUIRegular"/>
              </a:rPr>
              <a:t>В.Здоровых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SegoeUIRegular"/>
              </a:rPr>
              <a:t>, Белогорского района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141831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9B6D-CDF8-458F-B1ED-5B4EDF3F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03" y="286603"/>
            <a:ext cx="9605553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Красноперекопский район, Братское </a:t>
            </a:r>
            <a:r>
              <a:rPr lang="ru-RU" sz="4400" b="1" dirty="0" err="1"/>
              <a:t>с.п</a:t>
            </a:r>
            <a:r>
              <a:rPr lang="ru-RU" sz="4400" b="1" dirty="0"/>
              <a:t>., село Полтавское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FD000-35CB-4F20-9722-FF6F4719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818"/>
            <a:ext cx="10058400" cy="4023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Установка тренажёрной беседки с тренажёрами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06F9D-3B8A-4D8D-B50D-F8FE5B55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C753CF-0FA5-4DDA-A731-C6A53AED6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543991"/>
            <a:ext cx="4728754" cy="29554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83082B-2970-473E-A6BC-B9B329A31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2473534"/>
            <a:ext cx="4519749" cy="3025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073E1-03BE-4E0A-AD8C-861872464D2F}"/>
              </a:ext>
            </a:extLst>
          </p:cNvPr>
          <p:cNvSpPr txBox="1"/>
          <p:nvPr/>
        </p:nvSpPr>
        <p:spPr>
          <a:xfrm>
            <a:off x="2601435" y="5499462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FAD9E-BB46-4EFF-B3A8-2AD5E003E931}"/>
              </a:ext>
            </a:extLst>
          </p:cNvPr>
          <p:cNvSpPr txBox="1"/>
          <p:nvPr/>
        </p:nvSpPr>
        <p:spPr>
          <a:xfrm>
            <a:off x="8155911" y="5499462"/>
            <a:ext cx="18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</p:spTree>
    <p:extLst>
      <p:ext uri="{BB962C8B-B14F-4D97-AF65-F5344CB8AC3E}">
        <p14:creationId xmlns:p14="http://schemas.microsoft.com/office/powerpoint/2010/main" val="401635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9B6D-CDF8-458F-B1ED-5B4EDF3F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096" y="286603"/>
            <a:ext cx="9126583" cy="1450757"/>
          </a:xfrm>
        </p:spPr>
        <p:txBody>
          <a:bodyPr/>
          <a:lstStyle/>
          <a:p>
            <a:r>
              <a:rPr lang="ru-RU" b="1" dirty="0"/>
              <a:t>Джанкойский район, </a:t>
            </a:r>
            <a:r>
              <a:rPr lang="ru-RU" b="1" dirty="0" err="1"/>
              <a:t>Яркополенское</a:t>
            </a:r>
            <a:r>
              <a:rPr lang="ru-RU" b="1" dirty="0"/>
              <a:t> </a:t>
            </a:r>
            <a:r>
              <a:rPr lang="ru-RU" b="1" dirty="0" err="1"/>
              <a:t>с.п</a:t>
            </a:r>
            <a:r>
              <a:rPr lang="ru-RU" b="1" dirty="0"/>
              <a:t>., с. Находка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8F9174-ED81-4595-A6B0-244BB0061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1" y="3188145"/>
            <a:ext cx="5608412" cy="243998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06F9D-3B8A-4D8D-B50D-F8FE5B55C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6FF4AF-3546-44B7-B73E-3F2F664D0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1" y="1878874"/>
            <a:ext cx="5686697" cy="3376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E23A2D-CB54-4D7F-96B7-4D05DDCC4C3F}"/>
              </a:ext>
            </a:extLst>
          </p:cNvPr>
          <p:cNvSpPr txBox="1"/>
          <p:nvPr/>
        </p:nvSpPr>
        <p:spPr>
          <a:xfrm>
            <a:off x="2575310" y="5628133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F107-B11E-4BEA-98FC-CEABEC06194C}"/>
              </a:ext>
            </a:extLst>
          </p:cNvPr>
          <p:cNvSpPr txBox="1"/>
          <p:nvPr/>
        </p:nvSpPr>
        <p:spPr>
          <a:xfrm>
            <a:off x="8051408" y="5258801"/>
            <a:ext cx="18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</p:spTree>
    <p:extLst>
      <p:ext uri="{BB962C8B-B14F-4D97-AF65-F5344CB8AC3E}">
        <p14:creationId xmlns:p14="http://schemas.microsoft.com/office/powerpoint/2010/main" val="227252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9B6D-CDF8-458F-B1ED-5B4EDF3F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6" y="286603"/>
            <a:ext cx="9065623" cy="1450757"/>
          </a:xfrm>
        </p:spPr>
        <p:txBody>
          <a:bodyPr/>
          <a:lstStyle/>
          <a:p>
            <a:r>
              <a:rPr lang="ru-RU" b="1" dirty="0"/>
              <a:t>Симферопольский район, </a:t>
            </a:r>
            <a:r>
              <a:rPr lang="ru-RU" b="1" dirty="0" err="1"/>
              <a:t>Мазанское</a:t>
            </a:r>
            <a:r>
              <a:rPr lang="ru-RU" b="1" dirty="0"/>
              <a:t> </a:t>
            </a:r>
            <a:r>
              <a:rPr lang="ru-RU" b="1" dirty="0" err="1"/>
              <a:t>с.п</a:t>
            </a:r>
            <a:r>
              <a:rPr lang="ru-RU" b="1" dirty="0"/>
              <a:t>., с. Мазанка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7B5AE6-5897-48A9-A764-B993998C6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64" y="2847225"/>
            <a:ext cx="5980948" cy="269142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06F9D-3B8A-4D8D-B50D-F8FE5B55C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563C23-7DEE-4ADD-83CF-F262D08F0F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847226"/>
            <a:ext cx="4760106" cy="2857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FE30A9-B136-402A-96E0-9A6422C38D6D}"/>
              </a:ext>
            </a:extLst>
          </p:cNvPr>
          <p:cNvSpPr txBox="1"/>
          <p:nvPr/>
        </p:nvSpPr>
        <p:spPr>
          <a:xfrm>
            <a:off x="2575309" y="5603965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15207-DC98-49FA-9DFB-077F075DCA36}"/>
              </a:ext>
            </a:extLst>
          </p:cNvPr>
          <p:cNvSpPr txBox="1"/>
          <p:nvPr/>
        </p:nvSpPr>
        <p:spPr>
          <a:xfrm>
            <a:off x="8092967" y="5520270"/>
            <a:ext cx="18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B314BE-65BC-432A-83EA-4F0C2971CD5B}"/>
              </a:ext>
            </a:extLst>
          </p:cNvPr>
          <p:cNvSpPr txBox="1"/>
          <p:nvPr/>
        </p:nvSpPr>
        <p:spPr>
          <a:xfrm>
            <a:off x="1097280" y="1873371"/>
            <a:ext cx="8951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SegoeUIRegular"/>
              </a:rPr>
              <a:t>Обустройство детской площадки, расположенной по адресу: Республика Крым, Симферопольский район, с. Мазанка, ул. Садовая</a:t>
            </a:r>
          </a:p>
        </p:txBody>
      </p:sp>
    </p:spTree>
    <p:extLst>
      <p:ext uri="{BB962C8B-B14F-4D97-AF65-F5344CB8AC3E}">
        <p14:creationId xmlns:p14="http://schemas.microsoft.com/office/powerpoint/2010/main" val="37895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9B6D-CDF8-458F-B1ED-5B4EDF3F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30" y="286603"/>
            <a:ext cx="9091749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Симферопольский район, </a:t>
            </a:r>
            <a:r>
              <a:rPr lang="ru-RU" b="1" dirty="0" err="1"/>
              <a:t>Новоандреевское</a:t>
            </a:r>
            <a:r>
              <a:rPr lang="ru-RU" b="1" dirty="0"/>
              <a:t> </a:t>
            </a:r>
            <a:r>
              <a:rPr lang="ru-RU" b="1" dirty="0" err="1"/>
              <a:t>с.п</a:t>
            </a:r>
            <a:r>
              <a:rPr lang="ru-RU" b="1" dirty="0"/>
              <a:t>., с. </a:t>
            </a:r>
            <a:r>
              <a:rPr lang="ru-RU" b="1" dirty="0" err="1"/>
              <a:t>Харитоновка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F768FC-D56B-4467-BD6E-EDAC19F82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2556457"/>
            <a:ext cx="4779938" cy="318010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06F9D-3B8A-4D8D-B50D-F8FE5B55C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40F168-41FA-4AAC-A7C0-13D7BFC46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52" y="2510772"/>
            <a:ext cx="4301056" cy="3225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55D33-381A-47FF-8CD3-A5091B8DF44C}"/>
              </a:ext>
            </a:extLst>
          </p:cNvPr>
          <p:cNvSpPr txBox="1"/>
          <p:nvPr/>
        </p:nvSpPr>
        <p:spPr>
          <a:xfrm>
            <a:off x="5955595" y="5664439"/>
            <a:ext cx="108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до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7280B-2D36-4FDF-AE15-399637C6C294}"/>
              </a:ext>
            </a:extLst>
          </p:cNvPr>
          <p:cNvSpPr txBox="1"/>
          <p:nvPr/>
        </p:nvSpPr>
        <p:spPr>
          <a:xfrm>
            <a:off x="2871873" y="1751900"/>
            <a:ext cx="7529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SegoeUIRegular"/>
              </a:rPr>
              <a:t>Обустройство спортивной площадки по адресу: ул. Заводская 28, с.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UIRegular"/>
              </a:rPr>
              <a:t>Харитоновка</a:t>
            </a:r>
            <a:r>
              <a:rPr lang="ru-RU" b="0" i="0" dirty="0">
                <a:solidFill>
                  <a:srgbClr val="000000"/>
                </a:solidFill>
                <a:effectLst/>
                <a:latin typeface="SegoeUIRegular"/>
              </a:rPr>
              <a:t>, Симферопольский район, Республика Крым</a:t>
            </a:r>
          </a:p>
        </p:txBody>
      </p:sp>
    </p:spTree>
    <p:extLst>
      <p:ext uri="{BB962C8B-B14F-4D97-AF65-F5344CB8AC3E}">
        <p14:creationId xmlns:p14="http://schemas.microsoft.com/office/powerpoint/2010/main" val="62352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9B6D-CDF8-458F-B1ED-5B4EDF3F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30" y="286603"/>
            <a:ext cx="9091749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Симферопольский район, </a:t>
            </a:r>
            <a:r>
              <a:rPr lang="ru-RU" b="1" dirty="0" err="1"/>
              <a:t>Новоандреевское</a:t>
            </a:r>
            <a:r>
              <a:rPr lang="ru-RU" b="1" dirty="0"/>
              <a:t> </a:t>
            </a:r>
            <a:r>
              <a:rPr lang="ru-RU" b="1" dirty="0" err="1"/>
              <a:t>с.п</a:t>
            </a:r>
            <a:r>
              <a:rPr lang="ru-RU" b="1" dirty="0"/>
              <a:t>., с. </a:t>
            </a:r>
            <a:r>
              <a:rPr lang="ru-RU" b="1" dirty="0" err="1"/>
              <a:t>Харитоновка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06F9D-3B8A-4D8D-B50D-F8FE5B55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55D33-381A-47FF-8CD3-A5091B8DF44C}"/>
              </a:ext>
            </a:extLst>
          </p:cNvPr>
          <p:cNvSpPr txBox="1"/>
          <p:nvPr/>
        </p:nvSpPr>
        <p:spPr>
          <a:xfrm>
            <a:off x="5747166" y="5482481"/>
            <a:ext cx="1515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после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AED2A7-8D98-407F-88BC-5F15125497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5" y="2948699"/>
            <a:ext cx="4097902" cy="3073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AC64F1-D505-499F-BDEF-FA2680F2A1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58" y="2122823"/>
            <a:ext cx="3997234" cy="29979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E07BAE-50E1-403A-B8C1-3BBEEBCF9C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4" y="3409553"/>
            <a:ext cx="3483429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7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D01D5-9EC8-4660-893E-717EB49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921" y="499621"/>
            <a:ext cx="9074331" cy="951136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Методические рекомендации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598" y="1791089"/>
            <a:ext cx="3361598" cy="44654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00506-210C-4D73-B7B0-176294B03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697" y="1813441"/>
            <a:ext cx="3315710" cy="4420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908" y="1813442"/>
            <a:ext cx="3579659" cy="44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3174730"/>
              </p:ext>
            </p:extLst>
          </p:nvPr>
        </p:nvGraphicFramePr>
        <p:xfrm>
          <a:off x="1867928" y="736960"/>
          <a:ext cx="9821308" cy="550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6450" y="809625"/>
            <a:ext cx="3333750" cy="18002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 конкурса – городские и сельские поселения, муниципальные районы РК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133850" y="2609851"/>
            <a:ext cx="0" cy="542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</p:cNvCxnSpPr>
          <p:nvPr/>
        </p:nvCxnSpPr>
        <p:spPr>
          <a:xfrm flipV="1">
            <a:off x="5410200" y="1709737"/>
            <a:ext cx="14954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3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6603"/>
            <a:ext cx="9038122" cy="145075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27.01.2021 г. – Первый семинар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EAFA447-E5DD-4E29-A6CA-34439AD53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94" y="3705998"/>
            <a:ext cx="4733251" cy="2129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CBD18-2BBF-4386-803C-42BFE136618C}"/>
              </a:ext>
            </a:extLst>
          </p:cNvPr>
          <p:cNvSpPr txBox="1"/>
          <p:nvPr/>
        </p:nvSpPr>
        <p:spPr>
          <a:xfrm>
            <a:off x="4998720" y="195167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+mn-ea"/>
                <a:cs typeface="+mn-cs"/>
              </a:rPr>
              <a:t>27.01.2021 Центр изучения гражданских инициатив ГБОУВО РК КИПУ им.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+mn-ea"/>
                <a:cs typeface="+mn-cs"/>
              </a:rPr>
              <a:t>Февзи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+mn-ea"/>
                <a:cs typeface="+mn-cs"/>
              </a:rPr>
              <a:t> Якубова совместно с Министерством финансов Республики Крым провел первый обучающий вебинар по реализации программы Инициативного бюджетирования на полуострове.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28EBEA-7856-476C-8568-7F7F9EB6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0" y="2129222"/>
            <a:ext cx="3911488" cy="29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56" y="286603"/>
            <a:ext cx="9076623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15 марта 2021 г.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D3C95-1F28-4C8E-A31C-F764B00AD34E}"/>
              </a:ext>
            </a:extLst>
          </p:cNvPr>
          <p:cNvSpPr txBox="1"/>
          <p:nvPr/>
        </p:nvSpPr>
        <p:spPr>
          <a:xfrm>
            <a:off x="5416731" y="1875584"/>
            <a:ext cx="61482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Calibri" panose="020F0502020204030204" pitchFamily="34" charset="0"/>
                <a:cs typeface="Times New Roman" panose="02020603050405020304" pitchFamily="18" charset="0"/>
              </a:rPr>
              <a:t>15 марта 2021 г.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Calibri" panose="020F0502020204030204" pitchFamily="34" charset="0"/>
                <a:cs typeface="Times New Roman" panose="02020603050405020304" pitchFamily="18" charset="0"/>
              </a:rPr>
              <a:t>в Совете Министров Республики Крым состоялся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Calibri" panose="020F0502020204030204" pitchFamily="34" charset="0"/>
                <a:cs typeface="Times New Roman" panose="02020603050405020304" pitchFamily="18" charset="0"/>
              </a:rPr>
              <a:t>обучающий семинар «Инициативное бюджетирование: организация и проведение предварительного собрания»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Calibri" panose="020F0502020204030204" pitchFamily="34" charset="0"/>
                <a:cs typeface="Times New Roman" panose="02020603050405020304" pitchFamily="18" charset="0"/>
              </a:rPr>
              <a:t>под руководством заместителя Председателя Совета министров РК, министра финансов Республики Крым – И. В.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Calibri" panose="020F0502020204030204" pitchFamily="34" charset="0"/>
                <a:cs typeface="Times New Roman" panose="02020603050405020304" pitchFamily="18" charset="0"/>
              </a:rPr>
              <a:t>Кивико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UIRegula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5492AF-61FD-4E49-88B6-724E33C2D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6" y="4559219"/>
            <a:ext cx="3796938" cy="17086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50D48D-62F1-4ED0-9840-AE9C934D5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75584"/>
            <a:ext cx="4770907" cy="26836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E87DA-CB87-4EB5-A2F9-D815F38EB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29" y="3629910"/>
            <a:ext cx="4770907" cy="26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60D38-3C7D-429A-850D-3748AF4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D10F29-399C-461B-896D-A52881D61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30611"/>
            <a:ext cx="10058400" cy="365402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3F1E9A-AEDB-4E4D-84F7-3693DA41C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F5D12-22F3-48B1-B483-1A6F49E6255F}"/>
              </a:ext>
            </a:extLst>
          </p:cNvPr>
          <p:cNvSpPr txBox="1"/>
          <p:nvPr/>
        </p:nvSpPr>
        <p:spPr>
          <a:xfrm>
            <a:off x="2055223" y="379229"/>
            <a:ext cx="94226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Секция «Инициативное бюджетирование как механизм поддержки местных инициатив и участия населения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 решении вопросов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761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D01D5-9EC8-4660-893E-717EB49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348" y="286603"/>
            <a:ext cx="9074331" cy="145075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Летняя школа консультантов инициативного бюджетирования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E09370-44B4-47E6-9F67-16C4B2CAC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1" y="2046514"/>
            <a:ext cx="4546500" cy="204592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00506-210C-4D73-B7B0-176294B03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3A9D8B-BD07-4F8B-996A-5A20B1B9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00" y="2046514"/>
            <a:ext cx="5471351" cy="41092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74C03C-AEF3-4511-903B-6F68865871CA}"/>
              </a:ext>
            </a:extLst>
          </p:cNvPr>
          <p:cNvSpPr txBox="1"/>
          <p:nvPr/>
        </p:nvSpPr>
        <p:spPr>
          <a:xfrm>
            <a:off x="235132" y="4212700"/>
            <a:ext cx="50683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07.06.2021 по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11.06.2021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проведение Летней школы для специалистов в области инициативного бюджетирования. Участниками мероприятия, прибывшими к нам из 18 регионов страны, стали представители органов власти всех уровней, эксперты и консультанты инициативного бюджетирования. Мероприятие организовано Министерством финансов Республики Крым по инициативе ЦИБ НИФИ при поддержке Центра изучения гражданских инициатив при Крымском инженерно-педагогическом университете имени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Февзи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Якубова.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6603"/>
            <a:ext cx="9038122" cy="1450757"/>
          </a:xfrm>
        </p:spPr>
        <p:txBody>
          <a:bodyPr/>
          <a:lstStyle/>
          <a:p>
            <a:r>
              <a:rPr lang="ru-RU" b="1" dirty="0"/>
              <a:t>Основные параметры проектов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5C17BB4-2459-4E11-AAE2-E7CD28A46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73013"/>
              </p:ext>
            </p:extLst>
          </p:nvPr>
        </p:nvGraphicFramePr>
        <p:xfrm>
          <a:off x="1010194" y="1846263"/>
          <a:ext cx="10145170" cy="370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231">
                  <a:extLst>
                    <a:ext uri="{9D8B030D-6E8A-4147-A177-3AD203B41FA5}">
                      <a16:colId xmlns:a16="http://schemas.microsoft.com/office/drawing/2014/main" val="2020724530"/>
                    </a:ext>
                  </a:extLst>
                </a:gridCol>
                <a:gridCol w="5076939">
                  <a:extLst>
                    <a:ext uri="{9D8B030D-6E8A-4147-A177-3AD203B41FA5}">
                      <a16:colId xmlns:a16="http://schemas.microsoft.com/office/drawing/2014/main" val="1079342147"/>
                    </a:ext>
                  </a:extLst>
                </a:gridCol>
              </a:tblGrid>
              <a:tr h="93095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Городские, сельские поселения, муниципальные районы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05114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</a:rPr>
                        <a:t>Общий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</a:rPr>
                        <a:t> объем субсидии из бюджета РК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46,1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00900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ax 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</a:rPr>
                        <a:t> субсидии на 1 проект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34928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</a:rPr>
                        <a:t>Количество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</a:rPr>
                        <a:t> проектов от 1-го поселения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неограниченно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38107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Min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</a:rPr>
                        <a:t>софинансирование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</a:rPr>
                        <a:t>местного бюджета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53736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Min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</a:rPr>
                        <a:t>софинансирование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</a:rPr>
                        <a:t>населения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5047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354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56" y="286603"/>
            <a:ext cx="9076623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Результаты конкурса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916582F-64C6-4DBE-8323-EAADD4A65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360931"/>
              </p:ext>
            </p:extLst>
          </p:nvPr>
        </p:nvGraphicFramePr>
        <p:xfrm>
          <a:off x="409303" y="1846263"/>
          <a:ext cx="6453051" cy="444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513">
                  <a:extLst>
                    <a:ext uri="{9D8B030D-6E8A-4147-A177-3AD203B41FA5}">
                      <a16:colId xmlns:a16="http://schemas.microsoft.com/office/drawing/2014/main" val="3655988364"/>
                    </a:ext>
                  </a:extLst>
                </a:gridCol>
                <a:gridCol w="1643538">
                  <a:extLst>
                    <a:ext uri="{9D8B030D-6E8A-4147-A177-3AD203B41FA5}">
                      <a16:colId xmlns:a16="http://schemas.microsoft.com/office/drawing/2014/main" val="1384283200"/>
                    </a:ext>
                  </a:extLst>
                </a:gridCol>
              </a:tblGrid>
              <a:tr h="740219">
                <a:tc>
                  <a:txBody>
                    <a:bodyPr/>
                    <a:lstStyle/>
                    <a:p>
                      <a:r>
                        <a:rPr lang="ru-RU" dirty="0"/>
                        <a:t>Подано проектов на конкурс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204669"/>
                  </a:ext>
                </a:extLst>
              </a:tr>
              <a:tr h="740219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проектов, получивших субсидию из бюджета РК по результатам конкурса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3696"/>
                  </a:ext>
                </a:extLst>
              </a:tr>
              <a:tr h="740219">
                <a:tc>
                  <a:txBody>
                    <a:bodyPr/>
                    <a:lstStyle/>
                    <a:p>
                      <a:r>
                        <a:rPr lang="ru-RU" dirty="0"/>
                        <a:t>Общая сумма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45,5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27235"/>
                  </a:ext>
                </a:extLst>
              </a:tr>
              <a:tr h="740219">
                <a:tc>
                  <a:txBody>
                    <a:bodyPr/>
                    <a:lstStyle/>
                    <a:p>
                      <a:r>
                        <a:rPr lang="ru-RU" dirty="0" err="1"/>
                        <a:t>Софинансирование</a:t>
                      </a:r>
                      <a:r>
                        <a:rPr lang="ru-RU" dirty="0"/>
                        <a:t>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6,5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47668"/>
                  </a:ext>
                </a:extLst>
              </a:tr>
              <a:tr h="740219">
                <a:tc>
                  <a:txBody>
                    <a:bodyPr/>
                    <a:lstStyle/>
                    <a:p>
                      <a:r>
                        <a:rPr lang="ru-RU" dirty="0" err="1"/>
                        <a:t>Софинансирование</a:t>
                      </a:r>
                      <a:r>
                        <a:rPr lang="ru-RU" dirty="0"/>
                        <a:t>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2,1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016099"/>
                  </a:ext>
                </a:extLst>
              </a:tr>
              <a:tr h="740219">
                <a:tc>
                  <a:txBody>
                    <a:bodyPr/>
                    <a:lstStyle/>
                    <a:p>
                      <a:r>
                        <a:rPr lang="ru-RU" dirty="0"/>
                        <a:t>Вклад спонсоров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1,9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4663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88165DB-5CD5-4BA6-B4E2-AF17EEF8D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590315"/>
              </p:ext>
            </p:extLst>
          </p:nvPr>
        </p:nvGraphicFramePr>
        <p:xfrm>
          <a:off x="7106194" y="2055222"/>
          <a:ext cx="4824549" cy="423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42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4" y="286603"/>
            <a:ext cx="9413966" cy="1450757"/>
          </a:xfrm>
        </p:spPr>
        <p:txBody>
          <a:bodyPr>
            <a:normAutofit/>
          </a:bodyPr>
          <a:lstStyle/>
          <a:p>
            <a:r>
              <a:rPr lang="ru-RU" sz="4000" b="1" dirty="0"/>
              <a:t>Статистика по заявленным проектам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58D8DD3-E2DE-42C1-828A-8CF04E5EA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04420"/>
              </p:ext>
            </p:extLst>
          </p:nvPr>
        </p:nvGraphicFramePr>
        <p:xfrm>
          <a:off x="702644" y="1953468"/>
          <a:ext cx="5393356" cy="2805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288">
                  <a:extLst>
                    <a:ext uri="{9D8B030D-6E8A-4147-A177-3AD203B41FA5}">
                      <a16:colId xmlns:a16="http://schemas.microsoft.com/office/drawing/2014/main" val="3624693306"/>
                    </a:ext>
                  </a:extLst>
                </a:gridCol>
                <a:gridCol w="1647068">
                  <a:extLst>
                    <a:ext uri="{9D8B030D-6E8A-4147-A177-3AD203B41FA5}">
                      <a16:colId xmlns:a16="http://schemas.microsoft.com/office/drawing/2014/main" val="4037430706"/>
                    </a:ext>
                  </a:extLst>
                </a:gridCol>
              </a:tblGrid>
              <a:tr h="935255">
                <a:tc>
                  <a:txBody>
                    <a:bodyPr/>
                    <a:lstStyle/>
                    <a:p>
                      <a:r>
                        <a:rPr lang="ru-RU" dirty="0"/>
                        <a:t>Подано проектов на конкурс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32772"/>
                  </a:ext>
                </a:extLst>
              </a:tr>
              <a:tr h="935255">
                <a:tc>
                  <a:txBody>
                    <a:bodyPr/>
                    <a:lstStyle/>
                    <a:p>
                      <a:r>
                        <a:rPr lang="ru-RU" dirty="0"/>
                        <a:t>Допущено к конкурсу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60158"/>
                  </a:ext>
                </a:extLst>
              </a:tr>
              <a:tr h="935255">
                <a:tc>
                  <a:txBody>
                    <a:bodyPr/>
                    <a:lstStyle/>
                    <a:p>
                      <a:r>
                        <a:rPr lang="ru-RU" dirty="0"/>
                        <a:t>Победители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5044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E27C747-84AF-4618-B244-29E372EB5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241573"/>
              </p:ext>
            </p:extLst>
          </p:nvPr>
        </p:nvGraphicFramePr>
        <p:xfrm>
          <a:off x="7037832" y="2130723"/>
          <a:ext cx="4100431" cy="360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88686BB-FE52-4AF4-898A-A814FA977F01}"/>
              </a:ext>
            </a:extLst>
          </p:cNvPr>
          <p:cNvSpPr txBox="1">
            <a:spLocks/>
          </p:cNvSpPr>
          <p:nvPr/>
        </p:nvSpPr>
        <p:spPr>
          <a:xfrm>
            <a:off x="627932" y="4975341"/>
            <a:ext cx="6260547" cy="962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Средняя стоимость проекта ИБ в РК – 860 000 руб.</a:t>
            </a:r>
          </a:p>
        </p:txBody>
      </p:sp>
    </p:spTree>
    <p:extLst>
      <p:ext uri="{BB962C8B-B14F-4D97-AF65-F5344CB8AC3E}">
        <p14:creationId xmlns:p14="http://schemas.microsoft.com/office/powerpoint/2010/main" val="9769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5314D-117F-40FC-9A9B-859ADC97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566" y="286603"/>
            <a:ext cx="8730114" cy="1450757"/>
          </a:xfrm>
        </p:spPr>
        <p:txBody>
          <a:bodyPr/>
          <a:lstStyle/>
          <a:p>
            <a:r>
              <a:rPr lang="ru-RU" b="1" dirty="0"/>
              <a:t>Участники конкурса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FBD0886-7410-44B0-BB97-0E3908F3A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48802"/>
              </p:ext>
            </p:extLst>
          </p:nvPr>
        </p:nvGraphicFramePr>
        <p:xfrm>
          <a:off x="1097279" y="1845734"/>
          <a:ext cx="1070329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02AFFF-A605-4E57-857C-BCC287978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066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56" y="286603"/>
            <a:ext cx="9076623" cy="1450757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Рейтинг районов РК, получивших субсидию на проекты ИБ по результатам конкурса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8281BFF-1F22-468D-BF51-DDFB4ECAD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710951"/>
              </p:ext>
            </p:extLst>
          </p:nvPr>
        </p:nvGraphicFramePr>
        <p:xfrm>
          <a:off x="583474" y="1846263"/>
          <a:ext cx="10571889" cy="431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865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17C8-8094-4984-9D8D-390E1D3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56" y="286603"/>
            <a:ext cx="9076623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Типология проектов, получивших субсидию по результатам конкурса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610DB65-E46F-4271-9DFB-8C69EE82B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609066"/>
              </p:ext>
            </p:extLst>
          </p:nvPr>
        </p:nvGraphicFramePr>
        <p:xfrm>
          <a:off x="471638" y="1846263"/>
          <a:ext cx="11155680" cy="442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9C4DA-237E-409C-AF3D-8EB67EB17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962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35186-5DF9-4DBF-9B49-5300259C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4" y="286603"/>
            <a:ext cx="9134375" cy="1450757"/>
          </a:xfrm>
        </p:spPr>
        <p:txBody>
          <a:bodyPr/>
          <a:lstStyle/>
          <a:p>
            <a:r>
              <a:rPr lang="ru-RU" b="1" dirty="0"/>
              <a:t>Социальные показатели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6399E24-FA29-4FE9-B715-67E970912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57499"/>
              </p:ext>
            </p:extLst>
          </p:nvPr>
        </p:nvGraphicFramePr>
        <p:xfrm>
          <a:off x="1096964" y="1856422"/>
          <a:ext cx="5400090" cy="384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030">
                  <a:extLst>
                    <a:ext uri="{9D8B030D-6E8A-4147-A177-3AD203B41FA5}">
                      <a16:colId xmlns:a16="http://schemas.microsoft.com/office/drawing/2014/main" val="3581029582"/>
                    </a:ext>
                  </a:extLst>
                </a:gridCol>
                <a:gridCol w="2156060">
                  <a:extLst>
                    <a:ext uri="{9D8B030D-6E8A-4147-A177-3AD203B41FA5}">
                      <a16:colId xmlns:a16="http://schemas.microsoft.com/office/drawing/2014/main" val="3403572364"/>
                    </a:ext>
                  </a:extLst>
                </a:gridCol>
              </a:tblGrid>
              <a:tr h="667590">
                <a:tc>
                  <a:txBody>
                    <a:bodyPr/>
                    <a:lstStyle/>
                    <a:p>
                      <a:r>
                        <a:rPr lang="ru-RU" dirty="0"/>
                        <a:t>Население Республики Крым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1 901 578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3989"/>
                  </a:ext>
                </a:extLst>
              </a:tr>
              <a:tr h="1668976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жителей, принявших участие в определении решения проблем (предварительное, заключительное собрания)* </a:t>
                      </a:r>
                      <a:endParaRPr lang="en-US" dirty="0"/>
                    </a:p>
                    <a:p>
                      <a:r>
                        <a:rPr lang="ru-RU" dirty="0"/>
                        <a:t>(с учётом мер </a:t>
                      </a:r>
                      <a:r>
                        <a:rPr lang="ru-RU" dirty="0" err="1"/>
                        <a:t>противодейст</a:t>
                      </a:r>
                      <a:r>
                        <a:rPr lang="ru-RU" dirty="0"/>
                        <a:t>. распространения </a:t>
                      </a:r>
                      <a:r>
                        <a:rPr lang="en-US" dirty="0"/>
                        <a:t>COVID-19)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08762"/>
                  </a:ext>
                </a:extLst>
              </a:tr>
              <a:tr h="1168283">
                <a:tc>
                  <a:txBody>
                    <a:bodyPr/>
                    <a:lstStyle/>
                    <a:p>
                      <a:r>
                        <a:rPr lang="ru-RU" dirty="0"/>
                        <a:t>Общее количество прямых благополучателей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59607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23721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5352B-5A3E-42D6-81A0-3B643FBD7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" y="186722"/>
            <a:ext cx="1541296" cy="160436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671A85E-D978-44C0-AC4E-D184E47D2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044279"/>
              </p:ext>
            </p:extLst>
          </p:nvPr>
        </p:nvGraphicFramePr>
        <p:xfrm>
          <a:off x="7387160" y="1856421"/>
          <a:ext cx="3489235" cy="384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437437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1337</TotalTime>
  <Words>675</Words>
  <Application>Microsoft Office PowerPoint</Application>
  <PresentationFormat>Широкоэкранный</PresentationFormat>
  <Paragraphs>114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SegoeUIRegular</vt:lpstr>
      <vt:lpstr>Times New Roman</vt:lpstr>
      <vt:lpstr>Ретро</vt:lpstr>
      <vt:lpstr>Конкурс проектов Инициативного бюджетирования в Республике Крым 2021 г.</vt:lpstr>
      <vt:lpstr>Презентация PowerPoint</vt:lpstr>
      <vt:lpstr>Основные параметры проектов</vt:lpstr>
      <vt:lpstr>Результаты конкурса</vt:lpstr>
      <vt:lpstr>Статистика по заявленным проектам</vt:lpstr>
      <vt:lpstr>Участники конкурса</vt:lpstr>
      <vt:lpstr>Рейтинг районов РК, получивших субсидию на проекты ИБ по результатам конкурса </vt:lpstr>
      <vt:lpstr>Типология проектов, получивших субсидию по результатам конкурса</vt:lpstr>
      <vt:lpstr>Социальные показатели</vt:lpstr>
      <vt:lpstr>О</vt:lpstr>
      <vt:lpstr>Нижнегорский район,  Охотское с.п., с. Охотское</vt:lpstr>
      <vt:lpstr>Первомайский район, Алексеевское с.п., с. Алексеевка</vt:lpstr>
      <vt:lpstr>Белогорский район, Васильевское с.п., с. Павловка</vt:lpstr>
      <vt:lpstr>Красноперекопский район, Братское с.п., село Полтавское</vt:lpstr>
      <vt:lpstr>Джанкойский район, Яркополенское с.п., с. Находка</vt:lpstr>
      <vt:lpstr>Симферопольский район, Мазанское с.п., с. Мазанка</vt:lpstr>
      <vt:lpstr>Симферопольский район, Новоандреевское с.п., с. Харитоновка</vt:lpstr>
      <vt:lpstr>Симферопольский район, Новоандреевское с.п., с. Харитоновка</vt:lpstr>
      <vt:lpstr>Методические рекомендации</vt:lpstr>
      <vt:lpstr>27.01.2021 г. – Первый семинар</vt:lpstr>
      <vt:lpstr>15 марта 2021 г. </vt:lpstr>
      <vt:lpstr>О</vt:lpstr>
      <vt:lpstr>Летняя школа консультантов инициативного бюджетирования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проектов Инициативного бюджетирования в Республике Крым 2021 г.</dc:title>
  <dc:creator>Natalia</dc:creator>
  <cp:lastModifiedBy>Hilal</cp:lastModifiedBy>
  <cp:revision>144</cp:revision>
  <dcterms:created xsi:type="dcterms:W3CDTF">2021-08-16T11:25:44Z</dcterms:created>
  <dcterms:modified xsi:type="dcterms:W3CDTF">2021-12-21T22:23:25Z</dcterms:modified>
</cp:coreProperties>
</file>