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450" r:id="rId2"/>
    <p:sldId id="444" r:id="rId3"/>
    <p:sldId id="458" r:id="rId4"/>
    <p:sldId id="453" r:id="rId5"/>
    <p:sldId id="456" r:id="rId6"/>
    <p:sldId id="448" r:id="rId7"/>
    <p:sldId id="445" r:id="rId8"/>
    <p:sldId id="462" r:id="rId9"/>
    <p:sldId id="461" r:id="rId10"/>
    <p:sldId id="442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7" autoAdjust="0"/>
    <p:restoredTop sz="95172" autoAdjust="0"/>
  </p:normalViewPr>
  <p:slideViewPr>
    <p:cSldViewPr snapToGrid="0" snapToObjects="1">
      <p:cViewPr varScale="1">
        <p:scale>
          <a:sx n="71" d="100"/>
          <a:sy n="71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E6C7-E8BC-3E4E-972F-2B6F8EDC9FF5}" type="datetimeFigureOut">
              <a:rPr lang="ru-RU" smtClean="0"/>
              <a:t>22.12.21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0052-DDBD-A945-A75C-11F86531E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2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630CC-3B81-4858-89A2-9C39E9FA32C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4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4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5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9" y="-1588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6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3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9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6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5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1044-F86F-0A40-8EF9-9FEB11815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3199487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/>
                <a:cs typeface="Times New Roman"/>
              </a:rPr>
              <a:t>Особенности развитии </a:t>
            </a:r>
            <a:r>
              <a:rPr lang="ru-RU" sz="3200" b="1" dirty="0">
                <a:latin typeface="Times New Roman"/>
                <a:cs typeface="Times New Roman"/>
              </a:rPr>
              <a:t>инициативного бюджетирования </a:t>
            </a:r>
            <a:r>
              <a:rPr lang="ru-RU" sz="3200" b="1" dirty="0" smtClean="0">
                <a:latin typeface="Times New Roman"/>
                <a:cs typeface="Times New Roman"/>
              </a:rPr>
              <a:t>в 2021 году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 smtClean="0">
                <a:latin typeface="Times New Roman"/>
                <a:cs typeface="Times New Roman"/>
              </a:rPr>
              <a:t>				</a:t>
            </a:r>
            <a:br>
              <a:rPr lang="en-US" sz="3200" dirty="0" smtClean="0">
                <a:latin typeface="Times New Roman"/>
                <a:cs typeface="Times New Roman"/>
              </a:rPr>
            </a:br>
            <a:endParaRPr lang="ru-RU" sz="32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944196"/>
            <a:ext cx="7772400" cy="1752600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>
              <a:solidFill>
                <a:srgbClr val="008000"/>
              </a:solidFill>
              <a:latin typeface="Cambria" pitchFamily="18" charset="0"/>
            </a:endParaRPr>
          </a:p>
          <a:p>
            <a:pPr algn="just"/>
            <a:r>
              <a:rPr lang="ru-RU" b="1" dirty="0" smtClean="0">
                <a:solidFill>
                  <a:srgbClr val="008000"/>
                </a:solidFill>
                <a:latin typeface="Cambria" pitchFamily="18" charset="0"/>
              </a:rPr>
              <a:t>Вагин </a:t>
            </a:r>
            <a:r>
              <a:rPr lang="ru-RU" b="1" dirty="0">
                <a:solidFill>
                  <a:srgbClr val="008000"/>
                </a:solidFill>
                <a:latin typeface="Cambria" pitchFamily="18" charset="0"/>
              </a:rPr>
              <a:t>Владимир Владимирович, руководитель</a:t>
            </a:r>
          </a:p>
          <a:p>
            <a:pPr algn="just"/>
            <a:r>
              <a:rPr lang="ru-RU" b="1" dirty="0">
                <a:solidFill>
                  <a:srgbClr val="008000"/>
                </a:solidFill>
                <a:latin typeface="Cambria" pitchFamily="18" charset="0"/>
              </a:rPr>
              <a:t>Центра инициативного бюджетирования НИФИ Минфина  </a:t>
            </a:r>
            <a:r>
              <a:rPr lang="ru-RU" b="1" dirty="0" smtClean="0">
                <a:solidFill>
                  <a:srgbClr val="008000"/>
                </a:solidFill>
                <a:latin typeface="Cambria" pitchFamily="18" charset="0"/>
              </a:rPr>
              <a:t>РФ,</a:t>
            </a:r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Cambria" pitchFamily="18" charset="0"/>
              </a:rPr>
              <a:t>к.ф.н.</a:t>
            </a:r>
            <a:endParaRPr lang="ru-RU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2995586" cy="2130425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04" y="575559"/>
            <a:ext cx="2582101" cy="12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>
            <a:extLst>
              <a:ext uri="{FF2B5EF4-FFF2-40B4-BE49-F238E27FC236}">
                <a16:creationId xmlns:a16="http://schemas.microsoft.com/office/drawing/2014/main" xmlns="" id="{349820B6-3B73-4B6E-B476-C84F7C3A5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04" y="0"/>
            <a:ext cx="1246921" cy="600635"/>
          </a:xfrm>
          <a:prstGeom prst="rect">
            <a:avLst/>
          </a:prstGeom>
        </p:spPr>
      </p:pic>
      <p:pic>
        <p:nvPicPr>
          <p:cNvPr id="6" name="Рисунок 4" descr="Рисунок 4">
            <a:extLst>
              <a:ext uri="{FF2B5EF4-FFF2-40B4-BE49-F238E27FC236}">
                <a16:creationId xmlns:a16="http://schemas.microsoft.com/office/drawing/2014/main" xmlns="" id="{BF6D0141-5FBD-4C20-8E8E-C630446E8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7"/>
          <a:stretch/>
        </p:blipFill>
        <p:spPr>
          <a:xfrm>
            <a:off x="0" y="3576918"/>
            <a:ext cx="9144000" cy="3281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 1">
            <a:extLst>
              <a:ext uri="{FF2B5EF4-FFF2-40B4-BE49-F238E27FC236}">
                <a16:creationId xmlns:a16="http://schemas.microsoft.com/office/drawing/2014/main" xmlns="" id="{426A6625-1DD3-480C-9B8A-2A00E00399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8432" y="1008551"/>
            <a:ext cx="4899019" cy="35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6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звание 1"/>
          <p:cNvSpPr txBox="1">
            <a:spLocks/>
          </p:cNvSpPr>
          <p:nvPr/>
        </p:nvSpPr>
        <p:spPr bwMode="auto">
          <a:xfrm>
            <a:off x="1986886" y="253513"/>
            <a:ext cx="5544616" cy="58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039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sz="3200" b="1" dirty="0">
              <a:solidFill>
                <a:srgbClr val="0396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179512" y="2636914"/>
            <a:ext cx="8496944" cy="471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ru-RU" sz="2000" dirty="0">
              <a:latin typeface="Times New Roman"/>
              <a:cs typeface="Times New Roman"/>
            </a:endParaRPr>
          </a:p>
          <a:p>
            <a:pPr marL="457200" indent="-4572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C21381-DADB-0443-B484-20120A5376EE}"/>
              </a:ext>
            </a:extLst>
          </p:cNvPr>
          <p:cNvSpPr txBox="1"/>
          <p:nvPr/>
        </p:nvSpPr>
        <p:spPr>
          <a:xfrm>
            <a:off x="8820473" y="652534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27438"/>
                </a:solidFill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967650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3200" dirty="0" smtClean="0">
              <a:latin typeface="Times New Roman"/>
              <a:cs typeface="Times New Roman"/>
            </a:endParaRPr>
          </a:p>
          <a:p>
            <a:pPr marL="457200" indent="-457200" algn="just">
              <a:buAutoNum type="arabicPeriod"/>
            </a:pPr>
            <a:endParaRPr lang="ru-RU" sz="3200" dirty="0">
              <a:latin typeface="Times New Roman"/>
              <a:cs typeface="Times New Roman"/>
            </a:endParaRPr>
          </a:p>
          <a:p>
            <a:pPr marL="457200" indent="-457200" algn="just">
              <a:buAutoNum type="arabicPeriod"/>
            </a:pPr>
            <a:r>
              <a:rPr lang="ru-RU" sz="3200" dirty="0" smtClean="0">
                <a:latin typeface="Times New Roman"/>
                <a:cs typeface="Times New Roman"/>
              </a:rPr>
              <a:t>В</a:t>
            </a:r>
            <a:r>
              <a:rPr lang="ru-RU" sz="3200" dirty="0" smtClean="0">
                <a:latin typeface="Times New Roman"/>
                <a:cs typeface="Times New Roman"/>
              </a:rPr>
              <a:t>ызовы развития ИБ как социального явления</a:t>
            </a:r>
          </a:p>
          <a:p>
            <a:pPr marL="457200" indent="-457200" algn="just">
              <a:buAutoNum type="arabicPeriod"/>
            </a:pPr>
            <a:endParaRPr lang="ru-RU" sz="3200" dirty="0">
              <a:latin typeface="Times New Roman"/>
              <a:cs typeface="Times New Roman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3200" dirty="0">
                <a:latin typeface="Times New Roman"/>
                <a:cs typeface="Times New Roman"/>
              </a:rPr>
              <a:t>Научная повестка </a:t>
            </a:r>
            <a:r>
              <a:rPr lang="ru-RU" sz="3200" dirty="0" smtClean="0">
                <a:latin typeface="Times New Roman"/>
                <a:cs typeface="Times New Roman"/>
              </a:rPr>
              <a:t>изучения ИБ как инструмента, технологии</a:t>
            </a:r>
          </a:p>
          <a:p>
            <a:pPr marL="457200" indent="-457200" algn="just">
              <a:buFontTx/>
              <a:buAutoNum type="arabicPeriod"/>
            </a:pPr>
            <a:endParaRPr lang="ru-RU" sz="3200" dirty="0">
              <a:latin typeface="Times New Roman"/>
              <a:cs typeface="Times New Roman"/>
            </a:endParaRPr>
          </a:p>
          <a:p>
            <a:pPr marL="457200" indent="-457200" algn="just">
              <a:buAutoNum type="arabicPeriod"/>
            </a:pPr>
            <a:r>
              <a:rPr lang="ru-RU" sz="3200" dirty="0" smtClean="0">
                <a:latin typeface="Times New Roman"/>
                <a:cs typeface="Times New Roman"/>
              </a:rPr>
              <a:t>Новые формы работы ЦИБ</a:t>
            </a:r>
            <a:endParaRPr lang="ru-RU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529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E043148E-F876-481D-A5CA-8A7D37FA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386520"/>
            <a:ext cx="7017610" cy="5400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 в правовых актах  субъектов РФ в 2020 г. </a:t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DC715EC0-ECF6-46F9-9F2E-B0CA1138DC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11461" y="1327288"/>
          <a:ext cx="4880306" cy="5026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6992">
                  <a:extLst>
                    <a:ext uri="{9D8B030D-6E8A-4147-A177-3AD203B41FA5}">
                      <a16:colId xmlns="" xmlns:a16="http://schemas.microsoft.com/office/drawing/2014/main" val="2750049973"/>
                    </a:ext>
                  </a:extLst>
                </a:gridCol>
                <a:gridCol w="702078">
                  <a:extLst>
                    <a:ext uri="{9D8B030D-6E8A-4147-A177-3AD203B41FA5}">
                      <a16:colId xmlns="" xmlns:a16="http://schemas.microsoft.com/office/drawing/2014/main" val="1021501911"/>
                    </a:ext>
                  </a:extLst>
                </a:gridCol>
                <a:gridCol w="661236">
                  <a:extLst>
                    <a:ext uri="{9D8B030D-6E8A-4147-A177-3AD203B41FA5}">
                      <a16:colId xmlns="" xmlns:a16="http://schemas.microsoft.com/office/drawing/2014/main" val="4001597055"/>
                    </a:ext>
                  </a:extLst>
                </a:gridCol>
              </a:tblGrid>
              <a:tr h="27670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Правовые акты субъектов РФ</a:t>
                      </a:r>
                    </a:p>
                  </a:txBody>
                  <a:tcPr marL="46535" marR="465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1713366"/>
                  </a:ext>
                </a:extLst>
              </a:tr>
              <a:tr h="276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2019 г.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2020 г.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1120179592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Законодательные акты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40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2546133098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Государственная программа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96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99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208221249"/>
                  </a:ext>
                </a:extLst>
              </a:tr>
              <a:tr h="585311"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Стратегия социально-экономического развития субъекта РФ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3899366792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Ведомственная целевая программа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2485471179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Концепция развития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1705978811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Программа развития ИБ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2188069331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 marL="146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Приоритетный (стратегический) региональный проект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2047923006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 marL="146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Губернаторский проект/Губернаторская программа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879899436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marL="1397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Приоритетная региональная программа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3742717752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 marL="146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Стратегия развития государственных финансов субъекта РФ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1032641789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 marL="146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Основные направления бюджетной политики субъекта РФ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35" marR="46535" marT="0" marB="0"/>
                </a:tc>
                <a:extLst>
                  <a:ext uri="{0D108BD9-81ED-4DB2-BD59-A6C34878D82A}">
                    <a16:rowId xmlns="" xmlns:a16="http://schemas.microsoft.com/office/drawing/2014/main" val="1003476415"/>
                  </a:ext>
                </a:extLst>
              </a:tr>
            </a:tbl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BA93195-4D4B-432E-B35E-14574EFB9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262" y="1327288"/>
            <a:ext cx="4213724" cy="517363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об инициативном бюджетировании или инициативных проектах (11 субъектов РФ);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о бюджете (18 субъектов РФ);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Законы, направленные на регулирование межбюджетных отношений (1 субъект РФ);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Законы, направленные на поддержку развития и организацию местного самоуправления (3 субъекта РФ);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Законы, регулирующие иные институты местного самоуправления (4 субъекта РФ);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о системе органов исполнительной власти (1 субъект РФ);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о стратегиях социально-экономического развития (2 субъекта РФ)</a:t>
            </a:r>
          </a:p>
          <a:p>
            <a:endParaRPr lang="ru-RU" dirty="0"/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C7ED314E-C6C6-45FD-B721-9966FFA0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419" y="193885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>
                <a:latin typeface="Arial" panose="020B0604020202020204" pitchFamily="34" charset="0"/>
              </a:rPr>
              <a:t/>
            </a:r>
            <a:br>
              <a:rPr lang="ru-RU" altLang="ru-RU" sz="1350">
                <a:latin typeface="Arial" panose="020B0604020202020204" pitchFamily="34" charset="0"/>
              </a:rPr>
            </a:br>
            <a:endParaRPr lang="ru-RU" altLang="ru-RU" sz="1350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731F504-2BBA-4199-ABB9-D12CC96E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934" y="238627"/>
            <a:ext cx="124978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звание 1"/>
          <p:cNvSpPr txBox="1">
            <a:spLocks/>
          </p:cNvSpPr>
          <p:nvPr/>
        </p:nvSpPr>
        <p:spPr bwMode="auto">
          <a:xfrm>
            <a:off x="36512" y="24878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39648"/>
                </a:solidFill>
                <a:latin typeface="Times New Roman" panose="02020603050405020304" pitchFamily="18" charset="0"/>
                <a:cs typeface="+mn-cs"/>
              </a:rPr>
              <a:t>Опыт</a:t>
            </a:r>
            <a:endParaRPr lang="en-US" sz="2400" b="1" dirty="0">
              <a:solidFill>
                <a:srgbClr val="039648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16EEA3-5216-614E-AA70-5DE51F56B3CE}"/>
              </a:ext>
            </a:extLst>
          </p:cNvPr>
          <p:cNvSpPr/>
          <p:nvPr/>
        </p:nvSpPr>
        <p:spPr>
          <a:xfrm>
            <a:off x="210404" y="871686"/>
            <a:ext cx="88970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ряд стран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Индия, Доминиканская Республика, Панама и Эквадор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включили возможность участия граждан в бюджетных решениях в нормы национальных конституций. Отдельные страны приняли конституционные законы об общественном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Нормы, закрепляющие процент средств местных бюджетов, расходующихся с учетом мнения граждан, есть у целого ряда стран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Перу, Индонезии, Польши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других. Более того, названная норма закреплена в законах данных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практики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партисипаторного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бюджетирования встречаются все чаще. Такой опыт уже есть 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Южной Кореи, Португалии.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граждан к принятию бюджетных решений существует и на наднациональном уровне, например, в странах ЕС.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>
            <a:extLst>
              <a:ext uri="{FF2B5EF4-FFF2-40B4-BE49-F238E27FC236}">
                <a16:creationId xmlns:a16="http://schemas.microsoft.com/office/drawing/2014/main" xmlns="" id="{349820B6-3B73-4B6E-B476-C84F7C3A5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04" y="0"/>
            <a:ext cx="1246921" cy="600635"/>
          </a:xfrm>
          <a:prstGeom prst="rect">
            <a:avLst/>
          </a:prstGeom>
        </p:spPr>
      </p:pic>
      <p:sp>
        <p:nvSpPr>
          <p:cNvPr id="4" name="Название 1">
            <a:extLst>
              <a:ext uri="{FF2B5EF4-FFF2-40B4-BE49-F238E27FC236}">
                <a16:creationId xmlns:a16="http://schemas.microsoft.com/office/drawing/2014/main" xmlns="" id="{D7E93785-B7DF-4108-9732-9701EB7679B5}"/>
              </a:ext>
            </a:extLst>
          </p:cNvPr>
          <p:cNvSpPr txBox="1">
            <a:spLocks/>
          </p:cNvSpPr>
          <p:nvPr/>
        </p:nvSpPr>
        <p:spPr>
          <a:xfrm>
            <a:off x="139273" y="0"/>
            <a:ext cx="7653732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8000"/>
                </a:solidFill>
                <a:latin typeface="Times New Roman"/>
                <a:cs typeface="Times New Roman"/>
              </a:rPr>
              <a:t>Г</a:t>
            </a:r>
            <a:r>
              <a:rPr lang="ru-RU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раждане в государственных программах РФ</a:t>
            </a:r>
            <a:endParaRPr lang="ru-RU" sz="28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3059" y="794308"/>
            <a:ext cx="6189708" cy="728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участия граждан 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302" y="1475307"/>
            <a:ext cx="7813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</a:rPr>
              <a:t>профессиональная деятельность </a:t>
            </a:r>
            <a:r>
              <a:rPr lang="ru-RU" b="1" dirty="0">
                <a:latin typeface="Times New Roman" panose="02020603050405020304" pitchFamily="18" charset="0"/>
              </a:rPr>
              <a:t>(18);</a:t>
            </a:r>
            <a:endParaRPr lang="ru-RU" b="1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</a:rPr>
              <a:t>обучение, получение образования </a:t>
            </a:r>
            <a:r>
              <a:rPr lang="ru-RU" b="1" dirty="0">
                <a:latin typeface="Times New Roman" panose="02020603050405020304" pitchFamily="18" charset="0"/>
              </a:rPr>
              <a:t>(10);</a:t>
            </a:r>
            <a:endParaRPr lang="ru-RU" b="1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</a:rPr>
              <a:t>обращение в государственные (муниципальные) органы и организации за получением государственных (муниципальных) услуг, в том числе в электронной форме </a:t>
            </a:r>
            <a:r>
              <a:rPr lang="ru-RU" b="1" dirty="0">
                <a:latin typeface="Times New Roman" panose="02020603050405020304" pitchFamily="18" charset="0"/>
              </a:rPr>
              <a:t>(10</a:t>
            </a:r>
            <a:r>
              <a:rPr lang="ru-RU" b="1" dirty="0" smtClean="0">
                <a:latin typeface="Times New Roman" panose="02020603050405020304" pitchFamily="18" charset="0"/>
              </a:rPr>
              <a:t>);</a:t>
            </a:r>
            <a:endParaRPr lang="ru-RU" b="1" dirty="0" smtClean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тематических мероприятиях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(19)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089" y="3909550"/>
            <a:ext cx="7334435" cy="418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ГП РФ – граждане имеют косвенные возможности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134" y="3206859"/>
            <a:ext cx="7018092" cy="418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ГП РФ – граждане имеют прямые возможности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273" y="4639542"/>
            <a:ext cx="8443024" cy="1735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ГП РФ – граждане определены получателями результатов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9273" y="5340442"/>
            <a:ext cx="6818844" cy="418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ГП РФ – граждане определены субъектами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7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звание 1"/>
          <p:cNvSpPr txBox="1">
            <a:spLocks/>
          </p:cNvSpPr>
          <p:nvPr/>
        </p:nvSpPr>
        <p:spPr bwMode="auto">
          <a:xfrm>
            <a:off x="395535" y="116632"/>
            <a:ext cx="839090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>
                <a:solidFill>
                  <a:srgbClr val="039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</a:t>
            </a:r>
            <a:r>
              <a:rPr lang="ru-RU" sz="3600" b="1" dirty="0" smtClean="0">
                <a:solidFill>
                  <a:srgbClr val="039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  <a:endParaRPr lang="en-US" sz="3600" b="1" dirty="0">
              <a:solidFill>
                <a:srgbClr val="0396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C21381-DADB-0443-B484-20120A5376EE}"/>
              </a:ext>
            </a:extLst>
          </p:cNvPr>
          <p:cNvSpPr txBox="1"/>
          <p:nvPr/>
        </p:nvSpPr>
        <p:spPr>
          <a:xfrm>
            <a:off x="8820473" y="652534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27438"/>
                </a:solidFill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559" y="1071282"/>
            <a:ext cx="84288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ü"/>
            </a:pPr>
            <a:r>
              <a:rPr lang="ru-RU" sz="2200" dirty="0" smtClean="0">
                <a:latin typeface="Times New Roman"/>
                <a:cs typeface="Times New Roman"/>
              </a:rPr>
              <a:t>Граждане </a:t>
            </a:r>
            <a:r>
              <a:rPr lang="ru-RU" sz="2200" dirty="0" smtClean="0">
                <a:latin typeface="Times New Roman"/>
                <a:cs typeface="Times New Roman"/>
              </a:rPr>
              <a:t>России в ГП и НП являются </a:t>
            </a:r>
            <a:r>
              <a:rPr lang="ru-RU" sz="2200" b="1" dirty="0" smtClean="0">
                <a:latin typeface="Times New Roman"/>
                <a:cs typeface="Times New Roman"/>
              </a:rPr>
              <a:t>потребителями, </a:t>
            </a:r>
            <a:r>
              <a:rPr lang="ru-RU" sz="2200" dirty="0">
                <a:latin typeface="Times New Roman"/>
                <a:cs typeface="Times New Roman"/>
              </a:rPr>
              <a:t>н</a:t>
            </a:r>
            <a:r>
              <a:rPr lang="ru-RU" sz="2200" dirty="0" smtClean="0">
                <a:latin typeface="Times New Roman"/>
                <a:cs typeface="Times New Roman"/>
              </a:rPr>
              <a:t>е </a:t>
            </a:r>
            <a:r>
              <a:rPr lang="ru-RU" sz="2200" dirty="0">
                <a:latin typeface="Times New Roman"/>
                <a:cs typeface="Times New Roman"/>
              </a:rPr>
              <a:t>всегда потребители рассматриваются как </a:t>
            </a:r>
            <a:r>
              <a:rPr lang="ru-RU" sz="2200" b="1" dirty="0" smtClean="0">
                <a:latin typeface="Times New Roman"/>
                <a:cs typeface="Times New Roman"/>
              </a:rPr>
              <a:t>клиенты и </a:t>
            </a:r>
            <a:r>
              <a:rPr lang="ru-RU" sz="2200" dirty="0" smtClean="0">
                <a:latin typeface="Times New Roman"/>
                <a:cs typeface="Times New Roman"/>
              </a:rPr>
              <a:t>совсем </a:t>
            </a:r>
            <a:r>
              <a:rPr lang="ru-RU" sz="2200" dirty="0">
                <a:latin typeface="Times New Roman"/>
                <a:cs typeface="Times New Roman"/>
              </a:rPr>
              <a:t>редко </a:t>
            </a:r>
            <a:r>
              <a:rPr lang="ru-RU" sz="2200" b="1" dirty="0">
                <a:latin typeface="Times New Roman"/>
                <a:cs typeface="Times New Roman"/>
              </a:rPr>
              <a:t>участниками </a:t>
            </a:r>
            <a:r>
              <a:rPr lang="ru-RU" sz="2200" b="1" dirty="0" smtClean="0">
                <a:latin typeface="Times New Roman"/>
                <a:cs typeface="Times New Roman"/>
              </a:rPr>
              <a:t>их </a:t>
            </a:r>
            <a:r>
              <a:rPr lang="ru-RU" sz="2200" dirty="0" smtClean="0">
                <a:latin typeface="Times New Roman"/>
                <a:cs typeface="Times New Roman"/>
              </a:rPr>
              <a:t>создания </a:t>
            </a:r>
            <a:r>
              <a:rPr lang="ru-RU" sz="2200" dirty="0">
                <a:latin typeface="Times New Roman"/>
                <a:cs typeface="Times New Roman"/>
              </a:rPr>
              <a:t>или </a:t>
            </a:r>
            <a:r>
              <a:rPr lang="ru-RU" sz="2200" dirty="0" smtClean="0">
                <a:latin typeface="Times New Roman"/>
                <a:cs typeface="Times New Roman"/>
              </a:rPr>
              <a:t>реализации.</a:t>
            </a:r>
            <a:endParaRPr lang="ru-RU" sz="2400" dirty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ru-RU" sz="2200" dirty="0" smtClean="0">
                <a:latin typeface="Times New Roman"/>
                <a:cs typeface="Times New Roman"/>
              </a:rPr>
              <a:t>Отсутствует </a:t>
            </a:r>
            <a:r>
              <a:rPr lang="ru-RU" sz="2200" b="1" dirty="0" smtClean="0">
                <a:latin typeface="Times New Roman"/>
                <a:cs typeface="Times New Roman"/>
              </a:rPr>
              <a:t>единая методология </a:t>
            </a:r>
            <a:r>
              <a:rPr lang="ru-RU" sz="2200" dirty="0">
                <a:latin typeface="Times New Roman"/>
                <a:cs typeface="Times New Roman"/>
              </a:rPr>
              <a:t>участия граждан в государственном и муниципальном управлении, </a:t>
            </a:r>
            <a:r>
              <a:rPr lang="ru-RU" sz="2200" dirty="0" smtClean="0">
                <a:latin typeface="Times New Roman"/>
                <a:cs typeface="Times New Roman"/>
              </a:rPr>
              <a:t>система </a:t>
            </a:r>
            <a:r>
              <a:rPr lang="ru-RU" sz="2200" dirty="0">
                <a:latin typeface="Times New Roman"/>
                <a:cs typeface="Times New Roman"/>
              </a:rPr>
              <a:t>показателей и </a:t>
            </a:r>
            <a:r>
              <a:rPr lang="ru-RU" sz="2200" dirty="0" smtClean="0">
                <a:latin typeface="Times New Roman"/>
                <a:cs typeface="Times New Roman"/>
              </a:rPr>
              <a:t>единообразие </a:t>
            </a:r>
            <a:r>
              <a:rPr lang="ru-RU" sz="2200" dirty="0">
                <a:latin typeface="Times New Roman"/>
                <a:cs typeface="Times New Roman"/>
              </a:rPr>
              <a:t>процедур </a:t>
            </a:r>
            <a:r>
              <a:rPr lang="ru-RU" sz="2200" dirty="0" smtClean="0">
                <a:latin typeface="Times New Roman"/>
                <a:cs typeface="Times New Roman"/>
              </a:rPr>
              <a:t>участия, при этом множится число отраслевых </a:t>
            </a:r>
            <a:r>
              <a:rPr lang="ru-RU" sz="2200" dirty="0" err="1" smtClean="0">
                <a:latin typeface="Times New Roman"/>
                <a:cs typeface="Times New Roman"/>
              </a:rPr>
              <a:t>партисипаторных</a:t>
            </a:r>
            <a:r>
              <a:rPr lang="ru-RU" sz="2200" dirty="0" smtClean="0">
                <a:latin typeface="Times New Roman"/>
                <a:cs typeface="Times New Roman"/>
              </a:rPr>
              <a:t> практик.</a:t>
            </a:r>
            <a:endParaRPr lang="ru-RU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ru-RU" sz="2200" b="1" dirty="0">
                <a:latin typeface="Times New Roman"/>
                <a:cs typeface="Times New Roman"/>
              </a:rPr>
              <a:t>Рассогласованность</a:t>
            </a:r>
            <a:r>
              <a:rPr lang="ru-RU" sz="2200" dirty="0">
                <a:latin typeface="Times New Roman"/>
                <a:cs typeface="Times New Roman"/>
              </a:rPr>
              <a:t> отраслевых требований к участия </a:t>
            </a:r>
            <a:r>
              <a:rPr lang="ru-RU" sz="2200" dirty="0" smtClean="0">
                <a:latin typeface="Times New Roman"/>
                <a:cs typeface="Times New Roman"/>
              </a:rPr>
              <a:t>приводит </a:t>
            </a:r>
            <a:r>
              <a:rPr lang="ru-RU" sz="2200" dirty="0">
                <a:latin typeface="Times New Roman"/>
                <a:cs typeface="Times New Roman"/>
              </a:rPr>
              <a:t>к хаосу в </a:t>
            </a:r>
            <a:r>
              <a:rPr lang="ru-RU" sz="2200" dirty="0" smtClean="0">
                <a:latin typeface="Times New Roman"/>
                <a:cs typeface="Times New Roman"/>
              </a:rPr>
              <a:t>требованиях, </a:t>
            </a:r>
            <a:r>
              <a:rPr lang="ru-RU" sz="2200" dirty="0">
                <a:latin typeface="Times New Roman"/>
                <a:cs typeface="Times New Roman"/>
              </a:rPr>
              <a:t>выдвигаемых разными </a:t>
            </a:r>
            <a:r>
              <a:rPr lang="ru-RU" sz="2200" dirty="0" smtClean="0">
                <a:latin typeface="Times New Roman"/>
                <a:cs typeface="Times New Roman"/>
              </a:rPr>
              <a:t>министерствами</a:t>
            </a:r>
          </a:p>
          <a:p>
            <a:pPr marL="342900" indent="-342900" algn="just">
              <a:buFont typeface="Wingdings" charset="2"/>
              <a:buChar char="ü"/>
            </a:pPr>
            <a:endParaRPr lang="ru-RU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ru-RU" sz="2200" dirty="0" smtClean="0">
                <a:latin typeface="Times New Roman"/>
                <a:cs typeface="Times New Roman"/>
              </a:rPr>
              <a:t>Нет координации на уровне Правительства Российской Федерации деятельности направленной на создание </a:t>
            </a:r>
            <a:r>
              <a:rPr lang="ru-RU" sz="2200" dirty="0" err="1" smtClean="0">
                <a:latin typeface="Times New Roman"/>
                <a:cs typeface="Times New Roman"/>
              </a:rPr>
              <a:t>экосистемного</a:t>
            </a:r>
            <a:r>
              <a:rPr lang="ru-RU" sz="2200" dirty="0" smtClean="0">
                <a:latin typeface="Times New Roman"/>
                <a:cs typeface="Times New Roman"/>
              </a:rPr>
              <a:t>/платформенного решения  по участию граждан в государственном и муниципальном управлении.</a:t>
            </a:r>
            <a:endParaRPr lang="ru-RU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91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Инсайты</a:t>
            </a:r>
            <a:endParaRPr lang="ru-RU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600202"/>
            <a:ext cx="8464153" cy="49971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Россия лидер по числу разнообразных практик в сфере гражданских финансов</a:t>
            </a:r>
          </a:p>
          <a:p>
            <a:r>
              <a:rPr lang="uk-UA" sz="2400" b="1" dirty="0" smtClean="0">
                <a:latin typeface="Times New Roman"/>
                <a:cs typeface="Times New Roman"/>
              </a:rPr>
              <a:t>Иссследовательская </a:t>
            </a:r>
            <a:r>
              <a:rPr lang="uk-UA" sz="2400" b="1" dirty="0" smtClean="0">
                <a:latin typeface="Times New Roman"/>
                <a:cs typeface="Times New Roman"/>
              </a:rPr>
              <a:t>рамка </a:t>
            </a:r>
            <a:r>
              <a:rPr lang="uk-UA" sz="2400" dirty="0" smtClean="0">
                <a:latin typeface="Times New Roman"/>
                <a:cs typeface="Times New Roman"/>
              </a:rPr>
              <a:t>- У</a:t>
            </a:r>
            <a:r>
              <a:rPr lang="ru-RU" sz="2400" dirty="0" err="1" smtClean="0">
                <a:latin typeface="Times New Roman"/>
                <a:cs typeface="Times New Roman"/>
              </a:rPr>
              <a:t>частие</a:t>
            </a:r>
            <a:r>
              <a:rPr lang="ru-RU" sz="2400" dirty="0" smtClean="0">
                <a:latin typeface="Times New Roman"/>
                <a:cs typeface="Times New Roman"/>
              </a:rPr>
              <a:t> граждан в ГМУ (государственном и муниципальном  управлении, включая участие граждан в бюджетных решениях) как ресурс развития территорий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  <a:endParaRPr lang="ru-RU" sz="2400" dirty="0" smtClean="0">
              <a:latin typeface="Times New Roman"/>
              <a:cs typeface="Times New Roman"/>
            </a:endParaRPr>
          </a:p>
          <a:p>
            <a:r>
              <a:rPr lang="ru-RU" sz="2400" b="1" dirty="0" smtClean="0">
                <a:latin typeface="Times New Roman"/>
                <a:cs typeface="Times New Roman"/>
              </a:rPr>
              <a:t>Предмет</a:t>
            </a:r>
            <a:r>
              <a:rPr lang="ru-RU" sz="2400" dirty="0" smtClean="0">
                <a:latin typeface="Times New Roman"/>
                <a:cs typeface="Times New Roman"/>
              </a:rPr>
              <a:t> -  </a:t>
            </a:r>
            <a:r>
              <a:rPr lang="ru-RU" sz="2400" dirty="0" err="1" smtClean="0">
                <a:latin typeface="Times New Roman"/>
                <a:cs typeface="Times New Roman"/>
              </a:rPr>
              <a:t>Партисипаторные</a:t>
            </a:r>
            <a:r>
              <a:rPr lang="ru-RU" sz="2400" dirty="0" smtClean="0">
                <a:latin typeface="Times New Roman"/>
                <a:cs typeface="Times New Roman"/>
              </a:rPr>
              <a:t> практики участия граждан в бюджетных решениях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  <a:endParaRPr lang="ru-RU" sz="2400" dirty="0" smtClean="0">
              <a:latin typeface="Times New Roman"/>
              <a:cs typeface="Times New Roman"/>
            </a:endParaRPr>
          </a:p>
          <a:p>
            <a:r>
              <a:rPr lang="ru-RU" sz="2400" b="1" dirty="0" smtClean="0">
                <a:latin typeface="Times New Roman"/>
                <a:cs typeface="Times New Roman"/>
              </a:rPr>
              <a:t>Темы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развития ИБ </a:t>
            </a:r>
            <a:r>
              <a:rPr lang="ru-RU" sz="2400" dirty="0" smtClean="0">
                <a:latin typeface="Times New Roman"/>
                <a:cs typeface="Times New Roman"/>
              </a:rPr>
              <a:t>–</a:t>
            </a:r>
            <a:r>
              <a:rPr lang="ru-RU" sz="2400" dirty="0" err="1" smtClean="0">
                <a:latin typeface="Times New Roman"/>
                <a:cs typeface="Times New Roman"/>
              </a:rPr>
              <a:t>Цифровизация</a:t>
            </a:r>
            <a:r>
              <a:rPr lang="ru-RU" sz="2400" dirty="0" smtClean="0">
                <a:latin typeface="Times New Roman"/>
                <a:cs typeface="Times New Roman"/>
              </a:rPr>
              <a:t> процедур, Расширение отраслевого охвата, Законодательное регулирование (Закон об общественном участии), Гражданские финансы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</a:p>
          <a:p>
            <a:endParaRPr lang="ru-RU" sz="2400" dirty="0" smtClean="0">
              <a:latin typeface="Times New Roman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70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Разработка стратегии развития ИБ на период до 2030 года</a:t>
            </a:r>
            <a:endParaRPr lang="ru-RU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600" dirty="0">
                <a:latin typeface="Times New Roman"/>
                <a:cs typeface="Times New Roman"/>
              </a:rPr>
              <a:t>Анализ российского и зарубежного опыта стратегического планирования вопросов участия граждан в принятии бюджетных решений как важного элемента системы общественных финансов</a:t>
            </a:r>
            <a:r>
              <a:rPr lang="ru-RU" sz="2600" dirty="0">
                <a:latin typeface="Times New Roman"/>
                <a:cs typeface="Times New Roman"/>
              </a:rPr>
              <a:t> </a:t>
            </a:r>
            <a:endParaRPr lang="ru-RU" sz="2600" dirty="0" smtClean="0">
              <a:latin typeface="Times New Roman"/>
              <a:cs typeface="Times New Roman"/>
            </a:endParaRPr>
          </a:p>
          <a:p>
            <a:pPr algn="just"/>
            <a:r>
              <a:rPr lang="ru-RU" sz="2600" dirty="0">
                <a:latin typeface="Times New Roman"/>
                <a:cs typeface="Times New Roman"/>
              </a:rPr>
              <a:t>Обсуждение проекта стратегии развития инициативного бюджетирования в Российской Федерации в 2023 – 2030 гг. с экспертным сообществом (семинар</a:t>
            </a:r>
            <a:r>
              <a:rPr lang="ru-RU" sz="2600" dirty="0" smtClean="0">
                <a:latin typeface="Times New Roman"/>
                <a:cs typeface="Times New Roman"/>
              </a:rPr>
              <a:t>) </a:t>
            </a:r>
          </a:p>
          <a:p>
            <a:pPr algn="just"/>
            <a:r>
              <a:rPr lang="ru-RU" sz="2600" dirty="0">
                <a:latin typeface="Times New Roman"/>
                <a:cs typeface="Times New Roman"/>
              </a:rPr>
              <a:t>Предложения и рекомендации по реализации стратегии развития инициативного бюджетирования в Российской Федерации на 2023-2030 гг.</a:t>
            </a:r>
            <a:r>
              <a:rPr lang="ru-RU" sz="2600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06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Новые формы работы ЦИБ</a:t>
            </a:r>
            <a:endParaRPr lang="ru-RU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Консультационные </a:t>
            </a:r>
            <a:r>
              <a:rPr lang="ru-RU" dirty="0" err="1" smtClean="0">
                <a:latin typeface="Times New Roman"/>
                <a:cs typeface="Times New Roman"/>
              </a:rPr>
              <a:t>вебинары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Школы консультантов ИБ: летняя и северная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Всероссийские конкурсы</a:t>
            </a:r>
          </a:p>
          <a:p>
            <a:r>
              <a:rPr lang="ru-RU" dirty="0">
                <a:latin typeface="Times New Roman"/>
                <a:cs typeface="Times New Roman"/>
              </a:rPr>
              <a:t>Всероссийская </a:t>
            </a:r>
            <a:r>
              <a:rPr lang="ru-RU" dirty="0" smtClean="0">
                <a:latin typeface="Times New Roman"/>
                <a:cs typeface="Times New Roman"/>
              </a:rPr>
              <a:t>конференция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«Мои финансы» как центр сбора и презентации информации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Семинары с журналистами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Слет школьных команд </a:t>
            </a:r>
            <a:r>
              <a:rPr lang="ru-RU" dirty="0" err="1" smtClean="0">
                <a:latin typeface="Times New Roman"/>
                <a:cs typeface="Times New Roman"/>
              </a:rPr>
              <a:t>ШкИБ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Изучение опыта лучших образовательных организаций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Публикации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ДПО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Узбекистан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99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о умолчанию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3078</TotalTime>
  <Words>694</Words>
  <Application>Microsoft Macintosh PowerPoint</Application>
  <PresentationFormat>Экран (4:3)</PresentationFormat>
  <Paragraphs>109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по умолчанию</vt:lpstr>
      <vt:lpstr>Особенности развитии инициативного бюджетирования в 2021 году      </vt:lpstr>
      <vt:lpstr>Презентация PowerPoint</vt:lpstr>
      <vt:lpstr>ИБ в правовых актах  субъектов РФ в 2020 г.  </vt:lpstr>
      <vt:lpstr>Презентация PowerPoint</vt:lpstr>
      <vt:lpstr>Презентация PowerPoint</vt:lpstr>
      <vt:lpstr>Презентация PowerPoint</vt:lpstr>
      <vt:lpstr>Инсайты</vt:lpstr>
      <vt:lpstr>Разработка стратегии развития ИБ на период до 2030 года</vt:lpstr>
      <vt:lpstr>Новые формы работы ЦИБ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 «Инициативное бюджетирование как инструмент поиска и выдвижения гражданских и предпринимательских проектов по комплексному развитию сельских территорий»</dc:title>
  <dc:creator>Владимир Вагин</dc:creator>
  <cp:lastModifiedBy>Владимир Вагин</cp:lastModifiedBy>
  <cp:revision>110</cp:revision>
  <dcterms:created xsi:type="dcterms:W3CDTF">2020-09-13T06:43:08Z</dcterms:created>
  <dcterms:modified xsi:type="dcterms:W3CDTF">2021-12-22T04:28:34Z</dcterms:modified>
</cp:coreProperties>
</file>