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2" r:id="rId1"/>
    <p:sldMasterId id="2147483666" r:id="rId2"/>
    <p:sldMasterId id="2147483681" r:id="rId3"/>
    <p:sldMasterId id="2147483685" r:id="rId4"/>
  </p:sldMasterIdLst>
  <p:notesMasterIdLst>
    <p:notesMasterId r:id="rId31"/>
  </p:notesMasterIdLst>
  <p:handoutMasterIdLst>
    <p:handoutMasterId r:id="rId32"/>
  </p:handoutMasterIdLst>
  <p:sldIdLst>
    <p:sldId id="379" r:id="rId5"/>
    <p:sldId id="397" r:id="rId6"/>
    <p:sldId id="398" r:id="rId7"/>
    <p:sldId id="399" r:id="rId8"/>
    <p:sldId id="400" r:id="rId9"/>
    <p:sldId id="401" r:id="rId10"/>
    <p:sldId id="403" r:id="rId11"/>
    <p:sldId id="402" r:id="rId12"/>
    <p:sldId id="404" r:id="rId13"/>
    <p:sldId id="405" r:id="rId14"/>
    <p:sldId id="406" r:id="rId15"/>
    <p:sldId id="412" r:id="rId16"/>
    <p:sldId id="407" r:id="rId17"/>
    <p:sldId id="408" r:id="rId18"/>
    <p:sldId id="409" r:id="rId19"/>
    <p:sldId id="410" r:id="rId20"/>
    <p:sldId id="349" r:id="rId21"/>
    <p:sldId id="363" r:id="rId22"/>
    <p:sldId id="414" r:id="rId23"/>
    <p:sldId id="413" r:id="rId24"/>
    <p:sldId id="388" r:id="rId25"/>
    <p:sldId id="370" r:id="rId26"/>
    <p:sldId id="389" r:id="rId27"/>
    <p:sldId id="396" r:id="rId28"/>
    <p:sldId id="353" r:id="rId29"/>
    <p:sldId id="411" r:id="rId30"/>
  </p:sldIdLst>
  <p:sldSz cx="9144000" cy="5143500" type="screen16x9"/>
  <p:notesSz cx="6808788" cy="9940925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Montserrat" panose="020B0604020202020204" charset="-52"/>
      <p:regular r:id="rId39"/>
      <p:bold r:id="rId40"/>
      <p:italic r:id="rId41"/>
      <p:boldItalic r:id="rId42"/>
    </p:embeddedFont>
    <p:embeddedFont>
      <p:font typeface="Montserrat Bold" panose="020B0604020202020204" charset="-52"/>
      <p:bold r:id="rId43"/>
    </p:embeddedFont>
    <p:embeddedFont>
      <p:font typeface="Montserrat Medium" panose="020B0604020202020204" charset="-52"/>
      <p:regular r:id="rId44"/>
      <p:italic r:id="rId45"/>
    </p:embeddedFont>
    <p:embeddedFont>
      <p:font typeface="Montserrat Regular" panose="020B0604020202020204" charset="-52"/>
      <p:regular r:id="rId46"/>
    </p:embeddedFont>
    <p:embeddedFont>
      <p:font typeface="Spectral" panose="020B0604020202020204" charset="-52"/>
      <p:regular r:id="rId47"/>
      <p:bold r:id="rId48"/>
      <p:italic r:id="rId49"/>
      <p:boldItalic r:id="rId50"/>
    </p:embeddedFont>
    <p:embeddedFont>
      <p:font typeface="Spectral Bold" panose="020B0604020202020204" charset="-52"/>
      <p:bold r:id="rId5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3168" userDrawn="1">
          <p15:clr>
            <a:srgbClr val="A4A3A4"/>
          </p15:clr>
        </p15:guide>
        <p15:guide id="4" pos="346" userDrawn="1">
          <p15:clr>
            <a:srgbClr val="A4A3A4"/>
          </p15:clr>
        </p15:guide>
        <p15:guide id="5" pos="5567" userDrawn="1">
          <p15:clr>
            <a:srgbClr val="A4A3A4"/>
          </p15:clr>
        </p15:guide>
        <p15:guide id="6" orient="horz" pos="140" userDrawn="1">
          <p15:clr>
            <a:srgbClr val="A4A3A4"/>
          </p15:clr>
        </p15:guide>
        <p15:guide id="7" orient="horz" pos="32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елоусова Дарья Александровна" initials="БДА" lastIdx="7" clrIdx="0">
    <p:extLst>
      <p:ext uri="{19B8F6BF-5375-455C-9EA6-DF929625EA0E}">
        <p15:presenceInfo xmlns:p15="http://schemas.microsoft.com/office/powerpoint/2012/main" userId="S-1-5-21-3333730624-550809119-3065100466-128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9071"/>
    <a:srgbClr val="293142"/>
    <a:srgbClr val="F5F9FD"/>
    <a:srgbClr val="A8AFBC"/>
    <a:srgbClr val="6A758B"/>
    <a:srgbClr val="F3F8FB"/>
    <a:srgbClr val="60B870"/>
    <a:srgbClr val="F4F9FC"/>
    <a:srgbClr val="FFFFFF"/>
    <a:srgbClr val="F4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00" autoAdjust="0"/>
    <p:restoredTop sz="97714"/>
  </p:normalViewPr>
  <p:slideViewPr>
    <p:cSldViewPr snapToGrid="0" snapToObjects="1">
      <p:cViewPr varScale="1">
        <p:scale>
          <a:sx n="145" d="100"/>
          <a:sy n="145" d="100"/>
        </p:scale>
        <p:origin x="252" y="114"/>
      </p:cViewPr>
      <p:guideLst>
        <p:guide orient="horz" pos="3168"/>
        <p:guide pos="346"/>
        <p:guide pos="5567"/>
        <p:guide orient="horz" pos="140"/>
        <p:guide orient="horz" pos="3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DAA468C-45C1-4D43-F302-C1784FBAB3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0FA0E8-B3FF-14C8-BCC2-ACA4E345CF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AF50160A-B327-BE42-8A98-3EC842EBE746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E865A6-A373-93F5-790C-284652CEA0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A70C4F-A893-125F-7A24-0C91032EB6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8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9C7C8F65-FF7C-3B48-B276-B6A9F84D9C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9994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A3DAB104-1F01-46C4-8707-324E45F7455C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84069"/>
            <a:ext cx="5447030" cy="391424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8" y="9442155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AC69A521-40B9-44F1-968D-56EFF70DF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17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19432-3E49-4299-9191-2DDCEC2B6BDB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127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774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801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06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56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73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57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67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77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56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4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19432-3E49-4299-9191-2DDCEC2B6BDB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103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88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19432-3E49-4299-9191-2DDCEC2B6BDB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49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19432-3E49-4299-9191-2DDCEC2B6BDB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887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19432-3E49-4299-9191-2DDCEC2B6BDB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05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19432-3E49-4299-9191-2DDCEC2B6BDB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25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820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0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439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647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9969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341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762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407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052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2730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9199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3109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28650" y="1369218"/>
            <a:ext cx="3886200" cy="3263504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29150" y="1369218"/>
            <a:ext cx="3886200" cy="3263504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4514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29841" y="273844"/>
            <a:ext cx="7886700" cy="994172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29842" y="1878806"/>
            <a:ext cx="3868340" cy="2763441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29150" y="1878806"/>
            <a:ext cx="3887391" cy="2763441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2038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9817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75490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8730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6820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4213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5245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543675" y="273844"/>
            <a:ext cx="1971675" cy="4358879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28650" y="273844"/>
            <a:ext cx="5800725" cy="435887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64DE79-268F-4C1A-8933-263129D2AF90}" type="datetimeFigureOut">
              <a:rPr lang="en-US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01059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15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985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567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28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49108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464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08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17172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4929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950638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29806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582125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79286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0514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1043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00219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09388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698604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152769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897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072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3777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9615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8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6930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2454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3091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7169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85990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16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49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64DE79-268F-4C1A-8933-263129D2AF90}" type="datetimeFigureOut">
              <a:rPr lang="en-US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3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08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26" Type="http://schemas.openxmlformats.org/officeDocument/2006/relationships/image" Target="../media/image136.svg"/><Relationship Id="rId39" Type="http://schemas.openxmlformats.org/officeDocument/2006/relationships/image" Target="../media/image149.svg"/><Relationship Id="rId21" Type="http://schemas.openxmlformats.org/officeDocument/2006/relationships/image" Target="../media/image131.png"/><Relationship Id="rId34" Type="http://schemas.openxmlformats.org/officeDocument/2006/relationships/image" Target="../media/image144.png"/><Relationship Id="rId7" Type="http://schemas.openxmlformats.org/officeDocument/2006/relationships/image" Target="../media/image117.png"/><Relationship Id="rId12" Type="http://schemas.openxmlformats.org/officeDocument/2006/relationships/image" Target="../media/image122.svg"/><Relationship Id="rId17" Type="http://schemas.openxmlformats.org/officeDocument/2006/relationships/image" Target="../media/image127.png"/><Relationship Id="rId25" Type="http://schemas.openxmlformats.org/officeDocument/2006/relationships/image" Target="../media/image135.png"/><Relationship Id="rId33" Type="http://schemas.openxmlformats.org/officeDocument/2006/relationships/image" Target="../media/image143.png"/><Relationship Id="rId38" Type="http://schemas.openxmlformats.org/officeDocument/2006/relationships/image" Target="../media/image1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6.png"/><Relationship Id="rId20" Type="http://schemas.openxmlformats.org/officeDocument/2006/relationships/image" Target="../media/image130.svg"/><Relationship Id="rId29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svg"/><Relationship Id="rId11" Type="http://schemas.openxmlformats.org/officeDocument/2006/relationships/image" Target="../media/image121.png"/><Relationship Id="rId24" Type="http://schemas.openxmlformats.org/officeDocument/2006/relationships/image" Target="../media/image134.svg"/><Relationship Id="rId32" Type="http://schemas.openxmlformats.org/officeDocument/2006/relationships/image" Target="../media/image142.png"/><Relationship Id="rId37" Type="http://schemas.openxmlformats.org/officeDocument/2006/relationships/image" Target="../media/image147.sv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23" Type="http://schemas.openxmlformats.org/officeDocument/2006/relationships/image" Target="../media/image133.png"/><Relationship Id="rId28" Type="http://schemas.openxmlformats.org/officeDocument/2006/relationships/image" Target="../media/image138.svg"/><Relationship Id="rId36" Type="http://schemas.openxmlformats.org/officeDocument/2006/relationships/image" Target="../media/image146.png"/><Relationship Id="rId10" Type="http://schemas.openxmlformats.org/officeDocument/2006/relationships/image" Target="../media/image120.svg"/><Relationship Id="rId19" Type="http://schemas.openxmlformats.org/officeDocument/2006/relationships/image" Target="../media/image129.png"/><Relationship Id="rId31" Type="http://schemas.openxmlformats.org/officeDocument/2006/relationships/image" Target="../media/image141.png"/><Relationship Id="rId4" Type="http://schemas.openxmlformats.org/officeDocument/2006/relationships/image" Target="../media/image114.svg"/><Relationship Id="rId9" Type="http://schemas.openxmlformats.org/officeDocument/2006/relationships/image" Target="../media/image119.png"/><Relationship Id="rId14" Type="http://schemas.openxmlformats.org/officeDocument/2006/relationships/image" Target="../media/image124.svg"/><Relationship Id="rId22" Type="http://schemas.openxmlformats.org/officeDocument/2006/relationships/image" Target="../media/image132.svg"/><Relationship Id="rId27" Type="http://schemas.openxmlformats.org/officeDocument/2006/relationships/image" Target="../media/image137.png"/><Relationship Id="rId30" Type="http://schemas.openxmlformats.org/officeDocument/2006/relationships/image" Target="../media/image140.svg"/><Relationship Id="rId35" Type="http://schemas.openxmlformats.org/officeDocument/2006/relationships/image" Target="../media/image145.svg"/><Relationship Id="rId8" Type="http://schemas.openxmlformats.org/officeDocument/2006/relationships/image" Target="../media/image118.svg"/><Relationship Id="rId3" Type="http://schemas.openxmlformats.org/officeDocument/2006/relationships/image" Target="../media/image1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13" Type="http://schemas.openxmlformats.org/officeDocument/2006/relationships/image" Target="../media/image159.svg"/><Relationship Id="rId3" Type="http://schemas.openxmlformats.org/officeDocument/2006/relationships/image" Target="../media/image87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163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2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2.png"/><Relationship Id="rId11" Type="http://schemas.openxmlformats.org/officeDocument/2006/relationships/image" Target="../media/image157.svg"/><Relationship Id="rId5" Type="http://schemas.openxmlformats.org/officeDocument/2006/relationships/image" Target="../media/image151.png"/><Relationship Id="rId15" Type="http://schemas.openxmlformats.org/officeDocument/2006/relationships/image" Target="../media/image161.svg"/><Relationship Id="rId10" Type="http://schemas.openxmlformats.org/officeDocument/2006/relationships/image" Target="../media/image156.png"/><Relationship Id="rId4" Type="http://schemas.openxmlformats.org/officeDocument/2006/relationships/image" Target="../media/image150.svg"/><Relationship Id="rId9" Type="http://schemas.openxmlformats.org/officeDocument/2006/relationships/image" Target="../media/image155.jpeg"/><Relationship Id="rId14" Type="http://schemas.openxmlformats.org/officeDocument/2006/relationships/image" Target="../media/image1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4.pn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4.svg"/><Relationship Id="rId5" Type="http://schemas.openxmlformats.org/officeDocument/2006/relationships/image" Target="../media/image166.png"/><Relationship Id="rId4" Type="http://schemas.openxmlformats.org/officeDocument/2006/relationships/image" Target="../media/image165.svg"/><Relationship Id="rId9" Type="http://schemas.openxmlformats.org/officeDocument/2006/relationships/image" Target="../media/image1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172.png"/><Relationship Id="rId4" Type="http://schemas.openxmlformats.org/officeDocument/2006/relationships/image" Target="../media/image17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1.svg"/><Relationship Id="rId5" Type="http://schemas.openxmlformats.org/officeDocument/2006/relationships/image" Target="../media/image170.png"/><Relationship Id="rId4" Type="http://schemas.openxmlformats.org/officeDocument/2006/relationships/image" Target="../media/image17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4.png"/><Relationship Id="rId18" Type="http://schemas.openxmlformats.org/officeDocument/2006/relationships/image" Target="../media/image189.svg"/><Relationship Id="rId26" Type="http://schemas.openxmlformats.org/officeDocument/2006/relationships/image" Target="../media/image197.svg"/><Relationship Id="rId39" Type="http://schemas.openxmlformats.org/officeDocument/2006/relationships/image" Target="../media/image210.png"/><Relationship Id="rId21" Type="http://schemas.openxmlformats.org/officeDocument/2006/relationships/image" Target="../media/image192.png"/><Relationship Id="rId34" Type="http://schemas.openxmlformats.org/officeDocument/2006/relationships/image" Target="../media/image205.svg"/><Relationship Id="rId42" Type="http://schemas.openxmlformats.org/officeDocument/2006/relationships/image" Target="../media/image213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87.svg"/><Relationship Id="rId29" Type="http://schemas.openxmlformats.org/officeDocument/2006/relationships/image" Target="../media/image2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7.svg"/><Relationship Id="rId11" Type="http://schemas.openxmlformats.org/officeDocument/2006/relationships/image" Target="../media/image182.png"/><Relationship Id="rId24" Type="http://schemas.openxmlformats.org/officeDocument/2006/relationships/image" Target="../media/image195.svg"/><Relationship Id="rId32" Type="http://schemas.openxmlformats.org/officeDocument/2006/relationships/image" Target="../media/image203.svg"/><Relationship Id="rId37" Type="http://schemas.openxmlformats.org/officeDocument/2006/relationships/image" Target="../media/image208.svg"/><Relationship Id="rId40" Type="http://schemas.openxmlformats.org/officeDocument/2006/relationships/image" Target="../media/image211.png"/><Relationship Id="rId45" Type="http://schemas.openxmlformats.org/officeDocument/2006/relationships/image" Target="../media/image54.png"/><Relationship Id="rId5" Type="http://schemas.openxmlformats.org/officeDocument/2006/relationships/image" Target="../media/image176.png"/><Relationship Id="rId15" Type="http://schemas.openxmlformats.org/officeDocument/2006/relationships/image" Target="../media/image186.png"/><Relationship Id="rId23" Type="http://schemas.openxmlformats.org/officeDocument/2006/relationships/image" Target="../media/image194.png"/><Relationship Id="rId28" Type="http://schemas.openxmlformats.org/officeDocument/2006/relationships/image" Target="../media/image199.svg"/><Relationship Id="rId36" Type="http://schemas.openxmlformats.org/officeDocument/2006/relationships/image" Target="../media/image207.png"/><Relationship Id="rId10" Type="http://schemas.openxmlformats.org/officeDocument/2006/relationships/image" Target="../media/image181.png"/><Relationship Id="rId19" Type="http://schemas.openxmlformats.org/officeDocument/2006/relationships/image" Target="../media/image190.png"/><Relationship Id="rId31" Type="http://schemas.openxmlformats.org/officeDocument/2006/relationships/image" Target="../media/image202.png"/><Relationship Id="rId44" Type="http://schemas.openxmlformats.org/officeDocument/2006/relationships/image" Target="../media/image215.svg"/><Relationship Id="rId4" Type="http://schemas.openxmlformats.org/officeDocument/2006/relationships/image" Target="../media/image171.svg"/><Relationship Id="rId9" Type="http://schemas.openxmlformats.org/officeDocument/2006/relationships/image" Target="../media/image180.png"/><Relationship Id="rId14" Type="http://schemas.openxmlformats.org/officeDocument/2006/relationships/image" Target="../media/image185.svg"/><Relationship Id="rId22" Type="http://schemas.openxmlformats.org/officeDocument/2006/relationships/image" Target="../media/image193.svg"/><Relationship Id="rId27" Type="http://schemas.openxmlformats.org/officeDocument/2006/relationships/image" Target="../media/image198.png"/><Relationship Id="rId30" Type="http://schemas.openxmlformats.org/officeDocument/2006/relationships/image" Target="../media/image201.svg"/><Relationship Id="rId35" Type="http://schemas.openxmlformats.org/officeDocument/2006/relationships/image" Target="../media/image206.png"/><Relationship Id="rId43" Type="http://schemas.openxmlformats.org/officeDocument/2006/relationships/image" Target="../media/image214.svg"/><Relationship Id="rId8" Type="http://schemas.openxmlformats.org/officeDocument/2006/relationships/image" Target="../media/image179.svg"/><Relationship Id="rId3" Type="http://schemas.openxmlformats.org/officeDocument/2006/relationships/image" Target="../media/image170.png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5" Type="http://schemas.openxmlformats.org/officeDocument/2006/relationships/image" Target="../media/image196.png"/><Relationship Id="rId33" Type="http://schemas.openxmlformats.org/officeDocument/2006/relationships/image" Target="../media/image204.png"/><Relationship Id="rId38" Type="http://schemas.openxmlformats.org/officeDocument/2006/relationships/image" Target="../media/image209.png"/><Relationship Id="rId20" Type="http://schemas.openxmlformats.org/officeDocument/2006/relationships/image" Target="../media/image191.svg"/><Relationship Id="rId41" Type="http://schemas.openxmlformats.org/officeDocument/2006/relationships/image" Target="../media/image2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13" Type="http://schemas.openxmlformats.org/officeDocument/2006/relationships/image" Target="../media/image225.png"/><Relationship Id="rId18" Type="http://schemas.openxmlformats.org/officeDocument/2006/relationships/image" Target="../media/image230.svg"/><Relationship Id="rId26" Type="http://schemas.openxmlformats.org/officeDocument/2006/relationships/image" Target="../media/image238.svg"/><Relationship Id="rId3" Type="http://schemas.openxmlformats.org/officeDocument/2006/relationships/image" Target="../media/image216.png"/><Relationship Id="rId21" Type="http://schemas.openxmlformats.org/officeDocument/2006/relationships/image" Target="../media/image233.png"/><Relationship Id="rId7" Type="http://schemas.openxmlformats.org/officeDocument/2006/relationships/image" Target="../media/image220.png"/><Relationship Id="rId12" Type="http://schemas.openxmlformats.org/officeDocument/2006/relationships/image" Target="../media/image224.svg"/><Relationship Id="rId17" Type="http://schemas.openxmlformats.org/officeDocument/2006/relationships/image" Target="../media/image229.png"/><Relationship Id="rId25" Type="http://schemas.openxmlformats.org/officeDocument/2006/relationships/image" Target="../media/image23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28.svg"/><Relationship Id="rId20" Type="http://schemas.openxmlformats.org/officeDocument/2006/relationships/image" Target="../media/image232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9.svg"/><Relationship Id="rId11" Type="http://schemas.openxmlformats.org/officeDocument/2006/relationships/image" Target="../media/image223.png"/><Relationship Id="rId24" Type="http://schemas.openxmlformats.org/officeDocument/2006/relationships/image" Target="../media/image236.svg"/><Relationship Id="rId5" Type="http://schemas.openxmlformats.org/officeDocument/2006/relationships/image" Target="../media/image218.png"/><Relationship Id="rId15" Type="http://schemas.openxmlformats.org/officeDocument/2006/relationships/image" Target="../media/image227.png"/><Relationship Id="rId23" Type="http://schemas.openxmlformats.org/officeDocument/2006/relationships/image" Target="../media/image235.png"/><Relationship Id="rId28" Type="http://schemas.openxmlformats.org/officeDocument/2006/relationships/image" Target="../media/image240.svg"/><Relationship Id="rId10" Type="http://schemas.openxmlformats.org/officeDocument/2006/relationships/image" Target="../media/image165.svg"/><Relationship Id="rId19" Type="http://schemas.openxmlformats.org/officeDocument/2006/relationships/image" Target="../media/image231.png"/><Relationship Id="rId4" Type="http://schemas.openxmlformats.org/officeDocument/2006/relationships/image" Target="../media/image217.svg"/><Relationship Id="rId9" Type="http://schemas.openxmlformats.org/officeDocument/2006/relationships/image" Target="../media/image222.png"/><Relationship Id="rId14" Type="http://schemas.openxmlformats.org/officeDocument/2006/relationships/image" Target="../media/image226.svg"/><Relationship Id="rId22" Type="http://schemas.openxmlformats.org/officeDocument/2006/relationships/image" Target="../media/image234.svg"/><Relationship Id="rId27" Type="http://schemas.openxmlformats.org/officeDocument/2006/relationships/image" Target="../media/image2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2.png"/><Relationship Id="rId4" Type="http://schemas.openxmlformats.org/officeDocument/2006/relationships/image" Target="../media/image1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43.png"/><Relationship Id="rId4" Type="http://schemas.openxmlformats.org/officeDocument/2006/relationships/image" Target="../media/image16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4.png"/><Relationship Id="rId4" Type="http://schemas.openxmlformats.org/officeDocument/2006/relationships/image" Target="../media/image15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6.svg"/><Relationship Id="rId5" Type="http://schemas.openxmlformats.org/officeDocument/2006/relationships/image" Target="../media/image245.png"/><Relationship Id="rId4" Type="http://schemas.openxmlformats.org/officeDocument/2006/relationships/image" Target="../media/image15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7.png"/><Relationship Id="rId4" Type="http://schemas.openxmlformats.org/officeDocument/2006/relationships/image" Target="../media/image15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8.png"/><Relationship Id="rId4" Type="http://schemas.openxmlformats.org/officeDocument/2006/relationships/image" Target="../media/image15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svg"/><Relationship Id="rId3" Type="http://schemas.openxmlformats.org/officeDocument/2006/relationships/image" Target="../media/image87.png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7.svg"/><Relationship Id="rId5" Type="http://schemas.openxmlformats.org/officeDocument/2006/relationships/image" Target="../media/image216.png"/><Relationship Id="rId10" Type="http://schemas.openxmlformats.org/officeDocument/2006/relationships/image" Target="../media/image250.png"/><Relationship Id="rId4" Type="http://schemas.openxmlformats.org/officeDocument/2006/relationships/image" Target="../media/image150.svg"/><Relationship Id="rId9" Type="http://schemas.openxmlformats.org/officeDocument/2006/relationships/image" Target="../media/image2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8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56.pn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5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7.png"/><Relationship Id="rId18" Type="http://schemas.openxmlformats.org/officeDocument/2006/relationships/image" Target="../media/image102.svg"/><Relationship Id="rId26" Type="http://schemas.openxmlformats.org/officeDocument/2006/relationships/image" Target="../media/image110.svg"/><Relationship Id="rId3" Type="http://schemas.openxmlformats.org/officeDocument/2006/relationships/image" Target="../media/image87.png"/><Relationship Id="rId21" Type="http://schemas.openxmlformats.org/officeDocument/2006/relationships/image" Target="../media/image105.png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17" Type="http://schemas.openxmlformats.org/officeDocument/2006/relationships/image" Target="../media/image101.png"/><Relationship Id="rId25" Type="http://schemas.openxmlformats.org/officeDocument/2006/relationships/image" Target="../media/image109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0.sv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svg"/><Relationship Id="rId11" Type="http://schemas.openxmlformats.org/officeDocument/2006/relationships/image" Target="../media/image95.png"/><Relationship Id="rId24" Type="http://schemas.openxmlformats.org/officeDocument/2006/relationships/image" Target="../media/image108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28" Type="http://schemas.openxmlformats.org/officeDocument/2006/relationships/image" Target="../media/image112.svg"/><Relationship Id="rId10" Type="http://schemas.openxmlformats.org/officeDocument/2006/relationships/image" Target="../media/image94.svg"/><Relationship Id="rId19" Type="http://schemas.openxmlformats.org/officeDocument/2006/relationships/image" Target="../media/image103.png"/><Relationship Id="rId4" Type="http://schemas.openxmlformats.org/officeDocument/2006/relationships/image" Target="../media/image88.svg"/><Relationship Id="rId9" Type="http://schemas.openxmlformats.org/officeDocument/2006/relationships/image" Target="../media/image93.png"/><Relationship Id="rId14" Type="http://schemas.openxmlformats.org/officeDocument/2006/relationships/image" Target="../media/image98.svg"/><Relationship Id="rId22" Type="http://schemas.openxmlformats.org/officeDocument/2006/relationships/image" Target="../media/image106.png"/><Relationship Id="rId27" Type="http://schemas.openxmlformats.org/officeDocument/2006/relationships/image" Target="../media/image1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54409D-B941-5442-A191-46B5A702E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lum bright="20000" contrast="-40000"/>
          </a:blip>
          <a:srcRect r="1084" b="5243"/>
          <a:stretch/>
        </p:blipFill>
        <p:spPr>
          <a:xfrm>
            <a:off x="3350733" y="9526"/>
            <a:ext cx="5793268" cy="51339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CBB55-480E-A348-A3C3-BC647254B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3" y="550481"/>
            <a:ext cx="357923" cy="372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910A41-3172-3D48-B0DE-1ADFAACD0D54}"/>
              </a:ext>
            </a:extLst>
          </p:cNvPr>
          <p:cNvSpPr txBox="1"/>
          <p:nvPr/>
        </p:nvSpPr>
        <p:spPr>
          <a:xfrm>
            <a:off x="893705" y="569669"/>
            <a:ext cx="3395037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0" i="0" u="none" strike="noStrike" kern="1200" cap="none" spc="0" normalizeH="0" baseline="0" noProof="0" dirty="0">
                <a:ln>
                  <a:noFill/>
                </a:ln>
                <a:solidFill>
                  <a:srgbClr val="C0A158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МИНФИН</a:t>
            </a: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0" i="0" u="none" strike="noStrike" kern="1200" cap="none" spc="0" normalizeH="0" baseline="0" noProof="0" dirty="0">
                <a:ln>
                  <a:noFill/>
                </a:ln>
                <a:solidFill>
                  <a:srgbClr val="C0A158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РОССИИ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1F254-5848-EE4C-923C-3A7F3519BE7C}"/>
              </a:ext>
            </a:extLst>
          </p:cNvPr>
          <p:cNvSpPr txBox="1"/>
          <p:nvPr/>
        </p:nvSpPr>
        <p:spPr>
          <a:xfrm>
            <a:off x="399195" y="1233204"/>
            <a:ext cx="4778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+mn-cs"/>
              </a:rPr>
              <a:t>Актуальные направления развития системы «Электронный бюджет»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093BAA-8771-2A08-90FA-C6CD9AC4DDA1}"/>
              </a:ext>
            </a:extLst>
          </p:cNvPr>
          <p:cNvSpPr/>
          <p:nvPr/>
        </p:nvSpPr>
        <p:spPr>
          <a:xfrm>
            <a:off x="399196" y="3428355"/>
            <a:ext cx="4778271" cy="232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Докладчик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899C8B-3386-3336-B7AC-4E61DD4FE99F}"/>
              </a:ext>
            </a:extLst>
          </p:cNvPr>
          <p:cNvSpPr/>
          <p:nvPr/>
        </p:nvSpPr>
        <p:spPr>
          <a:xfrm>
            <a:off x="399195" y="4665834"/>
            <a:ext cx="4511346" cy="232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 г.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093BAA-8771-2A08-90FA-C6CD9AC4DDA1}"/>
              </a:ext>
            </a:extLst>
          </p:cNvPr>
          <p:cNvSpPr/>
          <p:nvPr/>
        </p:nvSpPr>
        <p:spPr>
          <a:xfrm>
            <a:off x="399195" y="3926909"/>
            <a:ext cx="3629880" cy="63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директор Департамента информационных технологий </a:t>
            </a:r>
            <a:br>
              <a:rPr kumimoji="0" lang="ru-RU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сфере управления государственными и муниципальными финансами и информационного обеспечения бюджетного процесса Минфина России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093BAA-8771-2A08-90FA-C6CD9AC4DDA1}"/>
              </a:ext>
            </a:extLst>
          </p:cNvPr>
          <p:cNvSpPr/>
          <p:nvPr/>
        </p:nvSpPr>
        <p:spPr>
          <a:xfrm>
            <a:off x="399196" y="3648130"/>
            <a:ext cx="4778271" cy="298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Е. А. Громова</a:t>
            </a:r>
          </a:p>
        </p:txBody>
      </p:sp>
    </p:spTree>
    <p:extLst>
      <p:ext uri="{BB962C8B-B14F-4D97-AF65-F5344CB8AC3E}">
        <p14:creationId xmlns:p14="http://schemas.microsoft.com/office/powerpoint/2010/main" val="1473281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91450" y="285750"/>
            <a:ext cx="959454" cy="3714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3375" y="1376362"/>
            <a:ext cx="8372475" cy="347186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395537" y="1985962"/>
            <a:ext cx="4357688" cy="200501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262313" y="2271713"/>
            <a:ext cx="609600" cy="6096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262312" y="4281487"/>
            <a:ext cx="414338" cy="4333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819525" y="4281488"/>
            <a:ext cx="395288" cy="4286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319588" y="4281488"/>
            <a:ext cx="409575" cy="42862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233988" y="4262437"/>
            <a:ext cx="466725" cy="471488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6186172" y="4286250"/>
            <a:ext cx="424178" cy="42271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753225" y="4295775"/>
            <a:ext cx="352425" cy="385763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879183" y="4398169"/>
            <a:ext cx="253976" cy="2095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5795964" y="4398169"/>
            <a:ext cx="253976" cy="20955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552450" y="2562225"/>
            <a:ext cx="2228850" cy="904875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6334125" y="2562225"/>
            <a:ext cx="2176463" cy="904875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2514600" y="2757488"/>
            <a:ext cx="476250" cy="47625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6103144" y="2757488"/>
            <a:ext cx="476250" cy="47625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661988" y="2662238"/>
            <a:ext cx="295275" cy="32385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32"/>
          <a:srcRect/>
          <a:stretch/>
        </p:blipFill>
        <p:spPr>
          <a:xfrm>
            <a:off x="2614613" y="2852738"/>
            <a:ext cx="276225" cy="28575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33"/>
          <a:srcRect/>
          <a:stretch/>
        </p:blipFill>
        <p:spPr>
          <a:xfrm>
            <a:off x="7998618" y="2652713"/>
            <a:ext cx="359570" cy="358346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/>
        </p:blipFill>
        <p:spPr>
          <a:xfrm>
            <a:off x="6198394" y="2838450"/>
            <a:ext cx="285750" cy="309563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5967412" y="3253929"/>
            <a:ext cx="224507" cy="300698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/>
        </p:blipFill>
        <p:spPr>
          <a:xfrm>
            <a:off x="2882028" y="3253929"/>
            <a:ext cx="224507" cy="300698"/>
          </a:xfrm>
          <a:prstGeom prst="rect">
            <a:avLst/>
          </a:prstGeom>
        </p:spPr>
      </p:pic>
      <p:sp>
        <p:nvSpPr>
          <p:cNvPr id="24" name="Text 0"/>
          <p:cNvSpPr/>
          <p:nvPr/>
        </p:nvSpPr>
        <p:spPr>
          <a:xfrm>
            <a:off x="366712" y="325438"/>
            <a:ext cx="6924676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2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88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Система</a:t>
            </a:r>
            <a:r>
              <a:rPr kumimoji="0" lang="en-US" sz="1988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 «Электронный бюджет» в информационном 
обеспечении процедур отбора получателей субсидий</a:t>
            </a:r>
            <a:endParaRPr kumimoji="0" lang="en-US" sz="19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25" name="Text 1"/>
          <p:cNvSpPr/>
          <p:nvPr/>
        </p:nvSpPr>
        <p:spPr>
          <a:xfrm>
            <a:off x="366712" y="1009651"/>
            <a:ext cx="6034088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14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Портал предоставления мер финансовой государственной поддержки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 2"/>
          <p:cNvSpPr/>
          <p:nvPr/>
        </p:nvSpPr>
        <p:spPr>
          <a:xfrm>
            <a:off x="542925" y="1514475"/>
            <a:ext cx="6748463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Проактивное предоставление субсидий юридическим лицам, индивидуальным предпринимателям, а также физическим лицам - производителям товаров, работ, услуг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27" name="Text 3"/>
          <p:cNvSpPr/>
          <p:nvPr/>
        </p:nvSpPr>
        <p:spPr>
          <a:xfrm>
            <a:off x="542925" y="4386263"/>
            <a:ext cx="228123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Федеральные государственные 
и ведомственные информационные системы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 4"/>
          <p:cNvSpPr/>
          <p:nvPr/>
        </p:nvSpPr>
        <p:spPr>
          <a:xfrm>
            <a:off x="3971925" y="2300287"/>
            <a:ext cx="1152525" cy="166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ЛК заявителя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29" name="Text 5"/>
          <p:cNvSpPr/>
          <p:nvPr/>
        </p:nvSpPr>
        <p:spPr>
          <a:xfrm>
            <a:off x="3971925" y="2486025"/>
            <a:ext cx="180498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Единой площадки предоставления 
мер государственной финансовой </a:t>
            </a:r>
            <a:b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поддержки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 6"/>
          <p:cNvSpPr/>
          <p:nvPr/>
        </p:nvSpPr>
        <p:spPr>
          <a:xfrm>
            <a:off x="3252787" y="3305175"/>
            <a:ext cx="1309688" cy="438150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95255" marR="0" lvl="0" indent="-95255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75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Выбор мер поддержки
Участие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 процедурах отбора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 7"/>
          <p:cNvSpPr/>
          <p:nvPr/>
        </p:nvSpPr>
        <p:spPr>
          <a:xfrm>
            <a:off x="4881563" y="3305175"/>
            <a:ext cx="800100" cy="228600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95255" marR="0" lvl="0" indent="-95255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75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Заключение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соглашений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 8"/>
          <p:cNvSpPr/>
          <p:nvPr/>
        </p:nvSpPr>
        <p:spPr>
          <a:xfrm>
            <a:off x="652461" y="3057525"/>
            <a:ext cx="153352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Единый портал </a:t>
            </a:r>
            <a:b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государственных услуг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 9"/>
          <p:cNvSpPr/>
          <p:nvPr/>
        </p:nvSpPr>
        <p:spPr>
          <a:xfrm>
            <a:off x="6653213" y="3057525"/>
            <a:ext cx="17049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Единая площадка в системе
«Электронный бюджет»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rtl="0" eaLnBrk="1" fontAlgn="auto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10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638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91450" y="285750"/>
            <a:ext cx="959454" cy="3714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6238" y="1071562"/>
            <a:ext cx="3771900" cy="40719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33938" y="1071563"/>
            <a:ext cx="3914775" cy="25908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833937" y="3843337"/>
            <a:ext cx="995363" cy="99536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905375" y="3914775"/>
            <a:ext cx="852488" cy="8524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015038" y="4129087"/>
            <a:ext cx="2733675" cy="709613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084095" y="4483894"/>
            <a:ext cx="2578894" cy="9144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331744" y="4202907"/>
            <a:ext cx="4763" cy="566738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7169944" y="4202907"/>
            <a:ext cx="4763" cy="566738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8003381" y="4202907"/>
            <a:ext cx="4763" cy="566738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366713" y="319088"/>
            <a:ext cx="5067300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2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Портал предоставления мер финансовой 
государственной поддержки</a:t>
            </a:r>
            <a:endParaRPr kumimoji="0" lang="en-US" sz="19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13" name="Text 1"/>
          <p:cNvSpPr/>
          <p:nvPr/>
        </p:nvSpPr>
        <p:spPr>
          <a:xfrm>
            <a:off x="5667375" y="447675"/>
            <a:ext cx="1898082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14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promote.budget.gov.ru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2"/>
          <p:cNvSpPr/>
          <p:nvPr/>
        </p:nvSpPr>
        <p:spPr>
          <a:xfrm>
            <a:off x="6015038" y="3843337"/>
            <a:ext cx="714375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Статистика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3"/>
          <p:cNvSpPr/>
          <p:nvPr/>
        </p:nvSpPr>
        <p:spPr>
          <a:xfrm>
            <a:off x="6015038" y="3995738"/>
            <a:ext cx="809625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Отборы на Портале: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4"/>
          <p:cNvSpPr/>
          <p:nvPr/>
        </p:nvSpPr>
        <p:spPr>
          <a:xfrm>
            <a:off x="6076950" y="4267200"/>
            <a:ext cx="190500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2022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5"/>
          <p:cNvSpPr/>
          <p:nvPr/>
        </p:nvSpPr>
        <p:spPr>
          <a:xfrm>
            <a:off x="6667500" y="4324350"/>
            <a:ext cx="16192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1</a:t>
            </a:r>
            <a:r>
              <a:rPr kumimoji="0" lang="ru-RU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13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6"/>
          <p:cNvSpPr/>
          <p:nvPr/>
        </p:nvSpPr>
        <p:spPr>
          <a:xfrm>
            <a:off x="6653213" y="4633913"/>
            <a:ext cx="1905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2</a:t>
            </a:r>
            <a:r>
              <a:rPr kumimoji="0" lang="ru-RU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63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7"/>
          <p:cNvSpPr/>
          <p:nvPr/>
        </p:nvSpPr>
        <p:spPr>
          <a:xfrm>
            <a:off x="7510463" y="4324350"/>
            <a:ext cx="16192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1</a:t>
            </a:r>
            <a:r>
              <a:rPr kumimoji="0" lang="ru-RU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08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 8"/>
          <p:cNvSpPr/>
          <p:nvPr/>
        </p:nvSpPr>
        <p:spPr>
          <a:xfrm>
            <a:off x="7505700" y="4633913"/>
            <a:ext cx="17145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216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9"/>
          <p:cNvSpPr/>
          <p:nvPr/>
        </p:nvSpPr>
        <p:spPr>
          <a:xfrm>
            <a:off x="8334375" y="4324350"/>
            <a:ext cx="6667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4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 10"/>
          <p:cNvSpPr/>
          <p:nvPr/>
        </p:nvSpPr>
        <p:spPr>
          <a:xfrm>
            <a:off x="8334375" y="4633913"/>
            <a:ext cx="66675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3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 11"/>
          <p:cNvSpPr/>
          <p:nvPr/>
        </p:nvSpPr>
        <p:spPr>
          <a:xfrm>
            <a:off x="6372225" y="4205288"/>
            <a:ext cx="747713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Объявлено, из них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 12"/>
          <p:cNvSpPr/>
          <p:nvPr/>
        </p:nvSpPr>
        <p:spPr>
          <a:xfrm>
            <a:off x="6372225" y="4514850"/>
            <a:ext cx="747713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Объявлено, из них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 13"/>
          <p:cNvSpPr/>
          <p:nvPr/>
        </p:nvSpPr>
        <p:spPr>
          <a:xfrm>
            <a:off x="7353300" y="4205288"/>
            <a:ext cx="466725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Завершено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 14"/>
          <p:cNvSpPr/>
          <p:nvPr/>
        </p:nvSpPr>
        <p:spPr>
          <a:xfrm>
            <a:off x="7353300" y="4514850"/>
            <a:ext cx="466725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Завершено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 15"/>
          <p:cNvSpPr/>
          <p:nvPr/>
        </p:nvSpPr>
        <p:spPr>
          <a:xfrm>
            <a:off x="8153400" y="4205288"/>
            <a:ext cx="419100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Отменено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 16"/>
          <p:cNvSpPr/>
          <p:nvPr/>
        </p:nvSpPr>
        <p:spPr>
          <a:xfrm>
            <a:off x="8153400" y="4514850"/>
            <a:ext cx="419100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Отменено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 17"/>
          <p:cNvSpPr/>
          <p:nvPr/>
        </p:nvSpPr>
        <p:spPr>
          <a:xfrm>
            <a:off x="6076950" y="4586288"/>
            <a:ext cx="190500" cy="95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2023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rtl="0" eaLnBrk="1" fontAlgn="auto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1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1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908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91450" y="285750"/>
            <a:ext cx="959454" cy="3714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833937" y="3843337"/>
            <a:ext cx="995363" cy="99536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05375" y="3914775"/>
            <a:ext cx="852488" cy="8524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76238" y="971550"/>
            <a:ext cx="4105275" cy="41719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833938" y="971550"/>
            <a:ext cx="3914775" cy="267652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366713" y="319088"/>
            <a:ext cx="62769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2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Проактивное информирование о мерах поддержки</a:t>
            </a:r>
            <a:endParaRPr kumimoji="0" lang="en-US" sz="19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8" name="Text 1"/>
          <p:cNvSpPr/>
          <p:nvPr/>
        </p:nvSpPr>
        <p:spPr>
          <a:xfrm>
            <a:off x="6015038" y="4024313"/>
            <a:ext cx="2074996" cy="371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14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Навигатор мер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поддержки на ЕПГУ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2"/>
          <p:cNvSpPr/>
          <p:nvPr/>
        </p:nvSpPr>
        <p:spPr>
          <a:xfrm>
            <a:off x="6015038" y="4476750"/>
            <a:ext cx="1957765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www.gosuslugi.ru/subsidies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rtl="0" eaLnBrk="1" fontAlgn="auto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12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778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91450" y="285750"/>
            <a:ext cx="959454" cy="3714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6239" y="1348436"/>
            <a:ext cx="5193736" cy="3795064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6713" y="319088"/>
            <a:ext cx="6396037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2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8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Профиль получателя субсидии на Портале </a:t>
            </a:r>
            <a:b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+mn-cs"/>
              </a:rPr>
            </a:br>
            <a:r>
              <a:rPr kumimoji="0" lang="en-US" sz="1988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предоставления мер финансовой </a:t>
            </a:r>
            <a:b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+mn-cs"/>
              </a:rPr>
            </a:br>
            <a:r>
              <a:rPr kumimoji="0" lang="en-US" sz="1988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государственной поддержки</a:t>
            </a:r>
            <a:endParaRPr kumimoji="0" lang="en-US" sz="19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7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rtl="0" eaLnBrk="1" fontAlgn="auto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+mn-cs"/>
              </a:rPr>
              <a:t>1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+mn-cs"/>
              </a:rPr>
              <a:t>3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679160" y="1363484"/>
            <a:ext cx="3094784" cy="1238017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5916816" y="1401991"/>
            <a:ext cx="2917093" cy="248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2 варианта формирования профиля: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10" name="Text 3"/>
          <p:cNvSpPr/>
          <p:nvPr/>
        </p:nvSpPr>
        <p:spPr>
          <a:xfrm>
            <a:off x="5867596" y="1770970"/>
            <a:ext cx="2778547" cy="826782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114306" marR="0" lvl="0" indent="-114306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375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Автоматически при подаче заявки на участие в отборе.</a:t>
            </a:r>
          </a:p>
          <a:p>
            <a:pPr marL="114306" marR="0" lvl="0" indent="-114306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375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Организатором отбора непосредственно в реестре профилей (ввод ОГРН (ОГРНИП) + ИНН)</a:t>
            </a:r>
          </a:p>
          <a:p>
            <a:pPr marL="0" marR="0" lvl="0" indent="0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375"/>
              </a:spcAft>
              <a:buClrTx/>
              <a:buSzPct val="100000"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2931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01118" y="2790700"/>
            <a:ext cx="3094784" cy="2117850"/>
          </a:xfrm>
          <a:prstGeom prst="rect">
            <a:avLst/>
          </a:prstGeom>
        </p:spPr>
      </p:pic>
      <p:sp>
        <p:nvSpPr>
          <p:cNvPr id="12" name="Text 1"/>
          <p:cNvSpPr/>
          <p:nvPr/>
        </p:nvSpPr>
        <p:spPr>
          <a:xfrm>
            <a:off x="5938774" y="2829207"/>
            <a:ext cx="2917093" cy="248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Справочная информация: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13" name="Text 3"/>
          <p:cNvSpPr/>
          <p:nvPr/>
        </p:nvSpPr>
        <p:spPr>
          <a:xfrm>
            <a:off x="5752289" y="3198186"/>
            <a:ext cx="2998615" cy="826782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114306" marR="0" lvl="0" indent="-114306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375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Содержит информацию о конкретном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заявителе на основании данных,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полученных от ФНС России,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Минцифры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России, Федерального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казначейства,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Рособрнадзора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и иных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ведомств. Окажет помощь в принятии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решения о предоставлении субсидии</a:t>
            </a:r>
          </a:p>
          <a:p>
            <a:pPr marL="114306" marR="0" lvl="0" indent="-114306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375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Версионирование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профиля и хранение в течение года.</a:t>
            </a:r>
          </a:p>
          <a:p>
            <a:pPr marL="114306" marR="0" lvl="0" indent="-114306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375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Возможность ежедневного запуска проверок</a:t>
            </a:r>
          </a:p>
          <a:p>
            <a:pPr marL="0" marR="0" lvl="0" indent="0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375"/>
              </a:spcAft>
              <a:buClrTx/>
              <a:buSzPct val="100000"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2931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0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62312" y="2185988"/>
            <a:ext cx="5538788" cy="1981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791450" y="285750"/>
            <a:ext cx="959454" cy="3714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76238" y="1266825"/>
            <a:ext cx="5305425" cy="3557588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6713" y="319088"/>
            <a:ext cx="5422883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2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8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Профиль получателя субсидии на Портале 
предоставления мер финансовой 
государственной поддержки</a:t>
            </a:r>
            <a:endParaRPr kumimoji="0" lang="en-US" sz="19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6" name="Text 1"/>
          <p:cNvSpPr/>
          <p:nvPr/>
        </p:nvSpPr>
        <p:spPr>
          <a:xfrm>
            <a:off x="6267450" y="2900363"/>
            <a:ext cx="1885950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Раздел «Результаты проверок» 
содержит информацию 
по проверкам организации 
по различным критериям.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rtl="0" eaLnBrk="1" fontAlgn="auto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1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4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211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54409D-B941-5442-A191-46B5A702E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lum bright="20000" contrast="-40000"/>
          </a:blip>
          <a:srcRect r="1084" b="5243"/>
          <a:stretch/>
        </p:blipFill>
        <p:spPr>
          <a:xfrm>
            <a:off x="3350733" y="9525"/>
            <a:ext cx="5793268" cy="51339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CBB55-480E-A348-A3C3-BC647254B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" y="550480"/>
            <a:ext cx="357923" cy="372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910A41-3172-3D48-B0DE-1ADFAACD0D54}"/>
              </a:ext>
            </a:extLst>
          </p:cNvPr>
          <p:cNvSpPr txBox="1"/>
          <p:nvPr/>
        </p:nvSpPr>
        <p:spPr>
          <a:xfrm>
            <a:off x="893704" y="569668"/>
            <a:ext cx="3395037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0" i="0" u="none" strike="noStrike" kern="1200" cap="none" spc="0" normalizeH="0" baseline="0" noProof="0" dirty="0">
                <a:ln>
                  <a:noFill/>
                </a:ln>
                <a:solidFill>
                  <a:srgbClr val="C0A158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МИНФИН</a:t>
            </a: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0" i="0" u="none" strike="noStrike" kern="1200" cap="none" spc="0" normalizeH="0" baseline="0" noProof="0" dirty="0">
                <a:ln>
                  <a:noFill/>
                </a:ln>
                <a:solidFill>
                  <a:srgbClr val="C0A158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РОССИИ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1F254-5848-EE4C-923C-3A7F3519BE7C}"/>
              </a:ext>
            </a:extLst>
          </p:cNvPr>
          <p:cNvSpPr txBox="1"/>
          <p:nvPr/>
        </p:nvSpPr>
        <p:spPr>
          <a:xfrm>
            <a:off x="399195" y="1825163"/>
            <a:ext cx="42934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+mn-cs"/>
              </a:rPr>
              <a:t>Повышение качества социальных услуг - социальный заказ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4049707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" name="Прямая соединительная линия 114"/>
          <p:cNvCxnSpPr/>
          <p:nvPr/>
        </p:nvCxnSpPr>
        <p:spPr>
          <a:xfrm flipV="1">
            <a:off x="4777041" y="3130963"/>
            <a:ext cx="2161668" cy="67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91450" y="285750"/>
            <a:ext cx="959454" cy="3714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95988" y="1304925"/>
            <a:ext cx="342900" cy="3571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453187" y="1304925"/>
            <a:ext cx="328613" cy="3524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67525" y="1304925"/>
            <a:ext cx="338138" cy="3524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434262" y="1285875"/>
            <a:ext cx="385763" cy="3905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88797" y="1309689"/>
            <a:ext cx="350341" cy="34914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458200" y="1314450"/>
            <a:ext cx="290513" cy="31908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262813" y="1419225"/>
            <a:ext cx="136915" cy="119063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7810500" y="1419225"/>
            <a:ext cx="141936" cy="1190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23863" y="1638300"/>
            <a:ext cx="1914525" cy="490538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381750" y="1743988"/>
            <a:ext cx="2366963" cy="42862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3205162" y="1081088"/>
            <a:ext cx="2624138" cy="104775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423863" y="2371725"/>
            <a:ext cx="1504950" cy="428625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5248275" y="2330688"/>
            <a:ext cx="1719263" cy="428625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423863" y="3252788"/>
            <a:ext cx="1504950" cy="428625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6296025" y="2913133"/>
            <a:ext cx="1895475" cy="428625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423863" y="4115303"/>
            <a:ext cx="1504950" cy="428625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6296025" y="3485545"/>
            <a:ext cx="1895475" cy="428625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6296024" y="4151124"/>
            <a:ext cx="1895475" cy="357188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3748088" y="4115405"/>
            <a:ext cx="1504950" cy="428625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3813245" y="4684270"/>
            <a:ext cx="1462088" cy="428625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2019300" y="2371725"/>
            <a:ext cx="1728788" cy="428625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7243763" y="2324203"/>
            <a:ext cx="1504950" cy="428625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3633787" y="2939511"/>
            <a:ext cx="1728788" cy="428625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35"/>
          <a:srcRect/>
          <a:stretch/>
        </p:blipFill>
        <p:spPr>
          <a:xfrm>
            <a:off x="3279167" y="1176338"/>
            <a:ext cx="222623" cy="215810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3300412" y="1452563"/>
            <a:ext cx="2433638" cy="581025"/>
          </a:xfrm>
          <a:prstGeom prst="rect">
            <a:avLst/>
          </a:prstGeom>
        </p:spPr>
      </p:pic>
      <p:pic>
        <p:nvPicPr>
          <p:cNvPr id="30" name="Image 28" descr="preencoded.png"/>
          <p:cNvPicPr>
            <a:picLocks noChangeAspect="1"/>
          </p:cNvPicPr>
          <p:nvPr/>
        </p:nvPicPr>
        <p:blipFill>
          <a:blip r:embed="rId38"/>
          <a:srcRect/>
          <a:stretch/>
        </p:blipFill>
        <p:spPr>
          <a:xfrm>
            <a:off x="300037" y="2243137"/>
            <a:ext cx="252413" cy="252413"/>
          </a:xfrm>
          <a:prstGeom prst="rect">
            <a:avLst/>
          </a:prstGeom>
        </p:spPr>
      </p:pic>
      <p:pic>
        <p:nvPicPr>
          <p:cNvPr id="31" name="Image 29" descr="preencoded.png"/>
          <p:cNvPicPr>
            <a:picLocks noChangeAspect="1"/>
          </p:cNvPicPr>
          <p:nvPr/>
        </p:nvPicPr>
        <p:blipFill>
          <a:blip r:embed="rId38"/>
          <a:srcRect/>
          <a:stretch/>
        </p:blipFill>
        <p:spPr>
          <a:xfrm>
            <a:off x="300037" y="3128962"/>
            <a:ext cx="252413" cy="252413"/>
          </a:xfrm>
          <a:prstGeom prst="rect">
            <a:avLst/>
          </a:prstGeom>
        </p:spPr>
      </p:pic>
      <p:pic>
        <p:nvPicPr>
          <p:cNvPr id="32" name="Image 30" descr="preencoded.png"/>
          <p:cNvPicPr>
            <a:picLocks noChangeAspect="1"/>
          </p:cNvPicPr>
          <p:nvPr/>
        </p:nvPicPr>
        <p:blipFill>
          <a:blip r:embed="rId39"/>
          <a:srcRect/>
          <a:stretch/>
        </p:blipFill>
        <p:spPr>
          <a:xfrm>
            <a:off x="3523084" y="2838957"/>
            <a:ext cx="252413" cy="252413"/>
          </a:xfrm>
          <a:prstGeom prst="rect">
            <a:avLst/>
          </a:prstGeom>
        </p:spPr>
      </p:pic>
      <p:pic>
        <p:nvPicPr>
          <p:cNvPr id="34" name="Image 32" descr="preencoded.png"/>
          <p:cNvPicPr>
            <a:picLocks noChangeAspect="1"/>
          </p:cNvPicPr>
          <p:nvPr/>
        </p:nvPicPr>
        <p:blipFill>
          <a:blip r:embed="rId40"/>
          <a:srcRect/>
          <a:stretch/>
        </p:blipFill>
        <p:spPr>
          <a:xfrm>
            <a:off x="6172200" y="2817882"/>
            <a:ext cx="252413" cy="252413"/>
          </a:xfrm>
          <a:prstGeom prst="rect">
            <a:avLst/>
          </a:prstGeom>
        </p:spPr>
      </p:pic>
      <p:pic>
        <p:nvPicPr>
          <p:cNvPr id="35" name="Image 33" descr="preencoded.png"/>
          <p:cNvPicPr>
            <a:picLocks noChangeAspect="1"/>
          </p:cNvPicPr>
          <p:nvPr/>
        </p:nvPicPr>
        <p:blipFill>
          <a:blip r:embed="rId40"/>
          <a:srcRect/>
          <a:stretch/>
        </p:blipFill>
        <p:spPr>
          <a:xfrm>
            <a:off x="5119687" y="2178287"/>
            <a:ext cx="252413" cy="252413"/>
          </a:xfrm>
          <a:prstGeom prst="rect">
            <a:avLst/>
          </a:prstGeom>
        </p:spPr>
      </p:pic>
      <p:pic>
        <p:nvPicPr>
          <p:cNvPr id="36" name="Image 34" descr="preencoded.png"/>
          <p:cNvPicPr>
            <a:picLocks noChangeAspect="1"/>
          </p:cNvPicPr>
          <p:nvPr/>
        </p:nvPicPr>
        <p:blipFill>
          <a:blip r:embed="rId41"/>
          <a:srcRect/>
          <a:stretch/>
        </p:blipFill>
        <p:spPr>
          <a:xfrm>
            <a:off x="7134225" y="2195615"/>
            <a:ext cx="252413" cy="252413"/>
          </a:xfrm>
          <a:prstGeom prst="rect">
            <a:avLst/>
          </a:prstGeom>
        </p:spPr>
      </p:pic>
      <p:pic>
        <p:nvPicPr>
          <p:cNvPr id="37" name="Image 35" descr="preencoded.png"/>
          <p:cNvPicPr>
            <a:picLocks noChangeAspect="1"/>
          </p:cNvPicPr>
          <p:nvPr/>
        </p:nvPicPr>
        <p:blipFill>
          <a:blip r:embed="rId38"/>
          <a:srcRect/>
          <a:stretch/>
        </p:blipFill>
        <p:spPr>
          <a:xfrm>
            <a:off x="6176605" y="3996002"/>
            <a:ext cx="252413" cy="252413"/>
          </a:xfrm>
          <a:prstGeom prst="rect">
            <a:avLst/>
          </a:prstGeom>
        </p:spPr>
      </p:pic>
      <p:pic>
        <p:nvPicPr>
          <p:cNvPr id="38" name="Image 36" descr="preencoded.png"/>
          <p:cNvPicPr>
            <a:picLocks noChangeAspect="1"/>
          </p:cNvPicPr>
          <p:nvPr/>
        </p:nvPicPr>
        <p:blipFill>
          <a:blip r:embed="rId40"/>
          <a:srcRect/>
          <a:stretch/>
        </p:blipFill>
        <p:spPr>
          <a:xfrm>
            <a:off x="6172200" y="3404582"/>
            <a:ext cx="252413" cy="252413"/>
          </a:xfrm>
          <a:prstGeom prst="rect">
            <a:avLst/>
          </a:prstGeom>
        </p:spPr>
      </p:pic>
      <p:pic>
        <p:nvPicPr>
          <p:cNvPr id="39" name="Image 37" descr="preencoded.png"/>
          <p:cNvPicPr>
            <a:picLocks noChangeAspect="1"/>
          </p:cNvPicPr>
          <p:nvPr/>
        </p:nvPicPr>
        <p:blipFill>
          <a:blip r:embed="rId38"/>
          <a:srcRect/>
          <a:stretch/>
        </p:blipFill>
        <p:spPr>
          <a:xfrm>
            <a:off x="3689420" y="4636645"/>
            <a:ext cx="252413" cy="252413"/>
          </a:xfrm>
          <a:prstGeom prst="rect">
            <a:avLst/>
          </a:prstGeom>
        </p:spPr>
      </p:pic>
      <p:pic>
        <p:nvPicPr>
          <p:cNvPr id="41" name="Image 39" descr="preencoded.png"/>
          <p:cNvPicPr>
            <a:picLocks noChangeAspect="1"/>
          </p:cNvPicPr>
          <p:nvPr/>
        </p:nvPicPr>
        <p:blipFill>
          <a:blip r:embed="rId38"/>
          <a:srcRect/>
          <a:stretch/>
        </p:blipFill>
        <p:spPr>
          <a:xfrm>
            <a:off x="300037" y="3986715"/>
            <a:ext cx="252413" cy="252413"/>
          </a:xfrm>
          <a:prstGeom prst="rect">
            <a:avLst/>
          </a:prstGeom>
        </p:spPr>
      </p:pic>
      <p:pic>
        <p:nvPicPr>
          <p:cNvPr id="42" name="Image 40" descr="preencoded.png"/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/>
        </p:blipFill>
        <p:spPr>
          <a:xfrm>
            <a:off x="5064918" y="4393348"/>
            <a:ext cx="138113" cy="138113"/>
          </a:xfrm>
          <a:prstGeom prst="rect">
            <a:avLst/>
          </a:prstGeom>
        </p:spPr>
      </p:pic>
      <p:pic>
        <p:nvPicPr>
          <p:cNvPr id="43" name="Image 41" descr="preencoded.png"/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/>
        </p:blipFill>
        <p:spPr>
          <a:xfrm>
            <a:off x="8010525" y="3160782"/>
            <a:ext cx="138113" cy="138113"/>
          </a:xfrm>
          <a:prstGeom prst="rect">
            <a:avLst/>
          </a:prstGeom>
        </p:spPr>
      </p:pic>
      <p:sp>
        <p:nvSpPr>
          <p:cNvPr id="46" name="Text 0"/>
          <p:cNvSpPr/>
          <p:nvPr/>
        </p:nvSpPr>
        <p:spPr>
          <a:xfrm>
            <a:off x="366712" y="319088"/>
            <a:ext cx="6707188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2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88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Система</a:t>
            </a:r>
            <a:r>
              <a:rPr kumimoji="0" lang="en-US" sz="1988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 «Электронный бюджет» в информационном 
обеспечении социального заказа</a:t>
            </a:r>
            <a:endParaRPr kumimoji="0" lang="en-US" sz="19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47" name="Text 1"/>
          <p:cNvSpPr/>
          <p:nvPr/>
        </p:nvSpPr>
        <p:spPr>
          <a:xfrm>
            <a:off x="6119813" y="981075"/>
            <a:ext cx="25336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Федеральные государственные и ведомственные </a:t>
            </a:r>
            <a:b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информационные системы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 2"/>
          <p:cNvSpPr/>
          <p:nvPr/>
        </p:nvSpPr>
        <p:spPr>
          <a:xfrm>
            <a:off x="3581400" y="1162050"/>
            <a:ext cx="177641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Формирование социального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заказа уполномоченным органом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 3"/>
          <p:cNvSpPr/>
          <p:nvPr/>
        </p:nvSpPr>
        <p:spPr>
          <a:xfrm>
            <a:off x="3367087" y="1514475"/>
            <a:ext cx="2014538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Информация о государственных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(муниципальных) услугах в социальной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сфере, а также способе отбора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исполнителей по данным услугам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 4"/>
          <p:cNvSpPr/>
          <p:nvPr/>
        </p:nvSpPr>
        <p:spPr>
          <a:xfrm>
            <a:off x="490537" y="1714500"/>
            <a:ext cx="176688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Отбор из реестра исполнителей 
социальных услуг по социальному 
сертификату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 5"/>
          <p:cNvSpPr/>
          <p:nvPr/>
        </p:nvSpPr>
        <p:spPr>
          <a:xfrm>
            <a:off x="528637" y="2428875"/>
            <a:ext cx="133826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Формирование реестра 
исполнителей социальных услуг 
в ГИИС «Электронный бюджет»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 6"/>
          <p:cNvSpPr/>
          <p:nvPr/>
        </p:nvSpPr>
        <p:spPr>
          <a:xfrm>
            <a:off x="2090738" y="2443163"/>
            <a:ext cx="15716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Формирование реестра исполнителей социальных услуг в информационных системах субъекта РФ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 7"/>
          <p:cNvSpPr/>
          <p:nvPr/>
        </p:nvSpPr>
        <p:spPr>
          <a:xfrm>
            <a:off x="5319713" y="2402125"/>
            <a:ext cx="15716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Формирование организатором отбора объявления об отборе исполнителей социальных услуг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 8"/>
          <p:cNvSpPr/>
          <p:nvPr/>
        </p:nvSpPr>
        <p:spPr>
          <a:xfrm>
            <a:off x="6410325" y="2975045"/>
            <a:ext cx="128111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Проведение конкурса на заключение соглашения </a:t>
            </a:r>
            <a:b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об оказании социальных услуг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 10"/>
          <p:cNvSpPr/>
          <p:nvPr/>
        </p:nvSpPr>
        <p:spPr>
          <a:xfrm>
            <a:off x="6461056" y="4218463"/>
            <a:ext cx="17240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Заключение соглашений с победителями конкурса об оказании социальных услуг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 11"/>
          <p:cNvSpPr/>
          <p:nvPr/>
        </p:nvSpPr>
        <p:spPr>
          <a:xfrm>
            <a:off x="3956121" y="4760470"/>
            <a:ext cx="1252538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Формирование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и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публикаци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я </a:t>
            </a:r>
            <a:r>
              <a:rPr kumimoji="0" lang="en-US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отчета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 </a:t>
            </a:r>
            <a:r>
              <a:rPr kumimoji="0" lang="en-US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об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 исполнении </a:t>
            </a:r>
            <a:r>
              <a:rPr kumimoji="0" lang="en-US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социального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 </a:t>
            </a:r>
            <a:r>
              <a:rPr kumimoji="0" lang="en-US" sz="600" b="1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заказа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 на ЕПБС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 13"/>
          <p:cNvSpPr/>
          <p:nvPr/>
        </p:nvSpPr>
        <p:spPr>
          <a:xfrm>
            <a:off x="6410325" y="3561745"/>
            <a:ext cx="152876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Определение победителей конкурса на заключение соглашений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об оказании социальных услуг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 14"/>
          <p:cNvSpPr/>
          <p:nvPr/>
        </p:nvSpPr>
        <p:spPr>
          <a:xfrm>
            <a:off x="7334250" y="2395640"/>
            <a:ext cx="13811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Подача заявления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на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</a:t>
            </a: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включение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в реестр аккредитованных участников конкурса (РКУ)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 15"/>
          <p:cNvSpPr/>
          <p:nvPr/>
        </p:nvSpPr>
        <p:spPr>
          <a:xfrm>
            <a:off x="528638" y="3324225"/>
            <a:ext cx="130492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Заключение соглашений 
с исполнителями социальных 
услуг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 16"/>
          <p:cNvSpPr/>
          <p:nvPr/>
        </p:nvSpPr>
        <p:spPr>
          <a:xfrm>
            <a:off x="3829050" y="3017732"/>
            <a:ext cx="148590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Формирование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реестр</a:t>
            </a: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а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недобросовестных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исполнителей</a:t>
            </a: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социальных услуг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 17"/>
          <p:cNvSpPr/>
          <p:nvPr/>
        </p:nvSpPr>
        <p:spPr>
          <a:xfrm>
            <a:off x="528638" y="4181978"/>
            <a:ext cx="128587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Публикация сведений 
об исполнителях социальных 
услуг на ЕПБС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 18"/>
          <p:cNvSpPr/>
          <p:nvPr/>
        </p:nvSpPr>
        <p:spPr>
          <a:xfrm>
            <a:off x="3848100" y="4182080"/>
            <a:ext cx="128587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Оказание услуг гражданам исполнителями социальных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услуг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 течении года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 19"/>
          <p:cNvSpPr/>
          <p:nvPr/>
        </p:nvSpPr>
        <p:spPr>
          <a:xfrm>
            <a:off x="6510337" y="1834475"/>
            <a:ext cx="171926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Отбор исполнителей социальных 
услуг по конкурсу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rtl="0" eaLnBrk="1" fontAlgn="auto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+mn-cs"/>
              </a:rPr>
              <a:t>1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+mn-cs"/>
              </a:rPr>
              <a:t>6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1037617" y="2128838"/>
            <a:ext cx="0" cy="24288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1021403" y="2811193"/>
            <a:ext cx="0" cy="42862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1021403" y="3673610"/>
            <a:ext cx="0" cy="43931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7791450" y="2163796"/>
            <a:ext cx="0" cy="16689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6617493" y="2178287"/>
            <a:ext cx="0" cy="16689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>
            <a:stCxn id="19" idx="3"/>
            <a:endCxn id="22" idx="1"/>
          </p:cNvCxnSpPr>
          <p:nvPr/>
        </p:nvCxnSpPr>
        <p:spPr>
          <a:xfrm>
            <a:off x="1928813" y="4329616"/>
            <a:ext cx="1819275" cy="10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>
            <a:off x="4573366" y="4531461"/>
            <a:ext cx="0" cy="16689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>
            <a:stCxn id="21" idx="1"/>
            <a:endCxn id="22" idx="3"/>
          </p:cNvCxnSpPr>
          <p:nvPr/>
        </p:nvCxnSpPr>
        <p:spPr>
          <a:xfrm flipH="1">
            <a:off x="5253038" y="4329718"/>
            <a:ext cx="1042986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7791045" y="2742693"/>
            <a:ext cx="0" cy="17044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>
            <a:off x="6617493" y="2742693"/>
            <a:ext cx="0" cy="17044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7120849" y="3324225"/>
            <a:ext cx="0" cy="16689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>
            <a:stCxn id="20" idx="2"/>
            <a:endCxn id="21" idx="0"/>
          </p:cNvCxnSpPr>
          <p:nvPr/>
        </p:nvCxnSpPr>
        <p:spPr>
          <a:xfrm flipH="1">
            <a:off x="7243762" y="3914170"/>
            <a:ext cx="1" cy="23695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1472119" y="2800350"/>
            <a:ext cx="0" cy="3604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>
            <a:endCxn id="27" idx="1"/>
          </p:cNvCxnSpPr>
          <p:nvPr/>
        </p:nvCxnSpPr>
        <p:spPr>
          <a:xfrm flipV="1">
            <a:off x="1472119" y="3153824"/>
            <a:ext cx="2161668" cy="67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2090737" y="3018415"/>
            <a:ext cx="104298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проверка на наличие в реестре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314950" y="3001538"/>
            <a:ext cx="104298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проверка на наличие в реестре</a:t>
            </a: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45"/>
          <a:stretch/>
        </p:blipFill>
        <p:spPr bwMode="auto">
          <a:xfrm>
            <a:off x="1703108" y="3462400"/>
            <a:ext cx="215545" cy="184753"/>
          </a:xfrm>
          <a:prstGeom prst="round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45"/>
          <a:stretch/>
        </p:blipFill>
        <p:spPr bwMode="auto">
          <a:xfrm>
            <a:off x="7979163" y="4300971"/>
            <a:ext cx="215545" cy="184753"/>
          </a:xfrm>
          <a:prstGeom prst="roundRect">
            <a:avLst/>
          </a:prstGeom>
        </p:spPr>
      </p:pic>
      <p:sp>
        <p:nvSpPr>
          <p:cNvPr id="89" name="Text 1"/>
          <p:cNvSpPr/>
          <p:nvPr/>
        </p:nvSpPr>
        <p:spPr>
          <a:xfrm>
            <a:off x="1848015" y="3458263"/>
            <a:ext cx="54975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Декабрь 2023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Text 1"/>
          <p:cNvSpPr/>
          <p:nvPr/>
        </p:nvSpPr>
        <p:spPr>
          <a:xfrm>
            <a:off x="8137129" y="4279712"/>
            <a:ext cx="54975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Декабрь 2023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60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54409D-B941-5442-A191-46B5A702E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lum bright="20000" contrast="-40000"/>
          </a:blip>
          <a:srcRect r="1084" b="5243"/>
          <a:stretch/>
        </p:blipFill>
        <p:spPr>
          <a:xfrm>
            <a:off x="3350733" y="9525"/>
            <a:ext cx="5793268" cy="51339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CBB55-480E-A348-A3C3-BC647254B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2" y="550481"/>
            <a:ext cx="357923" cy="372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910A41-3172-3D48-B0DE-1ADFAACD0D54}"/>
              </a:ext>
            </a:extLst>
          </p:cNvPr>
          <p:cNvSpPr txBox="1"/>
          <p:nvPr/>
        </p:nvSpPr>
        <p:spPr>
          <a:xfrm>
            <a:off x="893704" y="569668"/>
            <a:ext cx="3395037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10000"/>
              </a:lnSpc>
              <a:defRPr/>
            </a:pPr>
            <a:r>
              <a:rPr lang="ru-RU" sz="825" dirty="0">
                <a:solidFill>
                  <a:srgbClr val="C0A158"/>
                </a:solidFill>
                <a:latin typeface="Montserrat Medium" pitchFamily="2" charset="0"/>
              </a:rPr>
              <a:t>МИНФИН</a:t>
            </a:r>
          </a:p>
          <a:p>
            <a:pPr defTabSz="685800">
              <a:lnSpc>
                <a:spcPct val="110000"/>
              </a:lnSpc>
              <a:defRPr/>
            </a:pPr>
            <a:r>
              <a:rPr lang="ru-RU" sz="825" dirty="0">
                <a:solidFill>
                  <a:srgbClr val="C0A158"/>
                </a:solidFill>
                <a:latin typeface="Montserrat Medium" pitchFamily="2" charset="0"/>
              </a:rPr>
              <a:t>РОССИИ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1F254-5848-EE4C-923C-3A7F3519BE7C}"/>
              </a:ext>
            </a:extLst>
          </p:cNvPr>
          <p:cNvSpPr txBox="1"/>
          <p:nvPr/>
        </p:nvSpPr>
        <p:spPr>
          <a:xfrm>
            <a:off x="399196" y="2224649"/>
            <a:ext cx="52041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prstClr val="white"/>
                </a:solidFill>
                <a:latin typeface="Spectral" panose="02020502060000000000" pitchFamily="18" charset="-52"/>
              </a:rPr>
              <a:t>О новой системе </a:t>
            </a:r>
            <a:r>
              <a:rPr lang="en-US" sz="3200" b="1" dirty="0">
                <a:solidFill>
                  <a:schemeClr val="bg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управления 
капитальными вложениями</a:t>
            </a:r>
            <a:r>
              <a:rPr lang="ru-RU" sz="3200" b="1" dirty="0">
                <a:solidFill>
                  <a:schemeClr val="bg1"/>
                </a:solidFill>
                <a:latin typeface="Spectral" panose="02020502060000000000" pitchFamily="18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0098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6238" y="3795713"/>
            <a:ext cx="8372475" cy="47148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6238" y="4371975"/>
            <a:ext cx="8372475" cy="4714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4350" y="3924300"/>
            <a:ext cx="33338" cy="228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4350" y="4495800"/>
            <a:ext cx="33338" cy="2286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90963" y="3924300"/>
            <a:ext cx="33338" cy="2286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38925" y="3924300"/>
            <a:ext cx="33338" cy="2286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46150" y="2360613"/>
            <a:ext cx="50800" cy="1460499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389188" y="2360613"/>
            <a:ext cx="50800" cy="146049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17938" y="2360613"/>
            <a:ext cx="50800" cy="1460499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246688" y="2360613"/>
            <a:ext cx="50800" cy="1460499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675438" y="2360613"/>
            <a:ext cx="50800" cy="1460499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104188" y="2360613"/>
            <a:ext cx="50800" cy="1460499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791450" y="285750"/>
            <a:ext cx="959455" cy="371475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76238" y="2905125"/>
            <a:ext cx="1223963" cy="357188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09575" y="2938463"/>
            <a:ext cx="1157288" cy="290513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667250" y="2905125"/>
            <a:ext cx="1223963" cy="357188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100763" y="2905125"/>
            <a:ext cx="1223963" cy="357188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7539038" y="2724150"/>
            <a:ext cx="1223963" cy="719138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3139282" y="2490789"/>
            <a:ext cx="1381125" cy="9906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376238" y="1533525"/>
            <a:ext cx="1223963" cy="852488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804988" y="1533525"/>
            <a:ext cx="1223963" cy="852488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3233738" y="1533525"/>
            <a:ext cx="1223963" cy="852488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667250" y="1533525"/>
            <a:ext cx="1223963" cy="852488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096000" y="1533525"/>
            <a:ext cx="1223963" cy="852488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524750" y="1533525"/>
            <a:ext cx="1223963" cy="852488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3177381" y="2538413"/>
            <a:ext cx="1302279" cy="200025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7577138" y="2757488"/>
            <a:ext cx="1157288" cy="200025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3177381" y="2767014"/>
            <a:ext cx="1302279" cy="204788"/>
          </a:xfrm>
          <a:prstGeom prst="rect">
            <a:avLst/>
          </a:prstGeom>
        </p:spPr>
      </p:pic>
      <p:pic>
        <p:nvPicPr>
          <p:cNvPr id="30" name="Image 28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7577138" y="2981325"/>
            <a:ext cx="1157288" cy="204788"/>
          </a:xfrm>
          <a:prstGeom prst="rect">
            <a:avLst/>
          </a:prstGeom>
        </p:spPr>
      </p:pic>
      <p:pic>
        <p:nvPicPr>
          <p:cNvPr id="31" name="Image 29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3177381" y="3001962"/>
            <a:ext cx="1302279" cy="204788"/>
          </a:xfrm>
          <a:prstGeom prst="rect">
            <a:avLst/>
          </a:prstGeom>
        </p:spPr>
      </p:pic>
      <p:pic>
        <p:nvPicPr>
          <p:cNvPr id="32" name="Image 30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7577138" y="3205163"/>
            <a:ext cx="1157288" cy="204788"/>
          </a:xfrm>
          <a:prstGeom prst="rect">
            <a:avLst/>
          </a:prstGeom>
        </p:spPr>
      </p:pic>
      <p:pic>
        <p:nvPicPr>
          <p:cNvPr id="34" name="Image 32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3177381" y="3234532"/>
            <a:ext cx="1302279" cy="200025"/>
          </a:xfrm>
          <a:prstGeom prst="rect">
            <a:avLst/>
          </a:prstGeom>
        </p:spPr>
      </p:pic>
      <p:pic>
        <p:nvPicPr>
          <p:cNvPr id="35" name="Image 33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700588" y="2938463"/>
            <a:ext cx="1157288" cy="290513"/>
          </a:xfrm>
          <a:prstGeom prst="rect">
            <a:avLst/>
          </a:prstGeom>
        </p:spPr>
      </p:pic>
      <p:pic>
        <p:nvPicPr>
          <p:cNvPr id="36" name="Image 34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138863" y="2938463"/>
            <a:ext cx="1157288" cy="290513"/>
          </a:xfrm>
          <a:prstGeom prst="rect">
            <a:avLst/>
          </a:prstGeom>
        </p:spPr>
      </p:pic>
      <p:pic>
        <p:nvPicPr>
          <p:cNvPr id="37" name="Image 35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1319213" y="3033713"/>
            <a:ext cx="147638" cy="106339"/>
          </a:xfrm>
          <a:prstGeom prst="rect">
            <a:avLst/>
          </a:prstGeom>
        </p:spPr>
      </p:pic>
      <p:pic>
        <p:nvPicPr>
          <p:cNvPr id="38" name="Image 36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4210050" y="2590800"/>
            <a:ext cx="147638" cy="106339"/>
          </a:xfrm>
          <a:prstGeom prst="rect">
            <a:avLst/>
          </a:prstGeom>
        </p:spPr>
      </p:pic>
      <p:pic>
        <p:nvPicPr>
          <p:cNvPr id="39" name="Image 37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7081838" y="3038475"/>
            <a:ext cx="147638" cy="106339"/>
          </a:xfrm>
          <a:prstGeom prst="rect">
            <a:avLst/>
          </a:prstGeom>
        </p:spPr>
      </p:pic>
      <p:pic>
        <p:nvPicPr>
          <p:cNvPr id="40" name="Image 38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8529638" y="2800350"/>
            <a:ext cx="147638" cy="106339"/>
          </a:xfrm>
          <a:prstGeom prst="rect">
            <a:avLst/>
          </a:prstGeom>
        </p:spPr>
      </p:pic>
      <p:pic>
        <p:nvPicPr>
          <p:cNvPr id="41" name="Image 39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1647825" y="1936604"/>
            <a:ext cx="109538" cy="70142"/>
          </a:xfrm>
          <a:prstGeom prst="rect">
            <a:avLst/>
          </a:prstGeom>
        </p:spPr>
      </p:pic>
      <p:pic>
        <p:nvPicPr>
          <p:cNvPr id="42" name="Image 40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3076575" y="1936604"/>
            <a:ext cx="109538" cy="70142"/>
          </a:xfrm>
          <a:prstGeom prst="rect">
            <a:avLst/>
          </a:prstGeom>
        </p:spPr>
      </p:pic>
      <p:pic>
        <p:nvPicPr>
          <p:cNvPr id="43" name="Image 41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4505325" y="1936604"/>
            <a:ext cx="109538" cy="70142"/>
          </a:xfrm>
          <a:prstGeom prst="rect">
            <a:avLst/>
          </a:prstGeom>
        </p:spPr>
      </p:pic>
      <p:pic>
        <p:nvPicPr>
          <p:cNvPr id="44" name="Image 42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5934075" y="1936604"/>
            <a:ext cx="109538" cy="70142"/>
          </a:xfrm>
          <a:prstGeom prst="rect">
            <a:avLst/>
          </a:prstGeom>
        </p:spPr>
      </p:pic>
      <p:pic>
        <p:nvPicPr>
          <p:cNvPr id="45" name="Image 43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7362825" y="1936604"/>
            <a:ext cx="109538" cy="70142"/>
          </a:xfrm>
          <a:prstGeom prst="rect">
            <a:avLst/>
          </a:prstGeom>
        </p:spPr>
      </p:pic>
      <p:sp>
        <p:nvSpPr>
          <p:cNvPr id="46" name="Text 0"/>
          <p:cNvSpPr/>
          <p:nvPr/>
        </p:nvSpPr>
        <p:spPr>
          <a:xfrm>
            <a:off x="595313" y="3895725"/>
            <a:ext cx="2147888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88"/>
              </a:lnSpc>
            </a:pPr>
            <a:r>
              <a:rPr lang="en-US" sz="90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Компонент управления капитальными вложениями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1"/>
          <p:cNvSpPr/>
          <p:nvPr/>
        </p:nvSpPr>
        <p:spPr>
          <a:xfrm>
            <a:off x="614363" y="4543425"/>
            <a:ext cx="7439025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88"/>
              </a:lnSpc>
            </a:pPr>
            <a:r>
              <a:rPr lang="en-US" sz="90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ГАС «Управление» - визуализация дашборда мониторинга объектов капитального строительства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2"/>
          <p:cNvSpPr/>
          <p:nvPr/>
        </p:nvSpPr>
        <p:spPr>
          <a:xfrm>
            <a:off x="3990975" y="3895725"/>
            <a:ext cx="1671638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88"/>
              </a:lnSpc>
            </a:pPr>
            <a:r>
              <a:rPr lang="en-US" sz="90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ГИИС «Электронный 
бюджет»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 3"/>
          <p:cNvSpPr/>
          <p:nvPr/>
        </p:nvSpPr>
        <p:spPr>
          <a:xfrm>
            <a:off x="6715125" y="3895725"/>
            <a:ext cx="1671638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88"/>
              </a:lnSpc>
            </a:pPr>
            <a:r>
              <a:rPr lang="en-US" sz="90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СМЭВ 3
НСУД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4"/>
          <p:cNvSpPr/>
          <p:nvPr/>
        </p:nvSpPr>
        <p:spPr>
          <a:xfrm>
            <a:off x="366713" y="319088"/>
            <a:ext cx="6891338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7"/>
              </a:lnSpc>
            </a:pPr>
            <a:r>
              <a:rPr lang="en-US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Информационное взаимодействие ИС в рамках схемы 
жизненного цикла объекта капитального строительства</a:t>
            </a:r>
            <a:endParaRPr lang="en-US" sz="1988" dirty="0">
              <a:latin typeface="Spectral" panose="02020502060000000000" pitchFamily="18" charset="-52"/>
            </a:endParaRPr>
          </a:p>
        </p:txBody>
      </p:sp>
      <p:sp>
        <p:nvSpPr>
          <p:cNvPr id="51" name="Text 5"/>
          <p:cNvSpPr/>
          <p:nvPr/>
        </p:nvSpPr>
        <p:spPr>
          <a:xfrm>
            <a:off x="366713" y="1143000"/>
            <a:ext cx="661988" cy="233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8"/>
              </a:lnSpc>
            </a:pPr>
            <a:r>
              <a:rPr lang="en-US" sz="1500" dirty="0">
                <a:solidFill>
                  <a:srgbClr val="293142"/>
                </a:solidFill>
                <a:latin typeface="Montserrat" pitchFamily="2" charset="-52"/>
                <a:ea typeface="Montserrat Regular" pitchFamily="34" charset="-122"/>
                <a:cs typeface="Montserrat Regular" pitchFamily="34" charset="-120"/>
              </a:rPr>
              <a:t>Этапы:</a:t>
            </a:r>
            <a:endParaRPr lang="en-US" sz="1500" dirty="0">
              <a:latin typeface="Montserrat" pitchFamily="2" charset="-52"/>
            </a:endParaRPr>
          </a:p>
        </p:txBody>
      </p:sp>
      <p:sp>
        <p:nvSpPr>
          <p:cNvPr id="52" name="Text 6"/>
          <p:cNvSpPr/>
          <p:nvPr/>
        </p:nvSpPr>
        <p:spPr>
          <a:xfrm>
            <a:off x="480480" y="1625598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85"/>
              </a:lnSpc>
            </a:pPr>
            <a:r>
              <a:rPr lang="en-US" sz="135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01</a:t>
            </a:r>
            <a:endParaRPr lang="en-US" sz="1350" dirty="0">
              <a:latin typeface="Spectral" panose="02020502060000000000" pitchFamily="18" charset="-52"/>
            </a:endParaRPr>
          </a:p>
        </p:txBody>
      </p:sp>
      <p:sp>
        <p:nvSpPr>
          <p:cNvPr id="53" name="Text 7"/>
          <p:cNvSpPr/>
          <p:nvPr/>
        </p:nvSpPr>
        <p:spPr>
          <a:xfrm>
            <a:off x="1909230" y="1625598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85"/>
              </a:lnSpc>
            </a:pPr>
            <a:r>
              <a:rPr lang="en-US" sz="135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02</a:t>
            </a:r>
            <a:endParaRPr lang="en-US" sz="1350" dirty="0">
              <a:latin typeface="Spectral" panose="02020502060000000000" pitchFamily="18" charset="-52"/>
            </a:endParaRPr>
          </a:p>
        </p:txBody>
      </p:sp>
      <p:sp>
        <p:nvSpPr>
          <p:cNvPr id="54" name="Text 8"/>
          <p:cNvSpPr/>
          <p:nvPr/>
        </p:nvSpPr>
        <p:spPr>
          <a:xfrm>
            <a:off x="3337980" y="1625598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85"/>
              </a:lnSpc>
            </a:pPr>
            <a:r>
              <a:rPr lang="en-US" sz="135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03</a:t>
            </a:r>
            <a:endParaRPr lang="en-US" sz="1350" dirty="0">
              <a:latin typeface="Spectral" panose="02020502060000000000" pitchFamily="18" charset="-52"/>
            </a:endParaRPr>
          </a:p>
        </p:txBody>
      </p:sp>
      <p:sp>
        <p:nvSpPr>
          <p:cNvPr id="55" name="Text 9"/>
          <p:cNvSpPr/>
          <p:nvPr/>
        </p:nvSpPr>
        <p:spPr>
          <a:xfrm>
            <a:off x="4766730" y="1625598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85"/>
              </a:lnSpc>
            </a:pPr>
            <a:r>
              <a:rPr lang="en-US" sz="135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04</a:t>
            </a:r>
            <a:endParaRPr lang="en-US" sz="1350" dirty="0">
              <a:latin typeface="Spectral" panose="02020502060000000000" pitchFamily="18" charset="-52"/>
            </a:endParaRPr>
          </a:p>
        </p:txBody>
      </p:sp>
      <p:sp>
        <p:nvSpPr>
          <p:cNvPr id="56" name="Text 10"/>
          <p:cNvSpPr/>
          <p:nvPr/>
        </p:nvSpPr>
        <p:spPr>
          <a:xfrm>
            <a:off x="6195480" y="1625598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85"/>
              </a:lnSpc>
            </a:pPr>
            <a:r>
              <a:rPr lang="en-US" sz="135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05</a:t>
            </a:r>
            <a:endParaRPr lang="en-US" sz="1350" dirty="0">
              <a:latin typeface="Spectral" panose="02020502060000000000" pitchFamily="18" charset="-52"/>
            </a:endParaRPr>
          </a:p>
        </p:txBody>
      </p:sp>
      <p:sp>
        <p:nvSpPr>
          <p:cNvPr id="57" name="Text 11"/>
          <p:cNvSpPr/>
          <p:nvPr/>
        </p:nvSpPr>
        <p:spPr>
          <a:xfrm>
            <a:off x="7624230" y="1625598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85"/>
              </a:lnSpc>
            </a:pPr>
            <a:r>
              <a:rPr lang="en-US" sz="135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06</a:t>
            </a:r>
            <a:endParaRPr lang="en-US" sz="1350" dirty="0">
              <a:latin typeface="Spectral" panose="02020502060000000000" pitchFamily="18" charset="-52"/>
            </a:endParaRPr>
          </a:p>
        </p:txBody>
      </p:sp>
      <p:sp>
        <p:nvSpPr>
          <p:cNvPr id="58" name="Text 12"/>
          <p:cNvSpPr/>
          <p:nvPr/>
        </p:nvSpPr>
        <p:spPr>
          <a:xfrm>
            <a:off x="480480" y="1835148"/>
            <a:ext cx="108585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75"/>
              </a:lnSpc>
            </a:pP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Инициация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13"/>
          <p:cNvSpPr/>
          <p:nvPr/>
        </p:nvSpPr>
        <p:spPr>
          <a:xfrm>
            <a:off x="1909230" y="1835148"/>
            <a:ext cx="108585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75"/>
              </a:lnSpc>
            </a:pP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Планирование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14"/>
          <p:cNvSpPr/>
          <p:nvPr/>
        </p:nvSpPr>
        <p:spPr>
          <a:xfrm>
            <a:off x="3337980" y="1835148"/>
            <a:ext cx="108585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75"/>
              </a:lnSpc>
            </a:pP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Строительство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 15"/>
          <p:cNvSpPr/>
          <p:nvPr/>
        </p:nvSpPr>
        <p:spPr>
          <a:xfrm>
            <a:off x="4766730" y="1835148"/>
            <a:ext cx="1085850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75"/>
              </a:lnSpc>
            </a:pP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Оформление результатов строительства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 16"/>
          <p:cNvSpPr/>
          <p:nvPr/>
        </p:nvSpPr>
        <p:spPr>
          <a:xfrm>
            <a:off x="6195480" y="1835148"/>
            <a:ext cx="108585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75"/>
              </a:lnSpc>
            </a:pP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Эксплуатация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 17"/>
          <p:cNvSpPr/>
          <p:nvPr/>
        </p:nvSpPr>
        <p:spPr>
          <a:xfrm>
            <a:off x="7624230" y="1835148"/>
            <a:ext cx="1085850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75"/>
              </a:lnSpc>
            </a:pP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Снос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,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Вывод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75"/>
              </a:lnSpc>
            </a:pPr>
            <a:r>
              <a:rPr lang="ru-RU" sz="900" dirty="0">
                <a:solidFill>
                  <a:srgbClr val="FFFFFF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и</a:t>
            </a:r>
            <a:r>
              <a:rPr lang="en-US" sz="900" dirty="0">
                <a:solidFill>
                  <a:srgbClr val="FFFFFF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з </a:t>
            </a:r>
            <a:r>
              <a:rPr lang="en-US" sz="900" dirty="0" err="1">
                <a:solidFill>
                  <a:srgbClr val="FFFFFF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эксплуатации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 18"/>
          <p:cNvSpPr/>
          <p:nvPr/>
        </p:nvSpPr>
        <p:spPr>
          <a:xfrm>
            <a:off x="466725" y="3024188"/>
            <a:ext cx="881063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75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ФИАС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 19"/>
          <p:cNvSpPr/>
          <p:nvPr/>
        </p:nvSpPr>
        <p:spPr>
          <a:xfrm>
            <a:off x="3218117" y="2590800"/>
            <a:ext cx="1260000" cy="1009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  <a:spcAft>
                <a:spcPts val="863"/>
              </a:spcAft>
            </a:pPr>
            <a:r>
              <a:rPr lang="en-US" sz="75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ЕИС
ЕГРЗ
</a:t>
            </a:r>
            <a:r>
              <a:rPr lang="ru-RU" sz="75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ЕИС «</a:t>
            </a:r>
            <a:r>
              <a:rPr lang="ru-RU" sz="750" b="1" dirty="0" err="1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Стройкомплекс.РФ</a:t>
            </a:r>
            <a:r>
              <a:rPr lang="ru-RU" sz="75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»</a:t>
            </a:r>
            <a:r>
              <a:rPr lang="en-US" sz="75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
СОУ «Эталон»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20"/>
          <p:cNvSpPr/>
          <p:nvPr/>
        </p:nvSpPr>
        <p:spPr>
          <a:xfrm>
            <a:off x="7643813" y="2809875"/>
            <a:ext cx="881063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  <a:spcAft>
                <a:spcPts val="863"/>
              </a:spcAft>
            </a:pPr>
            <a:r>
              <a:rPr lang="en-US" sz="75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ЕИС
ЕГРН
ГИС «Торги»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 21"/>
          <p:cNvSpPr/>
          <p:nvPr/>
        </p:nvSpPr>
        <p:spPr>
          <a:xfrm>
            <a:off x="4772025" y="3024188"/>
            <a:ext cx="881063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75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ЕГРН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22"/>
          <p:cNvSpPr/>
          <p:nvPr/>
        </p:nvSpPr>
        <p:spPr>
          <a:xfrm>
            <a:off x="6210300" y="3024188"/>
            <a:ext cx="881063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75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ЕИС</a:t>
            </a:r>
            <a:endParaRPr lang="en-US" sz="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485"/>
              </a:lnSpc>
            </a:pPr>
            <a:r>
              <a:rPr lang="ru-RU" sz="135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18</a:t>
            </a:r>
            <a:endParaRPr lang="en-US" sz="1350" dirty="0">
              <a:latin typeface="Spectral" panose="02020502060000000000" pitchFamily="18" charset="-52"/>
            </a:endParaRPr>
          </a:p>
        </p:txBody>
      </p:sp>
      <p:sp>
        <p:nvSpPr>
          <p:cNvPr id="33" name="Стрелка вправо 32"/>
          <p:cNvSpPr/>
          <p:nvPr/>
        </p:nvSpPr>
        <p:spPr>
          <a:xfrm>
            <a:off x="2711331" y="3952751"/>
            <a:ext cx="576000" cy="1440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 вправо 69"/>
          <p:cNvSpPr/>
          <p:nvPr/>
        </p:nvSpPr>
        <p:spPr>
          <a:xfrm>
            <a:off x="5603213" y="3952751"/>
            <a:ext cx="576000" cy="1440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050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91450" y="285750"/>
            <a:ext cx="959455" cy="3714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66713" y="319088"/>
            <a:ext cx="4471988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21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8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Виджеты в Компоненте управления 
капитальными вложениями</a:t>
            </a:r>
            <a:endParaRPr kumimoji="0" lang="en-US" sz="19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7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rtl="0" eaLnBrk="1" fontAlgn="auto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19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661835" y="854797"/>
            <a:ext cx="6129615" cy="4149003"/>
          </a:xfrm>
          <a:prstGeom prst="roundRect">
            <a:avLst>
              <a:gd name="adj" fmla="val 678"/>
            </a:avLst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7912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29314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77807042" name="Рисунок 3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lum bright="20000" contrast="-40000"/>
          </a:blip>
          <a:srcRect r="1084" b="5242"/>
          <a:stretch/>
        </p:blipFill>
        <p:spPr bwMode="auto">
          <a:xfrm>
            <a:off x="3350732" y="9525"/>
            <a:ext cx="5793267" cy="5133974"/>
          </a:xfrm>
          <a:prstGeom prst="rect">
            <a:avLst/>
          </a:prstGeom>
        </p:spPr>
      </p:pic>
      <p:pic>
        <p:nvPicPr>
          <p:cNvPr id="734323376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35782" y="550480"/>
            <a:ext cx="357922" cy="372835"/>
          </a:xfrm>
          <a:prstGeom prst="rect">
            <a:avLst/>
          </a:prstGeom>
        </p:spPr>
      </p:pic>
      <p:sp>
        <p:nvSpPr>
          <p:cNvPr id="1753806883" name="TextBox 5"/>
          <p:cNvSpPr txBox="1"/>
          <p:nvPr/>
        </p:nvSpPr>
        <p:spPr bwMode="auto">
          <a:xfrm>
            <a:off x="893704" y="569668"/>
            <a:ext cx="3395036" cy="371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0" cap="none" spc="0" normalizeH="0" baseline="0" noProof="0">
                <a:ln>
                  <a:noFill/>
                </a:ln>
                <a:solidFill>
                  <a:srgbClr val="C0A158"/>
                </a:solidFill>
                <a:effectLst/>
                <a:uLnTx/>
                <a:uFillTx/>
                <a:latin typeface="Montserrat Medium"/>
                <a:ea typeface="Arial"/>
                <a:cs typeface="Arial"/>
              </a:rPr>
              <a:t>МИНФИН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6858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50" b="0" i="0" u="none" strike="noStrike" kern="0" cap="none" spc="0" normalizeH="0" baseline="0" noProof="0">
                <a:ln>
                  <a:noFill/>
                </a:ln>
                <a:solidFill>
                  <a:srgbClr val="C0A158"/>
                </a:solidFill>
                <a:effectLst/>
                <a:uLnTx/>
                <a:uFillTx/>
                <a:latin typeface="Montserrat Medium"/>
                <a:ea typeface="Arial"/>
                <a:cs typeface="Arial"/>
              </a:rPr>
              <a:t>РОССИИ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90389671" name="TextBox 6"/>
          <p:cNvSpPr txBox="1"/>
          <p:nvPr/>
        </p:nvSpPr>
        <p:spPr bwMode="auto">
          <a:xfrm>
            <a:off x="399195" y="1971867"/>
            <a:ext cx="4804191" cy="192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ectral"/>
                <a:ea typeface="Arial"/>
                <a:cs typeface="Arial"/>
              </a:rPr>
              <a:t>Управление государственными программами субъектов Российской Федерации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693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2" name="Image 3" descr="preencoded.png"/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4493130" y="1068301"/>
            <a:ext cx="4333116" cy="3650003"/>
          </a:xfrm>
          <a:prstGeom prst="rect">
            <a:avLst/>
          </a:prstGeom>
        </p:spPr>
      </p:pic>
      <p:pic>
        <p:nvPicPr>
          <p:cNvPr id="41" name="Image 3" descr="preencoded.png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4551" y="1068301"/>
            <a:ext cx="3947409" cy="365000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56057" y="1244404"/>
            <a:ext cx="390906" cy="360368"/>
          </a:xfrm>
          <a:prstGeom prst="roundRect">
            <a:avLst/>
          </a:prstGeom>
          <a:solidFill>
            <a:srgbClr val="29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0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456057" y="1833373"/>
            <a:ext cx="390906" cy="360368"/>
          </a:xfrm>
          <a:prstGeom prst="roundRect">
            <a:avLst/>
          </a:prstGeom>
          <a:solidFill>
            <a:srgbClr val="29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0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456057" y="2422341"/>
            <a:ext cx="390906" cy="360368"/>
          </a:xfrm>
          <a:prstGeom prst="roundRect">
            <a:avLst/>
          </a:prstGeom>
          <a:solidFill>
            <a:srgbClr val="29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0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456057" y="3011309"/>
            <a:ext cx="390906" cy="360368"/>
          </a:xfrm>
          <a:prstGeom prst="roundRect">
            <a:avLst/>
          </a:prstGeom>
          <a:solidFill>
            <a:srgbClr val="29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0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56057" y="3600277"/>
            <a:ext cx="390906" cy="360368"/>
          </a:xfrm>
          <a:prstGeom prst="roundRect">
            <a:avLst/>
          </a:prstGeom>
          <a:solidFill>
            <a:srgbClr val="29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0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456057" y="4189246"/>
            <a:ext cx="390906" cy="360368"/>
          </a:xfrm>
          <a:prstGeom prst="roundRect">
            <a:avLst/>
          </a:prstGeom>
          <a:solidFill>
            <a:srgbClr val="29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0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4664583" y="1244404"/>
            <a:ext cx="390906" cy="360368"/>
          </a:xfrm>
          <a:prstGeom prst="roundRect">
            <a:avLst/>
          </a:prstGeom>
          <a:solidFill>
            <a:srgbClr val="29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0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664583" y="1833373"/>
            <a:ext cx="390906" cy="360368"/>
          </a:xfrm>
          <a:prstGeom prst="roundRect">
            <a:avLst/>
          </a:prstGeom>
          <a:solidFill>
            <a:srgbClr val="29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0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4664583" y="2422341"/>
            <a:ext cx="390906" cy="360368"/>
          </a:xfrm>
          <a:prstGeom prst="roundRect">
            <a:avLst/>
          </a:prstGeom>
          <a:solidFill>
            <a:srgbClr val="29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0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4664583" y="3011309"/>
            <a:ext cx="390906" cy="360368"/>
          </a:xfrm>
          <a:prstGeom prst="roundRect">
            <a:avLst/>
          </a:prstGeom>
          <a:solidFill>
            <a:srgbClr val="29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4664583" y="3600277"/>
            <a:ext cx="390906" cy="360368"/>
          </a:xfrm>
          <a:prstGeom prst="roundRect">
            <a:avLst/>
          </a:prstGeom>
          <a:solidFill>
            <a:srgbClr val="29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4664583" y="4189246"/>
            <a:ext cx="390906" cy="360368"/>
          </a:xfrm>
          <a:prstGeom prst="roundRect">
            <a:avLst/>
          </a:prstGeom>
          <a:solidFill>
            <a:srgbClr val="293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0692" y="1199251"/>
            <a:ext cx="3240000" cy="479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Общая характеристика об ОКС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(код, наименование, годы реализации, адрес, тип, вид, классификация, собственность, заказчик, застройщик и др.)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980693" y="1821480"/>
            <a:ext cx="3083815" cy="363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Направления инвестирования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(ОКВЭД, мощность, объем средств и др.)</a:t>
            </a:r>
          </a:p>
        </p:txBody>
      </p:sp>
      <p:sp>
        <p:nvSpPr>
          <p:cNvPr id="31" name="TextBox 30"/>
          <p:cNvSpPr txBox="1"/>
          <p:nvPr/>
        </p:nvSpPr>
        <p:spPr bwMode="auto">
          <a:xfrm>
            <a:off x="980693" y="2363004"/>
            <a:ext cx="3083815" cy="479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Нормативные правовые акты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(наименование, тип акта, уровень, состояние, вид, дата номер, статус, решение координационного органа и др.)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980693" y="2958777"/>
            <a:ext cx="3083815" cy="479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Стоимостные показатели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(остатки, дебиторская задолженность, сметная стоимость,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стоимость приобретения, источники приобретения и др.)</a:t>
            </a:r>
          </a:p>
        </p:txBody>
      </p:sp>
      <p:sp>
        <p:nvSpPr>
          <p:cNvPr id="33" name="TextBox 32"/>
          <p:cNvSpPr txBox="1"/>
          <p:nvPr/>
        </p:nvSpPr>
        <p:spPr bwMode="auto">
          <a:xfrm>
            <a:off x="980693" y="3554550"/>
            <a:ext cx="3083815" cy="479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Финансовое обеспечение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(КБК, бюджетный цикл, бюджетные ассигнования, ЛБО, заблокированные ЛБО и др.)</a:t>
            </a:r>
          </a:p>
        </p:txBody>
      </p:sp>
      <p:sp>
        <p:nvSpPr>
          <p:cNvPr id="34" name="TextBox 33"/>
          <p:cNvSpPr txBox="1"/>
          <p:nvPr/>
        </p:nvSpPr>
        <p:spPr bwMode="auto">
          <a:xfrm>
            <a:off x="980693" y="4256349"/>
            <a:ext cx="308381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Кассовый план</a:t>
            </a:r>
          </a:p>
        </p:txBody>
      </p:sp>
      <p:sp>
        <p:nvSpPr>
          <p:cNvPr id="35" name="TextBox 34"/>
          <p:cNvSpPr txBox="1"/>
          <p:nvPr/>
        </p:nvSpPr>
        <p:spPr bwMode="auto">
          <a:xfrm>
            <a:off x="5180841" y="1260690"/>
            <a:ext cx="398790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Объем субсидий по субъектам РФ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5180841" y="1849659"/>
            <a:ext cx="398790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Документация</a:t>
            </a:r>
          </a:p>
        </p:txBody>
      </p:sp>
      <p:sp>
        <p:nvSpPr>
          <p:cNvPr id="37" name="TextBox 36"/>
          <p:cNvSpPr txBox="1"/>
          <p:nvPr/>
        </p:nvSpPr>
        <p:spPr bwMode="auto">
          <a:xfrm>
            <a:off x="5180841" y="2438627"/>
            <a:ext cx="398790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Аналитическое распределение</a:t>
            </a:r>
          </a:p>
        </p:txBody>
      </p:sp>
      <p:sp>
        <p:nvSpPr>
          <p:cNvPr id="38" name="TextBox 37"/>
          <p:cNvSpPr txBox="1"/>
          <p:nvPr/>
        </p:nvSpPr>
        <p:spPr bwMode="auto">
          <a:xfrm>
            <a:off x="5180925" y="3027595"/>
            <a:ext cx="3987733" cy="363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Сведения о контрактах / соглашениях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(тип, номер, дата, сумма, фактически оплачено и др.)</a:t>
            </a:r>
          </a:p>
        </p:txBody>
      </p:sp>
      <p:sp>
        <p:nvSpPr>
          <p:cNvPr id="39" name="TextBox 38"/>
          <p:cNvSpPr txBox="1"/>
          <p:nvPr/>
        </p:nvSpPr>
        <p:spPr bwMode="auto">
          <a:xfrm>
            <a:off x="5180925" y="3616563"/>
            <a:ext cx="3987733" cy="363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Контрольные точки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(Обязательные и иные контрольные точки)</a:t>
            </a: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5180925" y="4205531"/>
            <a:ext cx="3987733" cy="363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Журнал изменений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(действия пользователя с данными в карточке)</a:t>
            </a:r>
          </a:p>
        </p:txBody>
      </p:sp>
      <p:pic>
        <p:nvPicPr>
          <p:cNvPr id="4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91450" y="285750"/>
            <a:ext cx="959455" cy="371475"/>
          </a:xfrm>
          <a:prstGeom prst="rect">
            <a:avLst/>
          </a:prstGeom>
        </p:spPr>
      </p:pic>
      <p:pic>
        <p:nvPicPr>
          <p:cNvPr id="44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6238" y="319088"/>
            <a:ext cx="538163" cy="538163"/>
          </a:xfrm>
          <a:prstGeom prst="rect">
            <a:avLst/>
          </a:prstGeom>
        </p:spPr>
      </p:pic>
      <p:sp>
        <p:nvSpPr>
          <p:cNvPr id="45" name="Text 0"/>
          <p:cNvSpPr/>
          <p:nvPr/>
        </p:nvSpPr>
        <p:spPr>
          <a:xfrm>
            <a:off x="1057275" y="319088"/>
            <a:ext cx="3509963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21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8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Карточка объекта 
капитального строительства</a:t>
            </a:r>
            <a:endParaRPr kumimoji="0" lang="en-US" sz="19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46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rtl="0" eaLnBrk="1" fontAlgn="auto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20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474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91450" y="285750"/>
            <a:ext cx="959455" cy="3714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66713" y="319088"/>
            <a:ext cx="3910013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7"/>
              </a:lnSpc>
            </a:pPr>
            <a:r>
              <a:rPr lang="en-US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Контрольные точки по объекту 
капитального строительства</a:t>
            </a:r>
            <a:endParaRPr lang="en-US" sz="1988" dirty="0">
              <a:latin typeface="Spectral" panose="02020502060000000000" pitchFamily="18" charset="-52"/>
            </a:endParaRPr>
          </a:p>
        </p:txBody>
      </p:sp>
      <p:sp>
        <p:nvSpPr>
          <p:cNvPr id="6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485"/>
              </a:lnSpc>
            </a:pPr>
            <a:r>
              <a:rPr lang="ru-RU" sz="135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21</a:t>
            </a:r>
            <a:endParaRPr lang="en-US" sz="1350" dirty="0">
              <a:latin typeface="Spectral" panose="02020502060000000000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030" y="871538"/>
            <a:ext cx="5383600" cy="403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57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91450" y="285750"/>
            <a:ext cx="959455" cy="3714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66713" y="319088"/>
            <a:ext cx="5774683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7"/>
              </a:lnSpc>
            </a:pPr>
            <a:r>
              <a:rPr lang="ru-RU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Мониторинг </a:t>
            </a:r>
            <a:r>
              <a:rPr lang="en-US" sz="1988" b="1" dirty="0" err="1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объект</a:t>
            </a:r>
            <a:r>
              <a:rPr lang="ru-RU" sz="1988" b="1" dirty="0" err="1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ов</a:t>
            </a:r>
            <a:r>
              <a:rPr lang="en-US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 
</a:t>
            </a:r>
            <a:r>
              <a:rPr lang="en-US" sz="1988" b="1" dirty="0" err="1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капитального</a:t>
            </a:r>
            <a:r>
              <a:rPr lang="en-US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 </a:t>
            </a:r>
            <a:r>
              <a:rPr lang="en-US" sz="1988" b="1" dirty="0" err="1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строительства</a:t>
            </a:r>
            <a:endParaRPr lang="en-US" sz="1988" dirty="0">
              <a:latin typeface="Spectral" panose="02020502060000000000" pitchFamily="18" charset="-52"/>
            </a:endParaRPr>
          </a:p>
        </p:txBody>
      </p:sp>
      <p:sp>
        <p:nvSpPr>
          <p:cNvPr id="6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485"/>
              </a:lnSpc>
            </a:pPr>
            <a:r>
              <a:rPr lang="ru-RU" sz="135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22</a:t>
            </a:r>
            <a:endParaRPr lang="en-US" sz="1350" dirty="0">
              <a:latin typeface="Spectral" panose="02020502060000000000" pitchFamily="18" charset="-52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3722452" y="3564111"/>
            <a:ext cx="5252936" cy="553998"/>
          </a:xfrm>
          <a:prstGeom prst="rect">
            <a:avLst/>
          </a:prstGeom>
          <a:noFill/>
          <a:ln>
            <a:solidFill>
              <a:srgbClr val="B9907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3. Внесение изменений в приказы Минфина России по типовым формам соглашений</a:t>
            </a: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3722451" y="2494499"/>
            <a:ext cx="5252936" cy="1015663"/>
          </a:xfrm>
          <a:prstGeom prst="rect">
            <a:avLst/>
          </a:prstGeom>
          <a:noFill/>
          <a:ln>
            <a:solidFill>
              <a:srgbClr val="B9907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2. Утверждение Президиумом (штабом) Правительственной комиссии по региональному развитию в Российской Федерации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Порядок мониторинга строительства, реконструкции, в том числе с элементами реставрации, технического перевооружения объектов капитального строительства и приобретения объектов недвижимого имущества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Перечень контрольных точек для мониторинга.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3722451" y="1266430"/>
            <a:ext cx="5252936" cy="1169551"/>
          </a:xfrm>
          <a:prstGeom prst="rect">
            <a:avLst/>
          </a:prstGeom>
          <a:noFill/>
          <a:ln>
            <a:solidFill>
              <a:srgbClr val="B9907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1. Внесение изменений в нормативные правовые акты Российской Федерации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00" u="sng" dirty="0"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13 сентября 2010 № 716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«Об утверждении Правил формирования и реализации федеральной адресной инвестиционной программы»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00" u="sng" dirty="0"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от 30  сентября 2014 № 999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«О  формировании, предоставлении и распределении субсидий из федерального бюджета бюджетам субъектов Российской Федерации».</a:t>
            </a: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0610" y="4204603"/>
            <a:ext cx="1594627" cy="661481"/>
          </a:xfrm>
          <a:prstGeom prst="rect">
            <a:avLst/>
          </a:prstGeom>
        </p:spPr>
      </p:pic>
      <p:sp>
        <p:nvSpPr>
          <p:cNvPr id="13" name="Text 11"/>
          <p:cNvSpPr/>
          <p:nvPr/>
        </p:nvSpPr>
        <p:spPr>
          <a:xfrm>
            <a:off x="664879" y="4237384"/>
            <a:ext cx="1594627" cy="4182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088"/>
              </a:lnSpc>
              <a:spcAft>
                <a:spcPts val="375"/>
              </a:spcAft>
            </a:pP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Главный распорядитель бюджетных средств - ФОИВ</a:t>
            </a:r>
          </a:p>
          <a:p>
            <a:pPr algn="ctr">
              <a:lnSpc>
                <a:spcPts val="1088"/>
              </a:lnSpc>
              <a:spcAft>
                <a:spcPts val="375"/>
              </a:spcAft>
            </a:pP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(формирование плановых значений КТ)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724393" y="4204603"/>
            <a:ext cx="1594627" cy="66148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2734349" y="4352316"/>
            <a:ext cx="1584671" cy="414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088"/>
              </a:lnSpc>
              <a:spcAft>
                <a:spcPts val="375"/>
              </a:spcAft>
            </a:pP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Главный распорядитель бюджетных средств -  РОИВ</a:t>
            </a:r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805758" y="4204603"/>
            <a:ext cx="1594627" cy="661481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4914129" y="4352316"/>
            <a:ext cx="1377883" cy="414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088"/>
              </a:lnSpc>
              <a:spcAft>
                <a:spcPts val="375"/>
              </a:spcAft>
            </a:pP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Главный распорядитель бюджетных средств - МО</a:t>
            </a:r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95636" y="4204603"/>
            <a:ext cx="1594627" cy="661481"/>
          </a:xfrm>
          <a:prstGeom prst="rect">
            <a:avLst/>
          </a:prstGeom>
        </p:spPr>
      </p:pic>
      <p:sp>
        <p:nvSpPr>
          <p:cNvPr id="25" name="Text 11"/>
          <p:cNvSpPr/>
          <p:nvPr/>
        </p:nvSpPr>
        <p:spPr>
          <a:xfrm>
            <a:off x="7004007" y="4237384"/>
            <a:ext cx="1377883" cy="414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088"/>
              </a:lnSpc>
              <a:spcAft>
                <a:spcPts val="375"/>
              </a:spcAft>
            </a:pP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Юридическое лицо</a:t>
            </a:r>
          </a:p>
          <a:p>
            <a:pPr algn="ctr">
              <a:lnSpc>
                <a:spcPts val="1088"/>
              </a:lnSpc>
              <a:spcAft>
                <a:spcPts val="375"/>
              </a:spcAft>
            </a:pP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(предоставление фактических данных по исполнению КТ)</a:t>
            </a:r>
          </a:p>
        </p:txBody>
      </p:sp>
      <p:cxnSp>
        <p:nvCxnSpPr>
          <p:cNvPr id="26" name="Соединительная линия уступом 25"/>
          <p:cNvCxnSpPr>
            <a:stCxn id="12" idx="2"/>
            <a:endCxn id="14" idx="2"/>
          </p:cNvCxnSpPr>
          <p:nvPr/>
        </p:nvCxnSpPr>
        <p:spPr>
          <a:xfrm rot="16200000" flipH="1">
            <a:off x="2489815" y="3834192"/>
            <a:ext cx="12700" cy="2063783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/>
          <p:nvPr/>
        </p:nvCxnSpPr>
        <p:spPr>
          <a:xfrm rot="16200000" flipH="1">
            <a:off x="4665723" y="3840544"/>
            <a:ext cx="12700" cy="2063783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/>
          <p:nvPr/>
        </p:nvCxnSpPr>
        <p:spPr>
          <a:xfrm rot="16200000" flipH="1">
            <a:off x="6822273" y="3839994"/>
            <a:ext cx="12700" cy="2063783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 bwMode="auto">
          <a:xfrm>
            <a:off x="1930469" y="4868984"/>
            <a:ext cx="10313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Соглашение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4026484" y="4868984"/>
            <a:ext cx="10313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Соглашение</a:t>
            </a:r>
          </a:p>
        </p:txBody>
      </p:sp>
      <p:sp>
        <p:nvSpPr>
          <p:cNvPr id="31" name="TextBox 30"/>
          <p:cNvSpPr txBox="1"/>
          <p:nvPr/>
        </p:nvSpPr>
        <p:spPr bwMode="auto">
          <a:xfrm>
            <a:off x="6179242" y="4868984"/>
            <a:ext cx="10313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Соглашение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95728" y="3560519"/>
            <a:ext cx="3544452" cy="553998"/>
          </a:xfrm>
          <a:prstGeom prst="rect">
            <a:avLst/>
          </a:prstGeom>
          <a:noFill/>
          <a:ln>
            <a:solidFill>
              <a:srgbClr val="B9907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3. Установить требование о предоставлении информации о контрольных точках ОКС в рамках отчётности по соглашениям</a:t>
            </a:r>
          </a:p>
        </p:txBody>
      </p:sp>
      <p:sp>
        <p:nvSpPr>
          <p:cNvPr id="33" name="TextBox 32"/>
          <p:cNvSpPr txBox="1"/>
          <p:nvPr/>
        </p:nvSpPr>
        <p:spPr bwMode="auto">
          <a:xfrm>
            <a:off x="95726" y="1260230"/>
            <a:ext cx="3544455" cy="1169551"/>
          </a:xfrm>
          <a:prstGeom prst="rect">
            <a:avLst/>
          </a:prstGeom>
          <a:noFill/>
          <a:ln>
            <a:solidFill>
              <a:srgbClr val="B9907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1. Закрепить механизм проведения мониторинга объектов капитального строительства в юридическом поле</a:t>
            </a: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95725" y="2496658"/>
            <a:ext cx="3544455" cy="1015663"/>
          </a:xfrm>
          <a:prstGeom prst="rect">
            <a:avLst/>
          </a:prstGeom>
          <a:noFill/>
          <a:ln>
            <a:solidFill>
              <a:srgbClr val="B9907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2. Сформировать и утвердить порядок проведения мониторинга объектов капитального строительства и перечень контрольных точек</a:t>
            </a: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5"/>
          <p:cNvSpPr/>
          <p:nvPr/>
        </p:nvSpPr>
        <p:spPr>
          <a:xfrm>
            <a:off x="95728" y="967414"/>
            <a:ext cx="1253174" cy="233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8"/>
              </a:lnSpc>
            </a:pPr>
            <a:r>
              <a:rPr lang="ru-RU" sz="1500" dirty="0">
                <a:solidFill>
                  <a:srgbClr val="293142"/>
                </a:solidFill>
                <a:latin typeface="Montserrat" pitchFamily="2" charset="-52"/>
                <a:ea typeface="Montserrat Regular" pitchFamily="34" charset="-122"/>
                <a:cs typeface="Montserrat Regular" pitchFamily="34" charset="-120"/>
              </a:rPr>
              <a:t>Требования</a:t>
            </a:r>
            <a:endParaRPr lang="en-US" sz="1500" dirty="0">
              <a:latin typeface="Montserrat" pitchFamily="2" charset="-52"/>
            </a:endParaRPr>
          </a:p>
        </p:txBody>
      </p:sp>
      <p:sp>
        <p:nvSpPr>
          <p:cNvPr id="36" name="Text 5"/>
          <p:cNvSpPr/>
          <p:nvPr/>
        </p:nvSpPr>
        <p:spPr>
          <a:xfrm>
            <a:off x="3722452" y="967414"/>
            <a:ext cx="1504544" cy="233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8"/>
              </a:lnSpc>
            </a:pPr>
            <a:r>
              <a:rPr lang="ru-RU" sz="1500" dirty="0">
                <a:solidFill>
                  <a:srgbClr val="293142"/>
                </a:solidFill>
                <a:latin typeface="Montserrat" pitchFamily="2" charset="-52"/>
                <a:ea typeface="Montserrat Regular" pitchFamily="34" charset="-122"/>
                <a:cs typeface="Montserrat Regular" pitchFamily="34" charset="-120"/>
              </a:rPr>
              <a:t>Мероприятия</a:t>
            </a:r>
            <a:endParaRPr lang="en-US" sz="1500" dirty="0"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02913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91450" y="285750"/>
            <a:ext cx="959455" cy="3714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66713" y="319088"/>
            <a:ext cx="63150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7"/>
              </a:lnSpc>
            </a:pPr>
            <a:r>
              <a:rPr lang="en-US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Мониторинг объектов </a:t>
            </a:r>
            <a:r>
              <a:rPr lang="en-US" sz="1988" b="1" dirty="0" err="1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капитального</a:t>
            </a:r>
            <a:r>
              <a:rPr lang="en-US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 </a:t>
            </a:r>
            <a:r>
              <a:rPr lang="en-US" sz="1988" b="1" dirty="0" err="1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строительства</a:t>
            </a:r>
            <a:r>
              <a:rPr lang="ru-RU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 в </a:t>
            </a:r>
            <a:r>
              <a:rPr lang="ru-RU" sz="1988" b="1" dirty="0" err="1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КапвложенияАналитика</a:t>
            </a:r>
            <a:endParaRPr lang="en-US" sz="1988" dirty="0">
              <a:latin typeface="Spectral" panose="02020502060000000000" pitchFamily="18" charset="-52"/>
            </a:endParaRPr>
          </a:p>
        </p:txBody>
      </p:sp>
      <p:sp>
        <p:nvSpPr>
          <p:cNvPr id="5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485"/>
              </a:lnSpc>
            </a:pPr>
            <a:r>
              <a:rPr lang="ru-RU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20</a:t>
            </a:r>
            <a:endParaRPr lang="en-US" sz="1350" dirty="0">
              <a:latin typeface="Spectral" panose="02020502060000000000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05" y="862519"/>
            <a:ext cx="8640393" cy="3994826"/>
          </a:xfrm>
          <a:prstGeom prst="roundRect">
            <a:avLst>
              <a:gd name="adj" fmla="val 3031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7587574" y="924431"/>
            <a:ext cx="1031131" cy="205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61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91450" y="285750"/>
            <a:ext cx="959455" cy="3714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66713" y="319088"/>
            <a:ext cx="63150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7"/>
              </a:lnSpc>
            </a:pPr>
            <a:r>
              <a:rPr lang="en-US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Мониторинг объектов </a:t>
            </a:r>
            <a:r>
              <a:rPr lang="en-US" sz="1988" b="1" dirty="0" err="1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капитального</a:t>
            </a:r>
            <a:r>
              <a:rPr lang="en-US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 </a:t>
            </a:r>
            <a:r>
              <a:rPr lang="en-US" sz="1988" b="1" dirty="0" err="1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строительства</a:t>
            </a:r>
            <a:endParaRPr lang="ru-RU" sz="1988" b="1" dirty="0">
              <a:solidFill>
                <a:srgbClr val="293142"/>
              </a:solidFill>
              <a:latin typeface="Spectral" panose="02020502060000000000" pitchFamily="18" charset="-52"/>
              <a:ea typeface="Spectral Bold" pitchFamily="34" charset="-122"/>
              <a:cs typeface="Spectral Bold" pitchFamily="34" charset="-120"/>
            </a:endParaRPr>
          </a:p>
          <a:p>
            <a:pPr>
              <a:lnSpc>
                <a:spcPts val="2187"/>
              </a:lnSpc>
            </a:pPr>
            <a:r>
              <a:rPr lang="ru-RU" sz="1988" b="1" dirty="0">
                <a:solidFill>
                  <a:srgbClr val="293142"/>
                </a:solidFill>
                <a:latin typeface="Spectral" panose="02020502060000000000" pitchFamily="18" charset="-52"/>
              </a:rPr>
              <a:t>в АРМ «Строительство»</a:t>
            </a:r>
            <a:endParaRPr lang="en-US" sz="1988" dirty="0">
              <a:latin typeface="Spectral" panose="02020502060000000000" pitchFamily="18" charset="-52"/>
            </a:endParaRPr>
          </a:p>
        </p:txBody>
      </p:sp>
      <p:sp>
        <p:nvSpPr>
          <p:cNvPr id="5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485"/>
              </a:lnSpc>
            </a:pPr>
            <a:r>
              <a:rPr lang="ru-RU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23</a:t>
            </a:r>
            <a:endParaRPr lang="en-US" sz="1350" dirty="0">
              <a:latin typeface="Spectral" panose="02020502060000000000" pitchFamily="18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893826"/>
            <a:ext cx="8292889" cy="402134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66712" y="3197157"/>
            <a:ext cx="6192000" cy="1711393"/>
          </a:xfrm>
          <a:prstGeom prst="roundRect">
            <a:avLst>
              <a:gd name="adj" fmla="val 479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67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91450" y="285750"/>
            <a:ext cx="959455" cy="3714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66713" y="319088"/>
            <a:ext cx="6857696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87"/>
              </a:lnSpc>
            </a:pPr>
            <a:r>
              <a:rPr lang="ru-RU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Переход на </a:t>
            </a:r>
            <a:r>
              <a:rPr lang="en-US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Компонент </a:t>
            </a:r>
            <a:r>
              <a:rPr lang="en-US" sz="1988" b="1" dirty="0" err="1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управления</a:t>
            </a:r>
            <a:r>
              <a:rPr lang="en-US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 
</a:t>
            </a:r>
            <a:r>
              <a:rPr lang="en-US" sz="1988" b="1" dirty="0" err="1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капитальными</a:t>
            </a:r>
            <a:r>
              <a:rPr lang="en-US" sz="1988" b="1" dirty="0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 </a:t>
            </a:r>
            <a:r>
              <a:rPr lang="en-US" sz="1988" b="1" dirty="0" err="1">
                <a:solidFill>
                  <a:srgbClr val="293142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вложениями</a:t>
            </a:r>
            <a:endParaRPr lang="en-US" sz="1988" dirty="0">
              <a:latin typeface="Spectral" panose="02020502060000000000" pitchFamily="18" charset="-52"/>
            </a:endParaRPr>
          </a:p>
        </p:txBody>
      </p:sp>
      <p:sp>
        <p:nvSpPr>
          <p:cNvPr id="6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485"/>
              </a:lnSpc>
            </a:pPr>
            <a:r>
              <a:rPr lang="ru-RU" sz="135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24</a:t>
            </a:r>
            <a:endParaRPr lang="en-US" sz="1350" dirty="0">
              <a:latin typeface="Spectral" panose="02020502060000000000" pitchFamily="18" charset="-52"/>
            </a:endParaRPr>
          </a:p>
        </p:txBody>
      </p:sp>
      <p:sp>
        <p:nvSpPr>
          <p:cNvPr id="7" name="Text 1"/>
          <p:cNvSpPr/>
          <p:nvPr/>
        </p:nvSpPr>
        <p:spPr>
          <a:xfrm>
            <a:off x="57049" y="878824"/>
            <a:ext cx="804863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40"/>
              </a:lnSpc>
            </a:pPr>
            <a:r>
              <a:rPr lang="en-US" sz="160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Было</a:t>
            </a:r>
            <a:endParaRPr lang="en-US" sz="1600" dirty="0">
              <a:latin typeface="Spectral" panose="02020502060000000000" pitchFamily="18" charset="-52"/>
            </a:endParaRPr>
          </a:p>
        </p:txBody>
      </p:sp>
      <p:sp>
        <p:nvSpPr>
          <p:cNvPr id="8" name="Text 10"/>
          <p:cNvSpPr/>
          <p:nvPr/>
        </p:nvSpPr>
        <p:spPr>
          <a:xfrm>
            <a:off x="4818107" y="878824"/>
            <a:ext cx="871538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40"/>
              </a:lnSpc>
            </a:pPr>
            <a:r>
              <a:rPr lang="en-US" sz="160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Стало</a:t>
            </a:r>
            <a:endParaRPr lang="en-US" sz="1600" dirty="0">
              <a:latin typeface="Spectral" panose="02020502060000000000" pitchFamily="18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559030" y="952582"/>
            <a:ext cx="0" cy="226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10"/>
          <p:cNvSpPr/>
          <p:nvPr/>
        </p:nvSpPr>
        <p:spPr>
          <a:xfrm>
            <a:off x="57049" y="3258947"/>
            <a:ext cx="2404177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40"/>
              </a:lnSpc>
            </a:pPr>
            <a:r>
              <a:rPr lang="ru-RU" sz="160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Дальнейшие шаги</a:t>
            </a:r>
            <a:r>
              <a:rPr lang="en-US" sz="1600" b="1" dirty="0">
                <a:solidFill>
                  <a:srgbClr val="B99071"/>
                </a:solidFill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:</a:t>
            </a:r>
            <a:endParaRPr lang="en-US" sz="1600" dirty="0">
              <a:latin typeface="Spectral" panose="02020502060000000000" pitchFamily="18" charset="-52"/>
            </a:endParaRPr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6621" y="3599608"/>
            <a:ext cx="8632316" cy="812197"/>
          </a:xfrm>
          <a:prstGeom prst="rect">
            <a:avLst/>
          </a:prstGeom>
        </p:spPr>
      </p:pic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10264" y="3650549"/>
            <a:ext cx="33338" cy="228600"/>
          </a:xfrm>
          <a:prstGeom prst="rect">
            <a:avLst/>
          </a:prstGeom>
        </p:spPr>
      </p:pic>
      <p:sp>
        <p:nvSpPr>
          <p:cNvPr id="18" name="Text 1"/>
          <p:cNvSpPr/>
          <p:nvPr/>
        </p:nvSpPr>
        <p:spPr>
          <a:xfrm>
            <a:off x="343664" y="3660534"/>
            <a:ext cx="8352000" cy="30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80975" indent="-180975">
              <a:lnSpc>
                <a:spcPct val="80000"/>
              </a:lnSpc>
              <a:buAutoNum type="arabicPeriod"/>
            </a:pPr>
            <a:r>
              <a:rPr lang="ru-RU" sz="120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Полномочия для работы в Компоненте управления капитальными вложениями будут добавлены автоматически существующим пользователям субъектов РФ – до 24.11.2023</a:t>
            </a:r>
          </a:p>
          <a:p>
            <a:pPr marL="180975">
              <a:lnSpc>
                <a:spcPct val="80000"/>
              </a:lnSpc>
            </a:pPr>
            <a:r>
              <a:rPr lang="ru-RU" sz="1200" b="1" dirty="0">
                <a:solidFill>
                  <a:srgbClr val="29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новых пользователей </a:t>
            </a:r>
            <a:r>
              <a:rPr lang="ru-RU" sz="120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субъектов РФ </a:t>
            </a:r>
            <a:r>
              <a:rPr lang="ru-RU" sz="1200" b="1" dirty="0">
                <a:solidFill>
                  <a:srgbClr val="29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сформировать заявку на добавление полномочий. </a:t>
            </a:r>
            <a:r>
              <a:rPr lang="ru-RU" sz="1200" i="1" u="sng" dirty="0">
                <a:solidFill>
                  <a:srgbClr val="29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полномочий размещен</a:t>
            </a:r>
            <a:r>
              <a:rPr lang="en-US" sz="1200" i="1" u="sng" dirty="0">
                <a:solidFill>
                  <a:srgbClr val="29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200" i="1" dirty="0">
                <a:solidFill>
                  <a:srgbClr val="29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Часто задаваемые вопросы / Компонент управления капитальными вложениями / Полномочия и роли для работы в разделе «Объекты капитального строительства»</a:t>
            </a:r>
          </a:p>
          <a:p>
            <a:pPr marL="180975">
              <a:lnSpc>
                <a:spcPts val="1088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6621" y="4501312"/>
            <a:ext cx="8632316" cy="506831"/>
          </a:xfrm>
          <a:prstGeom prst="rect">
            <a:avLst/>
          </a:prstGeom>
        </p:spPr>
      </p:pic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14107" y="4640427"/>
            <a:ext cx="33338" cy="228600"/>
          </a:xfrm>
          <a:prstGeom prst="rect">
            <a:avLst/>
          </a:prstGeom>
        </p:spPr>
      </p:pic>
      <p:sp>
        <p:nvSpPr>
          <p:cNvPr id="21" name="Text 1"/>
          <p:cNvSpPr/>
          <p:nvPr/>
        </p:nvSpPr>
        <p:spPr>
          <a:xfrm>
            <a:off x="343664" y="4683261"/>
            <a:ext cx="8352000" cy="1691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88"/>
              </a:lnSpc>
            </a:pPr>
            <a:r>
              <a:rPr lang="ru-RU" sz="1200" b="1" dirty="0">
                <a:solidFill>
                  <a:srgbClr val="293142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2. Проведение обучения для пользователей субъектов РФ – с 28.11.2023 по 1.12.2023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3256" y="1329260"/>
            <a:ext cx="3482142" cy="18360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 5"/>
          <p:cNvSpPr/>
          <p:nvPr/>
        </p:nvSpPr>
        <p:spPr>
          <a:xfrm>
            <a:off x="5720342" y="962505"/>
            <a:ext cx="2967970" cy="392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1100" dirty="0">
                <a:solidFill>
                  <a:srgbClr val="293142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Формирование и утверждение карточки ОКС в Компоненте УКВ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5"/>
          <p:cNvSpPr/>
          <p:nvPr/>
        </p:nvSpPr>
        <p:spPr>
          <a:xfrm>
            <a:off x="4664318" y="1418774"/>
            <a:ext cx="572992" cy="3009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1200" b="1" dirty="0">
                <a:solidFill>
                  <a:srgbClr val="293142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ФОИВ</a:t>
            </a:r>
          </a:p>
          <a:p>
            <a:pPr algn="ctr"/>
            <a:r>
              <a:rPr lang="ru-RU" sz="1200" b="1" dirty="0">
                <a:solidFill>
                  <a:srgbClr val="29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РОИВ</a:t>
            </a:r>
          </a:p>
          <a:p>
            <a:pPr algn="ctr"/>
            <a:r>
              <a:rPr lang="ru-RU" sz="1200" b="1" dirty="0">
                <a:solidFill>
                  <a:srgbClr val="29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5"/>
          <p:cNvSpPr/>
          <p:nvPr/>
        </p:nvSpPr>
        <p:spPr>
          <a:xfrm>
            <a:off x="116611" y="1418774"/>
            <a:ext cx="572992" cy="3009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1200" b="1" dirty="0">
                <a:solidFill>
                  <a:srgbClr val="293142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ФОИВ</a:t>
            </a:r>
          </a:p>
          <a:p>
            <a:pPr algn="ctr"/>
            <a:r>
              <a:rPr lang="ru-RU" sz="1200" b="1" dirty="0">
                <a:solidFill>
                  <a:srgbClr val="29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РОИВ</a:t>
            </a:r>
          </a:p>
          <a:p>
            <a:pPr algn="ctr"/>
            <a:r>
              <a:rPr lang="ru-RU" sz="1200" b="1" dirty="0">
                <a:solidFill>
                  <a:srgbClr val="293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5"/>
          <p:cNvSpPr/>
          <p:nvPr/>
        </p:nvSpPr>
        <p:spPr>
          <a:xfrm>
            <a:off x="1200875" y="962505"/>
            <a:ext cx="2993812" cy="392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1100" dirty="0">
                <a:solidFill>
                  <a:srgbClr val="293142"/>
                </a:solidFill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Формирование и утверждение карточки ОКС в Модуле соглашений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10"/>
          <a:stretch/>
        </p:blipFill>
        <p:spPr>
          <a:xfrm>
            <a:off x="942545" y="1329260"/>
            <a:ext cx="3510472" cy="1836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6622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54409D-B941-5442-A191-46B5A702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lum bright="20000" contrast="-40000"/>
          </a:blip>
          <a:stretch>
            <a:fillRect/>
          </a:stretch>
        </p:blipFill>
        <p:spPr>
          <a:xfrm>
            <a:off x="3790033" y="180868"/>
            <a:ext cx="5353967" cy="4954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91F254-5848-EE4C-923C-3A7F3519BE7C}"/>
              </a:ext>
            </a:extLst>
          </p:cNvPr>
          <p:cNvSpPr txBox="1"/>
          <p:nvPr/>
        </p:nvSpPr>
        <p:spPr>
          <a:xfrm>
            <a:off x="475588" y="2207205"/>
            <a:ext cx="5780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prstClr val="white"/>
                </a:solidFill>
                <a:latin typeface="Spectral" panose="02020502060000000000" pitchFamily="18" charset="-52"/>
              </a:rPr>
              <a:t>Спасибо</a:t>
            </a:r>
          </a:p>
          <a:p>
            <a:r>
              <a:rPr lang="ru-RU" sz="2700" b="1" dirty="0">
                <a:solidFill>
                  <a:prstClr val="white"/>
                </a:solidFill>
                <a:latin typeface="Spectral" panose="02020502060000000000" pitchFamily="18" charset="-52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33351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500313" y="3176588"/>
            <a:ext cx="942975" cy="66198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500313" y="1557337"/>
            <a:ext cx="942975" cy="6619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91450" y="285750"/>
            <a:ext cx="959456" cy="3714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81000" y="1157288"/>
            <a:ext cx="1990725" cy="35337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576638" y="1157288"/>
            <a:ext cx="1990725" cy="35337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772275" y="1157288"/>
            <a:ext cx="1990725" cy="36290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6250" y="1557337"/>
            <a:ext cx="1800225" cy="66198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867524" y="1971675"/>
            <a:ext cx="1800225" cy="8953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867524" y="2962275"/>
            <a:ext cx="1800225" cy="8953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867524" y="3952875"/>
            <a:ext cx="1800225" cy="73818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671888" y="1557337"/>
            <a:ext cx="1800225" cy="2857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6867524" y="1557337"/>
            <a:ext cx="1800225" cy="28575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6250" y="3176588"/>
            <a:ext cx="1800225" cy="661988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667125" y="2924175"/>
            <a:ext cx="1800225" cy="661988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76250" y="3933824"/>
            <a:ext cx="1800225" cy="661988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476250" y="2314575"/>
            <a:ext cx="1800225" cy="766763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3671888" y="1938338"/>
            <a:ext cx="1800225" cy="890588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3671888" y="3681413"/>
            <a:ext cx="1800225" cy="890588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571500" y="1752599"/>
            <a:ext cx="1609724" cy="385762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6962775" y="2166938"/>
            <a:ext cx="1609724" cy="276225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6962775" y="3157538"/>
            <a:ext cx="1609724" cy="276225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6962775" y="4148138"/>
            <a:ext cx="1609724" cy="200025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6962775" y="4395788"/>
            <a:ext cx="1609724" cy="200025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571500" y="3371850"/>
            <a:ext cx="1609724" cy="385762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6962775" y="2490788"/>
            <a:ext cx="1609724" cy="276225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6962775" y="3481388"/>
            <a:ext cx="1609724" cy="276225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3767138" y="2281238"/>
            <a:ext cx="1609724" cy="452438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571500" y="4129088"/>
            <a:ext cx="1609724" cy="385762"/>
          </a:xfrm>
          <a:prstGeom prst="rect">
            <a:avLst/>
          </a:prstGeom>
        </p:spPr>
      </p:pic>
      <p:pic>
        <p:nvPicPr>
          <p:cNvPr id="30" name="Image 28" descr="preencoded.png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3762375" y="3119438"/>
            <a:ext cx="1609724" cy="385762"/>
          </a:xfrm>
          <a:prstGeom prst="rect">
            <a:avLst/>
          </a:prstGeom>
        </p:spPr>
      </p:pic>
      <p:pic>
        <p:nvPicPr>
          <p:cNvPr id="31" name="Image 29" descr="preencoded.png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571500" y="2543175"/>
            <a:ext cx="1609724" cy="442913"/>
          </a:xfrm>
          <a:prstGeom prst="rect">
            <a:avLst/>
          </a:prstGeom>
        </p:spPr>
      </p:pic>
      <p:pic>
        <p:nvPicPr>
          <p:cNvPr id="32" name="Image 30" descr="preencoded.png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3767138" y="4024312"/>
            <a:ext cx="1609724" cy="452438"/>
          </a:xfrm>
          <a:prstGeom prst="rect">
            <a:avLst/>
          </a:prstGeom>
        </p:spPr>
      </p:pic>
      <p:pic>
        <p:nvPicPr>
          <p:cNvPr id="33" name="Image 31" descr="preencoded.png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2271713" y="2705100"/>
            <a:ext cx="470408" cy="414338"/>
          </a:xfrm>
          <a:prstGeom prst="rect">
            <a:avLst/>
          </a:prstGeom>
        </p:spPr>
      </p:pic>
      <p:pic>
        <p:nvPicPr>
          <p:cNvPr id="34" name="Image 32" descr="preencoded.png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3233738" y="2377567"/>
            <a:ext cx="423863" cy="746634"/>
          </a:xfrm>
          <a:prstGeom prst="rect">
            <a:avLst/>
          </a:prstGeom>
        </p:spPr>
      </p:pic>
      <p:pic>
        <p:nvPicPr>
          <p:cNvPr id="35" name="Image 33" descr="preencoded.png"/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2271713" y="3886200"/>
            <a:ext cx="470408" cy="414338"/>
          </a:xfrm>
          <a:prstGeom prst="rect">
            <a:avLst/>
          </a:prstGeom>
        </p:spPr>
      </p:pic>
      <p:pic>
        <p:nvPicPr>
          <p:cNvPr id="36" name="Image 34" descr="preencoded.png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4544504" y="1843087"/>
            <a:ext cx="54992" cy="95250"/>
          </a:xfrm>
          <a:prstGeom prst="rect">
            <a:avLst/>
          </a:prstGeom>
        </p:spPr>
      </p:pic>
      <p:pic>
        <p:nvPicPr>
          <p:cNvPr id="37" name="Image 35" descr="preencoded.png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4544504" y="2828925"/>
            <a:ext cx="54992" cy="95250"/>
          </a:xfrm>
          <a:prstGeom prst="rect">
            <a:avLst/>
          </a:prstGeom>
        </p:spPr>
      </p:pic>
      <p:pic>
        <p:nvPicPr>
          <p:cNvPr id="38" name="Image 36" descr="preencoded.png"/>
          <p:cNvPicPr>
            <a:picLocks noChangeAspect="1"/>
          </p:cNvPicPr>
          <p:nvPr/>
        </p:nvPicPr>
        <p:blipFill>
          <a:blip r:embed="rId23"/>
          <a:stretch/>
        </p:blipFill>
        <p:spPr bwMode="auto">
          <a:xfrm>
            <a:off x="2276475" y="3511042"/>
            <a:ext cx="190500" cy="54992"/>
          </a:xfrm>
          <a:prstGeom prst="rect">
            <a:avLst/>
          </a:prstGeom>
        </p:spPr>
      </p:pic>
      <p:pic>
        <p:nvPicPr>
          <p:cNvPr id="39" name="Image 37" descr="preencoded.png"/>
          <p:cNvPicPr>
            <a:picLocks noChangeAspect="1"/>
          </p:cNvPicPr>
          <p:nvPr/>
        </p:nvPicPr>
        <p:blipFill>
          <a:blip r:embed="rId24"/>
          <a:stretch/>
        </p:blipFill>
        <p:spPr bwMode="auto">
          <a:xfrm>
            <a:off x="1348867" y="2219325"/>
            <a:ext cx="54992" cy="95250"/>
          </a:xfrm>
          <a:prstGeom prst="rect">
            <a:avLst/>
          </a:prstGeom>
        </p:spPr>
      </p:pic>
      <p:pic>
        <p:nvPicPr>
          <p:cNvPr id="40" name="Image 38" descr="preencoded.png"/>
          <p:cNvPicPr>
            <a:picLocks noChangeAspect="1"/>
          </p:cNvPicPr>
          <p:nvPr/>
        </p:nvPicPr>
        <p:blipFill>
          <a:blip r:embed="rId25"/>
          <a:stretch/>
        </p:blipFill>
        <p:spPr bwMode="auto">
          <a:xfrm>
            <a:off x="2276475" y="1672717"/>
            <a:ext cx="223838" cy="54992"/>
          </a:xfrm>
          <a:prstGeom prst="rect">
            <a:avLst/>
          </a:prstGeom>
        </p:spPr>
      </p:pic>
      <p:pic>
        <p:nvPicPr>
          <p:cNvPr id="41" name="Image 39" descr="preencoded.png"/>
          <p:cNvPicPr>
            <a:picLocks noChangeAspect="1"/>
          </p:cNvPicPr>
          <p:nvPr/>
        </p:nvPicPr>
        <p:blipFill>
          <a:blip r:embed="rId25"/>
          <a:stretch/>
        </p:blipFill>
        <p:spPr bwMode="auto">
          <a:xfrm>
            <a:off x="3443288" y="1672717"/>
            <a:ext cx="223838" cy="54992"/>
          </a:xfrm>
          <a:prstGeom prst="rect">
            <a:avLst/>
          </a:prstGeom>
        </p:spPr>
      </p:pic>
      <p:pic>
        <p:nvPicPr>
          <p:cNvPr id="42" name="Image 40" descr="preencoded.png"/>
          <p:cNvPicPr>
            <a:picLocks noChangeAspect="1"/>
          </p:cNvPicPr>
          <p:nvPr/>
        </p:nvPicPr>
        <p:blipFill>
          <a:blip r:embed="rId26"/>
          <a:stretch/>
        </p:blipFill>
        <p:spPr bwMode="auto">
          <a:xfrm>
            <a:off x="5467350" y="1667954"/>
            <a:ext cx="1385888" cy="54992"/>
          </a:xfrm>
          <a:prstGeom prst="rect">
            <a:avLst/>
          </a:prstGeom>
        </p:spPr>
      </p:pic>
      <p:pic>
        <p:nvPicPr>
          <p:cNvPr id="43" name="Image 41" descr="preencoded.png"/>
          <p:cNvPicPr>
            <a:picLocks noChangeAspect="1"/>
          </p:cNvPicPr>
          <p:nvPr/>
        </p:nvPicPr>
        <p:blipFill>
          <a:blip r:embed="rId27"/>
          <a:stretch/>
        </p:blipFill>
        <p:spPr bwMode="auto">
          <a:xfrm>
            <a:off x="5481638" y="2253742"/>
            <a:ext cx="1481138" cy="54992"/>
          </a:xfrm>
          <a:prstGeom prst="rect">
            <a:avLst/>
          </a:prstGeom>
        </p:spPr>
      </p:pic>
      <p:pic>
        <p:nvPicPr>
          <p:cNvPr id="44" name="Image 42" descr="preencoded.png"/>
          <p:cNvPicPr>
            <a:picLocks noChangeAspect="1"/>
          </p:cNvPicPr>
          <p:nvPr/>
        </p:nvPicPr>
        <p:blipFill>
          <a:blip r:embed="rId28"/>
          <a:stretch/>
        </p:blipFill>
        <p:spPr bwMode="auto">
          <a:xfrm>
            <a:off x="5467350" y="2577592"/>
            <a:ext cx="1481138" cy="54992"/>
          </a:xfrm>
          <a:prstGeom prst="rect">
            <a:avLst/>
          </a:prstGeom>
        </p:spPr>
      </p:pic>
      <p:pic>
        <p:nvPicPr>
          <p:cNvPr id="45" name="Image 43" descr="preencoded.png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4544504" y="3586163"/>
            <a:ext cx="54992" cy="95250"/>
          </a:xfrm>
          <a:prstGeom prst="rect">
            <a:avLst/>
          </a:prstGeom>
        </p:spPr>
      </p:pic>
      <p:pic>
        <p:nvPicPr>
          <p:cNvPr id="46" name="Image 44" descr="preencoded.png"/>
          <p:cNvPicPr>
            <a:picLocks noChangeAspect="1"/>
          </p:cNvPicPr>
          <p:nvPr/>
        </p:nvPicPr>
        <p:blipFill>
          <a:blip r:embed="rId29"/>
          <a:stretch/>
        </p:blipFill>
        <p:spPr bwMode="auto">
          <a:xfrm>
            <a:off x="5462588" y="1738313"/>
            <a:ext cx="1390650" cy="341822"/>
          </a:xfrm>
          <a:prstGeom prst="rect">
            <a:avLst/>
          </a:prstGeom>
        </p:spPr>
      </p:pic>
      <p:pic>
        <p:nvPicPr>
          <p:cNvPr id="47" name="Image 45" descr="preencoded.png"/>
          <p:cNvPicPr>
            <a:picLocks noChangeAspect="1"/>
          </p:cNvPicPr>
          <p:nvPr/>
        </p:nvPicPr>
        <p:blipFill>
          <a:blip r:embed="rId30"/>
          <a:stretch/>
        </p:blipFill>
        <p:spPr bwMode="auto">
          <a:xfrm>
            <a:off x="5743575" y="1952625"/>
            <a:ext cx="1109663" cy="2137284"/>
          </a:xfrm>
          <a:prstGeom prst="rect">
            <a:avLst/>
          </a:prstGeom>
        </p:spPr>
      </p:pic>
      <p:pic>
        <p:nvPicPr>
          <p:cNvPr id="48" name="Image 46" descr="preencoded.png"/>
          <p:cNvPicPr>
            <a:picLocks noChangeAspect="1"/>
          </p:cNvPicPr>
          <p:nvPr/>
        </p:nvPicPr>
        <p:blipFill>
          <a:blip r:embed="rId31"/>
          <a:stretch/>
        </p:blipFill>
        <p:spPr bwMode="auto">
          <a:xfrm>
            <a:off x="6648450" y="2614613"/>
            <a:ext cx="300038" cy="1013334"/>
          </a:xfrm>
          <a:prstGeom prst="rect">
            <a:avLst/>
          </a:prstGeom>
        </p:spPr>
      </p:pic>
      <p:pic>
        <p:nvPicPr>
          <p:cNvPr id="49" name="Image 47" descr="preencoded.png"/>
          <p:cNvPicPr>
            <a:picLocks noChangeAspect="1"/>
          </p:cNvPicPr>
          <p:nvPr/>
        </p:nvPicPr>
        <p:blipFill>
          <a:blip r:embed="rId32"/>
          <a:stretch/>
        </p:blipFill>
        <p:spPr bwMode="auto">
          <a:xfrm>
            <a:off x="6648450" y="3433763"/>
            <a:ext cx="300038" cy="1113346"/>
          </a:xfrm>
          <a:prstGeom prst="rect">
            <a:avLst/>
          </a:prstGeom>
        </p:spPr>
      </p:pic>
      <p:pic>
        <p:nvPicPr>
          <p:cNvPr id="50" name="Image 48" descr="preencoded.png"/>
          <p:cNvPicPr>
            <a:picLocks noChangeAspect="1"/>
          </p:cNvPicPr>
          <p:nvPr/>
        </p:nvPicPr>
        <p:blipFill>
          <a:blip r:embed="rId33"/>
          <a:stretch/>
        </p:blipFill>
        <p:spPr bwMode="auto">
          <a:xfrm>
            <a:off x="5810250" y="2281238"/>
            <a:ext cx="1138238" cy="1994409"/>
          </a:xfrm>
          <a:prstGeom prst="rect">
            <a:avLst/>
          </a:prstGeom>
        </p:spPr>
      </p:pic>
      <p:pic>
        <p:nvPicPr>
          <p:cNvPr id="51" name="Image 49" descr="preencoded.png"/>
          <p:cNvPicPr>
            <a:picLocks noChangeAspect="1"/>
          </p:cNvPicPr>
          <p:nvPr/>
        </p:nvPicPr>
        <p:blipFill>
          <a:blip r:embed="rId34"/>
          <a:stretch/>
        </p:blipFill>
        <p:spPr bwMode="auto">
          <a:xfrm>
            <a:off x="5810250" y="2845594"/>
            <a:ext cx="1138238" cy="472790"/>
          </a:xfrm>
          <a:prstGeom prst="rect">
            <a:avLst/>
          </a:prstGeom>
        </p:spPr>
      </p:pic>
      <p:pic>
        <p:nvPicPr>
          <p:cNvPr id="52" name="Image 50" descr="preencoded.png"/>
          <p:cNvPicPr>
            <a:picLocks noChangeAspect="1"/>
          </p:cNvPicPr>
          <p:nvPr/>
        </p:nvPicPr>
        <p:blipFill>
          <a:blip r:embed="rId35"/>
          <a:stretch/>
        </p:blipFill>
        <p:spPr bwMode="auto">
          <a:xfrm>
            <a:off x="6581774" y="1062038"/>
            <a:ext cx="504825" cy="242888"/>
          </a:xfrm>
          <a:prstGeom prst="rect">
            <a:avLst/>
          </a:prstGeom>
        </p:spPr>
      </p:pic>
      <p:pic>
        <p:nvPicPr>
          <p:cNvPr id="53" name="Image 51" descr="preencoded.png"/>
          <p:cNvPicPr>
            <a:picLocks noChangeAspect="1"/>
          </p:cNvPicPr>
          <p:nvPr/>
        </p:nvPicPr>
        <p:blipFill>
          <a:blip r:embed="rId36"/>
          <a:stretch/>
        </p:blipFill>
        <p:spPr bwMode="auto">
          <a:xfrm>
            <a:off x="6596709" y="1112656"/>
            <a:ext cx="169347" cy="162407"/>
          </a:xfrm>
          <a:prstGeom prst="rect">
            <a:avLst/>
          </a:prstGeom>
        </p:spPr>
      </p:pic>
      <p:pic>
        <p:nvPicPr>
          <p:cNvPr id="54" name="Image 52" descr="preencoded.png"/>
          <p:cNvPicPr>
            <a:picLocks noChangeAspect="1"/>
          </p:cNvPicPr>
          <p:nvPr/>
        </p:nvPicPr>
        <p:blipFill>
          <a:blip r:embed="rId37"/>
          <a:stretch/>
        </p:blipFill>
        <p:spPr bwMode="auto">
          <a:xfrm>
            <a:off x="3529013" y="1062038"/>
            <a:ext cx="242888" cy="242888"/>
          </a:xfrm>
          <a:prstGeom prst="rect">
            <a:avLst/>
          </a:prstGeom>
        </p:spPr>
      </p:pic>
      <p:pic>
        <p:nvPicPr>
          <p:cNvPr id="55" name="Image 53" descr="preencoded.png"/>
          <p:cNvPicPr>
            <a:picLocks noChangeAspect="1"/>
          </p:cNvPicPr>
          <p:nvPr/>
        </p:nvPicPr>
        <p:blipFill>
          <a:blip r:embed="rId37"/>
          <a:stretch/>
        </p:blipFill>
        <p:spPr bwMode="auto">
          <a:xfrm>
            <a:off x="333375" y="1062038"/>
            <a:ext cx="242888" cy="242888"/>
          </a:xfrm>
          <a:prstGeom prst="rect">
            <a:avLst/>
          </a:prstGeom>
        </p:spPr>
      </p:pic>
      <p:pic>
        <p:nvPicPr>
          <p:cNvPr id="56" name="Image 54" descr="preencoded.png"/>
          <p:cNvPicPr>
            <a:picLocks noChangeAspect="1"/>
          </p:cNvPicPr>
          <p:nvPr/>
        </p:nvPicPr>
        <p:blipFill>
          <a:blip r:embed="rId38"/>
          <a:stretch/>
        </p:blipFill>
        <p:spPr bwMode="auto">
          <a:xfrm>
            <a:off x="3558234" y="1112656"/>
            <a:ext cx="169347" cy="162407"/>
          </a:xfrm>
          <a:prstGeom prst="rect">
            <a:avLst/>
          </a:prstGeom>
        </p:spPr>
      </p:pic>
      <p:pic>
        <p:nvPicPr>
          <p:cNvPr id="57" name="Image 55" descr="preencoded.png"/>
          <p:cNvPicPr>
            <a:picLocks noChangeAspect="1"/>
          </p:cNvPicPr>
          <p:nvPr/>
        </p:nvPicPr>
        <p:blipFill>
          <a:blip r:embed="rId39"/>
          <a:stretch/>
        </p:blipFill>
        <p:spPr bwMode="auto">
          <a:xfrm>
            <a:off x="362597" y="1112656"/>
            <a:ext cx="169347" cy="162407"/>
          </a:xfrm>
          <a:prstGeom prst="rect">
            <a:avLst/>
          </a:prstGeom>
        </p:spPr>
      </p:pic>
      <p:pic>
        <p:nvPicPr>
          <p:cNvPr id="58" name="Image 56" descr="preencoded.png"/>
          <p:cNvPicPr>
            <a:picLocks noChangeAspect="1"/>
          </p:cNvPicPr>
          <p:nvPr/>
        </p:nvPicPr>
        <p:blipFill>
          <a:blip r:embed="rId40"/>
          <a:stretch/>
        </p:blipFill>
        <p:spPr bwMode="auto">
          <a:xfrm>
            <a:off x="6900863" y="1104900"/>
            <a:ext cx="171450" cy="166687"/>
          </a:xfrm>
          <a:prstGeom prst="rect">
            <a:avLst/>
          </a:prstGeom>
        </p:spPr>
      </p:pic>
      <p:sp>
        <p:nvSpPr>
          <p:cNvPr id="59" name="Text 0"/>
          <p:cNvSpPr/>
          <p:nvPr/>
        </p:nvSpPr>
        <p:spPr bwMode="auto">
          <a:xfrm>
            <a:off x="371475" y="319088"/>
            <a:ext cx="5176838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21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Формирование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Плана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по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достижению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показателей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 ГП РФ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cs typeface="Arial"/>
            </a:endParaRPr>
          </a:p>
        </p:txBody>
      </p:sp>
      <p:sp>
        <p:nvSpPr>
          <p:cNvPr id="60" name="Text 1"/>
          <p:cNvSpPr/>
          <p:nvPr/>
        </p:nvSpPr>
        <p:spPr bwMode="auto">
          <a:xfrm>
            <a:off x="676275" y="1247775"/>
            <a:ext cx="1400175" cy="219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ГП РФ И ИХ СТРУКТУРНЫЕ ЭЛЕМЕНТЫ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1" name="Text 2"/>
          <p:cNvSpPr/>
          <p:nvPr/>
        </p:nvSpPr>
        <p:spPr bwMode="auto">
          <a:xfrm>
            <a:off x="3871913" y="1247775"/>
            <a:ext cx="1400175" cy="219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ПЛАН ПО ДОСТИЖЕНИЮ ПОКАЗАТЕЛЕЙ ГП РФ</a:t>
            </a:r>
            <a:r>
              <a:rPr kumimoji="0" lang="ru-RU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*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2" name="Text 3"/>
          <p:cNvSpPr/>
          <p:nvPr/>
        </p:nvSpPr>
        <p:spPr bwMode="auto">
          <a:xfrm>
            <a:off x="7067550" y="1247775"/>
            <a:ext cx="1400175" cy="219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ГП СУБЪЕКТОВ РФ И ИХ СТРУКТУРНЫЕ ЭЛЕМЕНТЫ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3" name="Text 4"/>
          <p:cNvSpPr/>
          <p:nvPr/>
        </p:nvSpPr>
        <p:spPr bwMode="auto">
          <a:xfrm>
            <a:off x="2609850" y="3333750"/>
            <a:ext cx="6667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Сервис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передачи данных по результатам ФП, ВП, КМП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4" name="Text 5"/>
          <p:cNvSpPr/>
          <p:nvPr/>
        </p:nvSpPr>
        <p:spPr bwMode="auto">
          <a:xfrm>
            <a:off x="2609850" y="1714500"/>
            <a:ext cx="6667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Сервис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передачи данных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по показателям ГП, ФП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5" name="Text 6"/>
          <p:cNvSpPr/>
          <p:nvPr/>
        </p:nvSpPr>
        <p:spPr bwMode="auto">
          <a:xfrm>
            <a:off x="1071563" y="1614488"/>
            <a:ext cx="557213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Паспорт ГП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6" name="Text 7"/>
          <p:cNvSpPr/>
          <p:nvPr/>
        </p:nvSpPr>
        <p:spPr bwMode="auto">
          <a:xfrm>
            <a:off x="7462838" y="2028825"/>
            <a:ext cx="561975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Паспорт РП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7" name="Text 8"/>
          <p:cNvSpPr/>
          <p:nvPr/>
        </p:nvSpPr>
        <p:spPr bwMode="auto">
          <a:xfrm>
            <a:off x="1081088" y="2381250"/>
            <a:ext cx="581025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Паспорт ФП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8" name="Text 9"/>
          <p:cNvSpPr/>
          <p:nvPr/>
        </p:nvSpPr>
        <p:spPr bwMode="auto">
          <a:xfrm>
            <a:off x="7462838" y="3019425"/>
            <a:ext cx="571500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Паспорт ВП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9" name="Text 10"/>
          <p:cNvSpPr/>
          <p:nvPr/>
        </p:nvSpPr>
        <p:spPr bwMode="auto">
          <a:xfrm>
            <a:off x="7443788" y="4010025"/>
            <a:ext cx="638175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Паспорт КМП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0" name="Text 11"/>
          <p:cNvSpPr/>
          <p:nvPr/>
        </p:nvSpPr>
        <p:spPr bwMode="auto">
          <a:xfrm>
            <a:off x="4138613" y="1638300"/>
            <a:ext cx="871538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Нефинансовое СГ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1" name="Text 12"/>
          <p:cNvSpPr/>
          <p:nvPr/>
        </p:nvSpPr>
        <p:spPr bwMode="auto">
          <a:xfrm>
            <a:off x="7177088" y="1638300"/>
            <a:ext cx="1185863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Паспорт ГП субъекта РФ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2" name="Text 13"/>
          <p:cNvSpPr/>
          <p:nvPr/>
        </p:nvSpPr>
        <p:spPr bwMode="auto">
          <a:xfrm>
            <a:off x="3824288" y="2005013"/>
            <a:ext cx="1485900" cy="219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План по достижению показателей ГП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3" name="Text 14"/>
          <p:cNvSpPr/>
          <p:nvPr/>
        </p:nvSpPr>
        <p:spPr bwMode="auto">
          <a:xfrm>
            <a:off x="1085850" y="3233738"/>
            <a:ext cx="571500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Паспорт ВП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4" name="Text 15"/>
          <p:cNvSpPr/>
          <p:nvPr/>
        </p:nvSpPr>
        <p:spPr bwMode="auto">
          <a:xfrm>
            <a:off x="4195763" y="2981325"/>
            <a:ext cx="747713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Финансовое СГ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5" name="Text 16"/>
          <p:cNvSpPr/>
          <p:nvPr/>
        </p:nvSpPr>
        <p:spPr bwMode="auto">
          <a:xfrm>
            <a:off x="3752850" y="3748088"/>
            <a:ext cx="1628775" cy="219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Отчет о выполнении финансового СГ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6" name="Text 17"/>
          <p:cNvSpPr/>
          <p:nvPr/>
        </p:nvSpPr>
        <p:spPr bwMode="auto">
          <a:xfrm>
            <a:off x="1052513" y="3990975"/>
            <a:ext cx="638175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Паспорт КМП</a:t>
            </a:r>
            <a:endParaRPr kumimoji="0" lang="en-US" sz="7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7" name="Text 18"/>
          <p:cNvSpPr/>
          <p:nvPr/>
        </p:nvSpPr>
        <p:spPr bwMode="auto">
          <a:xfrm>
            <a:off x="661988" y="1857375"/>
            <a:ext cx="145256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Распределение значений показателей ГП по субъектам РФ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8" name="Text 19"/>
          <p:cNvSpPr/>
          <p:nvPr/>
        </p:nvSpPr>
        <p:spPr bwMode="auto">
          <a:xfrm>
            <a:off x="3895725" y="2376488"/>
            <a:ext cx="1376363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Результаты субъекта (КТ) результаты с фед. финансированием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и собственные Объекты (КТ)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9" name="Text 20"/>
          <p:cNvSpPr/>
          <p:nvPr/>
        </p:nvSpPr>
        <p:spPr bwMode="auto">
          <a:xfrm>
            <a:off x="661988" y="2676525"/>
            <a:ext cx="145256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Распределение значений результатов, показателей ФП по субъектам РФ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0" name="Text 21"/>
          <p:cNvSpPr/>
          <p:nvPr/>
        </p:nvSpPr>
        <p:spPr bwMode="auto">
          <a:xfrm>
            <a:off x="7124700" y="2219325"/>
            <a:ext cx="1309688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Результаты субъекта РФ (КТ) Объекты (КТ)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1" name="Text 22"/>
          <p:cNvSpPr/>
          <p:nvPr/>
        </p:nvSpPr>
        <p:spPr bwMode="auto">
          <a:xfrm>
            <a:off x="3857625" y="3219449"/>
            <a:ext cx="145256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Результаты субъекта с фед. финансированием, Объекты (ОКС)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2" name="Text 23"/>
          <p:cNvSpPr/>
          <p:nvPr/>
        </p:nvSpPr>
        <p:spPr bwMode="auto">
          <a:xfrm>
            <a:off x="7053263" y="4195763"/>
            <a:ext cx="1452563" cy="85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Результаты субъекта РФ (КТ)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3" name="Text 24"/>
          <p:cNvSpPr/>
          <p:nvPr/>
        </p:nvSpPr>
        <p:spPr bwMode="auto">
          <a:xfrm>
            <a:off x="7124700" y="3209925"/>
            <a:ext cx="1309688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Результаты субъекта РФ (КТ) Объекты (КТ)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4" name="Text 25"/>
          <p:cNvSpPr/>
          <p:nvPr/>
        </p:nvSpPr>
        <p:spPr bwMode="auto">
          <a:xfrm>
            <a:off x="7053263" y="4443413"/>
            <a:ext cx="1452563" cy="85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Результаты СЭ ГП РФ (КТ)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5" name="Text 26"/>
          <p:cNvSpPr/>
          <p:nvPr/>
        </p:nvSpPr>
        <p:spPr bwMode="auto">
          <a:xfrm>
            <a:off x="7258050" y="2543175"/>
            <a:ext cx="1042988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Результаты СЭ ГП РФ (КТ) Объекты (КТ)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6" name="Text 27"/>
          <p:cNvSpPr/>
          <p:nvPr/>
        </p:nvSpPr>
        <p:spPr bwMode="auto">
          <a:xfrm>
            <a:off x="7239000" y="3533775"/>
            <a:ext cx="1081088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Результаты СЭ ГП РФ (КТ) Объекты (КТ)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7" name="Text 28"/>
          <p:cNvSpPr/>
          <p:nvPr/>
        </p:nvSpPr>
        <p:spPr bwMode="auto">
          <a:xfrm>
            <a:off x="3857625" y="4119563"/>
            <a:ext cx="1452563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Отчетность (за исключением отчетности по результатам, которую предлагается перенести в отчетность по плану)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8" name="Text 29"/>
          <p:cNvSpPr/>
          <p:nvPr/>
        </p:nvSpPr>
        <p:spPr bwMode="auto">
          <a:xfrm>
            <a:off x="661988" y="3476625"/>
            <a:ext cx="145256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Распределение значений результатов ФП по субъектам РФ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9" name="Text 30"/>
          <p:cNvSpPr/>
          <p:nvPr/>
        </p:nvSpPr>
        <p:spPr bwMode="auto">
          <a:xfrm>
            <a:off x="661988" y="4233863"/>
            <a:ext cx="145256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Распределение значений результатов ФП по субъектам РФ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0" name="Text 31"/>
          <p:cNvSpPr/>
          <p:nvPr/>
        </p:nvSpPr>
        <p:spPr bwMode="auto">
          <a:xfrm>
            <a:off x="5886450" y="1576388"/>
            <a:ext cx="700088" cy="85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Показатели ΓΠ, ΦΠ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1" name="Text 32"/>
          <p:cNvSpPr/>
          <p:nvPr/>
        </p:nvSpPr>
        <p:spPr bwMode="auto">
          <a:xfrm>
            <a:off x="5886450" y="1909763"/>
            <a:ext cx="557213" cy="85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Показатели ФП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2" name="Text 33"/>
          <p:cNvSpPr/>
          <p:nvPr/>
        </p:nvSpPr>
        <p:spPr bwMode="auto">
          <a:xfrm>
            <a:off x="5886450" y="2319338"/>
            <a:ext cx="72866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Результаты субъекта РФ (КТ)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3" name="Text 34"/>
          <p:cNvSpPr/>
          <p:nvPr/>
        </p:nvSpPr>
        <p:spPr bwMode="auto">
          <a:xfrm>
            <a:off x="5886450" y="2695575"/>
            <a:ext cx="6286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Результаты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b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СЭ ГП РФ (КТ)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4" name="Text 35"/>
          <p:cNvSpPr/>
          <p:nvPr/>
        </p:nvSpPr>
        <p:spPr bwMode="auto">
          <a:xfrm>
            <a:off x="371475" y="4848225"/>
            <a:ext cx="8428396" cy="219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* </a:t>
            </a: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Приказ Минфина России №145н от 14.09.2023 "Об утверждении общих требований к формированию плана по достижению показателей ГП РФ (показателей СЭ ГП РФ), установленных в соглашении о реализации на территории субъекта РФ ГП субъекта РФ, направленных на достижение целей и показателей ГП РФ, и (или) в соглашении о реализации на территории субъекта РФ регионального проекта, обеспечивающего достижение показателей и результатов соответствующего федерального проекта, входящего в состав национального проекта (программы), а также отчета о его выполнении, и типовых форм указанных плана и отчета, и о признании утратившим силу приказа Министерства финансов Российской Федерации от 21.10.2022г. №155н"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5" name="Text 36"/>
          <p:cNvSpPr/>
          <p:nvPr/>
        </p:nvSpPr>
        <p:spPr bwMode="auto">
          <a:xfrm>
            <a:off x="6729413" y="1157288"/>
            <a:ext cx="195263" cy="666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marR="0" lvl="0" indent="0" algn="ctr" defTabSz="685800" eaLnBrk="1" fontAlgn="auto" latinLnBrk="0" hangingPunct="1">
              <a:lnSpc>
                <a:spcPts val="5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Montserrat Regular"/>
                <a:cs typeface="Arial"/>
              </a:rPr>
              <a:t>Или</a:t>
            </a:r>
            <a:endParaRPr kumimoji="0" lang="en-US" sz="4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515082800" name="Text 3"/>
          <p:cNvSpPr/>
          <p:nvPr/>
        </p:nvSpPr>
        <p:spPr bwMode="auto">
          <a:xfrm>
            <a:off x="8833908" y="4908548"/>
            <a:ext cx="204787" cy="190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eaLnBrk="1" fontAlgn="auto" latinLnBrk="0" hangingPunct="1">
              <a:lnSpc>
                <a:spcPts val="14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3</a:t>
            </a: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297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46801211" name="Рисунок 6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3479" y="1976491"/>
            <a:ext cx="8726063" cy="58271"/>
          </a:xfrm>
          <a:prstGeom prst="rect">
            <a:avLst/>
          </a:prstGeom>
        </p:spPr>
      </p:pic>
      <p:pic>
        <p:nvPicPr>
          <p:cNvPr id="1408040672" name="Image 0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791449" y="285750"/>
            <a:ext cx="959455" cy="371475"/>
          </a:xfrm>
          <a:prstGeom prst="rect">
            <a:avLst/>
          </a:prstGeom>
        </p:spPr>
      </p:pic>
      <p:pic>
        <p:nvPicPr>
          <p:cNvPr id="211453483" name="Image 1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73479" y="1166812"/>
            <a:ext cx="1243012" cy="557212"/>
          </a:xfrm>
          <a:prstGeom prst="rect">
            <a:avLst/>
          </a:prstGeom>
        </p:spPr>
      </p:pic>
      <p:pic>
        <p:nvPicPr>
          <p:cNvPr id="2117241917" name="Image 2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727169" y="2152649"/>
            <a:ext cx="1112408" cy="557212"/>
          </a:xfrm>
          <a:prstGeom prst="rect">
            <a:avLst/>
          </a:prstGeom>
        </p:spPr>
      </p:pic>
      <p:pic>
        <p:nvPicPr>
          <p:cNvPr id="566559510" name="Image 3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089870" y="2152649"/>
            <a:ext cx="1009623" cy="557212"/>
          </a:xfrm>
          <a:prstGeom prst="rect">
            <a:avLst/>
          </a:prstGeom>
        </p:spPr>
      </p:pic>
      <p:pic>
        <p:nvPicPr>
          <p:cNvPr id="260578959" name="Image 4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362187" y="2159793"/>
            <a:ext cx="1230602" cy="557212"/>
          </a:xfrm>
          <a:prstGeom prst="rect">
            <a:avLst/>
          </a:prstGeom>
        </p:spPr>
      </p:pic>
      <p:pic>
        <p:nvPicPr>
          <p:cNvPr id="494275514" name="Image 5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73479" y="2852737"/>
            <a:ext cx="1121463" cy="1357312"/>
          </a:xfrm>
          <a:prstGeom prst="rect">
            <a:avLst/>
          </a:prstGeom>
        </p:spPr>
      </p:pic>
      <p:pic>
        <p:nvPicPr>
          <p:cNvPr id="297017564" name="Image 6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445067" y="2852737"/>
            <a:ext cx="1176336" cy="1357312"/>
          </a:xfrm>
          <a:prstGeom prst="rect">
            <a:avLst/>
          </a:prstGeom>
        </p:spPr>
      </p:pic>
      <p:pic>
        <p:nvPicPr>
          <p:cNvPr id="2072547024" name="Image 7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753960" y="2852737"/>
            <a:ext cx="1250950" cy="738187"/>
          </a:xfrm>
          <a:prstGeom prst="rect">
            <a:avLst/>
          </a:prstGeom>
        </p:spPr>
      </p:pic>
      <p:pic>
        <p:nvPicPr>
          <p:cNvPr id="1021094789" name="Image 8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089870" y="2852737"/>
            <a:ext cx="1140218" cy="1357312"/>
          </a:xfrm>
          <a:prstGeom prst="rect">
            <a:avLst/>
          </a:prstGeom>
        </p:spPr>
      </p:pic>
      <p:pic>
        <p:nvPicPr>
          <p:cNvPr id="123503749" name="Image 9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362187" y="2852737"/>
            <a:ext cx="1151767" cy="1357312"/>
          </a:xfrm>
          <a:prstGeom prst="rect">
            <a:avLst/>
          </a:prstGeom>
        </p:spPr>
      </p:pic>
      <p:pic>
        <p:nvPicPr>
          <p:cNvPr id="1224414699" name="Image 10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641458" y="2852737"/>
            <a:ext cx="1091550" cy="1357312"/>
          </a:xfrm>
          <a:prstGeom prst="rect">
            <a:avLst/>
          </a:prstGeom>
        </p:spPr>
      </p:pic>
      <p:pic>
        <p:nvPicPr>
          <p:cNvPr id="605148423" name="Image 11" descr="preencoded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753960" y="3686175"/>
            <a:ext cx="1250950" cy="523875"/>
          </a:xfrm>
          <a:prstGeom prst="rect">
            <a:avLst/>
          </a:prstGeom>
        </p:spPr>
      </p:pic>
      <p:pic>
        <p:nvPicPr>
          <p:cNvPr id="1241817459" name="Image 12" descr="preencoded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05304" y="1698624"/>
            <a:ext cx="50801" cy="336551"/>
          </a:xfrm>
          <a:prstGeom prst="rect">
            <a:avLst/>
          </a:prstGeom>
        </p:spPr>
      </p:pic>
      <p:pic>
        <p:nvPicPr>
          <p:cNvPr id="1082008718" name="Image 13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283374" y="2659060"/>
            <a:ext cx="50801" cy="193676"/>
          </a:xfrm>
          <a:prstGeom prst="rect">
            <a:avLst/>
          </a:prstGeom>
        </p:spPr>
      </p:pic>
      <p:pic>
        <p:nvPicPr>
          <p:cNvPr id="1363342228" name="Image 14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308774" y="3565523"/>
            <a:ext cx="50801" cy="146052"/>
          </a:xfrm>
          <a:prstGeom prst="rect">
            <a:avLst/>
          </a:prstGeom>
        </p:spPr>
      </p:pic>
      <p:pic>
        <p:nvPicPr>
          <p:cNvPr id="638047713" name="Image 15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4569281" y="2659060"/>
            <a:ext cx="50801" cy="193676"/>
          </a:xfrm>
          <a:prstGeom prst="rect">
            <a:avLst/>
          </a:prstGeom>
        </p:spPr>
      </p:pic>
      <p:pic>
        <p:nvPicPr>
          <p:cNvPr id="1547412089" name="Image 16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5949327" y="2684461"/>
            <a:ext cx="50801" cy="193676"/>
          </a:xfrm>
          <a:prstGeom prst="rect">
            <a:avLst/>
          </a:prstGeom>
        </p:spPr>
      </p:pic>
      <p:pic>
        <p:nvPicPr>
          <p:cNvPr id="1489806521" name="Image 17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4543880" y="1975449"/>
            <a:ext cx="50801" cy="193676"/>
          </a:xfrm>
          <a:prstGeom prst="rect">
            <a:avLst/>
          </a:prstGeom>
        </p:spPr>
      </p:pic>
      <p:pic>
        <p:nvPicPr>
          <p:cNvPr id="979331457" name="Image 18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5955280" y="1990723"/>
            <a:ext cx="50801" cy="193676"/>
          </a:xfrm>
          <a:prstGeom prst="rect">
            <a:avLst/>
          </a:prstGeom>
        </p:spPr>
      </p:pic>
      <p:pic>
        <p:nvPicPr>
          <p:cNvPr id="675258747" name="Image 19" descr="preencoded.png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805304" y="1984374"/>
            <a:ext cx="50801" cy="893763"/>
          </a:xfrm>
          <a:prstGeom prst="rect">
            <a:avLst/>
          </a:prstGeom>
        </p:spPr>
      </p:pic>
      <p:pic>
        <p:nvPicPr>
          <p:cNvPr id="759885505" name="Image 20" descr="preencoded.png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2219766" y="2260598"/>
            <a:ext cx="50801" cy="617538"/>
          </a:xfrm>
          <a:prstGeom prst="rect">
            <a:avLst/>
          </a:prstGeom>
        </p:spPr>
      </p:pic>
      <p:pic>
        <p:nvPicPr>
          <p:cNvPr id="2023784900" name="Image 21" descr="preencoded.png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7122526" y="2290762"/>
            <a:ext cx="50801" cy="617538"/>
          </a:xfrm>
          <a:prstGeom prst="rect">
            <a:avLst/>
          </a:prstGeom>
        </p:spPr>
      </p:pic>
      <p:pic>
        <p:nvPicPr>
          <p:cNvPr id="547375506" name="Image 22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445067" y="1728787"/>
            <a:ext cx="1204912" cy="557212"/>
          </a:xfrm>
          <a:prstGeom prst="rect">
            <a:avLst/>
          </a:prstGeom>
        </p:spPr>
      </p:pic>
      <p:pic>
        <p:nvPicPr>
          <p:cNvPr id="6743799" name="Image 23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641458" y="1748630"/>
            <a:ext cx="1015072" cy="557212"/>
          </a:xfrm>
          <a:prstGeom prst="rect">
            <a:avLst/>
          </a:prstGeom>
        </p:spPr>
      </p:pic>
      <p:pic>
        <p:nvPicPr>
          <p:cNvPr id="363359739" name="Image 24" descr="preencoded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873567" y="1081087"/>
            <a:ext cx="666749" cy="252412"/>
          </a:xfrm>
          <a:prstGeom prst="rect">
            <a:avLst/>
          </a:prstGeom>
        </p:spPr>
      </p:pic>
      <p:pic>
        <p:nvPicPr>
          <p:cNvPr id="1556559618" name="Image 25" descr="preencoded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7245792" y="1698624"/>
            <a:ext cx="504000" cy="261107"/>
          </a:xfrm>
          <a:prstGeom prst="rect">
            <a:avLst/>
          </a:prstGeom>
        </p:spPr>
      </p:pic>
      <p:pic>
        <p:nvPicPr>
          <p:cNvPr id="613999472" name="Image 26" descr="preencoded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2288029" y="1647824"/>
            <a:ext cx="666749" cy="252412"/>
          </a:xfrm>
          <a:prstGeom prst="rect">
            <a:avLst/>
          </a:prstGeom>
        </p:spPr>
      </p:pic>
      <p:pic>
        <p:nvPicPr>
          <p:cNvPr id="551567578" name="Image 30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257972" y="2017711"/>
            <a:ext cx="50801" cy="139700"/>
          </a:xfrm>
          <a:prstGeom prst="rect">
            <a:avLst/>
          </a:prstGeom>
        </p:spPr>
      </p:pic>
      <p:sp>
        <p:nvSpPr>
          <p:cNvPr id="1102037594" name="Text 0"/>
          <p:cNvSpPr/>
          <p:nvPr/>
        </p:nvSpPr>
        <p:spPr bwMode="auto">
          <a:xfrm>
            <a:off x="366712" y="319087"/>
            <a:ext cx="6043612" cy="552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2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Процесс формирования планов по достижению показателей ГП РФ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cs typeface="Arial"/>
            </a:endParaRPr>
          </a:p>
        </p:txBody>
      </p:sp>
      <p:sp>
        <p:nvSpPr>
          <p:cNvPr id="456801160" name="Text 1"/>
          <p:cNvSpPr/>
          <p:nvPr/>
        </p:nvSpPr>
        <p:spPr bwMode="auto">
          <a:xfrm>
            <a:off x="259204" y="1385887"/>
            <a:ext cx="1157287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Приведение Паспортов ГП РФ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и их СЭ в УГП, УНП к Закону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о бюджете РФ на 2024-2026гг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70680692" name="Text 2"/>
          <p:cNvSpPr/>
          <p:nvPr/>
        </p:nvSpPr>
        <p:spPr bwMode="auto">
          <a:xfrm>
            <a:off x="2779900" y="2397993"/>
            <a:ext cx="1214437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Формировани</a:t>
            </a: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е реестровых записей  показателей и результатов</a:t>
            </a:r>
            <a:endParaRPr kumimoji="0" lang="ru-RU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30290010" name="Text 3"/>
          <p:cNvSpPr/>
          <p:nvPr/>
        </p:nvSpPr>
        <p:spPr bwMode="auto">
          <a:xfrm>
            <a:off x="4146212" y="2423933"/>
            <a:ext cx="976312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Формирование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сведений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об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ОКС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108055538" name="Text 4"/>
          <p:cNvSpPr/>
          <p:nvPr/>
        </p:nvSpPr>
        <p:spPr bwMode="auto">
          <a:xfrm>
            <a:off x="5417644" y="2381071"/>
            <a:ext cx="1128736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Формирование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и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утверждение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Планов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по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достижению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показателей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ГП РФ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53161897" name="Text 5"/>
          <p:cNvSpPr/>
          <p:nvPr/>
        </p:nvSpPr>
        <p:spPr bwMode="auto">
          <a:xfrm>
            <a:off x="259204" y="1238249"/>
            <a:ext cx="261937" cy="123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9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01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cs typeface="Arial"/>
            </a:endParaRPr>
          </a:p>
        </p:txBody>
      </p:sp>
      <p:sp>
        <p:nvSpPr>
          <p:cNvPr id="1301499348" name="Text 6"/>
          <p:cNvSpPr/>
          <p:nvPr/>
        </p:nvSpPr>
        <p:spPr bwMode="auto">
          <a:xfrm>
            <a:off x="163955" y="1795462"/>
            <a:ext cx="385762" cy="123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9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 Bold"/>
                <a:ea typeface="Spectral Bold"/>
                <a:cs typeface="Spectral Bold"/>
              </a:rPr>
              <a:t>ФОИВ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65888956" name="Text 7"/>
          <p:cNvSpPr/>
          <p:nvPr/>
        </p:nvSpPr>
        <p:spPr bwMode="auto">
          <a:xfrm>
            <a:off x="163955" y="2114550"/>
            <a:ext cx="357187" cy="123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9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 Bold"/>
                <a:ea typeface="Spectral Bold"/>
                <a:cs typeface="Spectral Bold"/>
              </a:rPr>
              <a:t>РОИВ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773267051" name="Text 8"/>
          <p:cNvSpPr/>
          <p:nvPr/>
        </p:nvSpPr>
        <p:spPr bwMode="auto">
          <a:xfrm>
            <a:off x="3204859" y="2228850"/>
            <a:ext cx="273049" cy="123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9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03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cs typeface="Arial"/>
            </a:endParaRPr>
          </a:p>
        </p:txBody>
      </p:sp>
      <p:sp>
        <p:nvSpPr>
          <p:cNvPr id="593072858" name="Text 9"/>
          <p:cNvSpPr/>
          <p:nvPr/>
        </p:nvSpPr>
        <p:spPr bwMode="auto">
          <a:xfrm>
            <a:off x="4497829" y="2228850"/>
            <a:ext cx="253999" cy="123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9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04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cs typeface="Arial"/>
            </a:endParaRPr>
          </a:p>
        </p:txBody>
      </p:sp>
      <p:sp>
        <p:nvSpPr>
          <p:cNvPr id="590461113" name="Text 10"/>
          <p:cNvSpPr/>
          <p:nvPr/>
        </p:nvSpPr>
        <p:spPr bwMode="auto">
          <a:xfrm>
            <a:off x="5912292" y="2228850"/>
            <a:ext cx="257703" cy="123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9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05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cs typeface="Arial"/>
            </a:endParaRPr>
          </a:p>
        </p:txBody>
      </p:sp>
      <p:sp>
        <p:nvSpPr>
          <p:cNvPr id="1079486810" name="Text 11"/>
          <p:cNvSpPr/>
          <p:nvPr/>
        </p:nvSpPr>
        <p:spPr bwMode="auto">
          <a:xfrm>
            <a:off x="2847623" y="3007519"/>
            <a:ext cx="1157287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Декомпозиция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ru-RU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показателей паспортов ГП субъектов РФ и их СЭ для дальнейшего обогащения данными регионов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24820425" name="Text 12"/>
          <p:cNvSpPr/>
          <p:nvPr/>
        </p:nvSpPr>
        <p:spPr bwMode="auto">
          <a:xfrm>
            <a:off x="4173185" y="3000375"/>
            <a:ext cx="1005681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Формирование информации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по ОКС с федеральным софинсированием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 последующей передачей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в План по достижению показателей ГП РФ</a:t>
            </a:r>
            <a:b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* по ОКС за счет ВБИ формируется вручную в в ГИИС «Электронный бюджет»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в функциональности «РГП»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90329553" name="Text 13"/>
          <p:cNvSpPr/>
          <p:nvPr/>
        </p:nvSpPr>
        <p:spPr bwMode="auto">
          <a:xfrm>
            <a:off x="5435501" y="3051173"/>
            <a:ext cx="1078453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Формирование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и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утверждение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Планов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по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достижению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показателей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ГП РФ </a:t>
            </a:r>
            <a:b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на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основании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данных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паспортов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ГП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субъектов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РФ </a:t>
            </a:r>
            <a:br>
              <a:rPr kumimoji="0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и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их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СЭ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21264519" name="Text 14"/>
          <p:cNvSpPr/>
          <p:nvPr/>
        </p:nvSpPr>
        <p:spPr bwMode="auto">
          <a:xfrm>
            <a:off x="259204" y="3005137"/>
            <a:ext cx="1157287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Декомпозированные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на субъекты РФ показатели</a:t>
            </a:r>
            <a:b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Декомпозированные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на субъекты РФ результаты (мероприятия)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28523394" name="Text 15"/>
          <p:cNvSpPr/>
          <p:nvPr/>
        </p:nvSpPr>
        <p:spPr bwMode="auto">
          <a:xfrm>
            <a:off x="6686450" y="2914650"/>
            <a:ext cx="1076324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Заключение финансовых соглашений: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85725" marR="0" lvl="0" indent="-85725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по результатам, реализуемым за счет средств Единой субсидии после утверждения Плана достижения показателей ГП РФ;</a:t>
            </a:r>
            <a:b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</a:br>
            <a:r>
              <a:rPr kumimoji="0" lang="ru-RU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о результатам реализуемым за счет МБТ (кроме Единой субсидии) до 31 декабр</a:t>
            </a:r>
            <a:r>
              <a:rPr kumimoji="0" lang="ru-RU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я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94905775" name="Text 16"/>
          <p:cNvSpPr/>
          <p:nvPr/>
        </p:nvSpPr>
        <p:spPr bwMode="auto">
          <a:xfrm>
            <a:off x="1492692" y="3000374"/>
            <a:ext cx="1157287" cy="1033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Заключение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нефинансовых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соглашений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с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субъектами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РФ</a:t>
            </a:r>
            <a:b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</a:b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о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реализации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на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территории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субъекта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РФ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показателей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,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направленных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на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достижение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целей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и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показателей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ГП РФ (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Приказ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Минэка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России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от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30.11.2021</a:t>
            </a: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№ 722)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40429427" name="Text 18"/>
          <p:cNvSpPr/>
          <p:nvPr/>
        </p:nvSpPr>
        <p:spPr bwMode="auto">
          <a:xfrm>
            <a:off x="1540317" y="1944496"/>
            <a:ext cx="1013037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Заключение нефинансовых соглашений по ГП РФ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79464568" name="Text 19"/>
          <p:cNvSpPr/>
          <p:nvPr/>
        </p:nvSpPr>
        <p:spPr bwMode="auto">
          <a:xfrm>
            <a:off x="1673667" y="1804987"/>
            <a:ext cx="277812" cy="123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9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02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cs typeface="Arial"/>
            </a:endParaRPr>
          </a:p>
        </p:txBody>
      </p:sp>
      <p:sp>
        <p:nvSpPr>
          <p:cNvPr id="1465507910" name="Text 20"/>
          <p:cNvSpPr/>
          <p:nvPr/>
        </p:nvSpPr>
        <p:spPr bwMode="auto">
          <a:xfrm>
            <a:off x="6731442" y="1981199"/>
            <a:ext cx="925088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Заключение финансовых соглашений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93666596" name="Text 21"/>
          <p:cNvSpPr/>
          <p:nvPr/>
        </p:nvSpPr>
        <p:spPr bwMode="auto">
          <a:xfrm>
            <a:off x="7065399" y="1804987"/>
            <a:ext cx="257175" cy="123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9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06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cs typeface="Arial"/>
            </a:endParaRPr>
          </a:p>
        </p:txBody>
      </p:sp>
      <p:sp>
        <p:nvSpPr>
          <p:cNvPr id="1180046491" name="Text 22"/>
          <p:cNvSpPr/>
          <p:nvPr/>
        </p:nvSpPr>
        <p:spPr bwMode="auto">
          <a:xfrm>
            <a:off x="964055" y="1133474"/>
            <a:ext cx="481012" cy="152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От </a:t>
            </a:r>
            <a:r>
              <a:rPr kumimoji="0" lang="en-US" sz="5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15.11.23</a:t>
            </a:r>
            <a:r>
              <a:rPr kumimoji="0" lang="en-US" sz="55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55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срок</a:t>
            </a:r>
            <a:r>
              <a:rPr kumimoji="0" lang="en-US" sz="5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 2 </a:t>
            </a:r>
            <a:r>
              <a:rPr kumimoji="0" lang="en-US" sz="55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недели</a:t>
            </a:r>
            <a:endParaRPr kumimoji="0" lang="en-US" sz="5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77190283" name="Text 23"/>
          <p:cNvSpPr/>
          <p:nvPr/>
        </p:nvSpPr>
        <p:spPr bwMode="auto">
          <a:xfrm>
            <a:off x="7264209" y="1748630"/>
            <a:ext cx="468000" cy="761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До</a:t>
            </a:r>
            <a:r>
              <a:rPr kumimoji="0" lang="en-US" sz="5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550" b="1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31</a:t>
            </a:r>
            <a:r>
              <a:rPr kumimoji="0" lang="en-US" sz="5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5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декабря</a:t>
            </a:r>
            <a:r>
              <a:rPr kumimoji="0" lang="en-US" sz="550" b="1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 2023 г.</a:t>
            </a:r>
            <a:endParaRPr kumimoji="0" lang="en-US" sz="5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83593603" name="Text 24"/>
          <p:cNvSpPr/>
          <p:nvPr/>
        </p:nvSpPr>
        <p:spPr bwMode="auto">
          <a:xfrm>
            <a:off x="2378517" y="1700212"/>
            <a:ext cx="481012" cy="152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До </a:t>
            </a:r>
            <a:r>
              <a:rPr kumimoji="0" lang="en-US" sz="5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20</a:t>
            </a:r>
            <a:r>
              <a:rPr kumimoji="0" lang="en-US" sz="550" b="0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декабря </a:t>
            </a:r>
            <a:r>
              <a:rPr kumimoji="0" lang="en-US" sz="550" b="1" i="0" u="none" strike="noStrike" kern="0" cap="none" spc="0" normalizeH="0" baseline="0" noProof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Bold"/>
                <a:cs typeface="Arial"/>
              </a:rPr>
              <a:t>2023 г.</a:t>
            </a:r>
            <a:endParaRPr kumimoji="0" lang="en-US" sz="5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12422242" name="Text 26"/>
          <p:cNvSpPr/>
          <p:nvPr/>
        </p:nvSpPr>
        <p:spPr bwMode="auto">
          <a:xfrm>
            <a:off x="5178867" y="2157412"/>
            <a:ext cx="481012" cy="761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99058411" name="Рисунок 399058410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3458692" y="2071815"/>
            <a:ext cx="215545" cy="184753"/>
          </a:xfrm>
          <a:prstGeom prst="roundRect">
            <a:avLst/>
          </a:prstGeom>
        </p:spPr>
      </p:pic>
      <p:pic>
        <p:nvPicPr>
          <p:cNvPr id="1247067290" name="Рисунок 1247067289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4751829" y="2071815"/>
            <a:ext cx="215544" cy="184752"/>
          </a:xfrm>
          <a:prstGeom prst="roundRect">
            <a:avLst/>
          </a:prstGeom>
        </p:spPr>
      </p:pic>
      <p:pic>
        <p:nvPicPr>
          <p:cNvPr id="386859542" name="Рисунок 386859541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6251621" y="2071815"/>
            <a:ext cx="215544" cy="184752"/>
          </a:xfrm>
          <a:prstGeom prst="roundRect">
            <a:avLst/>
          </a:prstGeom>
        </p:spPr>
      </p:pic>
      <p:sp>
        <p:nvSpPr>
          <p:cNvPr id="1988742700" name="Text 11"/>
          <p:cNvSpPr/>
          <p:nvPr/>
        </p:nvSpPr>
        <p:spPr bwMode="auto">
          <a:xfrm>
            <a:off x="2811110" y="3733800"/>
            <a:ext cx="1157287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Декомпозиция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ru-RU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результатов паспортов ГП субъектов РФ и их СЭ для дальнейшего обогащения данными регионов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867782939" name="Image 2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782366" y="2176462"/>
            <a:ext cx="1101357" cy="557212"/>
          </a:xfrm>
          <a:prstGeom prst="rect">
            <a:avLst/>
          </a:prstGeom>
        </p:spPr>
      </p:pic>
      <p:pic>
        <p:nvPicPr>
          <p:cNvPr id="1328388797" name="Image 7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787288" y="2869405"/>
            <a:ext cx="1105347" cy="738187"/>
          </a:xfrm>
          <a:prstGeom prst="rect">
            <a:avLst/>
          </a:prstGeom>
        </p:spPr>
      </p:pic>
      <p:pic>
        <p:nvPicPr>
          <p:cNvPr id="699498195" name="Image 11" descr="preencoded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803776" y="3740942"/>
            <a:ext cx="1105347" cy="1004887"/>
          </a:xfrm>
          <a:prstGeom prst="rect">
            <a:avLst/>
          </a:prstGeom>
        </p:spPr>
      </p:pic>
      <p:sp>
        <p:nvSpPr>
          <p:cNvPr id="780963097" name="Text 2"/>
          <p:cNvSpPr/>
          <p:nvPr/>
        </p:nvSpPr>
        <p:spPr bwMode="auto">
          <a:xfrm>
            <a:off x="7881985" y="2438399"/>
            <a:ext cx="1017558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Формирование Паспортов ГП субъектов РФ и их СЭ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89048711" name="Text 11"/>
          <p:cNvSpPr/>
          <p:nvPr/>
        </p:nvSpPr>
        <p:spPr bwMode="auto">
          <a:xfrm>
            <a:off x="7875409" y="3067049"/>
            <a:ext cx="96967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Формирование паспортов ГП субъектов РФ и их СЭ в ГИИС «Электронный бюджет»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в функциональности «РГП»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26525412" name="Text 17"/>
          <p:cNvSpPr/>
          <p:nvPr/>
        </p:nvSpPr>
        <p:spPr bwMode="auto">
          <a:xfrm>
            <a:off x="7875409" y="3900486"/>
            <a:ext cx="969673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Формирование паспортов ГП субъектов РФ и их СЭ </a:t>
            </a:r>
            <a:br>
              <a:rPr kumimoji="0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</a:b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в Региональных информационных системах (РИС). В данном варианте осуществляется интеграция РИС с ГИИС «Электронный бюджет» посредствам СМЭВ</a:t>
            </a:r>
            <a:endParaRPr kumimoji="0" lang="en-US" sz="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44342703" name="Image 18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8282243" y="1995185"/>
            <a:ext cx="50801" cy="193676"/>
          </a:xfrm>
          <a:prstGeom prst="rect">
            <a:avLst/>
          </a:prstGeom>
        </p:spPr>
      </p:pic>
      <p:pic>
        <p:nvPicPr>
          <p:cNvPr id="1250831714" name="Image 16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8282243" y="3590925"/>
            <a:ext cx="50801" cy="193676"/>
          </a:xfrm>
          <a:prstGeom prst="rect">
            <a:avLst/>
          </a:prstGeom>
        </p:spPr>
      </p:pic>
      <p:pic>
        <p:nvPicPr>
          <p:cNvPr id="1135433670" name="Image 16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8282243" y="2709862"/>
            <a:ext cx="50801" cy="193676"/>
          </a:xfrm>
          <a:prstGeom prst="rect">
            <a:avLst/>
          </a:prstGeom>
        </p:spPr>
      </p:pic>
      <p:sp>
        <p:nvSpPr>
          <p:cNvPr id="1896510872" name="Text 21"/>
          <p:cNvSpPr/>
          <p:nvPr/>
        </p:nvSpPr>
        <p:spPr bwMode="auto">
          <a:xfrm>
            <a:off x="8262176" y="2228850"/>
            <a:ext cx="257175" cy="123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9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0</a:t>
            </a:r>
            <a:r>
              <a:rPr kumimoji="0" lang="ru-RU" sz="900" b="1" i="0" u="none" strike="noStrike" kern="0" cap="none" spc="0" normalizeH="0" baseline="0" noProof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7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cs typeface="Arial"/>
            </a:endParaRPr>
          </a:p>
        </p:txBody>
      </p:sp>
      <p:sp>
        <p:nvSpPr>
          <p:cNvPr id="435900650" name="Text 3"/>
          <p:cNvSpPr/>
          <p:nvPr/>
        </p:nvSpPr>
        <p:spPr bwMode="auto">
          <a:xfrm>
            <a:off x="8833908" y="4908548"/>
            <a:ext cx="204787" cy="190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eaLnBrk="1" fontAlgn="auto" latinLnBrk="0" hangingPunct="1">
              <a:lnSpc>
                <a:spcPts val="14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4</a:t>
            </a: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9764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4" name="Image 3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0462" y="733372"/>
            <a:ext cx="8031729" cy="4163358"/>
          </a:xfrm>
          <a:prstGeom prst="rect">
            <a:avLst/>
          </a:prstGeom>
        </p:spPr>
      </p:pic>
      <p:sp>
        <p:nvSpPr>
          <p:cNvPr id="3" name="Текст 1"/>
          <p:cNvSpPr txBox="1"/>
          <p:nvPr/>
        </p:nvSpPr>
        <p:spPr bwMode="auto">
          <a:xfrm>
            <a:off x="94746" y="119852"/>
            <a:ext cx="7476893" cy="393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1">
                <a:solidFill>
                  <a:srgbClr val="373E5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373E52"/>
                </a:solidFill>
                <a:effectLst/>
                <a:uLnTx/>
                <a:uFillTx/>
                <a:latin typeface="Spectral"/>
                <a:cs typeface="Arial"/>
              </a:rPr>
              <a:t>Управление региональными программами </a:t>
            </a:r>
          </a:p>
        </p:txBody>
      </p:sp>
      <p:pic>
        <p:nvPicPr>
          <p:cNvPr id="38" name="Image 0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30719" y="194856"/>
            <a:ext cx="959454" cy="371475"/>
          </a:xfrm>
          <a:prstGeom prst="rect">
            <a:avLst/>
          </a:prstGeom>
        </p:spPr>
      </p:pic>
      <p:sp>
        <p:nvSpPr>
          <p:cNvPr id="343136226" name="Text 3"/>
          <p:cNvSpPr/>
          <p:nvPr/>
        </p:nvSpPr>
        <p:spPr bwMode="auto">
          <a:xfrm>
            <a:off x="8833908" y="4908548"/>
            <a:ext cx="204787" cy="190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eaLnBrk="1" fontAlgn="auto" latinLnBrk="0" hangingPunct="1">
              <a:lnSpc>
                <a:spcPts val="14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5</a:t>
            </a: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ea typeface="Arial"/>
              <a:cs typeface="Arial"/>
            </a:endParaRPr>
          </a:p>
        </p:txBody>
      </p:sp>
      <p:pic>
        <p:nvPicPr>
          <p:cNvPr id="2" name="Image 2" descr="preencoded.png">
            <a:extLst>
              <a:ext uri="{FF2B5EF4-FFF2-40B4-BE49-F238E27FC236}">
                <a16:creationId xmlns:a16="http://schemas.microsoft.com/office/drawing/2014/main" id="{7195CF23-368A-1061-C7EF-0418DC2EC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29109" y="3118413"/>
            <a:ext cx="2171700" cy="1196327"/>
          </a:xfrm>
          <a:prstGeom prst="rect">
            <a:avLst/>
          </a:prstGeom>
        </p:spPr>
      </p:pic>
      <p:sp>
        <p:nvSpPr>
          <p:cNvPr id="4" name="Text 11">
            <a:extLst>
              <a:ext uri="{FF2B5EF4-FFF2-40B4-BE49-F238E27FC236}">
                <a16:creationId xmlns:a16="http://schemas.microsoft.com/office/drawing/2014/main" id="{7941E5CC-3EDA-DBE3-E743-8BDA288D5BD5}"/>
              </a:ext>
            </a:extLst>
          </p:cNvPr>
          <p:cNvSpPr/>
          <p:nvPr/>
        </p:nvSpPr>
        <p:spPr>
          <a:xfrm>
            <a:off x="3586456" y="3313611"/>
            <a:ext cx="1866900" cy="8354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Управление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региональными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программами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 descr="preencoded.png">
            <a:extLst>
              <a:ext uri="{FF2B5EF4-FFF2-40B4-BE49-F238E27FC236}">
                <a16:creationId xmlns:a16="http://schemas.microsoft.com/office/drawing/2014/main" id="{9B35D86D-C7BD-CE2A-E1ED-0F9A57DB3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497538" y="1459778"/>
            <a:ext cx="1928792" cy="657225"/>
          </a:xfrm>
          <a:prstGeom prst="rect">
            <a:avLst/>
          </a:prstGeom>
        </p:spPr>
      </p:pic>
      <p:pic>
        <p:nvPicPr>
          <p:cNvPr id="7" name="Image 5" descr="preencoded.png">
            <a:extLst>
              <a:ext uri="{FF2B5EF4-FFF2-40B4-BE49-F238E27FC236}">
                <a16:creationId xmlns:a16="http://schemas.microsoft.com/office/drawing/2014/main" id="{5B68B82A-1218-76F1-B665-72F79A91BF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64667" y="1457486"/>
            <a:ext cx="1845751" cy="657225"/>
          </a:xfrm>
          <a:prstGeom prst="rect">
            <a:avLst/>
          </a:prstGeom>
        </p:spPr>
      </p:pic>
      <p:pic>
        <p:nvPicPr>
          <p:cNvPr id="8" name="Image 5" descr="preencoded.png">
            <a:extLst>
              <a:ext uri="{FF2B5EF4-FFF2-40B4-BE49-F238E27FC236}">
                <a16:creationId xmlns:a16="http://schemas.microsoft.com/office/drawing/2014/main" id="{C0A232FD-19FB-AF95-A455-CA4FF01345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606365" y="1457485"/>
            <a:ext cx="1928792" cy="657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7A01EA-2301-9932-1565-C7B0DBB0D11E}"/>
              </a:ext>
            </a:extLst>
          </p:cNvPr>
          <p:cNvSpPr txBox="1"/>
          <p:nvPr/>
        </p:nvSpPr>
        <p:spPr>
          <a:xfrm>
            <a:off x="6677547" y="1401422"/>
            <a:ext cx="170036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rgbClr val="6A758B"/>
                </a:solidFill>
              </a:defRPr>
            </a:lvl1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6A758B"/>
                </a:solidFill>
                <a:effectLst/>
                <a:uLnTx/>
                <a:uFillTx/>
                <a:latin typeface="Calibri"/>
                <a:cs typeface="Arial"/>
              </a:rPr>
              <a:t>Управление государственными программами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FE792A-B6F1-3653-CF3B-CD4716417962}"/>
              </a:ext>
            </a:extLst>
          </p:cNvPr>
          <p:cNvSpPr txBox="1"/>
          <p:nvPr/>
        </p:nvSpPr>
        <p:spPr>
          <a:xfrm>
            <a:off x="3310576" y="1439563"/>
            <a:ext cx="237837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rgbClr val="6A758B"/>
                </a:solidFill>
              </a:defRPr>
            </a:lvl1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6A758B"/>
                </a:solidFill>
                <a:effectLst/>
                <a:uLnTx/>
                <a:uFillTx/>
                <a:latin typeface="Calibri"/>
                <a:cs typeface="Arial"/>
              </a:rPr>
              <a:t>План по достижению показателей </a:t>
            </a:r>
          </a:p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6A758B"/>
                </a:solidFill>
                <a:effectLst/>
                <a:uLnTx/>
                <a:uFillTx/>
                <a:latin typeface="Calibri"/>
                <a:cs typeface="Arial"/>
              </a:rPr>
              <a:t>ГП РФ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F44942-F615-6DDF-BE3C-6CAA3F62B322}"/>
              </a:ext>
            </a:extLst>
          </p:cNvPr>
          <p:cNvSpPr txBox="1"/>
          <p:nvPr/>
        </p:nvSpPr>
        <p:spPr>
          <a:xfrm>
            <a:off x="650640" y="1507883"/>
            <a:ext cx="191782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6A758B"/>
                </a:solidFill>
                <a:effectLst/>
                <a:uLnTx/>
                <a:uFillTx/>
                <a:latin typeface="Calibri"/>
                <a:cs typeface="Arial"/>
              </a:rPr>
              <a:t>Управление объектами капитальных вложений</a:t>
            </a:r>
          </a:p>
        </p:txBody>
      </p:sp>
      <p:pic>
        <p:nvPicPr>
          <p:cNvPr id="12" name="Image 5" descr="preencoded.png">
            <a:extLst>
              <a:ext uri="{FF2B5EF4-FFF2-40B4-BE49-F238E27FC236}">
                <a16:creationId xmlns:a16="http://schemas.microsoft.com/office/drawing/2014/main" id="{6D80B2A7-251B-60D1-CE07-3E175163AE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64667" y="3426239"/>
            <a:ext cx="1314152" cy="651662"/>
          </a:xfrm>
          <a:prstGeom prst="rect">
            <a:avLst/>
          </a:prstGeom>
        </p:spPr>
      </p:pic>
      <p:pic>
        <p:nvPicPr>
          <p:cNvPr id="13" name="Image 5" descr="preencoded.png">
            <a:extLst>
              <a:ext uri="{FF2B5EF4-FFF2-40B4-BE49-F238E27FC236}">
                <a16:creationId xmlns:a16="http://schemas.microsoft.com/office/drawing/2014/main" id="{14CFADF2-B2D4-05EC-14A5-0C433D73E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979443" y="3412063"/>
            <a:ext cx="1240181" cy="6572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F75B18-C3CB-6512-39CB-39C344FBD309}"/>
              </a:ext>
            </a:extLst>
          </p:cNvPr>
          <p:cNvSpPr txBox="1"/>
          <p:nvPr/>
        </p:nvSpPr>
        <p:spPr>
          <a:xfrm>
            <a:off x="7051100" y="3566535"/>
            <a:ext cx="112403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rgbClr val="6A758B"/>
                </a:solidFill>
              </a:defRPr>
            </a:lvl1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6A758B"/>
                </a:solidFill>
                <a:effectLst/>
                <a:uLnTx/>
                <a:uFillTx/>
                <a:latin typeface="Calibri"/>
                <a:cs typeface="Arial"/>
              </a:rPr>
              <a:t>ЕПБС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F0F0C0F-872E-3528-74D4-C261E89EA8BF}"/>
              </a:ext>
            </a:extLst>
          </p:cNvPr>
          <p:cNvCxnSpPr>
            <a:cxnSpLocks/>
          </p:cNvCxnSpPr>
          <p:nvPr/>
        </p:nvCxnSpPr>
        <p:spPr>
          <a:xfrm>
            <a:off x="2510418" y="1735677"/>
            <a:ext cx="99736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D164F5EA-A235-47D1-1E59-931346AED601}"/>
              </a:ext>
            </a:extLst>
          </p:cNvPr>
          <p:cNvCxnSpPr>
            <a:cxnSpLocks/>
          </p:cNvCxnSpPr>
          <p:nvPr/>
        </p:nvCxnSpPr>
        <p:spPr>
          <a:xfrm flipV="1">
            <a:off x="4748756" y="2093497"/>
            <a:ext cx="0" cy="10249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DBAF381B-9312-F7DB-F939-A37283DA7D60}"/>
              </a:ext>
            </a:extLst>
          </p:cNvPr>
          <p:cNvCxnSpPr>
            <a:cxnSpLocks/>
          </p:cNvCxnSpPr>
          <p:nvPr/>
        </p:nvCxnSpPr>
        <p:spPr>
          <a:xfrm>
            <a:off x="4049992" y="2114710"/>
            <a:ext cx="0" cy="10037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D5A753D-4E04-8ABC-7BA3-B27B31734023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5586845" y="3731312"/>
            <a:ext cx="1392598" cy="93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ABB374E-7CBF-D0A4-1EA5-2F652FB8C103}"/>
              </a:ext>
            </a:extLst>
          </p:cNvPr>
          <p:cNvCxnSpPr>
            <a:cxnSpLocks/>
          </p:cNvCxnSpPr>
          <p:nvPr/>
        </p:nvCxnSpPr>
        <p:spPr>
          <a:xfrm flipH="1">
            <a:off x="5426330" y="1785847"/>
            <a:ext cx="117797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900A64D8-F1E0-9523-812D-5E43F427EDDB}"/>
              </a:ext>
            </a:extLst>
          </p:cNvPr>
          <p:cNvCxnSpPr>
            <a:cxnSpLocks/>
          </p:cNvCxnSpPr>
          <p:nvPr/>
        </p:nvCxnSpPr>
        <p:spPr>
          <a:xfrm>
            <a:off x="1978819" y="3731312"/>
            <a:ext cx="1465182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B2D78CA-0CCE-88E0-0E7F-89DD0B844703}"/>
              </a:ext>
            </a:extLst>
          </p:cNvPr>
          <p:cNvSpPr txBox="1"/>
          <p:nvPr/>
        </p:nvSpPr>
        <p:spPr>
          <a:xfrm>
            <a:off x="798840" y="3590634"/>
            <a:ext cx="10166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rgbClr val="6A758B"/>
                </a:solidFill>
              </a:defRPr>
            </a:lvl1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6A758B"/>
                </a:solidFill>
                <a:effectLst/>
                <a:uLnTx/>
                <a:uFillTx/>
                <a:latin typeface="Calibri"/>
                <a:cs typeface="Arial"/>
              </a:rPr>
              <a:t>НСИ</a:t>
            </a:r>
          </a:p>
        </p:txBody>
      </p:sp>
      <p:sp>
        <p:nvSpPr>
          <p:cNvPr id="24" name="Text 34">
            <a:extLst>
              <a:ext uri="{FF2B5EF4-FFF2-40B4-BE49-F238E27FC236}">
                <a16:creationId xmlns:a16="http://schemas.microsoft.com/office/drawing/2014/main" id="{88341633-7046-107A-A2AB-12D485737C53}"/>
              </a:ext>
            </a:extLst>
          </p:cNvPr>
          <p:cNvSpPr/>
          <p:nvPr/>
        </p:nvSpPr>
        <p:spPr bwMode="auto">
          <a:xfrm>
            <a:off x="5664816" y="3885459"/>
            <a:ext cx="1478934" cy="524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ЦСР (показатель 3.19),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СБР и ЛБО (показатель 5.37)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Принятые БО ( показатель 7.34)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Кассовое исполнение (показатель 7.29)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Информация о РП в НП 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29314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9" name="Text 34">
            <a:extLst>
              <a:ext uri="{FF2B5EF4-FFF2-40B4-BE49-F238E27FC236}">
                <a16:creationId xmlns:a16="http://schemas.microsoft.com/office/drawing/2014/main" id="{3FEBF570-CC74-10B5-08AA-4D5901FBA3D5}"/>
              </a:ext>
            </a:extLst>
          </p:cNvPr>
          <p:cNvSpPr/>
          <p:nvPr/>
        </p:nvSpPr>
        <p:spPr bwMode="auto">
          <a:xfrm>
            <a:off x="2050475" y="3804891"/>
            <a:ext cx="1478934" cy="524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Перечень ГП РФ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Цели Единого плана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Источники финансирования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Типы мероприятий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Перечень типовых КТ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И др.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29314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0" name="Text 34">
            <a:extLst>
              <a:ext uri="{FF2B5EF4-FFF2-40B4-BE49-F238E27FC236}">
                <a16:creationId xmlns:a16="http://schemas.microsoft.com/office/drawing/2014/main" id="{70144F43-E114-9A2C-D1F5-02B95567A5BE}"/>
              </a:ext>
            </a:extLst>
          </p:cNvPr>
          <p:cNvSpPr/>
          <p:nvPr/>
        </p:nvSpPr>
        <p:spPr bwMode="auto">
          <a:xfrm>
            <a:off x="2689642" y="2211828"/>
            <a:ext cx="1478934" cy="524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29314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4" name="Text 34">
            <a:extLst>
              <a:ext uri="{FF2B5EF4-FFF2-40B4-BE49-F238E27FC236}">
                <a16:creationId xmlns:a16="http://schemas.microsoft.com/office/drawing/2014/main" id="{8FE8FDF4-293F-4AA3-DB4F-0DC90713421F}"/>
              </a:ext>
            </a:extLst>
          </p:cNvPr>
          <p:cNvSpPr/>
          <p:nvPr/>
        </p:nvSpPr>
        <p:spPr bwMode="auto">
          <a:xfrm>
            <a:off x="2541705" y="1348420"/>
            <a:ext cx="934108" cy="524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>
              <a:lnSpc>
                <a:spcPts val="675"/>
              </a:lnSpc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Информация об ОКС с </a:t>
            </a:r>
            <a:r>
              <a:rPr lang="ru-RU" sz="600" kern="0" dirty="0">
                <a:solidFill>
                  <a:srgbClr val="293142"/>
                </a:solidFill>
                <a:latin typeface="Arial"/>
              </a:rPr>
              <a:t>федеральным финансированием (</a:t>
            </a:r>
            <a:r>
              <a:rPr kumimoji="0" lang="ru-RU" sz="60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софинансированием</a:t>
            </a: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) 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29314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9" name="Text 34">
            <a:extLst>
              <a:ext uri="{FF2B5EF4-FFF2-40B4-BE49-F238E27FC236}">
                <a16:creationId xmlns:a16="http://schemas.microsoft.com/office/drawing/2014/main" id="{F93E5E89-4E9D-DE9F-FEEC-201E5FD685E4}"/>
              </a:ext>
            </a:extLst>
          </p:cNvPr>
          <p:cNvSpPr/>
          <p:nvPr/>
        </p:nvSpPr>
        <p:spPr bwMode="auto">
          <a:xfrm>
            <a:off x="3056857" y="2198291"/>
            <a:ext cx="1126152" cy="524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Декомпозированные показатели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Декомпозированные мероприятия (результаты)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Объемы финансирования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29314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29314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0" name="Text 34">
            <a:extLst>
              <a:ext uri="{FF2B5EF4-FFF2-40B4-BE49-F238E27FC236}">
                <a16:creationId xmlns:a16="http://schemas.microsoft.com/office/drawing/2014/main" id="{6203EA6D-5B09-3F9F-D77D-8293A9953482}"/>
              </a:ext>
            </a:extLst>
          </p:cNvPr>
          <p:cNvSpPr/>
          <p:nvPr/>
        </p:nvSpPr>
        <p:spPr bwMode="auto">
          <a:xfrm>
            <a:off x="4858727" y="2196197"/>
            <a:ext cx="1443355" cy="884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Обогащенные показатели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Обогащенные мероприятия (результаты) 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Собственные результаты по единой субсидии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Собственные результаты, направленные на показатели ГП РФ, включая информацию по ОКС без федерального софинансирования 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29314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29314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847DF9C0-2703-548F-EBFC-AA8A28FB982A}"/>
              </a:ext>
            </a:extLst>
          </p:cNvPr>
          <p:cNvCxnSpPr>
            <a:cxnSpLocks/>
          </p:cNvCxnSpPr>
          <p:nvPr/>
        </p:nvCxnSpPr>
        <p:spPr>
          <a:xfrm flipH="1">
            <a:off x="2508939" y="1957893"/>
            <a:ext cx="998844" cy="426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34">
            <a:extLst>
              <a:ext uri="{FF2B5EF4-FFF2-40B4-BE49-F238E27FC236}">
                <a16:creationId xmlns:a16="http://schemas.microsoft.com/office/drawing/2014/main" id="{9B82C2AC-A31C-5336-8AF3-61973F18E8BE}"/>
              </a:ext>
            </a:extLst>
          </p:cNvPr>
          <p:cNvSpPr/>
          <p:nvPr/>
        </p:nvSpPr>
        <p:spPr bwMode="auto">
          <a:xfrm>
            <a:off x="5586845" y="1344157"/>
            <a:ext cx="1126152" cy="524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Декомпозированные показатели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cs typeface="Arial"/>
              </a:rPr>
              <a:t>Декомпозированные мероприятия (результаты) </a:t>
            </a:r>
          </a:p>
          <a:p>
            <a:pPr marL="0" marR="0" lvl="0" indent="0" algn="l" defTabSz="685800" eaLnBrk="1" fontAlgn="auto" latinLnBrk="0" hangingPunct="1">
              <a:lnSpc>
                <a:spcPts val="6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29314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3" name="Image 10" descr="preencoded.png">
            <a:extLst>
              <a:ext uri="{FF2B5EF4-FFF2-40B4-BE49-F238E27FC236}">
                <a16:creationId xmlns:a16="http://schemas.microsoft.com/office/drawing/2014/main" id="{1A3B1B20-A3B5-1A61-678F-56F51A6045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03564" y="1313356"/>
            <a:ext cx="252413" cy="252413"/>
          </a:xfrm>
          <a:prstGeom prst="rect">
            <a:avLst/>
          </a:prstGeom>
        </p:spPr>
      </p:pic>
      <p:pic>
        <p:nvPicPr>
          <p:cNvPr id="54" name="Image 10" descr="preencoded.png">
            <a:extLst>
              <a:ext uri="{FF2B5EF4-FFF2-40B4-BE49-F238E27FC236}">
                <a16:creationId xmlns:a16="http://schemas.microsoft.com/office/drawing/2014/main" id="{DBBE3219-E59A-CBF3-161A-8C4A5A4854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444001" y="1348420"/>
            <a:ext cx="252413" cy="252413"/>
          </a:xfrm>
          <a:prstGeom prst="rect">
            <a:avLst/>
          </a:prstGeom>
        </p:spPr>
      </p:pic>
      <p:pic>
        <p:nvPicPr>
          <p:cNvPr id="55" name="Image 10" descr="preencoded.png">
            <a:extLst>
              <a:ext uri="{FF2B5EF4-FFF2-40B4-BE49-F238E27FC236}">
                <a16:creationId xmlns:a16="http://schemas.microsoft.com/office/drawing/2014/main" id="{C116A720-5A40-4F1D-5C41-9FBB77AC55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551340" y="1321567"/>
            <a:ext cx="252413" cy="252413"/>
          </a:xfrm>
          <a:prstGeom prst="rect">
            <a:avLst/>
          </a:prstGeom>
        </p:spPr>
      </p:pic>
      <p:pic>
        <p:nvPicPr>
          <p:cNvPr id="56" name="Image 10" descr="preencoded.png">
            <a:extLst>
              <a:ext uri="{FF2B5EF4-FFF2-40B4-BE49-F238E27FC236}">
                <a16:creationId xmlns:a16="http://schemas.microsoft.com/office/drawing/2014/main" id="{03E20150-018A-9F46-5392-D0DCAA35D4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96128" y="3300032"/>
            <a:ext cx="252413" cy="252413"/>
          </a:xfrm>
          <a:prstGeom prst="rect">
            <a:avLst/>
          </a:prstGeom>
        </p:spPr>
      </p:pic>
      <p:pic>
        <p:nvPicPr>
          <p:cNvPr id="57" name="Image 10" descr="preencoded.png">
            <a:extLst>
              <a:ext uri="{FF2B5EF4-FFF2-40B4-BE49-F238E27FC236}">
                <a16:creationId xmlns:a16="http://schemas.microsoft.com/office/drawing/2014/main" id="{490387F2-1CB1-63ED-3938-E815556170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889065" y="3314122"/>
            <a:ext cx="252413" cy="2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55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8" name="Image 0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30719" y="194856"/>
            <a:ext cx="959454" cy="371475"/>
          </a:xfrm>
          <a:prstGeom prst="rect">
            <a:avLst/>
          </a:prstGeom>
        </p:spPr>
      </p:pic>
      <p:sp>
        <p:nvSpPr>
          <p:cNvPr id="168122670" name="Text 3"/>
          <p:cNvSpPr/>
          <p:nvPr/>
        </p:nvSpPr>
        <p:spPr bwMode="auto">
          <a:xfrm>
            <a:off x="8833908" y="4908548"/>
            <a:ext cx="204787" cy="190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eaLnBrk="1" fontAlgn="auto" latinLnBrk="0" hangingPunct="1">
              <a:lnSpc>
                <a:spcPts val="14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6</a:t>
            </a: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ea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7341EE-33B9-2223-FFD3-F0A46A07717F}"/>
              </a:ext>
            </a:extLst>
          </p:cNvPr>
          <p:cNvSpPr txBox="1"/>
          <p:nvPr/>
        </p:nvSpPr>
        <p:spPr bwMode="auto">
          <a:xfrm>
            <a:off x="1001879" y="1098613"/>
            <a:ext cx="79195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6A758B"/>
                </a:solidFill>
                <a:effectLst/>
                <a:uLnTx/>
                <a:uFillTx/>
                <a:latin typeface="Calibri"/>
                <a:cs typeface="Arial"/>
              </a:rPr>
              <a:t>Формирование паспортов ГП и паспортов ее структурных элементов в соответствии с методическими рекомендациями по разработке и реализации ГП субъектов РФ</a:t>
            </a: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6A758B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6A758B"/>
                </a:solidFill>
                <a:effectLst/>
                <a:uLnTx/>
                <a:uFillTx/>
                <a:latin typeface="Calibri"/>
                <a:cs typeface="Arial"/>
              </a:rPr>
              <a:t>Автоматическое формирование данных для Плана по достижению показателей  ГП РФ в виде реестровых записей, формируемых в процессе работы с паспортами и данными об их исполнении</a:t>
            </a: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6A758B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6A758B"/>
                </a:solidFill>
                <a:effectLst/>
                <a:uLnTx/>
                <a:uFillTx/>
                <a:latin typeface="Calibri"/>
                <a:cs typeface="Arial"/>
              </a:rPr>
              <a:t>Согласование документов в электронном виде участниками процесса по гибкой системе согласования</a:t>
            </a: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6A758B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6A758B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6A758B"/>
                </a:solidFill>
                <a:effectLst/>
                <a:uLnTx/>
                <a:uFillTx/>
                <a:latin typeface="Calibri"/>
                <a:cs typeface="Arial"/>
              </a:rPr>
              <a:t>Предоставление возможности импорта проекта регионального бюджета с целью обеспечения инструмента отслеживания соответствия проекта бюджета и данных государственных программ</a:t>
            </a: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6A758B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6A758B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6A758B"/>
                </a:solidFill>
                <a:effectLst/>
                <a:uLnTx/>
                <a:uFillTx/>
                <a:latin typeface="Calibri"/>
                <a:cs typeface="Arial"/>
              </a:rPr>
              <a:t>Оперативный мониторинг по контрольным точкам и значениям мероприятий (результатов)</a:t>
            </a: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6A758B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6A758B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6A758B"/>
                </a:solidFill>
                <a:effectLst/>
                <a:uLnTx/>
                <a:uFillTx/>
                <a:latin typeface="Calibri"/>
                <a:cs typeface="Arial"/>
              </a:rPr>
              <a:t>Периодический мониторинг, в части ежемесячного формирования отчетов об исполнении</a:t>
            </a:r>
          </a:p>
          <a:p>
            <a:pPr marL="285750" marR="0" lvl="0" indent="-28575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6A758B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285750" marR="0" lvl="0" indent="-28575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6A758B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285750" marR="0" lvl="0" indent="-28575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6A758B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860DAE0E-B109-0E8E-DEEF-87A372D42125}"/>
              </a:ext>
            </a:extLst>
          </p:cNvPr>
          <p:cNvSpPr txBox="1"/>
          <p:nvPr/>
        </p:nvSpPr>
        <p:spPr bwMode="auto">
          <a:xfrm>
            <a:off x="485775" y="173115"/>
            <a:ext cx="7150894" cy="648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1">
                <a:solidFill>
                  <a:srgbClr val="373E5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373E52"/>
                </a:solidFill>
                <a:effectLst/>
                <a:uLnTx/>
                <a:uFillTx/>
                <a:latin typeface="Spectral"/>
                <a:cs typeface="Arial"/>
              </a:rPr>
              <a:t>Ключевые возможности функциональности по управлению региональными программами </a:t>
            </a:r>
          </a:p>
        </p:txBody>
      </p:sp>
      <p:pic>
        <p:nvPicPr>
          <p:cNvPr id="7" name="Рисунок 6" descr="Мишень со сплошной заливкой">
            <a:extLst>
              <a:ext uri="{FF2B5EF4-FFF2-40B4-BE49-F238E27FC236}">
                <a16:creationId xmlns:a16="http://schemas.microsoft.com/office/drawing/2014/main" id="{0241C173-2174-E80F-EA20-7AC158DFF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070" y="1707533"/>
            <a:ext cx="367976" cy="367976"/>
          </a:xfrm>
          <a:prstGeom prst="rect">
            <a:avLst/>
          </a:prstGeom>
        </p:spPr>
      </p:pic>
      <p:pic>
        <p:nvPicPr>
          <p:cNvPr id="9" name="Рисунок 8" descr="Банк со сплошной заливкой">
            <a:extLst>
              <a:ext uri="{FF2B5EF4-FFF2-40B4-BE49-F238E27FC236}">
                <a16:creationId xmlns:a16="http://schemas.microsoft.com/office/drawing/2014/main" id="{8F1ED854-3100-B125-A941-FE0DA7FE7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1787" y="1129171"/>
            <a:ext cx="367976" cy="367976"/>
          </a:xfrm>
          <a:prstGeom prst="rect">
            <a:avLst/>
          </a:prstGeom>
        </p:spPr>
      </p:pic>
      <p:pic>
        <p:nvPicPr>
          <p:cNvPr id="11" name="Рисунок 10" descr="Диаграмма с подъемом со сплошной заливкой">
            <a:extLst>
              <a:ext uri="{FF2B5EF4-FFF2-40B4-BE49-F238E27FC236}">
                <a16:creationId xmlns:a16="http://schemas.microsoft.com/office/drawing/2014/main" id="{7D36BAB6-AFC9-A412-186D-A3C37A52F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500" y="4341385"/>
            <a:ext cx="367976" cy="367976"/>
          </a:xfrm>
          <a:prstGeom prst="rect">
            <a:avLst/>
          </a:prstGeom>
        </p:spPr>
      </p:pic>
      <p:pic>
        <p:nvPicPr>
          <p:cNvPr id="14" name="Рисунок 13" descr="Шрифт Брайля со сплошной заливкой">
            <a:extLst>
              <a:ext uri="{FF2B5EF4-FFF2-40B4-BE49-F238E27FC236}">
                <a16:creationId xmlns:a16="http://schemas.microsoft.com/office/drawing/2014/main" id="{958528D7-9F88-D557-62CA-F8413F3C72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8572" y="3691859"/>
            <a:ext cx="367976" cy="367976"/>
          </a:xfrm>
          <a:prstGeom prst="rect">
            <a:avLst/>
          </a:prstGeom>
        </p:spPr>
      </p:pic>
      <p:pic>
        <p:nvPicPr>
          <p:cNvPr id="16" name="Рисунок 15" descr="Монеты со сплошной заливкой">
            <a:extLst>
              <a:ext uri="{FF2B5EF4-FFF2-40B4-BE49-F238E27FC236}">
                <a16:creationId xmlns:a16="http://schemas.microsoft.com/office/drawing/2014/main" id="{612AF9F3-28EE-A132-37D8-9D9C4D5234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2213" y="2991262"/>
            <a:ext cx="367976" cy="367976"/>
          </a:xfrm>
          <a:prstGeom prst="rect">
            <a:avLst/>
          </a:prstGeom>
        </p:spPr>
      </p:pic>
      <p:pic>
        <p:nvPicPr>
          <p:cNvPr id="18" name="Рисунок 17" descr="Отзыв клиента со сплошной заливкой">
            <a:extLst>
              <a:ext uri="{FF2B5EF4-FFF2-40B4-BE49-F238E27FC236}">
                <a16:creationId xmlns:a16="http://schemas.microsoft.com/office/drawing/2014/main" id="{8262588B-B887-3F1A-11D7-33C76C0D9A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1819" y="2290665"/>
            <a:ext cx="367976" cy="36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96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54409D-B941-5442-A191-46B5A702E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lum bright="20000" contrast="-40000"/>
          </a:blip>
          <a:srcRect r="1084" b="5243"/>
          <a:stretch/>
        </p:blipFill>
        <p:spPr>
          <a:xfrm>
            <a:off x="3350733" y="9525"/>
            <a:ext cx="5793268" cy="51339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CBB55-480E-A348-A3C3-BC647254B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" y="550480"/>
            <a:ext cx="357923" cy="372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910A41-3172-3D48-B0DE-1ADFAACD0D54}"/>
              </a:ext>
            </a:extLst>
          </p:cNvPr>
          <p:cNvSpPr txBox="1"/>
          <p:nvPr/>
        </p:nvSpPr>
        <p:spPr>
          <a:xfrm>
            <a:off x="893704" y="569668"/>
            <a:ext cx="3395037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0" i="0" u="none" strike="noStrike" kern="1200" cap="none" spc="0" normalizeH="0" baseline="0" noProof="0" dirty="0">
                <a:ln>
                  <a:noFill/>
                </a:ln>
                <a:solidFill>
                  <a:srgbClr val="C0A158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МИНФИН</a:t>
            </a:r>
          </a:p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25" b="0" i="0" u="none" strike="noStrike" kern="1200" cap="none" spc="0" normalizeH="0" baseline="0" noProof="0" dirty="0">
                <a:ln>
                  <a:noFill/>
                </a:ln>
                <a:solidFill>
                  <a:srgbClr val="C0A158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РОССИИ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1F254-5848-EE4C-923C-3A7F3519BE7C}"/>
              </a:ext>
            </a:extLst>
          </p:cNvPr>
          <p:cNvSpPr txBox="1"/>
          <p:nvPr/>
        </p:nvSpPr>
        <p:spPr>
          <a:xfrm>
            <a:off x="418860" y="2326608"/>
            <a:ext cx="4132165" cy="171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Поддержка бизнеса </a:t>
            </a: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форме субсидий (грантов)</a:t>
            </a:r>
          </a:p>
        </p:txBody>
      </p:sp>
    </p:spTree>
    <p:extLst>
      <p:ext uri="{BB962C8B-B14F-4D97-AF65-F5344CB8AC3E}">
        <p14:creationId xmlns:p14="http://schemas.microsoft.com/office/powerpoint/2010/main" val="98419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96024" y="1290643"/>
            <a:ext cx="2466975" cy="14192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38513" y="1290643"/>
            <a:ext cx="2466975" cy="14192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6646" y="1290643"/>
            <a:ext cx="2470271" cy="14192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91450" y="285750"/>
            <a:ext cx="959456" cy="3714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76238" y="1290643"/>
            <a:ext cx="2466975" cy="557213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338513" y="1290643"/>
            <a:ext cx="2466975" cy="557213"/>
          </a:xfrm>
          <a:prstGeom prst="rect">
            <a:avLst/>
          </a:prstGeom>
          <a:noFill/>
          <a:ln/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296024" y="1290643"/>
            <a:ext cx="2466975" cy="557213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468198" y="1509718"/>
            <a:ext cx="180974" cy="11658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510686" y="1509718"/>
            <a:ext cx="180289" cy="116586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48411" y="1509718"/>
            <a:ext cx="171887" cy="116586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84703" y="2777771"/>
            <a:ext cx="5420785" cy="1887392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6300788" y="2777771"/>
            <a:ext cx="2462213" cy="1887392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7504113" y="2684467"/>
            <a:ext cx="50799" cy="193677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581943" y="2646982"/>
            <a:ext cx="50802" cy="193677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2486025" y="1462092"/>
            <a:ext cx="214313" cy="214313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5448300" y="1462092"/>
            <a:ext cx="214313" cy="214313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8405813" y="1462092"/>
            <a:ext cx="214313" cy="214313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2889249" y="1534610"/>
            <a:ext cx="382589" cy="54992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5846763" y="1534610"/>
            <a:ext cx="382587" cy="54992"/>
          </a:xfrm>
          <a:prstGeom prst="rect">
            <a:avLst/>
          </a:prstGeom>
        </p:spPr>
      </p:pic>
      <p:sp>
        <p:nvSpPr>
          <p:cNvPr id="22" name="Text 0"/>
          <p:cNvSpPr/>
          <p:nvPr/>
        </p:nvSpPr>
        <p:spPr bwMode="auto">
          <a:xfrm>
            <a:off x="366713" y="319088"/>
            <a:ext cx="4105275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21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Реестр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результатов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субъектов РФ (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муниципальных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образований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cs typeface="Arial"/>
            </a:endParaRPr>
          </a:p>
        </p:txBody>
      </p:sp>
      <p:sp>
        <p:nvSpPr>
          <p:cNvPr id="23" name="Text 1"/>
          <p:cNvSpPr/>
          <p:nvPr/>
        </p:nvSpPr>
        <p:spPr bwMode="auto">
          <a:xfrm>
            <a:off x="938213" y="1509718"/>
            <a:ext cx="1157288" cy="13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Создание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4" name="Text 2"/>
          <p:cNvSpPr/>
          <p:nvPr/>
        </p:nvSpPr>
        <p:spPr bwMode="auto">
          <a:xfrm>
            <a:off x="3792044" y="1508717"/>
            <a:ext cx="1946275" cy="234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Утверждение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Text 3"/>
          <p:cNvSpPr/>
          <p:nvPr/>
        </p:nvSpPr>
        <p:spPr bwMode="auto">
          <a:xfrm>
            <a:off x="6821346" y="1428756"/>
            <a:ext cx="1690688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Формирование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реестра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субсидий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6" name="Text 4"/>
          <p:cNvSpPr/>
          <p:nvPr/>
        </p:nvSpPr>
        <p:spPr bwMode="auto">
          <a:xfrm>
            <a:off x="533400" y="1990731"/>
            <a:ext cx="1933575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R="0" lvl="0" algn="l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413"/>
              </a:spcAft>
              <a:buClrTx/>
              <a:buSzTx/>
              <a:tabLst/>
              <a:defRPr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Декомпозированный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b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</a:b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Собственный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</a:t>
            </a:r>
            <a:b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</a:b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Непрограммные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результаты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7" name="Text 5"/>
          <p:cNvSpPr/>
          <p:nvPr/>
        </p:nvSpPr>
        <p:spPr bwMode="auto">
          <a:xfrm>
            <a:off x="533400" y="2928942"/>
            <a:ext cx="5191760" cy="1602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При формировании данных по результатам в ГИИС «Электронный бюджет» настроен ряд контролей.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Направление расходов (НР):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85725" marR="0" lvl="0" indent="-85725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Основное НР по результату может быть только одно;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85725" marR="0" lvl="0" indent="-85725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Основное НР может быть указано в нескольких результатах;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85725" marR="0" lvl="0" indent="-85725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Дополнительное НР может быть указано только в одном результате, в рамках одного СЭ ГП субъекта РФ;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85725" marR="0" lvl="0" indent="-85725" algn="just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Соответствие КБК субъекта РФ по «основному» НР КБК субъекта РФ по 2-4 разряду кода НР федерального КБК.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8" name="Text 6"/>
          <p:cNvSpPr/>
          <p:nvPr/>
        </p:nvSpPr>
        <p:spPr bwMode="auto">
          <a:xfrm>
            <a:off x="3490913" y="1965566"/>
            <a:ext cx="2138363" cy="68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863"/>
              </a:lnSpc>
              <a:spcAft>
                <a:spcPts val="413"/>
              </a:spcAft>
              <a:defRPr/>
            </a:pP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Утверждение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результата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ответственным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исполнителем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по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результату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с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последующей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передачей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в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реестр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субсидий</a:t>
            </a:r>
            <a:endParaRPr lang="en-US" sz="1050" kern="0" dirty="0">
              <a:solidFill>
                <a:srgbClr val="293142"/>
              </a:solidFill>
              <a:latin typeface="Arial"/>
              <a:ea typeface="Arial Regular"/>
              <a:cs typeface="Arial"/>
            </a:endParaRPr>
          </a:p>
        </p:txBody>
      </p:sp>
      <p:sp>
        <p:nvSpPr>
          <p:cNvPr id="29" name="Text 7"/>
          <p:cNvSpPr/>
          <p:nvPr/>
        </p:nvSpPr>
        <p:spPr bwMode="auto">
          <a:xfrm>
            <a:off x="6429373" y="1943106"/>
            <a:ext cx="22002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>
              <a:lnSpc>
                <a:spcPts val="863"/>
              </a:lnSpc>
              <a:spcAft>
                <a:spcPts val="413"/>
              </a:spcAft>
              <a:defRPr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Формирование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и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утверждение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реестровой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записи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субсидии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для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проведения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отбора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на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Портале</a:t>
            </a: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и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</a:rPr>
              <a:t>последующего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</a:rPr>
              <a:t>заключения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</a:rPr>
              <a:t>соглашени</a:t>
            </a:r>
            <a:r>
              <a:rPr lang="ru-RU" sz="1050" kern="0" dirty="0">
                <a:solidFill>
                  <a:srgbClr val="293142"/>
                </a:solidFill>
                <a:latin typeface="Arial"/>
                <a:ea typeface="Arial Regular"/>
              </a:rPr>
              <a:t>й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0" name="Text 8"/>
          <p:cNvSpPr/>
          <p:nvPr/>
        </p:nvSpPr>
        <p:spPr bwMode="auto">
          <a:xfrm>
            <a:off x="6453188" y="2928942"/>
            <a:ext cx="2200275" cy="1673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eaLnBrk="1" fontAlgn="auto" latinLnBrk="0" hangingPunct="1">
              <a:lnSpc>
                <a:spcPts val="863"/>
              </a:lnSpc>
              <a:spcBef>
                <a:spcPts val="0"/>
              </a:spcBef>
              <a:spcAft>
                <a:spcPts val="4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Отдельные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условия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/>
                <a:ea typeface="Arial Regular"/>
                <a:cs typeface="Arial"/>
              </a:rPr>
              <a:t>: 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293142"/>
              </a:solidFill>
              <a:effectLst/>
              <a:uLnTx/>
              <a:uFillTx/>
              <a:latin typeface="Arial"/>
              <a:ea typeface="Arial Regular"/>
              <a:cs typeface="Arial"/>
            </a:endParaRPr>
          </a:p>
          <a:p>
            <a:pPr marL="85725" indent="-85725" algn="just">
              <a:buFont typeface="Arial"/>
              <a:buChar char="•"/>
              <a:defRPr/>
            </a:pP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при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формировании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реестра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субсидий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используются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КВР 613, 623, 631, 632, 633, 636, 811, 812, 813, 817</a:t>
            </a:r>
            <a:endParaRPr lang="ru-RU" sz="1050" kern="0" dirty="0">
              <a:solidFill>
                <a:srgbClr val="293142"/>
              </a:solidFill>
              <a:latin typeface="Arial"/>
              <a:ea typeface="Arial Regular"/>
              <a:cs typeface="Arial"/>
            </a:endParaRPr>
          </a:p>
          <a:p>
            <a:pPr algn="just">
              <a:defRPr/>
            </a:pPr>
            <a:b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</a:b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Од</a:t>
            </a:r>
            <a:r>
              <a:rPr lang="ru-RU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и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н КБК </a:t>
            </a:r>
            <a:r>
              <a:rPr lang="ru-RU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(20 знаков)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может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быть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применен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только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br>
              <a:rPr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</a:b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в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одной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реестровой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записи</a:t>
            </a:r>
            <a:r>
              <a:rPr lang="en-US" sz="1050" kern="0" dirty="0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 </a:t>
            </a:r>
            <a:r>
              <a:rPr lang="en-US" sz="1050" kern="0" dirty="0" err="1">
                <a:solidFill>
                  <a:srgbClr val="293142"/>
                </a:solidFill>
                <a:latin typeface="Arial"/>
                <a:ea typeface="Arial Regular"/>
                <a:cs typeface="Arial"/>
              </a:rPr>
              <a:t>субсидии</a:t>
            </a:r>
            <a:endParaRPr lang="en-US" sz="1050" kern="0" dirty="0">
              <a:solidFill>
                <a:srgbClr val="293142"/>
              </a:solidFill>
              <a:latin typeface="Arial"/>
              <a:ea typeface="Arial Regular"/>
              <a:cs typeface="Arial"/>
            </a:endParaRPr>
          </a:p>
        </p:txBody>
      </p:sp>
      <p:sp>
        <p:nvSpPr>
          <p:cNvPr id="428007240" name="Text 3"/>
          <p:cNvSpPr/>
          <p:nvPr/>
        </p:nvSpPr>
        <p:spPr bwMode="auto">
          <a:xfrm>
            <a:off x="8833908" y="4908548"/>
            <a:ext cx="204787" cy="190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eaLnBrk="1" fontAlgn="auto" latinLnBrk="0" hangingPunct="1">
              <a:lnSpc>
                <a:spcPts val="14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/>
                <a:ea typeface="Spectral Bold"/>
                <a:cs typeface="Spectral Bold"/>
              </a:rPr>
              <a:t>8</a:t>
            </a: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033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91450" y="285750"/>
            <a:ext cx="959454" cy="3714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6238" y="1300163"/>
            <a:ext cx="3981450" cy="20574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767263" y="1300163"/>
            <a:ext cx="3981450" cy="20574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76237" y="4329113"/>
            <a:ext cx="1185863" cy="6762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819275" y="4329113"/>
            <a:ext cx="1185863" cy="6762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700587" y="4329113"/>
            <a:ext cx="1185863" cy="67627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76237" y="3576638"/>
            <a:ext cx="1185863" cy="10096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819275" y="3576638"/>
            <a:ext cx="1185863" cy="10096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257550" y="3576638"/>
            <a:ext cx="1190625" cy="10096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700587" y="3576638"/>
            <a:ext cx="1185863" cy="10096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143625" y="3576638"/>
            <a:ext cx="1185863" cy="10096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581900" y="3576638"/>
            <a:ext cx="1190625" cy="100965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562100" y="4046392"/>
            <a:ext cx="223838" cy="70142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3005138" y="4046392"/>
            <a:ext cx="219075" cy="70142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448175" y="4046392"/>
            <a:ext cx="219075" cy="70142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886450" y="4046392"/>
            <a:ext cx="223838" cy="70142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329488" y="4046392"/>
            <a:ext cx="219075" cy="70142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714375" y="3452812"/>
            <a:ext cx="252413" cy="252413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2147887" y="3452812"/>
            <a:ext cx="252413" cy="252413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3305175" y="3452812"/>
            <a:ext cx="252413" cy="252413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6196012" y="3452812"/>
            <a:ext cx="252413" cy="252413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7639050" y="3452812"/>
            <a:ext cx="252413" cy="252413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5048250" y="3452812"/>
            <a:ext cx="252413" cy="252413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423862" y="3452812"/>
            <a:ext cx="252413" cy="252413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1857375" y="3452812"/>
            <a:ext cx="252413" cy="252413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4757737" y="3452812"/>
            <a:ext cx="252413" cy="252413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414338" y="4681538"/>
            <a:ext cx="190500" cy="190500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1857375" y="4681538"/>
            <a:ext cx="190500" cy="190500"/>
          </a:xfrm>
          <a:prstGeom prst="rect">
            <a:avLst/>
          </a:prstGeom>
        </p:spPr>
      </p:pic>
      <p:pic>
        <p:nvPicPr>
          <p:cNvPr id="30" name="Image 28" descr="preencoded.png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4738688" y="4681538"/>
            <a:ext cx="190500" cy="190500"/>
          </a:xfrm>
          <a:prstGeom prst="rect">
            <a:avLst/>
          </a:prstGeom>
        </p:spPr>
      </p:pic>
      <p:sp>
        <p:nvSpPr>
          <p:cNvPr id="31" name="Text 0"/>
          <p:cNvSpPr/>
          <p:nvPr/>
        </p:nvSpPr>
        <p:spPr>
          <a:xfrm>
            <a:off x="366713" y="319088"/>
            <a:ext cx="7200900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21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88" b="1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Предоставление субсидий юридическим лицам, 
индивидуальным предпринимателям, а также 
физическим лицам - производителям товаров, работ, услуг</a:t>
            </a:r>
            <a:endParaRPr kumimoji="0" lang="en-US" sz="19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32" name="Text 1"/>
          <p:cNvSpPr/>
          <p:nvPr/>
        </p:nvSpPr>
        <p:spPr>
          <a:xfrm>
            <a:off x="595313" y="1500188"/>
            <a:ext cx="375285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Справочная информация: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33" name="Text 2"/>
          <p:cNvSpPr/>
          <p:nvPr/>
        </p:nvSpPr>
        <p:spPr>
          <a:xfrm>
            <a:off x="5019675" y="1500188"/>
            <a:ext cx="236220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Получаем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  <p:sp>
        <p:nvSpPr>
          <p:cNvPr id="34" name="Text 3"/>
          <p:cNvSpPr/>
          <p:nvPr/>
        </p:nvSpPr>
        <p:spPr>
          <a:xfrm>
            <a:off x="595313" y="1909762"/>
            <a:ext cx="3574610" cy="1109663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114306" marR="0" lvl="0" indent="-114306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375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С 01.01.2024 субсидии бюджетов субъектов РФ и МО с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софинансированием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из федерального б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юджета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.</a:t>
            </a:r>
          </a:p>
          <a:p>
            <a:pPr marL="114306" marR="0" lvl="0" indent="-114306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375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С 01.01.2025 субсидии за счет собственных средств бюджетов субъектов РФ и МО (без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софинанисирования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из 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фед.бюджета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)*</a:t>
            </a:r>
          </a:p>
          <a:p>
            <a:pPr marL="114306" marR="0" lvl="0" indent="-114306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375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Обучение по работе в системе – первая половина декабря 2023 года.</a:t>
            </a:r>
          </a:p>
          <a:p>
            <a:pPr marL="0" marR="0" lvl="0" indent="0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375"/>
              </a:spcAft>
              <a:buClrTx/>
              <a:buSzPct val="100000"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2931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375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</a:t>
            </a: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</a:t>
            </a: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ехнически</a:t>
            </a: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допустимо с 01.01.2024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 4"/>
          <p:cNvSpPr/>
          <p:nvPr/>
        </p:nvSpPr>
        <p:spPr>
          <a:xfrm>
            <a:off x="5019675" y="1909763"/>
            <a:ext cx="3295650" cy="1200150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114306" marR="0" lvl="0" indent="-114306" algn="l" defTabSz="685800" rtl="0" eaLnBrk="1" fontAlgn="auto" latinLnBrk="0" hangingPunct="1">
              <a:lnSpc>
                <a:spcPts val="1088"/>
              </a:lnSpc>
              <a:spcBef>
                <a:spcPts val="0"/>
              </a:spcBef>
              <a:spcAft>
                <a:spcPts val="375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Электронный документооборот при подаче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и рассмотрении заявок
Снижение количества запрашиваемых документов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(справок) за счет расширения межведомственного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электронного взаимодействия.
Создание единого ресурса (площадки)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для информирования о возможностях поддержки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от государства и интеграция с порталом Госуслуг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 5"/>
          <p:cNvSpPr/>
          <p:nvPr/>
        </p:nvSpPr>
        <p:spPr>
          <a:xfrm>
            <a:off x="466725" y="3795713"/>
            <a:ext cx="995363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Информирование на едином ресурсе о планируемых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к предоставлению государством бизнесу субсидиях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 6"/>
          <p:cNvSpPr/>
          <p:nvPr/>
        </p:nvSpPr>
        <p:spPr>
          <a:xfrm>
            <a:off x="661989" y="4633913"/>
            <a:ext cx="760412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Информирование </a:t>
            </a:r>
            <a:b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 субсидиях в ЛК Госуслуги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 7"/>
          <p:cNvSpPr/>
          <p:nvPr/>
        </p:nvSpPr>
        <p:spPr>
          <a:xfrm>
            <a:off x="2105025" y="4633913"/>
            <a:ext cx="1095375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Информирование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 timeline отборов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 ЛК Госуслуги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 8"/>
          <p:cNvSpPr/>
          <p:nvPr/>
        </p:nvSpPr>
        <p:spPr>
          <a:xfrm>
            <a:off x="4991100" y="4633913"/>
            <a:ext cx="757238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Информирование о статусах заявок в ЛК Госуслуги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 9"/>
          <p:cNvSpPr/>
          <p:nvPr/>
        </p:nvSpPr>
        <p:spPr>
          <a:xfrm>
            <a:off x="1909762" y="3795713"/>
            <a:ext cx="9953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Объявление отбора получателей таких субсидий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 10"/>
          <p:cNvSpPr/>
          <p:nvPr/>
        </p:nvSpPr>
        <p:spPr>
          <a:xfrm>
            <a:off x="3352800" y="3795713"/>
            <a:ext cx="99536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Прием заявок </a:t>
            </a:r>
            <a:b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 электронном виде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 11"/>
          <p:cNvSpPr/>
          <p:nvPr/>
        </p:nvSpPr>
        <p:spPr>
          <a:xfrm>
            <a:off x="4795837" y="3795713"/>
            <a:ext cx="99536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Рассмотрение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/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оценка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заявок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и определение победителей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 12"/>
          <p:cNvSpPr/>
          <p:nvPr/>
        </p:nvSpPr>
        <p:spPr>
          <a:xfrm>
            <a:off x="6238875" y="3795713"/>
            <a:ext cx="9953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Заключение </a:t>
            </a:r>
            <a:b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электронном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виде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соглашений </a:t>
            </a:r>
            <a:b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 предоставлении субсидии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 13"/>
          <p:cNvSpPr/>
          <p:nvPr/>
        </p:nvSpPr>
        <p:spPr>
          <a:xfrm>
            <a:off x="7681912" y="3795713"/>
            <a:ext cx="9953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Формирование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</a:t>
            </a:r>
            <a:b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электронном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виде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отчетности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</a:t>
            </a:r>
            <a:b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об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использовании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293142"/>
                </a:solidFill>
                <a:effectLst/>
                <a:uLnTx/>
                <a:uFillTx/>
                <a:latin typeface="Arial" panose="020B0604020202020204" pitchFamily="34" charset="0"/>
                <a:ea typeface="Montserrat Regular" pitchFamily="34" charset="-122"/>
                <a:cs typeface="Arial" panose="020B0604020202020204" pitchFamily="34" charset="0"/>
              </a:rPr>
              <a:t>субсидии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 3"/>
          <p:cNvSpPr/>
          <p:nvPr/>
        </p:nvSpPr>
        <p:spPr>
          <a:xfrm>
            <a:off x="8833909" y="4908550"/>
            <a:ext cx="20478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685800" rtl="0" eaLnBrk="1" fontAlgn="auto" latinLnBrk="0" hangingPunct="1">
              <a:lnSpc>
                <a:spcPts val="14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B99071"/>
                </a:solidFill>
                <a:effectLst/>
                <a:uLnTx/>
                <a:uFillTx/>
                <a:latin typeface="Spectral" panose="02020502060000000000" pitchFamily="18" charset="-52"/>
                <a:ea typeface="Spectral Bold" pitchFamily="34" charset="-122"/>
                <a:cs typeface="Spectral Bold" pitchFamily="34" charset="-120"/>
              </a:rPr>
              <a:t>9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ectral" panose="02020502060000000000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060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12038</TotalTime>
  <Words>2444</Words>
  <Application>Microsoft Office PowerPoint</Application>
  <PresentationFormat>Экран (16:9)</PresentationFormat>
  <Paragraphs>379</Paragraphs>
  <Slides>26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41" baseType="lpstr">
      <vt:lpstr>Montserrat Medium</vt:lpstr>
      <vt:lpstr>Montserrat</vt:lpstr>
      <vt:lpstr>Spectral Bold</vt:lpstr>
      <vt:lpstr>Arial</vt:lpstr>
      <vt:lpstr>Montserrat Regular</vt:lpstr>
      <vt:lpstr>Calibri</vt:lpstr>
      <vt:lpstr>Montserrat Bold</vt:lpstr>
      <vt:lpstr>Spectral</vt:lpstr>
      <vt:lpstr>Arial Bold</vt:lpstr>
      <vt:lpstr>Calibri Light</vt:lpstr>
      <vt:lpstr>Arial Regular</vt:lpstr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SFR</cp:lastModifiedBy>
  <cp:revision>325</cp:revision>
  <cp:lastPrinted>2023-11-16T14:25:20Z</cp:lastPrinted>
  <dcterms:created xsi:type="dcterms:W3CDTF">2022-07-12T15:38:00Z</dcterms:created>
  <dcterms:modified xsi:type="dcterms:W3CDTF">2023-11-20T06:35:38Z</dcterms:modified>
</cp:coreProperties>
</file>