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6" r:id="rId2"/>
    <p:sldId id="292" r:id="rId3"/>
    <p:sldId id="287" r:id="rId4"/>
    <p:sldId id="279" r:id="rId5"/>
    <p:sldId id="28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6A5C"/>
    <a:srgbClr val="EEB65A"/>
    <a:srgbClr val="0B8081"/>
    <a:srgbClr val="AECFD6"/>
    <a:srgbClr val="F6DAD6"/>
    <a:srgbClr val="F2CBC6"/>
    <a:srgbClr val="008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5033" autoAdjust="0"/>
  </p:normalViewPr>
  <p:slideViewPr>
    <p:cSldViewPr snapToGrid="0">
      <p:cViewPr varScale="1">
        <p:scale>
          <a:sx n="104" d="100"/>
          <a:sy n="104" d="100"/>
        </p:scale>
        <p:origin x="8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C4ACC-6FA0-407F-BB84-3507E0CA918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ABEEA-9D6E-445F-A5E1-2371897B8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4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A6198-DE0B-AB54-7882-B41EA95CA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7D645A-FF63-9821-6421-52D53602D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A93CD2-9F33-BA79-941B-8E97F4214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D7BF-7A55-584D-B8EF-1EBD2679949F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A76600-CE43-3BFD-460A-47AB6CB9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137BF0-DB91-C6A0-E122-FC2E0DC45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988-3696-554B-87FB-EA549E411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61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5C854-A430-82DB-3A5E-E19C2286B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328110-8F91-93E5-4B39-667D8989B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CF0D92-9915-7605-843F-EE5C6B26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D7BF-7A55-584D-B8EF-1EBD2679949F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824666-DF05-C1B0-B861-D28916FC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772A4-FAE9-03C3-A0D3-078FCD1DC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988-3696-554B-87FB-EA549E411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8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F5F9E3-C139-2776-812C-0B0DDD95E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D07AFC-C431-B6CE-0D94-E74C86D1A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0DF0B8-E9A9-4302-784E-E30F15E2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D7BF-7A55-584D-B8EF-1EBD2679949F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F2737-C9E2-5B69-02E2-FA133DC9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EA819-591A-3E9A-4B50-155643CB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988-3696-554B-87FB-EA549E411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8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30D21-AFBA-86EF-EEFF-59885DA4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A97EB0-92FD-C944-25B1-140A5D150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9A461-412E-CC64-3B9F-2931FA07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D7BF-7A55-584D-B8EF-1EBD2679949F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989548-877F-A6EA-8F82-0E48BC4AB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568BF-AABA-71E7-CD02-A5EB47E9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988-3696-554B-87FB-EA549E411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6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45DF5-D33F-75D9-FF0C-CC3F5730C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2512FF-1A62-C387-32DF-2BF6D786F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7E6C0-3F23-9170-0650-C7024A40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D7BF-7A55-584D-B8EF-1EBD2679949F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EA6930-6244-B028-21A3-20BBD257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9D2378-AFBC-5815-64E4-FC8D76D2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988-3696-554B-87FB-EA549E411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09FDD-943A-58A5-DC2E-5687073B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48513-13FA-45D3-BC8F-815BB64F5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1D0CB0-3528-A931-91B5-F1EAF279F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17EDBC-BBAF-0A03-A2A6-5661BFE04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D7BF-7A55-584D-B8EF-1EBD2679949F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657422-5FE6-3534-0EA3-376A24F6D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CB7D16-2AF1-EEF5-42F7-19D7A403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988-3696-554B-87FB-EA549E411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19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03747-7BDC-4935-FCEA-5E04E3C08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7CD753-0836-8F15-D00E-8E7F437CA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946AA1-ECAE-C75E-2DAA-8377EB86B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A82207-849C-9A50-4099-9766EBC58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4E9F5D-C067-5E6C-3E7F-76C815CC5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DDEC34-F6B5-7F61-C426-5B6BD735C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D7BF-7A55-584D-B8EF-1EBD2679949F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F3EE14-D999-54F3-F97F-02E7EDE4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7CAC27-0AF4-758A-16FF-E648C365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988-3696-554B-87FB-EA549E411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7E2A7-A2EB-9385-F8E0-636039343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3751F1-FAC7-E30B-0736-5BB9C2DD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D7BF-7A55-584D-B8EF-1EBD2679949F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F6415C-A5EC-2B4E-6C57-3F78C7FE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62BFE5-7C97-285C-CF31-23B642AA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988-3696-554B-87FB-EA549E411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2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25A3A8-78C7-BB28-0A64-8E4FD90A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D7BF-7A55-584D-B8EF-1EBD2679949F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FF8448-AE49-631B-6E8F-12D0B58EC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04F3F0-C36C-1925-6017-DCB790D73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988-3696-554B-87FB-EA549E411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4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79E4A-2860-D0DF-0E03-564E27E8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AA7E51-F2E8-BE46-93F5-142217DA8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F4D9A3-2106-3A98-CC8E-B32E61F65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CDB76C-503F-2607-C6FC-A60DCB27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D7BF-7A55-584D-B8EF-1EBD2679949F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16E21F-CE20-3B80-F68A-3E4C8E1E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9E831B-E7A0-C5EF-0772-64508AA8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988-3696-554B-87FB-EA549E411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8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A8A3F-F075-1180-92DA-802027A8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D41B66-818F-225C-CD1D-422AD7CB1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73850C-4190-EEDD-9F47-16FEE05DA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BC9307-8486-2E24-E897-54545CBF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D7BF-7A55-584D-B8EF-1EBD2679949F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030B6-5B5B-D40B-1052-19A584C72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5B9D5-6F01-D5CF-15AA-FEC96C88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A988-3696-554B-87FB-EA549E411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3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524D3-9DCF-3106-0B29-39BFB16B0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910BAE-E260-3473-B9DD-900A17942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56FE12-26FB-5184-06E3-EC4C63B471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2D7BF-7A55-584D-B8EF-1EBD2679949F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EF567E-0836-D6B0-F967-D07FB983C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A39E8-C0D1-3EBF-2DCE-D223C6BF9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DA988-3696-554B-87FB-EA549E411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hyperlink" Target="mailto:mail@nifi.ru" TargetMode="External"/><Relationship Id="rId7" Type="http://schemas.openxmlformats.org/officeDocument/2006/relationships/image" Target="../media/image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hyperlink" Target="http://www.nifi.ru/" TargetMode="External"/><Relationship Id="rId9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400BB-79BE-688A-91B7-045D3839C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5423" y="3137452"/>
            <a:ext cx="8403585" cy="879021"/>
          </a:xfrm>
        </p:spPr>
        <p:txBody>
          <a:bodyPr>
            <a:normAutofit fontScale="90000"/>
          </a:bodyPr>
          <a:lstStyle/>
          <a:p>
            <a:pPr algn="l"/>
            <a:r>
              <a:rPr lang="ru-RU" sz="3400" dirty="0">
                <a:solidFill>
                  <a:schemeClr val="bg1"/>
                </a:solidFill>
                <a:latin typeface="+mn-lt"/>
              </a:rPr>
              <a:t>Опыт построения системы управления государственными программами в субъектах Российской Федерации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078D83-E487-D0AB-62BE-69A60728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9061"/>
            <a:ext cx="9144000" cy="33855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EEB65A"/>
                </a:solidFill>
              </a:rPr>
              <a:t>17 ноября 2023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827AD45-0559-CA39-60F0-E0A8F3203FB0}"/>
              </a:ext>
            </a:extLst>
          </p:cNvPr>
          <p:cNvCxnSpPr>
            <a:cxnSpLocks/>
          </p:cNvCxnSpPr>
          <p:nvPr/>
        </p:nvCxnSpPr>
        <p:spPr>
          <a:xfrm flipV="1">
            <a:off x="1210799" y="3620400"/>
            <a:ext cx="0" cy="16001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6007F7E2-AFF2-09FF-FFDB-E1303EF69F11}"/>
              </a:ext>
            </a:extLst>
          </p:cNvPr>
          <p:cNvSpPr txBox="1"/>
          <p:nvPr/>
        </p:nvSpPr>
        <p:spPr>
          <a:xfrm>
            <a:off x="1523999" y="4725378"/>
            <a:ext cx="2947333" cy="1708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ru-RU" sz="2100" dirty="0">
                <a:solidFill>
                  <a:schemeClr val="bg1"/>
                </a:solidFill>
                <a:effectLst/>
              </a:rPr>
              <a:t>Ольга Манусаджян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Старший научный сотрудник  Центра перспективного финансового планирования, макроэкономического анализа и статистики финансов </a:t>
            </a:r>
          </a:p>
          <a:p>
            <a:endParaRPr lang="ru-RU" sz="1400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3F683A-8604-E22D-186C-24C11C322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061" y="1134150"/>
            <a:ext cx="1988060" cy="90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0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D48F1-9E86-4FF9-6128-F8E6BC91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40" y="319874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Переход к новой системе управления государственными программами субъектов РФ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5D1B19-7C77-A661-4C91-59E00336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863" y="-96253"/>
            <a:ext cx="901652" cy="7020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74141E39-62EE-2FF9-18FC-8A76E5EB9FD5}"/>
              </a:ext>
            </a:extLst>
          </p:cNvPr>
          <p:cNvSpPr txBox="1">
            <a:spLocks/>
          </p:cNvSpPr>
          <p:nvPr/>
        </p:nvSpPr>
        <p:spPr>
          <a:xfrm>
            <a:off x="5550777" y="6376193"/>
            <a:ext cx="6190299" cy="410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100" dirty="0">
                <a:solidFill>
                  <a:schemeClr val="bg2">
                    <a:lumMod val="75000"/>
                  </a:schemeClr>
                </a:solidFill>
                <a:effectLst/>
              </a:rPr>
              <a:t>Центр 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перспективного финансового планирования, макроэкономического </a:t>
            </a:r>
            <a:br>
              <a:rPr lang="ru-RU" sz="11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анализа и статистики финансов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E42CDB2E-5187-D246-159E-4EB6DCEDB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403" y="3369145"/>
            <a:ext cx="9021893" cy="19158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100" i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Поручение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</a:rPr>
              <a:t>М.В.Мишустина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от 30 августа 2022 г. № ММ-П6-14588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по переходу региональных программ на новую систему управления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(в соответствии с системой управления, принятой на федеральном уровне) – определены обязательные для субъектов РФ сроки переход к новой системе управления государственными программами</a:t>
            </a: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16112A23-737F-70F0-7178-C65A74AF48CE}"/>
              </a:ext>
            </a:extLst>
          </p:cNvPr>
          <p:cNvSpPr/>
          <p:nvPr/>
        </p:nvSpPr>
        <p:spPr>
          <a:xfrm>
            <a:off x="1530647" y="3769738"/>
            <a:ext cx="825956" cy="276746"/>
          </a:xfrm>
          <a:custGeom>
            <a:avLst/>
            <a:gdLst>
              <a:gd name="connsiteX0" fmla="*/ 44958 w 456533"/>
              <a:gd name="connsiteY0" fmla="*/ 101441 h 204025"/>
              <a:gd name="connsiteX1" fmla="*/ 0 w 456533"/>
              <a:gd name="connsiteY1" fmla="*/ 204025 h 204025"/>
              <a:gd name="connsiteX2" fmla="*/ 366713 w 456533"/>
              <a:gd name="connsiteY2" fmla="*/ 204025 h 204025"/>
              <a:gd name="connsiteX3" fmla="*/ 456533 w 456533"/>
              <a:gd name="connsiteY3" fmla="*/ 102679 h 204025"/>
              <a:gd name="connsiteX4" fmla="*/ 366713 w 456533"/>
              <a:gd name="connsiteY4" fmla="*/ 0 h 204025"/>
              <a:gd name="connsiteX5" fmla="*/ 0 w 456533"/>
              <a:gd name="connsiteY5" fmla="*/ 0 h 204025"/>
              <a:gd name="connsiteX6" fmla="*/ 44958 w 456533"/>
              <a:gd name="connsiteY6" fmla="*/ 101441 h 20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533" h="204025">
                <a:moveTo>
                  <a:pt x="44958" y="101441"/>
                </a:moveTo>
                <a:lnTo>
                  <a:pt x="0" y="204025"/>
                </a:lnTo>
                <a:lnTo>
                  <a:pt x="366713" y="204025"/>
                </a:lnTo>
                <a:lnTo>
                  <a:pt x="456533" y="102679"/>
                </a:lnTo>
                <a:lnTo>
                  <a:pt x="366713" y="0"/>
                </a:lnTo>
                <a:lnTo>
                  <a:pt x="0" y="0"/>
                </a:lnTo>
                <a:lnTo>
                  <a:pt x="44958" y="101441"/>
                </a:lnTo>
                <a:close/>
              </a:path>
            </a:pathLst>
          </a:custGeom>
          <a:gradFill>
            <a:gsLst>
              <a:gs pos="0">
                <a:srgbClr val="0B8081">
                  <a:alpha val="31000"/>
                </a:srgbClr>
              </a:gs>
              <a:gs pos="100000">
                <a:srgbClr val="0B8081">
                  <a:alpha val="61000"/>
                </a:srgb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Стрелка: шеврон 15">
            <a:extLst>
              <a:ext uri="{FF2B5EF4-FFF2-40B4-BE49-F238E27FC236}">
                <a16:creationId xmlns:a16="http://schemas.microsoft.com/office/drawing/2014/main" id="{740C3FC5-33FC-B60B-A912-335DA334AAA8}"/>
              </a:ext>
            </a:extLst>
          </p:cNvPr>
          <p:cNvSpPr/>
          <p:nvPr/>
        </p:nvSpPr>
        <p:spPr>
          <a:xfrm rot="5400000">
            <a:off x="6175750" y="3166738"/>
            <a:ext cx="447192" cy="524525"/>
          </a:xfrm>
          <a:prstGeom prst="chevron">
            <a:avLst>
              <a:gd name="adj" fmla="val 59804"/>
            </a:avLst>
          </a:prstGeom>
          <a:solidFill>
            <a:srgbClr val="EEB6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B3F59AAC-8048-0706-6826-6EB6EBEE9AA2}"/>
              </a:ext>
            </a:extLst>
          </p:cNvPr>
          <p:cNvSpPr/>
          <p:nvPr/>
        </p:nvSpPr>
        <p:spPr>
          <a:xfrm rot="5400000">
            <a:off x="6199437" y="1880603"/>
            <a:ext cx="259080" cy="3066288"/>
          </a:xfrm>
          <a:custGeom>
            <a:avLst/>
            <a:gdLst>
              <a:gd name="connsiteX0" fmla="*/ 0 w 259080"/>
              <a:gd name="connsiteY0" fmla="*/ 0 h 2804160"/>
              <a:gd name="connsiteX1" fmla="*/ 0 w 259080"/>
              <a:gd name="connsiteY1" fmla="*/ 1203960 h 2804160"/>
              <a:gd name="connsiteX2" fmla="*/ 259080 w 259080"/>
              <a:gd name="connsiteY2" fmla="*/ 1463040 h 2804160"/>
              <a:gd name="connsiteX3" fmla="*/ 7620 w 259080"/>
              <a:gd name="connsiteY3" fmla="*/ 1714500 h 2804160"/>
              <a:gd name="connsiteX4" fmla="*/ 7620 w 259080"/>
              <a:gd name="connsiteY4" fmla="*/ 2804160 h 2804160"/>
              <a:gd name="connsiteX0" fmla="*/ 0 w 259080"/>
              <a:gd name="connsiteY0" fmla="*/ 0 h 3066288"/>
              <a:gd name="connsiteX1" fmla="*/ 0 w 259080"/>
              <a:gd name="connsiteY1" fmla="*/ 1203960 h 3066288"/>
              <a:gd name="connsiteX2" fmla="*/ 259080 w 259080"/>
              <a:gd name="connsiteY2" fmla="*/ 1463040 h 3066288"/>
              <a:gd name="connsiteX3" fmla="*/ 7620 w 259080"/>
              <a:gd name="connsiteY3" fmla="*/ 1714500 h 3066288"/>
              <a:gd name="connsiteX4" fmla="*/ 1524 w 259080"/>
              <a:gd name="connsiteY4" fmla="*/ 3066288 h 306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" h="3066288">
                <a:moveTo>
                  <a:pt x="0" y="0"/>
                </a:moveTo>
                <a:lnTo>
                  <a:pt x="0" y="1203960"/>
                </a:lnTo>
                <a:lnTo>
                  <a:pt x="259080" y="1463040"/>
                </a:lnTo>
                <a:lnTo>
                  <a:pt x="7620" y="1714500"/>
                </a:lnTo>
                <a:cubicBezTo>
                  <a:pt x="7620" y="2077720"/>
                  <a:pt x="1524" y="2703068"/>
                  <a:pt x="1524" y="306628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0">
            <a:extLst>
              <a:ext uri="{FF2B5EF4-FFF2-40B4-BE49-F238E27FC236}">
                <a16:creationId xmlns:a16="http://schemas.microsoft.com/office/drawing/2014/main" id="{067698CD-48F4-6B75-60A3-2162BCD7570B}"/>
              </a:ext>
            </a:extLst>
          </p:cNvPr>
          <p:cNvSpPr/>
          <p:nvPr/>
        </p:nvSpPr>
        <p:spPr>
          <a:xfrm>
            <a:off x="2356603" y="1636996"/>
            <a:ext cx="2888970" cy="1495425"/>
          </a:xfrm>
          <a:prstGeom prst="roundRect">
            <a:avLst>
              <a:gd name="adj" fmla="val 7750"/>
            </a:avLst>
          </a:prstGeom>
          <a:solidFill>
            <a:srgbClr val="AECFD6">
              <a:alpha val="46000"/>
            </a:srgbClr>
          </a:solidFill>
          <a:ln w="38100">
            <a:solidFill>
              <a:srgbClr val="AECF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30">
            <a:extLst>
              <a:ext uri="{FF2B5EF4-FFF2-40B4-BE49-F238E27FC236}">
                <a16:creationId xmlns:a16="http://schemas.microsoft.com/office/drawing/2014/main" id="{930D3700-40BB-6565-2E33-BDBF504E88B6}"/>
              </a:ext>
            </a:extLst>
          </p:cNvPr>
          <p:cNvSpPr/>
          <p:nvPr/>
        </p:nvSpPr>
        <p:spPr>
          <a:xfrm>
            <a:off x="2714328" y="1636996"/>
            <a:ext cx="3066287" cy="1495425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 w="38100">
            <a:solidFill>
              <a:srgbClr val="AECF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Синхронизировать планирование и достижение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показателей и результатов ГП и проектов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на федеральном и региональном уровнях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CB965A92-BA22-7AF0-EBF1-DDF902FF74EB}"/>
              </a:ext>
            </a:extLst>
          </p:cNvPr>
          <p:cNvGrpSpPr/>
          <p:nvPr/>
        </p:nvGrpSpPr>
        <p:grpSpPr>
          <a:xfrm>
            <a:off x="7049929" y="1600913"/>
            <a:ext cx="3293362" cy="1495425"/>
            <a:chOff x="884751" y="4840558"/>
            <a:chExt cx="2888970" cy="1495425"/>
          </a:xfrm>
        </p:grpSpPr>
        <p:sp>
          <p:nvSpPr>
            <p:cNvPr id="38" name="Прямоугольник: скругленные углы 20">
              <a:extLst>
                <a:ext uri="{FF2B5EF4-FFF2-40B4-BE49-F238E27FC236}">
                  <a16:creationId xmlns:a16="http://schemas.microsoft.com/office/drawing/2014/main" id="{A4800957-77BE-7D93-2DAF-52D4849AFA82}"/>
                </a:ext>
              </a:extLst>
            </p:cNvPr>
            <p:cNvSpPr/>
            <p:nvPr/>
          </p:nvSpPr>
          <p:spPr>
            <a:xfrm>
              <a:off x="884751" y="4840558"/>
              <a:ext cx="2888970" cy="1495425"/>
            </a:xfrm>
            <a:prstGeom prst="roundRect">
              <a:avLst>
                <a:gd name="adj" fmla="val 7750"/>
              </a:avLst>
            </a:prstGeom>
            <a:solidFill>
              <a:srgbClr val="D96A5C">
                <a:alpha val="35000"/>
              </a:srgbClr>
            </a:solidFill>
            <a:ln w="38100">
              <a:solidFill>
                <a:srgbClr val="D96A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41" name="Прямоугольник: скругленные углы 30">
              <a:extLst>
                <a:ext uri="{FF2B5EF4-FFF2-40B4-BE49-F238E27FC236}">
                  <a16:creationId xmlns:a16="http://schemas.microsoft.com/office/drawing/2014/main" id="{11231739-0B75-80B3-EB07-D4A00AD1DE3A}"/>
                </a:ext>
              </a:extLst>
            </p:cNvPr>
            <p:cNvSpPr/>
            <p:nvPr/>
          </p:nvSpPr>
          <p:spPr>
            <a:xfrm>
              <a:off x="1242477" y="4840558"/>
              <a:ext cx="2531243" cy="1495425"/>
            </a:xfrm>
            <a:prstGeom prst="roundRect">
              <a:avLst>
                <a:gd name="adj" fmla="val 7750"/>
              </a:avLst>
            </a:prstGeom>
            <a:solidFill>
              <a:schemeClr val="bg1"/>
            </a:solidFill>
            <a:ln w="38100">
              <a:solidFill>
                <a:srgbClr val="D96A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</a:rPr>
                <a:t>Организовать </a:t>
              </a:r>
              <a:r>
                <a:rPr lang="ru-RU" sz="1600" b="1" dirty="0">
                  <a:solidFill>
                    <a:schemeClr val="bg2">
                      <a:lumMod val="25000"/>
                    </a:schemeClr>
                  </a:solidFill>
                </a:rPr>
                <a:t>сквозной мониторинг </a:t>
              </a: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</a:rPr>
                <a:t>показателей и результатов ГП</a:t>
              </a:r>
            </a:p>
          </p:txBody>
        </p:sp>
      </p:grp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0C916F5C-D53C-C33B-33A8-A76690F5FEBB}"/>
              </a:ext>
            </a:extLst>
          </p:cNvPr>
          <p:cNvSpPr/>
          <p:nvPr/>
        </p:nvSpPr>
        <p:spPr>
          <a:xfrm>
            <a:off x="1530647" y="4965549"/>
            <a:ext cx="825956" cy="276746"/>
          </a:xfrm>
          <a:custGeom>
            <a:avLst/>
            <a:gdLst>
              <a:gd name="connsiteX0" fmla="*/ 44958 w 456533"/>
              <a:gd name="connsiteY0" fmla="*/ 101441 h 204025"/>
              <a:gd name="connsiteX1" fmla="*/ 0 w 456533"/>
              <a:gd name="connsiteY1" fmla="*/ 204025 h 204025"/>
              <a:gd name="connsiteX2" fmla="*/ 366713 w 456533"/>
              <a:gd name="connsiteY2" fmla="*/ 204025 h 204025"/>
              <a:gd name="connsiteX3" fmla="*/ 456533 w 456533"/>
              <a:gd name="connsiteY3" fmla="*/ 102679 h 204025"/>
              <a:gd name="connsiteX4" fmla="*/ 366713 w 456533"/>
              <a:gd name="connsiteY4" fmla="*/ 0 h 204025"/>
              <a:gd name="connsiteX5" fmla="*/ 0 w 456533"/>
              <a:gd name="connsiteY5" fmla="*/ 0 h 204025"/>
              <a:gd name="connsiteX6" fmla="*/ 44958 w 456533"/>
              <a:gd name="connsiteY6" fmla="*/ 101441 h 20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533" h="204025">
                <a:moveTo>
                  <a:pt x="44958" y="101441"/>
                </a:moveTo>
                <a:lnTo>
                  <a:pt x="0" y="204025"/>
                </a:lnTo>
                <a:lnTo>
                  <a:pt x="366713" y="204025"/>
                </a:lnTo>
                <a:lnTo>
                  <a:pt x="456533" y="102679"/>
                </a:lnTo>
                <a:lnTo>
                  <a:pt x="366713" y="0"/>
                </a:lnTo>
                <a:lnTo>
                  <a:pt x="0" y="0"/>
                </a:lnTo>
                <a:lnTo>
                  <a:pt x="44958" y="101441"/>
                </a:lnTo>
                <a:close/>
              </a:path>
            </a:pathLst>
          </a:custGeom>
          <a:gradFill>
            <a:gsLst>
              <a:gs pos="0">
                <a:srgbClr val="0B8081">
                  <a:alpha val="31000"/>
                </a:srgbClr>
              </a:gs>
              <a:gs pos="100000">
                <a:srgbClr val="0B8081">
                  <a:alpha val="61000"/>
                </a:srgb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id="{43E597C6-4B4F-2780-FA15-988F19CACA86}"/>
              </a:ext>
            </a:extLst>
          </p:cNvPr>
          <p:cNvSpPr txBox="1">
            <a:spLocks/>
          </p:cNvSpPr>
          <p:nvPr/>
        </p:nvSpPr>
        <p:spPr>
          <a:xfrm>
            <a:off x="2455404" y="4681892"/>
            <a:ext cx="9021892" cy="1397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Письмо Минэкономразвития России N 3493-ПК/Д19и, Минфина России N 26-02-06/9321 от 06.02.2023 «О направлении Методических рекомендаций по разработке и реализации государственных программ субъектов РФ и муниципальных программ»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i="1" dirty="0">
                <a:solidFill>
                  <a:schemeClr val="bg2">
                    <a:lumMod val="25000"/>
                  </a:schemeClr>
                </a:solidFill>
              </a:rPr>
              <a:t>рекомендуется не позднее </a:t>
            </a:r>
            <a:r>
              <a:rPr lang="ru-RU" sz="1600" b="1" i="1" dirty="0">
                <a:solidFill>
                  <a:srgbClr val="D96A5C"/>
                </a:solidFill>
              </a:rPr>
              <a:t>3 квартала 2023 г. </a:t>
            </a:r>
            <a:r>
              <a:rPr lang="ru-RU" sz="1600" i="1" dirty="0">
                <a:solidFill>
                  <a:schemeClr val="bg2">
                    <a:lumMod val="25000"/>
                  </a:schemeClr>
                </a:solidFill>
              </a:rPr>
              <a:t>доработать правила разработки, реализации и мониторинга государственных (муниципальных) программ с учетом методических рекомендаций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4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D48F1-9E86-4FF9-6128-F8E6BC91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40" y="481806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Система управления государственными программами субъектов РФ. Март 2023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5D1B19-7C77-A661-4C91-59E00336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863" y="-96253"/>
            <a:ext cx="901652" cy="7020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74141E39-62EE-2FF9-18FC-8A76E5EB9FD5}"/>
              </a:ext>
            </a:extLst>
          </p:cNvPr>
          <p:cNvSpPr txBox="1">
            <a:spLocks/>
          </p:cNvSpPr>
          <p:nvPr/>
        </p:nvSpPr>
        <p:spPr>
          <a:xfrm>
            <a:off x="5550777" y="6376193"/>
            <a:ext cx="6190299" cy="410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100" dirty="0">
                <a:solidFill>
                  <a:schemeClr val="bg2">
                    <a:lumMod val="75000"/>
                  </a:schemeClr>
                </a:solidFill>
                <a:effectLst/>
              </a:rPr>
              <a:t>Центр 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перспективного финансового планирования, макроэкономического </a:t>
            </a:r>
            <a:br>
              <a:rPr lang="ru-RU" sz="11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анализа и статистики финансов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AFDFB-2FBF-F420-7990-3B467F685D62}"/>
              </a:ext>
            </a:extLst>
          </p:cNvPr>
          <p:cNvSpPr txBox="1"/>
          <p:nvPr/>
        </p:nvSpPr>
        <p:spPr>
          <a:xfrm>
            <a:off x="1339278" y="2418449"/>
            <a:ext cx="1029012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Могут вводиться </a:t>
            </a:r>
            <a:r>
              <a:rPr lang="ru-RU" b="1" dirty="0">
                <a:solidFill>
                  <a:srgbClr val="D96A5C"/>
                </a:solidFill>
                <a:ea typeface="Arial"/>
                <a:cs typeface="Arial"/>
              </a:rPr>
              <a:t>ВЦП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 (на уровне подпрограмм), </a:t>
            </a:r>
            <a:r>
              <a:rPr lang="ru-RU" b="1" dirty="0">
                <a:solidFill>
                  <a:srgbClr val="D96A5C"/>
                </a:solidFill>
                <a:ea typeface="Arial"/>
                <a:cs typeface="Arial"/>
              </a:rPr>
              <a:t>обеспечивающие подпрограммы</a:t>
            </a:r>
          </a:p>
        </p:txBody>
      </p:sp>
      <p:sp>
        <p:nvSpPr>
          <p:cNvPr id="9" name="Рисунок 47">
            <a:extLst>
              <a:ext uri="{FF2B5EF4-FFF2-40B4-BE49-F238E27FC236}">
                <a16:creationId xmlns:a16="http://schemas.microsoft.com/office/drawing/2014/main" id="{649147F2-2317-F3B1-CD11-59D05E6AA226}"/>
              </a:ext>
            </a:extLst>
          </p:cNvPr>
          <p:cNvSpPr>
            <a:spLocks noChangeAspect="1"/>
          </p:cNvSpPr>
          <p:nvPr/>
        </p:nvSpPr>
        <p:spPr>
          <a:xfrm rot="5400000">
            <a:off x="880677" y="2410628"/>
            <a:ext cx="270895" cy="337783"/>
          </a:xfrm>
          <a:custGeom>
            <a:avLst/>
            <a:gdLst>
              <a:gd name="connsiteX0" fmla="*/ 587121 w 587120"/>
              <a:gd name="connsiteY0" fmla="*/ 732092 h 732091"/>
              <a:gd name="connsiteX1" fmla="*/ 434912 w 587120"/>
              <a:gd name="connsiteY1" fmla="*/ 468535 h 732091"/>
              <a:gd name="connsiteX2" fmla="*/ 564071 w 587120"/>
              <a:gd name="connsiteY2" fmla="*/ 468535 h 732091"/>
              <a:gd name="connsiteX3" fmla="*/ 293561 w 587120"/>
              <a:gd name="connsiteY3" fmla="*/ 0 h 732091"/>
              <a:gd name="connsiteX4" fmla="*/ 23051 w 587120"/>
              <a:gd name="connsiteY4" fmla="*/ 468535 h 732091"/>
              <a:gd name="connsiteX5" fmla="*/ 152210 w 587120"/>
              <a:gd name="connsiteY5" fmla="*/ 468535 h 732091"/>
              <a:gd name="connsiteX6" fmla="*/ 0 w 587120"/>
              <a:gd name="connsiteY6" fmla="*/ 732092 h 732091"/>
              <a:gd name="connsiteX7" fmla="*/ 587121 w 587120"/>
              <a:gd name="connsiteY7" fmla="*/ 732092 h 732091"/>
              <a:gd name="connsiteX8" fmla="*/ 404241 w 587120"/>
              <a:gd name="connsiteY8" fmla="*/ 468535 h 732091"/>
              <a:gd name="connsiteX9" fmla="*/ 541020 w 587120"/>
              <a:gd name="connsiteY9" fmla="*/ 705517 h 732091"/>
              <a:gd name="connsiteX10" fmla="*/ 46101 w 587120"/>
              <a:gd name="connsiteY10" fmla="*/ 705517 h 732091"/>
              <a:gd name="connsiteX11" fmla="*/ 182880 w 587120"/>
              <a:gd name="connsiteY11" fmla="*/ 468535 h 732091"/>
              <a:gd name="connsiteX12" fmla="*/ 404241 w 587120"/>
              <a:gd name="connsiteY12" fmla="*/ 468535 h 73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120" h="732091">
                <a:moveTo>
                  <a:pt x="587121" y="732092"/>
                </a:moveTo>
                <a:lnTo>
                  <a:pt x="434912" y="468535"/>
                </a:lnTo>
                <a:lnTo>
                  <a:pt x="564071" y="468535"/>
                </a:lnTo>
                <a:lnTo>
                  <a:pt x="293561" y="0"/>
                </a:lnTo>
                <a:lnTo>
                  <a:pt x="23051" y="468535"/>
                </a:lnTo>
                <a:lnTo>
                  <a:pt x="152210" y="468535"/>
                </a:lnTo>
                <a:lnTo>
                  <a:pt x="0" y="732092"/>
                </a:lnTo>
                <a:lnTo>
                  <a:pt x="587121" y="732092"/>
                </a:lnTo>
                <a:close/>
                <a:moveTo>
                  <a:pt x="404241" y="468535"/>
                </a:moveTo>
                <a:lnTo>
                  <a:pt x="541020" y="705517"/>
                </a:lnTo>
                <a:lnTo>
                  <a:pt x="46101" y="705517"/>
                </a:lnTo>
                <a:lnTo>
                  <a:pt x="182880" y="468535"/>
                </a:lnTo>
                <a:lnTo>
                  <a:pt x="404241" y="468535"/>
                </a:lnTo>
                <a:close/>
              </a:path>
            </a:pathLst>
          </a:custGeom>
          <a:solidFill>
            <a:srgbClr val="0B8081">
              <a:alpha val="57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AFDFB-2FBF-F420-7990-3B467F685D62}"/>
              </a:ext>
            </a:extLst>
          </p:cNvPr>
          <p:cNvSpPr txBox="1"/>
          <p:nvPr/>
        </p:nvSpPr>
        <p:spPr>
          <a:xfrm>
            <a:off x="1339278" y="1660036"/>
            <a:ext cx="1029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D96A5C"/>
                </a:solidFill>
                <a:ea typeface="Arial"/>
                <a:cs typeface="Arial"/>
              </a:rPr>
              <a:t>26 регионов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 ввели разделение проектной и процессной частей</a:t>
            </a:r>
          </a:p>
        </p:txBody>
      </p:sp>
      <p:sp>
        <p:nvSpPr>
          <p:cNvPr id="11" name="Рисунок 47">
            <a:extLst>
              <a:ext uri="{FF2B5EF4-FFF2-40B4-BE49-F238E27FC236}">
                <a16:creationId xmlns:a16="http://schemas.microsoft.com/office/drawing/2014/main" id="{649147F2-2317-F3B1-CD11-59D05E6AA226}"/>
              </a:ext>
            </a:extLst>
          </p:cNvPr>
          <p:cNvSpPr>
            <a:spLocks noChangeAspect="1"/>
          </p:cNvSpPr>
          <p:nvPr/>
        </p:nvSpPr>
        <p:spPr>
          <a:xfrm rot="5400000">
            <a:off x="880677" y="1682831"/>
            <a:ext cx="270895" cy="337783"/>
          </a:xfrm>
          <a:custGeom>
            <a:avLst/>
            <a:gdLst>
              <a:gd name="connsiteX0" fmla="*/ 587121 w 587120"/>
              <a:gd name="connsiteY0" fmla="*/ 732092 h 732091"/>
              <a:gd name="connsiteX1" fmla="*/ 434912 w 587120"/>
              <a:gd name="connsiteY1" fmla="*/ 468535 h 732091"/>
              <a:gd name="connsiteX2" fmla="*/ 564071 w 587120"/>
              <a:gd name="connsiteY2" fmla="*/ 468535 h 732091"/>
              <a:gd name="connsiteX3" fmla="*/ 293561 w 587120"/>
              <a:gd name="connsiteY3" fmla="*/ 0 h 732091"/>
              <a:gd name="connsiteX4" fmla="*/ 23051 w 587120"/>
              <a:gd name="connsiteY4" fmla="*/ 468535 h 732091"/>
              <a:gd name="connsiteX5" fmla="*/ 152210 w 587120"/>
              <a:gd name="connsiteY5" fmla="*/ 468535 h 732091"/>
              <a:gd name="connsiteX6" fmla="*/ 0 w 587120"/>
              <a:gd name="connsiteY6" fmla="*/ 732092 h 732091"/>
              <a:gd name="connsiteX7" fmla="*/ 587121 w 587120"/>
              <a:gd name="connsiteY7" fmla="*/ 732092 h 732091"/>
              <a:gd name="connsiteX8" fmla="*/ 404241 w 587120"/>
              <a:gd name="connsiteY8" fmla="*/ 468535 h 732091"/>
              <a:gd name="connsiteX9" fmla="*/ 541020 w 587120"/>
              <a:gd name="connsiteY9" fmla="*/ 705517 h 732091"/>
              <a:gd name="connsiteX10" fmla="*/ 46101 w 587120"/>
              <a:gd name="connsiteY10" fmla="*/ 705517 h 732091"/>
              <a:gd name="connsiteX11" fmla="*/ 182880 w 587120"/>
              <a:gd name="connsiteY11" fmla="*/ 468535 h 732091"/>
              <a:gd name="connsiteX12" fmla="*/ 404241 w 587120"/>
              <a:gd name="connsiteY12" fmla="*/ 468535 h 73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120" h="732091">
                <a:moveTo>
                  <a:pt x="587121" y="732092"/>
                </a:moveTo>
                <a:lnTo>
                  <a:pt x="434912" y="468535"/>
                </a:lnTo>
                <a:lnTo>
                  <a:pt x="564071" y="468535"/>
                </a:lnTo>
                <a:lnTo>
                  <a:pt x="293561" y="0"/>
                </a:lnTo>
                <a:lnTo>
                  <a:pt x="23051" y="468535"/>
                </a:lnTo>
                <a:lnTo>
                  <a:pt x="152210" y="468535"/>
                </a:lnTo>
                <a:lnTo>
                  <a:pt x="0" y="732092"/>
                </a:lnTo>
                <a:lnTo>
                  <a:pt x="587121" y="732092"/>
                </a:lnTo>
                <a:close/>
                <a:moveTo>
                  <a:pt x="404241" y="468535"/>
                </a:moveTo>
                <a:lnTo>
                  <a:pt x="541020" y="705517"/>
                </a:lnTo>
                <a:lnTo>
                  <a:pt x="46101" y="705517"/>
                </a:lnTo>
                <a:lnTo>
                  <a:pt x="182880" y="468535"/>
                </a:lnTo>
                <a:lnTo>
                  <a:pt x="404241" y="468535"/>
                </a:lnTo>
                <a:close/>
              </a:path>
            </a:pathLst>
          </a:custGeom>
          <a:solidFill>
            <a:srgbClr val="0B8081">
              <a:alpha val="57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7AFDFB-2FBF-F420-7990-3B467F685D62}"/>
              </a:ext>
            </a:extLst>
          </p:cNvPr>
          <p:cNvSpPr txBox="1"/>
          <p:nvPr/>
        </p:nvSpPr>
        <p:spPr>
          <a:xfrm>
            <a:off x="1339278" y="2993154"/>
            <a:ext cx="1029012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b="1" dirty="0">
                <a:solidFill>
                  <a:srgbClr val="D96A5C"/>
                </a:solidFill>
                <a:ea typeface="Arial"/>
                <a:cs typeface="Arial"/>
              </a:rPr>
              <a:t>Региональные проекты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встраиваются на уровне </a:t>
            </a:r>
            <a:r>
              <a:rPr lang="ru-RU" b="1" dirty="0">
                <a:solidFill>
                  <a:srgbClr val="D96A5C"/>
                </a:solidFill>
                <a:ea typeface="Arial"/>
                <a:cs typeface="Arial"/>
              </a:rPr>
              <a:t>основных мероприятий</a:t>
            </a:r>
          </a:p>
        </p:txBody>
      </p:sp>
      <p:sp>
        <p:nvSpPr>
          <p:cNvPr id="13" name="Рисунок 47">
            <a:extLst>
              <a:ext uri="{FF2B5EF4-FFF2-40B4-BE49-F238E27FC236}">
                <a16:creationId xmlns:a16="http://schemas.microsoft.com/office/drawing/2014/main" id="{649147F2-2317-F3B1-CD11-59D05E6AA226}"/>
              </a:ext>
            </a:extLst>
          </p:cNvPr>
          <p:cNvSpPr>
            <a:spLocks noChangeAspect="1"/>
          </p:cNvSpPr>
          <p:nvPr/>
        </p:nvSpPr>
        <p:spPr>
          <a:xfrm rot="5400000">
            <a:off x="880677" y="2988891"/>
            <a:ext cx="270895" cy="337783"/>
          </a:xfrm>
          <a:custGeom>
            <a:avLst/>
            <a:gdLst>
              <a:gd name="connsiteX0" fmla="*/ 587121 w 587120"/>
              <a:gd name="connsiteY0" fmla="*/ 732092 h 732091"/>
              <a:gd name="connsiteX1" fmla="*/ 434912 w 587120"/>
              <a:gd name="connsiteY1" fmla="*/ 468535 h 732091"/>
              <a:gd name="connsiteX2" fmla="*/ 564071 w 587120"/>
              <a:gd name="connsiteY2" fmla="*/ 468535 h 732091"/>
              <a:gd name="connsiteX3" fmla="*/ 293561 w 587120"/>
              <a:gd name="connsiteY3" fmla="*/ 0 h 732091"/>
              <a:gd name="connsiteX4" fmla="*/ 23051 w 587120"/>
              <a:gd name="connsiteY4" fmla="*/ 468535 h 732091"/>
              <a:gd name="connsiteX5" fmla="*/ 152210 w 587120"/>
              <a:gd name="connsiteY5" fmla="*/ 468535 h 732091"/>
              <a:gd name="connsiteX6" fmla="*/ 0 w 587120"/>
              <a:gd name="connsiteY6" fmla="*/ 732092 h 732091"/>
              <a:gd name="connsiteX7" fmla="*/ 587121 w 587120"/>
              <a:gd name="connsiteY7" fmla="*/ 732092 h 732091"/>
              <a:gd name="connsiteX8" fmla="*/ 404241 w 587120"/>
              <a:gd name="connsiteY8" fmla="*/ 468535 h 732091"/>
              <a:gd name="connsiteX9" fmla="*/ 541020 w 587120"/>
              <a:gd name="connsiteY9" fmla="*/ 705517 h 732091"/>
              <a:gd name="connsiteX10" fmla="*/ 46101 w 587120"/>
              <a:gd name="connsiteY10" fmla="*/ 705517 h 732091"/>
              <a:gd name="connsiteX11" fmla="*/ 182880 w 587120"/>
              <a:gd name="connsiteY11" fmla="*/ 468535 h 732091"/>
              <a:gd name="connsiteX12" fmla="*/ 404241 w 587120"/>
              <a:gd name="connsiteY12" fmla="*/ 468535 h 73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120" h="732091">
                <a:moveTo>
                  <a:pt x="587121" y="732092"/>
                </a:moveTo>
                <a:lnTo>
                  <a:pt x="434912" y="468535"/>
                </a:lnTo>
                <a:lnTo>
                  <a:pt x="564071" y="468535"/>
                </a:lnTo>
                <a:lnTo>
                  <a:pt x="293561" y="0"/>
                </a:lnTo>
                <a:lnTo>
                  <a:pt x="23051" y="468535"/>
                </a:lnTo>
                <a:lnTo>
                  <a:pt x="152210" y="468535"/>
                </a:lnTo>
                <a:lnTo>
                  <a:pt x="0" y="732092"/>
                </a:lnTo>
                <a:lnTo>
                  <a:pt x="587121" y="732092"/>
                </a:lnTo>
                <a:close/>
                <a:moveTo>
                  <a:pt x="404241" y="468535"/>
                </a:moveTo>
                <a:lnTo>
                  <a:pt x="541020" y="705517"/>
                </a:lnTo>
                <a:lnTo>
                  <a:pt x="46101" y="705517"/>
                </a:lnTo>
                <a:lnTo>
                  <a:pt x="182880" y="468535"/>
                </a:lnTo>
                <a:lnTo>
                  <a:pt x="404241" y="468535"/>
                </a:lnTo>
                <a:close/>
              </a:path>
            </a:pathLst>
          </a:custGeom>
          <a:solidFill>
            <a:srgbClr val="0B8081">
              <a:alpha val="57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7AFDFB-2FBF-F420-7990-3B467F685D62}"/>
              </a:ext>
            </a:extLst>
          </p:cNvPr>
          <p:cNvSpPr txBox="1"/>
          <p:nvPr/>
        </p:nvSpPr>
        <p:spPr>
          <a:xfrm>
            <a:off x="1373461" y="3520170"/>
            <a:ext cx="1029012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b="1" dirty="0">
                <a:solidFill>
                  <a:srgbClr val="D96A5C"/>
                </a:solidFill>
                <a:ea typeface="Arial"/>
                <a:cs typeface="Arial"/>
              </a:rPr>
              <a:t>Разное применение терминов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«показатель», «индикатор», «конечный результат», «непосредственный результат»</a:t>
            </a:r>
          </a:p>
        </p:txBody>
      </p:sp>
      <p:sp>
        <p:nvSpPr>
          <p:cNvPr id="15" name="Рисунок 47">
            <a:extLst>
              <a:ext uri="{FF2B5EF4-FFF2-40B4-BE49-F238E27FC236}">
                <a16:creationId xmlns:a16="http://schemas.microsoft.com/office/drawing/2014/main" id="{649147F2-2317-F3B1-CD11-59D05E6AA226}"/>
              </a:ext>
            </a:extLst>
          </p:cNvPr>
          <p:cNvSpPr>
            <a:spLocks noChangeAspect="1"/>
          </p:cNvSpPr>
          <p:nvPr/>
        </p:nvSpPr>
        <p:spPr>
          <a:xfrm rot="5400000">
            <a:off x="880677" y="3654038"/>
            <a:ext cx="270895" cy="337783"/>
          </a:xfrm>
          <a:custGeom>
            <a:avLst/>
            <a:gdLst>
              <a:gd name="connsiteX0" fmla="*/ 587121 w 587120"/>
              <a:gd name="connsiteY0" fmla="*/ 732092 h 732091"/>
              <a:gd name="connsiteX1" fmla="*/ 434912 w 587120"/>
              <a:gd name="connsiteY1" fmla="*/ 468535 h 732091"/>
              <a:gd name="connsiteX2" fmla="*/ 564071 w 587120"/>
              <a:gd name="connsiteY2" fmla="*/ 468535 h 732091"/>
              <a:gd name="connsiteX3" fmla="*/ 293561 w 587120"/>
              <a:gd name="connsiteY3" fmla="*/ 0 h 732091"/>
              <a:gd name="connsiteX4" fmla="*/ 23051 w 587120"/>
              <a:gd name="connsiteY4" fmla="*/ 468535 h 732091"/>
              <a:gd name="connsiteX5" fmla="*/ 152210 w 587120"/>
              <a:gd name="connsiteY5" fmla="*/ 468535 h 732091"/>
              <a:gd name="connsiteX6" fmla="*/ 0 w 587120"/>
              <a:gd name="connsiteY6" fmla="*/ 732092 h 732091"/>
              <a:gd name="connsiteX7" fmla="*/ 587121 w 587120"/>
              <a:gd name="connsiteY7" fmla="*/ 732092 h 732091"/>
              <a:gd name="connsiteX8" fmla="*/ 404241 w 587120"/>
              <a:gd name="connsiteY8" fmla="*/ 468535 h 732091"/>
              <a:gd name="connsiteX9" fmla="*/ 541020 w 587120"/>
              <a:gd name="connsiteY9" fmla="*/ 705517 h 732091"/>
              <a:gd name="connsiteX10" fmla="*/ 46101 w 587120"/>
              <a:gd name="connsiteY10" fmla="*/ 705517 h 732091"/>
              <a:gd name="connsiteX11" fmla="*/ 182880 w 587120"/>
              <a:gd name="connsiteY11" fmla="*/ 468535 h 732091"/>
              <a:gd name="connsiteX12" fmla="*/ 404241 w 587120"/>
              <a:gd name="connsiteY12" fmla="*/ 468535 h 73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120" h="732091">
                <a:moveTo>
                  <a:pt x="587121" y="732092"/>
                </a:moveTo>
                <a:lnTo>
                  <a:pt x="434912" y="468535"/>
                </a:lnTo>
                <a:lnTo>
                  <a:pt x="564071" y="468535"/>
                </a:lnTo>
                <a:lnTo>
                  <a:pt x="293561" y="0"/>
                </a:lnTo>
                <a:lnTo>
                  <a:pt x="23051" y="468535"/>
                </a:lnTo>
                <a:lnTo>
                  <a:pt x="152210" y="468535"/>
                </a:lnTo>
                <a:lnTo>
                  <a:pt x="0" y="732092"/>
                </a:lnTo>
                <a:lnTo>
                  <a:pt x="587121" y="732092"/>
                </a:lnTo>
                <a:close/>
                <a:moveTo>
                  <a:pt x="404241" y="468535"/>
                </a:moveTo>
                <a:lnTo>
                  <a:pt x="541020" y="705517"/>
                </a:lnTo>
                <a:lnTo>
                  <a:pt x="46101" y="705517"/>
                </a:lnTo>
                <a:lnTo>
                  <a:pt x="182880" y="468535"/>
                </a:lnTo>
                <a:lnTo>
                  <a:pt x="404241" y="468535"/>
                </a:lnTo>
                <a:close/>
              </a:path>
            </a:pathLst>
          </a:custGeom>
          <a:solidFill>
            <a:srgbClr val="0B8081">
              <a:alpha val="57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7AFDFB-2FBF-F420-7990-3B467F685D62}"/>
              </a:ext>
            </a:extLst>
          </p:cNvPr>
          <p:cNvSpPr txBox="1"/>
          <p:nvPr/>
        </p:nvSpPr>
        <p:spPr>
          <a:xfrm>
            <a:off x="1373460" y="4362504"/>
            <a:ext cx="10290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Понятия </a:t>
            </a:r>
            <a:r>
              <a:rPr lang="ru-RU" b="1" dirty="0">
                <a:solidFill>
                  <a:srgbClr val="D96A5C"/>
                </a:solidFill>
                <a:ea typeface="Arial"/>
                <a:cs typeface="Arial"/>
              </a:rPr>
              <a:t>«мероприятия (результаты)»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и </a:t>
            </a:r>
            <a:r>
              <a:rPr lang="ru-RU" b="1" dirty="0">
                <a:solidFill>
                  <a:srgbClr val="D96A5C"/>
                </a:solidFill>
                <a:ea typeface="Arial"/>
                <a:cs typeface="Arial"/>
              </a:rPr>
              <a:t>«контрольные точки»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используются только в регионах, максимально дублировавших в своих документах федеральные подходы (например, Сахалинская область, Магаданская область, Ивановская область). Большинство субъектов Российской Федерации используют понятия </a:t>
            </a:r>
            <a:r>
              <a:rPr lang="ru-RU" b="1" dirty="0">
                <a:solidFill>
                  <a:srgbClr val="D96A5C"/>
                </a:solidFill>
                <a:ea typeface="Arial"/>
                <a:cs typeface="Arial"/>
              </a:rPr>
              <a:t>«мероприятия»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и </a:t>
            </a:r>
            <a:r>
              <a:rPr lang="ru-RU" b="1" dirty="0">
                <a:solidFill>
                  <a:srgbClr val="D96A5C"/>
                </a:solidFill>
                <a:ea typeface="Arial"/>
                <a:cs typeface="Arial"/>
              </a:rPr>
              <a:t>«контрольные события»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.</a:t>
            </a:r>
          </a:p>
        </p:txBody>
      </p:sp>
      <p:sp>
        <p:nvSpPr>
          <p:cNvPr id="17" name="Рисунок 47">
            <a:extLst>
              <a:ext uri="{FF2B5EF4-FFF2-40B4-BE49-F238E27FC236}">
                <a16:creationId xmlns:a16="http://schemas.microsoft.com/office/drawing/2014/main" id="{649147F2-2317-F3B1-CD11-59D05E6AA226}"/>
              </a:ext>
            </a:extLst>
          </p:cNvPr>
          <p:cNvSpPr>
            <a:spLocks noChangeAspect="1"/>
          </p:cNvSpPr>
          <p:nvPr/>
        </p:nvSpPr>
        <p:spPr>
          <a:xfrm rot="5400000">
            <a:off x="880677" y="4806311"/>
            <a:ext cx="270895" cy="337783"/>
          </a:xfrm>
          <a:custGeom>
            <a:avLst/>
            <a:gdLst>
              <a:gd name="connsiteX0" fmla="*/ 587121 w 587120"/>
              <a:gd name="connsiteY0" fmla="*/ 732092 h 732091"/>
              <a:gd name="connsiteX1" fmla="*/ 434912 w 587120"/>
              <a:gd name="connsiteY1" fmla="*/ 468535 h 732091"/>
              <a:gd name="connsiteX2" fmla="*/ 564071 w 587120"/>
              <a:gd name="connsiteY2" fmla="*/ 468535 h 732091"/>
              <a:gd name="connsiteX3" fmla="*/ 293561 w 587120"/>
              <a:gd name="connsiteY3" fmla="*/ 0 h 732091"/>
              <a:gd name="connsiteX4" fmla="*/ 23051 w 587120"/>
              <a:gd name="connsiteY4" fmla="*/ 468535 h 732091"/>
              <a:gd name="connsiteX5" fmla="*/ 152210 w 587120"/>
              <a:gd name="connsiteY5" fmla="*/ 468535 h 732091"/>
              <a:gd name="connsiteX6" fmla="*/ 0 w 587120"/>
              <a:gd name="connsiteY6" fmla="*/ 732092 h 732091"/>
              <a:gd name="connsiteX7" fmla="*/ 587121 w 587120"/>
              <a:gd name="connsiteY7" fmla="*/ 732092 h 732091"/>
              <a:gd name="connsiteX8" fmla="*/ 404241 w 587120"/>
              <a:gd name="connsiteY8" fmla="*/ 468535 h 732091"/>
              <a:gd name="connsiteX9" fmla="*/ 541020 w 587120"/>
              <a:gd name="connsiteY9" fmla="*/ 705517 h 732091"/>
              <a:gd name="connsiteX10" fmla="*/ 46101 w 587120"/>
              <a:gd name="connsiteY10" fmla="*/ 705517 h 732091"/>
              <a:gd name="connsiteX11" fmla="*/ 182880 w 587120"/>
              <a:gd name="connsiteY11" fmla="*/ 468535 h 732091"/>
              <a:gd name="connsiteX12" fmla="*/ 404241 w 587120"/>
              <a:gd name="connsiteY12" fmla="*/ 468535 h 73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120" h="732091">
                <a:moveTo>
                  <a:pt x="587121" y="732092"/>
                </a:moveTo>
                <a:lnTo>
                  <a:pt x="434912" y="468535"/>
                </a:lnTo>
                <a:lnTo>
                  <a:pt x="564071" y="468535"/>
                </a:lnTo>
                <a:lnTo>
                  <a:pt x="293561" y="0"/>
                </a:lnTo>
                <a:lnTo>
                  <a:pt x="23051" y="468535"/>
                </a:lnTo>
                <a:lnTo>
                  <a:pt x="152210" y="468535"/>
                </a:lnTo>
                <a:lnTo>
                  <a:pt x="0" y="732092"/>
                </a:lnTo>
                <a:lnTo>
                  <a:pt x="587121" y="732092"/>
                </a:lnTo>
                <a:close/>
                <a:moveTo>
                  <a:pt x="404241" y="468535"/>
                </a:moveTo>
                <a:lnTo>
                  <a:pt x="541020" y="705517"/>
                </a:lnTo>
                <a:lnTo>
                  <a:pt x="46101" y="705517"/>
                </a:lnTo>
                <a:lnTo>
                  <a:pt x="182880" y="468535"/>
                </a:lnTo>
                <a:lnTo>
                  <a:pt x="404241" y="468535"/>
                </a:lnTo>
                <a:close/>
              </a:path>
            </a:pathLst>
          </a:custGeom>
          <a:solidFill>
            <a:srgbClr val="0B8081">
              <a:alpha val="57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Рисунок 120">
            <a:extLst>
              <a:ext uri="{FF2B5EF4-FFF2-40B4-BE49-F238E27FC236}">
                <a16:creationId xmlns:a16="http://schemas.microsoft.com/office/drawing/2014/main" id="{F989C5BC-BE47-AF82-7B2C-54D9C76541D2}"/>
              </a:ext>
            </a:extLst>
          </p:cNvPr>
          <p:cNvSpPr/>
          <p:nvPr/>
        </p:nvSpPr>
        <p:spPr>
          <a:xfrm>
            <a:off x="10143858" y="1613019"/>
            <a:ext cx="1692068" cy="1404258"/>
          </a:xfrm>
          <a:custGeom>
            <a:avLst/>
            <a:gdLst>
              <a:gd name="connsiteX0" fmla="*/ 1124903 w 1124902"/>
              <a:gd name="connsiteY0" fmla="*/ 460439 h 941260"/>
              <a:gd name="connsiteX1" fmla="*/ 1033558 w 1124902"/>
              <a:gd name="connsiteY1" fmla="*/ 460439 h 941260"/>
              <a:gd name="connsiteX2" fmla="*/ 901732 w 1124902"/>
              <a:gd name="connsiteY2" fmla="*/ 142208 h 941260"/>
              <a:gd name="connsiteX3" fmla="*/ 968502 w 1124902"/>
              <a:gd name="connsiteY3" fmla="*/ 75438 h 941260"/>
              <a:gd name="connsiteX4" fmla="*/ 961739 w 1124902"/>
              <a:gd name="connsiteY4" fmla="*/ 68675 h 941260"/>
              <a:gd name="connsiteX5" fmla="*/ 894969 w 1124902"/>
              <a:gd name="connsiteY5" fmla="*/ 135446 h 941260"/>
              <a:gd name="connsiteX6" fmla="*/ 567881 w 1124902"/>
              <a:gd name="connsiteY6" fmla="*/ 0 h 941260"/>
              <a:gd name="connsiteX7" fmla="*/ 564261 w 1124902"/>
              <a:gd name="connsiteY7" fmla="*/ 8763 h 941260"/>
              <a:gd name="connsiteX8" fmla="*/ 562451 w 1124902"/>
              <a:gd name="connsiteY8" fmla="*/ 8001 h 941260"/>
              <a:gd name="connsiteX9" fmla="*/ 232505 w 1124902"/>
              <a:gd name="connsiteY9" fmla="*/ 144685 h 941260"/>
              <a:gd name="connsiteX10" fmla="*/ 97822 w 1124902"/>
              <a:gd name="connsiteY10" fmla="*/ 469868 h 941260"/>
              <a:gd name="connsiteX11" fmla="*/ 0 w 1124902"/>
              <a:gd name="connsiteY11" fmla="*/ 469868 h 941260"/>
              <a:gd name="connsiteX12" fmla="*/ 0 w 1124902"/>
              <a:gd name="connsiteY12" fmla="*/ 479393 h 941260"/>
              <a:gd name="connsiteX13" fmla="*/ 97727 w 1124902"/>
              <a:gd name="connsiteY13" fmla="*/ 479393 h 941260"/>
              <a:gd name="connsiteX14" fmla="*/ 165164 w 1124902"/>
              <a:gd name="connsiteY14" fmla="*/ 642271 h 941260"/>
              <a:gd name="connsiteX15" fmla="*/ 157639 w 1124902"/>
              <a:gd name="connsiteY15" fmla="*/ 645414 h 941260"/>
              <a:gd name="connsiteX16" fmla="*/ 226124 w 1124902"/>
              <a:gd name="connsiteY16" fmla="*/ 810863 h 941260"/>
              <a:gd name="connsiteX17" fmla="*/ 391573 w 1124902"/>
              <a:gd name="connsiteY17" fmla="*/ 879348 h 941260"/>
              <a:gd name="connsiteX18" fmla="*/ 394716 w 1124902"/>
              <a:gd name="connsiteY18" fmla="*/ 871823 h 941260"/>
              <a:gd name="connsiteX19" fmla="*/ 562356 w 1124902"/>
              <a:gd name="connsiteY19" fmla="*/ 941261 h 941260"/>
              <a:gd name="connsiteX20" fmla="*/ 892302 w 1124902"/>
              <a:gd name="connsiteY20" fmla="*/ 804577 h 941260"/>
              <a:gd name="connsiteX21" fmla="*/ 1023080 w 1124902"/>
              <a:gd name="connsiteY21" fmla="*/ 488918 h 941260"/>
              <a:gd name="connsiteX22" fmla="*/ 1124807 w 1124902"/>
              <a:gd name="connsiteY22" fmla="*/ 488918 h 941260"/>
              <a:gd name="connsiteX23" fmla="*/ 1124807 w 1124902"/>
              <a:gd name="connsiteY23" fmla="*/ 460343 h 941260"/>
              <a:gd name="connsiteX24" fmla="*/ 885158 w 1124902"/>
              <a:gd name="connsiteY24" fmla="*/ 797433 h 941260"/>
              <a:gd name="connsiteX25" fmla="*/ 562451 w 1124902"/>
              <a:gd name="connsiteY25" fmla="*/ 931069 h 941260"/>
              <a:gd name="connsiteX26" fmla="*/ 398431 w 1124902"/>
              <a:gd name="connsiteY26" fmla="*/ 863156 h 941260"/>
              <a:gd name="connsiteX27" fmla="*/ 402622 w 1124902"/>
              <a:gd name="connsiteY27" fmla="*/ 853059 h 941260"/>
              <a:gd name="connsiteX28" fmla="*/ 248126 w 1124902"/>
              <a:gd name="connsiteY28" fmla="*/ 789051 h 941260"/>
              <a:gd name="connsiteX29" fmla="*/ 184118 w 1124902"/>
              <a:gd name="connsiteY29" fmla="*/ 634556 h 941260"/>
              <a:gd name="connsiteX30" fmla="*/ 174022 w 1124902"/>
              <a:gd name="connsiteY30" fmla="*/ 638747 h 941260"/>
              <a:gd name="connsiteX31" fmla="*/ 106109 w 1124902"/>
              <a:gd name="connsiteY31" fmla="*/ 474726 h 941260"/>
              <a:gd name="connsiteX32" fmla="*/ 239744 w 1124902"/>
              <a:gd name="connsiteY32" fmla="*/ 152019 h 941260"/>
              <a:gd name="connsiteX33" fmla="*/ 559880 w 1124902"/>
              <a:gd name="connsiteY33" fmla="*/ 19431 h 941260"/>
              <a:gd name="connsiteX34" fmla="*/ 557022 w 1124902"/>
              <a:gd name="connsiteY34" fmla="*/ 26384 h 941260"/>
              <a:gd name="connsiteX35" fmla="*/ 877919 w 1124902"/>
              <a:gd name="connsiteY35" fmla="*/ 159258 h 941260"/>
              <a:gd name="connsiteX36" fmla="*/ 1013746 w 1124902"/>
              <a:gd name="connsiteY36" fmla="*/ 487109 h 941260"/>
              <a:gd name="connsiteX37" fmla="*/ 885254 w 1124902"/>
              <a:gd name="connsiteY37" fmla="*/ 797338 h 941260"/>
              <a:gd name="connsiteX38" fmla="*/ 567214 w 1124902"/>
              <a:gd name="connsiteY38" fmla="*/ 149638 h 941260"/>
              <a:gd name="connsiteX39" fmla="*/ 557689 w 1124902"/>
              <a:gd name="connsiteY39" fmla="*/ 149638 h 941260"/>
              <a:gd name="connsiteX40" fmla="*/ 557689 w 1124902"/>
              <a:gd name="connsiteY40" fmla="*/ 92774 h 941260"/>
              <a:gd name="connsiteX41" fmla="*/ 567214 w 1124902"/>
              <a:gd name="connsiteY41" fmla="*/ 92774 h 941260"/>
              <a:gd name="connsiteX42" fmla="*/ 567214 w 1124902"/>
              <a:gd name="connsiteY42" fmla="*/ 149638 h 941260"/>
              <a:gd name="connsiteX43" fmla="*/ 557689 w 1124902"/>
              <a:gd name="connsiteY43" fmla="*/ 799719 h 941260"/>
              <a:gd name="connsiteX44" fmla="*/ 567214 w 1124902"/>
              <a:gd name="connsiteY44" fmla="*/ 799719 h 941260"/>
              <a:gd name="connsiteX45" fmla="*/ 567214 w 1124902"/>
              <a:gd name="connsiteY45" fmla="*/ 856583 h 941260"/>
              <a:gd name="connsiteX46" fmla="*/ 557689 w 1124902"/>
              <a:gd name="connsiteY46" fmla="*/ 856583 h 941260"/>
              <a:gd name="connsiteX47" fmla="*/ 557689 w 1124902"/>
              <a:gd name="connsiteY47" fmla="*/ 799719 h 941260"/>
              <a:gd name="connsiteX48" fmla="*/ 329756 w 1124902"/>
              <a:gd name="connsiteY48" fmla="*/ 249365 h 941260"/>
              <a:gd name="connsiteX49" fmla="*/ 289560 w 1124902"/>
              <a:gd name="connsiteY49" fmla="*/ 209169 h 941260"/>
              <a:gd name="connsiteX50" fmla="*/ 296323 w 1124902"/>
              <a:gd name="connsiteY50" fmla="*/ 202406 h 941260"/>
              <a:gd name="connsiteX51" fmla="*/ 336518 w 1124902"/>
              <a:gd name="connsiteY51" fmla="*/ 242602 h 941260"/>
              <a:gd name="connsiteX52" fmla="*/ 329756 w 1124902"/>
              <a:gd name="connsiteY52" fmla="*/ 249365 h 941260"/>
              <a:gd name="connsiteX53" fmla="*/ 796195 w 1124902"/>
              <a:gd name="connsiteY53" fmla="*/ 702374 h 941260"/>
              <a:gd name="connsiteX54" fmla="*/ 836390 w 1124902"/>
              <a:gd name="connsiteY54" fmla="*/ 742569 h 941260"/>
              <a:gd name="connsiteX55" fmla="*/ 829628 w 1124902"/>
              <a:gd name="connsiteY55" fmla="*/ 749332 h 941260"/>
              <a:gd name="connsiteX56" fmla="*/ 789432 w 1124902"/>
              <a:gd name="connsiteY56" fmla="*/ 709136 h 941260"/>
              <a:gd name="connsiteX57" fmla="*/ 796195 w 1124902"/>
              <a:gd name="connsiteY57" fmla="*/ 702374 h 941260"/>
              <a:gd name="connsiteX58" fmla="*/ 239173 w 1124902"/>
              <a:gd name="connsiteY58" fmla="*/ 481108 h 941260"/>
              <a:gd name="connsiteX59" fmla="*/ 182309 w 1124902"/>
              <a:gd name="connsiteY59" fmla="*/ 481108 h 941260"/>
              <a:gd name="connsiteX60" fmla="*/ 182309 w 1124902"/>
              <a:gd name="connsiteY60" fmla="*/ 471583 h 941260"/>
              <a:gd name="connsiteX61" fmla="*/ 239173 w 1124902"/>
              <a:gd name="connsiteY61" fmla="*/ 471583 h 941260"/>
              <a:gd name="connsiteX62" fmla="*/ 239173 w 1124902"/>
              <a:gd name="connsiteY62" fmla="*/ 481108 h 941260"/>
              <a:gd name="connsiteX63" fmla="*/ 946118 w 1124902"/>
              <a:gd name="connsiteY63" fmla="*/ 471583 h 941260"/>
              <a:gd name="connsiteX64" fmla="*/ 946118 w 1124902"/>
              <a:gd name="connsiteY64" fmla="*/ 481108 h 941260"/>
              <a:gd name="connsiteX65" fmla="*/ 889254 w 1124902"/>
              <a:gd name="connsiteY65" fmla="*/ 481108 h 941260"/>
              <a:gd name="connsiteX66" fmla="*/ 889254 w 1124902"/>
              <a:gd name="connsiteY66" fmla="*/ 471583 h 941260"/>
              <a:gd name="connsiteX67" fmla="*/ 946118 w 1124902"/>
              <a:gd name="connsiteY67" fmla="*/ 471583 h 941260"/>
              <a:gd name="connsiteX68" fmla="*/ 338995 w 1124902"/>
              <a:gd name="connsiteY68" fmla="*/ 709041 h 941260"/>
              <a:gd name="connsiteX69" fmla="*/ 298799 w 1124902"/>
              <a:gd name="connsiteY69" fmla="*/ 749237 h 941260"/>
              <a:gd name="connsiteX70" fmla="*/ 292037 w 1124902"/>
              <a:gd name="connsiteY70" fmla="*/ 742474 h 941260"/>
              <a:gd name="connsiteX71" fmla="*/ 332232 w 1124902"/>
              <a:gd name="connsiteY71" fmla="*/ 702278 h 941260"/>
              <a:gd name="connsiteX72" fmla="*/ 338995 w 1124902"/>
              <a:gd name="connsiteY72" fmla="*/ 709041 h 941260"/>
              <a:gd name="connsiteX73" fmla="*/ 792004 w 1124902"/>
              <a:gd name="connsiteY73" fmla="*/ 242602 h 941260"/>
              <a:gd name="connsiteX74" fmla="*/ 832199 w 1124902"/>
              <a:gd name="connsiteY74" fmla="*/ 202406 h 941260"/>
              <a:gd name="connsiteX75" fmla="*/ 838962 w 1124902"/>
              <a:gd name="connsiteY75" fmla="*/ 209169 h 941260"/>
              <a:gd name="connsiteX76" fmla="*/ 798767 w 1124902"/>
              <a:gd name="connsiteY76" fmla="*/ 249365 h 941260"/>
              <a:gd name="connsiteX77" fmla="*/ 792004 w 1124902"/>
              <a:gd name="connsiteY77" fmla="*/ 242602 h 941260"/>
              <a:gd name="connsiteX78" fmla="*/ 532733 w 1124902"/>
              <a:gd name="connsiteY78" fmla="*/ 150971 h 941260"/>
              <a:gd name="connsiteX79" fmla="*/ 528352 w 1124902"/>
              <a:gd name="connsiteY79" fmla="*/ 94298 h 941260"/>
              <a:gd name="connsiteX80" fmla="*/ 537877 w 1124902"/>
              <a:gd name="connsiteY80" fmla="*/ 93536 h 941260"/>
              <a:gd name="connsiteX81" fmla="*/ 542258 w 1124902"/>
              <a:gd name="connsiteY81" fmla="*/ 150209 h 941260"/>
              <a:gd name="connsiteX82" fmla="*/ 532733 w 1124902"/>
              <a:gd name="connsiteY82" fmla="*/ 150971 h 941260"/>
              <a:gd name="connsiteX83" fmla="*/ 592360 w 1124902"/>
              <a:gd name="connsiteY83" fmla="*/ 798386 h 941260"/>
              <a:gd name="connsiteX84" fmla="*/ 596741 w 1124902"/>
              <a:gd name="connsiteY84" fmla="*/ 855059 h 941260"/>
              <a:gd name="connsiteX85" fmla="*/ 587216 w 1124902"/>
              <a:gd name="connsiteY85" fmla="*/ 855821 h 941260"/>
              <a:gd name="connsiteX86" fmla="*/ 582835 w 1124902"/>
              <a:gd name="connsiteY86" fmla="*/ 799148 h 941260"/>
              <a:gd name="connsiteX87" fmla="*/ 592360 w 1124902"/>
              <a:gd name="connsiteY87" fmla="*/ 798386 h 941260"/>
              <a:gd name="connsiteX88" fmla="*/ 313087 w 1124902"/>
              <a:gd name="connsiteY88" fmla="*/ 268034 h 941260"/>
              <a:gd name="connsiteX89" fmla="*/ 269939 w 1124902"/>
              <a:gd name="connsiteY89" fmla="*/ 231077 h 941260"/>
              <a:gd name="connsiteX90" fmla="*/ 276130 w 1124902"/>
              <a:gd name="connsiteY90" fmla="*/ 223838 h 941260"/>
              <a:gd name="connsiteX91" fmla="*/ 319278 w 1124902"/>
              <a:gd name="connsiteY91" fmla="*/ 260794 h 941260"/>
              <a:gd name="connsiteX92" fmla="*/ 313087 w 1124902"/>
              <a:gd name="connsiteY92" fmla="*/ 268034 h 941260"/>
              <a:gd name="connsiteX93" fmla="*/ 813054 w 1124902"/>
              <a:gd name="connsiteY93" fmla="*/ 683609 h 941260"/>
              <a:gd name="connsiteX94" fmla="*/ 856202 w 1124902"/>
              <a:gd name="connsiteY94" fmla="*/ 720566 h 941260"/>
              <a:gd name="connsiteX95" fmla="*/ 850011 w 1124902"/>
              <a:gd name="connsiteY95" fmla="*/ 727805 h 941260"/>
              <a:gd name="connsiteX96" fmla="*/ 806863 w 1124902"/>
              <a:gd name="connsiteY96" fmla="*/ 690848 h 941260"/>
              <a:gd name="connsiteX97" fmla="*/ 813054 w 1124902"/>
              <a:gd name="connsiteY97" fmla="*/ 683609 h 941260"/>
              <a:gd name="connsiteX98" fmla="*/ 240602 w 1124902"/>
              <a:gd name="connsiteY98" fmla="*/ 506063 h 941260"/>
              <a:gd name="connsiteX99" fmla="*/ 183928 w 1124902"/>
              <a:gd name="connsiteY99" fmla="*/ 510445 h 941260"/>
              <a:gd name="connsiteX100" fmla="*/ 183166 w 1124902"/>
              <a:gd name="connsiteY100" fmla="*/ 500920 h 941260"/>
              <a:gd name="connsiteX101" fmla="*/ 239840 w 1124902"/>
              <a:gd name="connsiteY101" fmla="*/ 496538 h 941260"/>
              <a:gd name="connsiteX102" fmla="*/ 240602 w 1124902"/>
              <a:gd name="connsiteY102" fmla="*/ 506063 h 941260"/>
              <a:gd name="connsiteX103" fmla="*/ 888016 w 1124902"/>
              <a:gd name="connsiteY103" fmla="*/ 446342 h 941260"/>
              <a:gd name="connsiteX104" fmla="*/ 944690 w 1124902"/>
              <a:gd name="connsiteY104" fmla="*/ 441960 h 941260"/>
              <a:gd name="connsiteX105" fmla="*/ 945452 w 1124902"/>
              <a:gd name="connsiteY105" fmla="*/ 451485 h 941260"/>
              <a:gd name="connsiteX106" fmla="*/ 888778 w 1124902"/>
              <a:gd name="connsiteY106" fmla="*/ 455867 h 941260"/>
              <a:gd name="connsiteX107" fmla="*/ 888016 w 1124902"/>
              <a:gd name="connsiteY107" fmla="*/ 446342 h 941260"/>
              <a:gd name="connsiteX108" fmla="*/ 357664 w 1124902"/>
              <a:gd name="connsiteY108" fmla="*/ 725615 h 941260"/>
              <a:gd name="connsiteX109" fmla="*/ 320707 w 1124902"/>
              <a:gd name="connsiteY109" fmla="*/ 768763 h 941260"/>
              <a:gd name="connsiteX110" fmla="*/ 313468 w 1124902"/>
              <a:gd name="connsiteY110" fmla="*/ 762572 h 941260"/>
              <a:gd name="connsiteX111" fmla="*/ 350425 w 1124902"/>
              <a:gd name="connsiteY111" fmla="*/ 719423 h 941260"/>
              <a:gd name="connsiteX112" fmla="*/ 357664 w 1124902"/>
              <a:gd name="connsiteY112" fmla="*/ 725615 h 941260"/>
              <a:gd name="connsiteX113" fmla="*/ 773240 w 1124902"/>
              <a:gd name="connsiteY113" fmla="*/ 225647 h 941260"/>
              <a:gd name="connsiteX114" fmla="*/ 810197 w 1124902"/>
              <a:gd name="connsiteY114" fmla="*/ 182499 h 941260"/>
              <a:gd name="connsiteX115" fmla="*/ 817436 w 1124902"/>
              <a:gd name="connsiteY115" fmla="*/ 188690 h 941260"/>
              <a:gd name="connsiteX116" fmla="*/ 780479 w 1124902"/>
              <a:gd name="connsiteY116" fmla="*/ 231839 h 941260"/>
              <a:gd name="connsiteX117" fmla="*/ 773240 w 1124902"/>
              <a:gd name="connsiteY117" fmla="*/ 225647 h 941260"/>
              <a:gd name="connsiteX118" fmla="*/ 507683 w 1124902"/>
              <a:gd name="connsiteY118" fmla="*/ 154305 h 941260"/>
              <a:gd name="connsiteX119" fmla="*/ 498920 w 1124902"/>
              <a:gd name="connsiteY119" fmla="*/ 98108 h 941260"/>
              <a:gd name="connsiteX120" fmla="*/ 508349 w 1124902"/>
              <a:gd name="connsiteY120" fmla="*/ 96679 h 941260"/>
              <a:gd name="connsiteX121" fmla="*/ 517112 w 1124902"/>
              <a:gd name="connsiteY121" fmla="*/ 152876 h 941260"/>
              <a:gd name="connsiteX122" fmla="*/ 507683 w 1124902"/>
              <a:gd name="connsiteY122" fmla="*/ 154305 h 941260"/>
              <a:gd name="connsiteX123" fmla="*/ 617125 w 1124902"/>
              <a:gd name="connsiteY123" fmla="*/ 795242 h 941260"/>
              <a:gd name="connsiteX124" fmla="*/ 625888 w 1124902"/>
              <a:gd name="connsiteY124" fmla="*/ 851440 h 941260"/>
              <a:gd name="connsiteX125" fmla="*/ 616458 w 1124902"/>
              <a:gd name="connsiteY125" fmla="*/ 852869 h 941260"/>
              <a:gd name="connsiteX126" fmla="*/ 607695 w 1124902"/>
              <a:gd name="connsiteY126" fmla="*/ 796671 h 941260"/>
              <a:gd name="connsiteX127" fmla="*/ 617125 w 1124902"/>
              <a:gd name="connsiteY127" fmla="*/ 795242 h 941260"/>
              <a:gd name="connsiteX128" fmla="*/ 297847 w 1124902"/>
              <a:gd name="connsiteY128" fmla="*/ 288227 h 941260"/>
              <a:gd name="connsiteX129" fmla="*/ 251936 w 1124902"/>
              <a:gd name="connsiteY129" fmla="*/ 254699 h 941260"/>
              <a:gd name="connsiteX130" fmla="*/ 257556 w 1124902"/>
              <a:gd name="connsiteY130" fmla="*/ 246983 h 941260"/>
              <a:gd name="connsiteX131" fmla="*/ 303467 w 1124902"/>
              <a:gd name="connsiteY131" fmla="*/ 280511 h 941260"/>
              <a:gd name="connsiteX132" fmla="*/ 297847 w 1124902"/>
              <a:gd name="connsiteY132" fmla="*/ 288227 h 941260"/>
              <a:gd name="connsiteX133" fmla="*/ 828485 w 1124902"/>
              <a:gd name="connsiteY133" fmla="*/ 663988 h 941260"/>
              <a:gd name="connsiteX134" fmla="*/ 874395 w 1124902"/>
              <a:gd name="connsiteY134" fmla="*/ 697516 h 941260"/>
              <a:gd name="connsiteX135" fmla="*/ 868775 w 1124902"/>
              <a:gd name="connsiteY135" fmla="*/ 705231 h 941260"/>
              <a:gd name="connsiteX136" fmla="*/ 822865 w 1124902"/>
              <a:gd name="connsiteY136" fmla="*/ 671703 h 941260"/>
              <a:gd name="connsiteX137" fmla="*/ 828485 w 1124902"/>
              <a:gd name="connsiteY137" fmla="*/ 663988 h 941260"/>
              <a:gd name="connsiteX138" fmla="*/ 244031 w 1124902"/>
              <a:gd name="connsiteY138" fmla="*/ 531114 h 941260"/>
              <a:gd name="connsiteX139" fmla="*/ 187833 w 1124902"/>
              <a:gd name="connsiteY139" fmla="*/ 539877 h 941260"/>
              <a:gd name="connsiteX140" fmla="*/ 186404 w 1124902"/>
              <a:gd name="connsiteY140" fmla="*/ 530447 h 941260"/>
              <a:gd name="connsiteX141" fmla="*/ 242602 w 1124902"/>
              <a:gd name="connsiteY141" fmla="*/ 521684 h 941260"/>
              <a:gd name="connsiteX142" fmla="*/ 244031 w 1124902"/>
              <a:gd name="connsiteY142" fmla="*/ 531114 h 941260"/>
              <a:gd name="connsiteX143" fmla="*/ 884968 w 1124902"/>
              <a:gd name="connsiteY143" fmla="*/ 421672 h 941260"/>
              <a:gd name="connsiteX144" fmla="*/ 941165 w 1124902"/>
              <a:gd name="connsiteY144" fmla="*/ 412909 h 941260"/>
              <a:gd name="connsiteX145" fmla="*/ 942594 w 1124902"/>
              <a:gd name="connsiteY145" fmla="*/ 422339 h 941260"/>
              <a:gd name="connsiteX146" fmla="*/ 886397 w 1124902"/>
              <a:gd name="connsiteY146" fmla="*/ 431101 h 941260"/>
              <a:gd name="connsiteX147" fmla="*/ 884968 w 1124902"/>
              <a:gd name="connsiteY147" fmla="*/ 421672 h 941260"/>
              <a:gd name="connsiteX148" fmla="*/ 377762 w 1124902"/>
              <a:gd name="connsiteY148" fmla="*/ 741045 h 941260"/>
              <a:gd name="connsiteX149" fmla="*/ 344234 w 1124902"/>
              <a:gd name="connsiteY149" fmla="*/ 786956 h 941260"/>
              <a:gd name="connsiteX150" fmla="*/ 336518 w 1124902"/>
              <a:gd name="connsiteY150" fmla="*/ 781336 h 941260"/>
              <a:gd name="connsiteX151" fmla="*/ 370046 w 1124902"/>
              <a:gd name="connsiteY151" fmla="*/ 735425 h 941260"/>
              <a:gd name="connsiteX152" fmla="*/ 377762 w 1124902"/>
              <a:gd name="connsiteY152" fmla="*/ 741045 h 941260"/>
              <a:gd name="connsiteX153" fmla="*/ 753523 w 1124902"/>
              <a:gd name="connsiteY153" fmla="*/ 210407 h 941260"/>
              <a:gd name="connsiteX154" fmla="*/ 787051 w 1124902"/>
              <a:gd name="connsiteY154" fmla="*/ 164497 h 941260"/>
              <a:gd name="connsiteX155" fmla="*/ 794766 w 1124902"/>
              <a:gd name="connsiteY155" fmla="*/ 170117 h 941260"/>
              <a:gd name="connsiteX156" fmla="*/ 761238 w 1124902"/>
              <a:gd name="connsiteY156" fmla="*/ 216027 h 941260"/>
              <a:gd name="connsiteX157" fmla="*/ 753523 w 1124902"/>
              <a:gd name="connsiteY157" fmla="*/ 210407 h 941260"/>
              <a:gd name="connsiteX158" fmla="*/ 483203 w 1124902"/>
              <a:gd name="connsiteY158" fmla="*/ 159830 h 941260"/>
              <a:gd name="connsiteX159" fmla="*/ 470154 w 1124902"/>
              <a:gd name="connsiteY159" fmla="*/ 104489 h 941260"/>
              <a:gd name="connsiteX160" fmla="*/ 479393 w 1124902"/>
              <a:gd name="connsiteY160" fmla="*/ 102299 h 941260"/>
              <a:gd name="connsiteX161" fmla="*/ 492443 w 1124902"/>
              <a:gd name="connsiteY161" fmla="*/ 157639 h 941260"/>
              <a:gd name="connsiteX162" fmla="*/ 483203 w 1124902"/>
              <a:gd name="connsiteY162" fmla="*/ 159830 h 941260"/>
              <a:gd name="connsiteX163" fmla="*/ 641795 w 1124902"/>
              <a:gd name="connsiteY163" fmla="*/ 790385 h 941260"/>
              <a:gd name="connsiteX164" fmla="*/ 654844 w 1124902"/>
              <a:gd name="connsiteY164" fmla="*/ 845725 h 941260"/>
              <a:gd name="connsiteX165" fmla="*/ 645605 w 1124902"/>
              <a:gd name="connsiteY165" fmla="*/ 847915 h 941260"/>
              <a:gd name="connsiteX166" fmla="*/ 632555 w 1124902"/>
              <a:gd name="connsiteY166" fmla="*/ 792575 h 941260"/>
              <a:gd name="connsiteX167" fmla="*/ 641795 w 1124902"/>
              <a:gd name="connsiteY167" fmla="*/ 790385 h 941260"/>
              <a:gd name="connsiteX168" fmla="*/ 284226 w 1124902"/>
              <a:gd name="connsiteY168" fmla="*/ 309372 h 941260"/>
              <a:gd name="connsiteX169" fmla="*/ 235839 w 1124902"/>
              <a:gd name="connsiteY169" fmla="*/ 279464 h 941260"/>
              <a:gd name="connsiteX170" fmla="*/ 240887 w 1124902"/>
              <a:gd name="connsiteY170" fmla="*/ 271367 h 941260"/>
              <a:gd name="connsiteX171" fmla="*/ 289274 w 1124902"/>
              <a:gd name="connsiteY171" fmla="*/ 301276 h 941260"/>
              <a:gd name="connsiteX172" fmla="*/ 284226 w 1124902"/>
              <a:gd name="connsiteY172" fmla="*/ 309372 h 941260"/>
              <a:gd name="connsiteX173" fmla="*/ 842201 w 1124902"/>
              <a:gd name="connsiteY173" fmla="*/ 643128 h 941260"/>
              <a:gd name="connsiteX174" fmla="*/ 890588 w 1124902"/>
              <a:gd name="connsiteY174" fmla="*/ 673037 h 941260"/>
              <a:gd name="connsiteX175" fmla="*/ 885539 w 1124902"/>
              <a:gd name="connsiteY175" fmla="*/ 681133 h 941260"/>
              <a:gd name="connsiteX176" fmla="*/ 837152 w 1124902"/>
              <a:gd name="connsiteY176" fmla="*/ 651224 h 941260"/>
              <a:gd name="connsiteX177" fmla="*/ 842201 w 1124902"/>
              <a:gd name="connsiteY177" fmla="*/ 643128 h 941260"/>
              <a:gd name="connsiteX178" fmla="*/ 247079 w 1124902"/>
              <a:gd name="connsiteY178" fmla="*/ 546545 h 941260"/>
              <a:gd name="connsiteX179" fmla="*/ 249269 w 1124902"/>
              <a:gd name="connsiteY179" fmla="*/ 555784 h 941260"/>
              <a:gd name="connsiteX180" fmla="*/ 193929 w 1124902"/>
              <a:gd name="connsiteY180" fmla="*/ 568833 h 941260"/>
              <a:gd name="connsiteX181" fmla="*/ 191738 w 1124902"/>
              <a:gd name="connsiteY181" fmla="*/ 559594 h 941260"/>
              <a:gd name="connsiteX182" fmla="*/ 247079 w 1124902"/>
              <a:gd name="connsiteY182" fmla="*/ 546545 h 941260"/>
              <a:gd name="connsiteX183" fmla="*/ 882015 w 1124902"/>
              <a:gd name="connsiteY183" fmla="*/ 406527 h 941260"/>
              <a:gd name="connsiteX184" fmla="*/ 879824 w 1124902"/>
              <a:gd name="connsiteY184" fmla="*/ 397288 h 941260"/>
              <a:gd name="connsiteX185" fmla="*/ 935165 w 1124902"/>
              <a:gd name="connsiteY185" fmla="*/ 384239 h 941260"/>
              <a:gd name="connsiteX186" fmla="*/ 937355 w 1124902"/>
              <a:gd name="connsiteY186" fmla="*/ 393478 h 941260"/>
              <a:gd name="connsiteX187" fmla="*/ 882015 w 1124902"/>
              <a:gd name="connsiteY187" fmla="*/ 406527 h 941260"/>
              <a:gd name="connsiteX188" fmla="*/ 390620 w 1124902"/>
              <a:gd name="connsiteY188" fmla="*/ 749808 h 941260"/>
              <a:gd name="connsiteX189" fmla="*/ 398717 w 1124902"/>
              <a:gd name="connsiteY189" fmla="*/ 754856 h 941260"/>
              <a:gd name="connsiteX190" fmla="*/ 368808 w 1124902"/>
              <a:gd name="connsiteY190" fmla="*/ 803243 h 941260"/>
              <a:gd name="connsiteX191" fmla="*/ 360712 w 1124902"/>
              <a:gd name="connsiteY191" fmla="*/ 798195 h 941260"/>
              <a:gd name="connsiteX192" fmla="*/ 390620 w 1124902"/>
              <a:gd name="connsiteY192" fmla="*/ 749808 h 941260"/>
              <a:gd name="connsiteX193" fmla="*/ 740569 w 1124902"/>
              <a:gd name="connsiteY193" fmla="*/ 201835 h 941260"/>
              <a:gd name="connsiteX194" fmla="*/ 732473 w 1124902"/>
              <a:gd name="connsiteY194" fmla="*/ 196787 h 941260"/>
              <a:gd name="connsiteX195" fmla="*/ 762381 w 1124902"/>
              <a:gd name="connsiteY195" fmla="*/ 148400 h 941260"/>
              <a:gd name="connsiteX196" fmla="*/ 770477 w 1124902"/>
              <a:gd name="connsiteY196" fmla="*/ 153448 h 941260"/>
              <a:gd name="connsiteX197" fmla="*/ 740569 w 1124902"/>
              <a:gd name="connsiteY197" fmla="*/ 201835 h 941260"/>
              <a:gd name="connsiteX198" fmla="*/ 377285 w 1124902"/>
              <a:gd name="connsiteY198" fmla="*/ 660083 h 941260"/>
              <a:gd name="connsiteX199" fmla="*/ 567881 w 1124902"/>
              <a:gd name="connsiteY199" fmla="*/ 739045 h 941260"/>
              <a:gd name="connsiteX200" fmla="*/ 556927 w 1124902"/>
              <a:gd name="connsiteY200" fmla="*/ 765429 h 941260"/>
              <a:gd name="connsiteX201" fmla="*/ 355378 w 1124902"/>
              <a:gd name="connsiteY201" fmla="*/ 681895 h 941260"/>
              <a:gd name="connsiteX202" fmla="*/ 269653 w 1124902"/>
              <a:gd name="connsiteY202" fmla="*/ 474821 h 941260"/>
              <a:gd name="connsiteX203" fmla="*/ 355378 w 1124902"/>
              <a:gd name="connsiteY203" fmla="*/ 267748 h 941260"/>
              <a:gd name="connsiteX204" fmla="*/ 556927 w 1124902"/>
              <a:gd name="connsiteY204" fmla="*/ 184214 h 941260"/>
              <a:gd name="connsiteX205" fmla="*/ 567881 w 1124902"/>
              <a:gd name="connsiteY205" fmla="*/ 210598 h 941260"/>
              <a:gd name="connsiteX206" fmla="*/ 377285 w 1124902"/>
              <a:gd name="connsiteY206" fmla="*/ 289560 h 941260"/>
              <a:gd name="connsiteX207" fmla="*/ 300609 w 1124902"/>
              <a:gd name="connsiteY207" fmla="*/ 474726 h 941260"/>
              <a:gd name="connsiteX208" fmla="*/ 377285 w 1124902"/>
              <a:gd name="connsiteY208" fmla="*/ 659892 h 941260"/>
              <a:gd name="connsiteX209" fmla="*/ 804767 w 1124902"/>
              <a:gd name="connsiteY209" fmla="*/ 474917 h 941260"/>
              <a:gd name="connsiteX210" fmla="*/ 733806 w 1124902"/>
              <a:gd name="connsiteY210" fmla="*/ 646271 h 941260"/>
              <a:gd name="connsiteX211" fmla="*/ 564261 w 1124902"/>
              <a:gd name="connsiteY211" fmla="*/ 716471 h 941260"/>
              <a:gd name="connsiteX212" fmla="*/ 560642 w 1124902"/>
              <a:gd name="connsiteY212" fmla="*/ 707708 h 941260"/>
              <a:gd name="connsiteX213" fmla="*/ 726472 w 1124902"/>
              <a:gd name="connsiteY213" fmla="*/ 639032 h 941260"/>
              <a:gd name="connsiteX214" fmla="*/ 794385 w 1124902"/>
              <a:gd name="connsiteY214" fmla="*/ 475012 h 941260"/>
              <a:gd name="connsiteX215" fmla="*/ 726472 w 1124902"/>
              <a:gd name="connsiteY215" fmla="*/ 310991 h 941260"/>
              <a:gd name="connsiteX216" fmla="*/ 560642 w 1124902"/>
              <a:gd name="connsiteY216" fmla="*/ 242316 h 941260"/>
              <a:gd name="connsiteX217" fmla="*/ 564261 w 1124902"/>
              <a:gd name="connsiteY217" fmla="*/ 233553 h 941260"/>
              <a:gd name="connsiteX218" fmla="*/ 733806 w 1124902"/>
              <a:gd name="connsiteY218" fmla="*/ 303752 h 941260"/>
              <a:gd name="connsiteX219" fmla="*/ 804767 w 1124902"/>
              <a:gd name="connsiteY219" fmla="*/ 475107 h 94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1124902" h="941260">
                <a:moveTo>
                  <a:pt x="1124903" y="460439"/>
                </a:moveTo>
                <a:lnTo>
                  <a:pt x="1033558" y="460439"/>
                </a:lnTo>
                <a:lnTo>
                  <a:pt x="901732" y="142208"/>
                </a:lnTo>
                <a:lnTo>
                  <a:pt x="968502" y="75438"/>
                </a:lnTo>
                <a:lnTo>
                  <a:pt x="961739" y="68675"/>
                </a:lnTo>
                <a:lnTo>
                  <a:pt x="894969" y="135446"/>
                </a:lnTo>
                <a:lnTo>
                  <a:pt x="567881" y="0"/>
                </a:lnTo>
                <a:lnTo>
                  <a:pt x="564261" y="8763"/>
                </a:lnTo>
                <a:lnTo>
                  <a:pt x="562451" y="8001"/>
                </a:lnTo>
                <a:lnTo>
                  <a:pt x="232505" y="144685"/>
                </a:lnTo>
                <a:lnTo>
                  <a:pt x="97822" y="469868"/>
                </a:lnTo>
                <a:lnTo>
                  <a:pt x="0" y="469868"/>
                </a:lnTo>
                <a:lnTo>
                  <a:pt x="0" y="479393"/>
                </a:lnTo>
                <a:lnTo>
                  <a:pt x="97727" y="479393"/>
                </a:lnTo>
                <a:lnTo>
                  <a:pt x="165164" y="642271"/>
                </a:lnTo>
                <a:lnTo>
                  <a:pt x="157639" y="645414"/>
                </a:lnTo>
                <a:lnTo>
                  <a:pt x="226124" y="810863"/>
                </a:lnTo>
                <a:lnTo>
                  <a:pt x="391573" y="879348"/>
                </a:lnTo>
                <a:lnTo>
                  <a:pt x="394716" y="871823"/>
                </a:lnTo>
                <a:lnTo>
                  <a:pt x="562356" y="941261"/>
                </a:lnTo>
                <a:lnTo>
                  <a:pt x="892302" y="804577"/>
                </a:lnTo>
                <a:lnTo>
                  <a:pt x="1023080" y="488918"/>
                </a:lnTo>
                <a:lnTo>
                  <a:pt x="1124807" y="488918"/>
                </a:lnTo>
                <a:lnTo>
                  <a:pt x="1124807" y="460343"/>
                </a:lnTo>
                <a:close/>
                <a:moveTo>
                  <a:pt x="885158" y="797433"/>
                </a:moveTo>
                <a:lnTo>
                  <a:pt x="562451" y="931069"/>
                </a:lnTo>
                <a:lnTo>
                  <a:pt x="398431" y="863156"/>
                </a:lnTo>
                <a:lnTo>
                  <a:pt x="402622" y="853059"/>
                </a:lnTo>
                <a:lnTo>
                  <a:pt x="248126" y="789051"/>
                </a:lnTo>
                <a:lnTo>
                  <a:pt x="184118" y="634556"/>
                </a:lnTo>
                <a:lnTo>
                  <a:pt x="174022" y="638747"/>
                </a:lnTo>
                <a:lnTo>
                  <a:pt x="106109" y="474726"/>
                </a:lnTo>
                <a:lnTo>
                  <a:pt x="239744" y="152019"/>
                </a:lnTo>
                <a:lnTo>
                  <a:pt x="559880" y="19431"/>
                </a:lnTo>
                <a:lnTo>
                  <a:pt x="557022" y="26384"/>
                </a:lnTo>
                <a:lnTo>
                  <a:pt x="877919" y="159258"/>
                </a:lnTo>
                <a:lnTo>
                  <a:pt x="1013746" y="487109"/>
                </a:lnTo>
                <a:lnTo>
                  <a:pt x="885254" y="797338"/>
                </a:lnTo>
                <a:close/>
                <a:moveTo>
                  <a:pt x="567214" y="149638"/>
                </a:moveTo>
                <a:lnTo>
                  <a:pt x="557689" y="149638"/>
                </a:lnTo>
                <a:lnTo>
                  <a:pt x="557689" y="92774"/>
                </a:lnTo>
                <a:lnTo>
                  <a:pt x="567214" y="92774"/>
                </a:lnTo>
                <a:lnTo>
                  <a:pt x="567214" y="149638"/>
                </a:lnTo>
                <a:close/>
                <a:moveTo>
                  <a:pt x="557689" y="799719"/>
                </a:moveTo>
                <a:lnTo>
                  <a:pt x="567214" y="799719"/>
                </a:lnTo>
                <a:lnTo>
                  <a:pt x="567214" y="856583"/>
                </a:lnTo>
                <a:lnTo>
                  <a:pt x="557689" y="856583"/>
                </a:lnTo>
                <a:lnTo>
                  <a:pt x="557689" y="799719"/>
                </a:lnTo>
                <a:close/>
                <a:moveTo>
                  <a:pt x="329756" y="249365"/>
                </a:moveTo>
                <a:lnTo>
                  <a:pt x="289560" y="209169"/>
                </a:lnTo>
                <a:lnTo>
                  <a:pt x="296323" y="202406"/>
                </a:lnTo>
                <a:lnTo>
                  <a:pt x="336518" y="242602"/>
                </a:lnTo>
                <a:lnTo>
                  <a:pt x="329756" y="249365"/>
                </a:lnTo>
                <a:close/>
                <a:moveTo>
                  <a:pt x="796195" y="702374"/>
                </a:moveTo>
                <a:lnTo>
                  <a:pt x="836390" y="742569"/>
                </a:lnTo>
                <a:lnTo>
                  <a:pt x="829628" y="749332"/>
                </a:lnTo>
                <a:lnTo>
                  <a:pt x="789432" y="709136"/>
                </a:lnTo>
                <a:lnTo>
                  <a:pt x="796195" y="702374"/>
                </a:lnTo>
                <a:close/>
                <a:moveTo>
                  <a:pt x="239173" y="481108"/>
                </a:moveTo>
                <a:lnTo>
                  <a:pt x="182309" y="481108"/>
                </a:lnTo>
                <a:lnTo>
                  <a:pt x="182309" y="471583"/>
                </a:lnTo>
                <a:lnTo>
                  <a:pt x="239173" y="471583"/>
                </a:lnTo>
                <a:lnTo>
                  <a:pt x="239173" y="481108"/>
                </a:lnTo>
                <a:close/>
                <a:moveTo>
                  <a:pt x="946118" y="471583"/>
                </a:moveTo>
                <a:lnTo>
                  <a:pt x="946118" y="481108"/>
                </a:lnTo>
                <a:lnTo>
                  <a:pt x="889254" y="481108"/>
                </a:lnTo>
                <a:lnTo>
                  <a:pt x="889254" y="471583"/>
                </a:lnTo>
                <a:lnTo>
                  <a:pt x="946118" y="471583"/>
                </a:lnTo>
                <a:close/>
                <a:moveTo>
                  <a:pt x="338995" y="709041"/>
                </a:moveTo>
                <a:lnTo>
                  <a:pt x="298799" y="749237"/>
                </a:lnTo>
                <a:lnTo>
                  <a:pt x="292037" y="742474"/>
                </a:lnTo>
                <a:lnTo>
                  <a:pt x="332232" y="702278"/>
                </a:lnTo>
                <a:lnTo>
                  <a:pt x="338995" y="709041"/>
                </a:lnTo>
                <a:close/>
                <a:moveTo>
                  <a:pt x="792004" y="242602"/>
                </a:moveTo>
                <a:lnTo>
                  <a:pt x="832199" y="202406"/>
                </a:lnTo>
                <a:lnTo>
                  <a:pt x="838962" y="209169"/>
                </a:lnTo>
                <a:lnTo>
                  <a:pt x="798767" y="249365"/>
                </a:lnTo>
                <a:lnTo>
                  <a:pt x="792004" y="242602"/>
                </a:lnTo>
                <a:close/>
                <a:moveTo>
                  <a:pt x="532733" y="150971"/>
                </a:moveTo>
                <a:lnTo>
                  <a:pt x="528352" y="94298"/>
                </a:lnTo>
                <a:lnTo>
                  <a:pt x="537877" y="93536"/>
                </a:lnTo>
                <a:lnTo>
                  <a:pt x="542258" y="150209"/>
                </a:lnTo>
                <a:lnTo>
                  <a:pt x="532733" y="150971"/>
                </a:lnTo>
                <a:close/>
                <a:moveTo>
                  <a:pt x="592360" y="798386"/>
                </a:moveTo>
                <a:lnTo>
                  <a:pt x="596741" y="855059"/>
                </a:lnTo>
                <a:lnTo>
                  <a:pt x="587216" y="855821"/>
                </a:lnTo>
                <a:lnTo>
                  <a:pt x="582835" y="799148"/>
                </a:lnTo>
                <a:lnTo>
                  <a:pt x="592360" y="798386"/>
                </a:lnTo>
                <a:close/>
                <a:moveTo>
                  <a:pt x="313087" y="268034"/>
                </a:moveTo>
                <a:lnTo>
                  <a:pt x="269939" y="231077"/>
                </a:lnTo>
                <a:lnTo>
                  <a:pt x="276130" y="223838"/>
                </a:lnTo>
                <a:lnTo>
                  <a:pt x="319278" y="260794"/>
                </a:lnTo>
                <a:lnTo>
                  <a:pt x="313087" y="268034"/>
                </a:lnTo>
                <a:close/>
                <a:moveTo>
                  <a:pt x="813054" y="683609"/>
                </a:moveTo>
                <a:lnTo>
                  <a:pt x="856202" y="720566"/>
                </a:lnTo>
                <a:lnTo>
                  <a:pt x="850011" y="727805"/>
                </a:lnTo>
                <a:lnTo>
                  <a:pt x="806863" y="690848"/>
                </a:lnTo>
                <a:lnTo>
                  <a:pt x="813054" y="683609"/>
                </a:lnTo>
                <a:close/>
                <a:moveTo>
                  <a:pt x="240602" y="506063"/>
                </a:moveTo>
                <a:lnTo>
                  <a:pt x="183928" y="510445"/>
                </a:lnTo>
                <a:lnTo>
                  <a:pt x="183166" y="500920"/>
                </a:lnTo>
                <a:lnTo>
                  <a:pt x="239840" y="496538"/>
                </a:lnTo>
                <a:lnTo>
                  <a:pt x="240602" y="506063"/>
                </a:lnTo>
                <a:close/>
                <a:moveTo>
                  <a:pt x="888016" y="446342"/>
                </a:moveTo>
                <a:lnTo>
                  <a:pt x="944690" y="441960"/>
                </a:lnTo>
                <a:lnTo>
                  <a:pt x="945452" y="451485"/>
                </a:lnTo>
                <a:lnTo>
                  <a:pt x="888778" y="455867"/>
                </a:lnTo>
                <a:lnTo>
                  <a:pt x="888016" y="446342"/>
                </a:lnTo>
                <a:close/>
                <a:moveTo>
                  <a:pt x="357664" y="725615"/>
                </a:moveTo>
                <a:lnTo>
                  <a:pt x="320707" y="768763"/>
                </a:lnTo>
                <a:lnTo>
                  <a:pt x="313468" y="762572"/>
                </a:lnTo>
                <a:lnTo>
                  <a:pt x="350425" y="719423"/>
                </a:lnTo>
                <a:lnTo>
                  <a:pt x="357664" y="725615"/>
                </a:lnTo>
                <a:close/>
                <a:moveTo>
                  <a:pt x="773240" y="225647"/>
                </a:moveTo>
                <a:lnTo>
                  <a:pt x="810197" y="182499"/>
                </a:lnTo>
                <a:lnTo>
                  <a:pt x="817436" y="188690"/>
                </a:lnTo>
                <a:lnTo>
                  <a:pt x="780479" y="231839"/>
                </a:lnTo>
                <a:lnTo>
                  <a:pt x="773240" y="225647"/>
                </a:lnTo>
                <a:close/>
                <a:moveTo>
                  <a:pt x="507683" y="154305"/>
                </a:moveTo>
                <a:lnTo>
                  <a:pt x="498920" y="98108"/>
                </a:lnTo>
                <a:lnTo>
                  <a:pt x="508349" y="96679"/>
                </a:lnTo>
                <a:lnTo>
                  <a:pt x="517112" y="152876"/>
                </a:lnTo>
                <a:lnTo>
                  <a:pt x="507683" y="154305"/>
                </a:lnTo>
                <a:close/>
                <a:moveTo>
                  <a:pt x="617125" y="795242"/>
                </a:moveTo>
                <a:lnTo>
                  <a:pt x="625888" y="851440"/>
                </a:lnTo>
                <a:lnTo>
                  <a:pt x="616458" y="852869"/>
                </a:lnTo>
                <a:lnTo>
                  <a:pt x="607695" y="796671"/>
                </a:lnTo>
                <a:lnTo>
                  <a:pt x="617125" y="795242"/>
                </a:lnTo>
                <a:close/>
                <a:moveTo>
                  <a:pt x="297847" y="288227"/>
                </a:moveTo>
                <a:lnTo>
                  <a:pt x="251936" y="254699"/>
                </a:lnTo>
                <a:lnTo>
                  <a:pt x="257556" y="246983"/>
                </a:lnTo>
                <a:lnTo>
                  <a:pt x="303467" y="280511"/>
                </a:lnTo>
                <a:lnTo>
                  <a:pt x="297847" y="288227"/>
                </a:lnTo>
                <a:close/>
                <a:moveTo>
                  <a:pt x="828485" y="663988"/>
                </a:moveTo>
                <a:lnTo>
                  <a:pt x="874395" y="697516"/>
                </a:lnTo>
                <a:lnTo>
                  <a:pt x="868775" y="705231"/>
                </a:lnTo>
                <a:lnTo>
                  <a:pt x="822865" y="671703"/>
                </a:lnTo>
                <a:lnTo>
                  <a:pt x="828485" y="663988"/>
                </a:lnTo>
                <a:close/>
                <a:moveTo>
                  <a:pt x="244031" y="531114"/>
                </a:moveTo>
                <a:lnTo>
                  <a:pt x="187833" y="539877"/>
                </a:lnTo>
                <a:lnTo>
                  <a:pt x="186404" y="530447"/>
                </a:lnTo>
                <a:lnTo>
                  <a:pt x="242602" y="521684"/>
                </a:lnTo>
                <a:lnTo>
                  <a:pt x="244031" y="531114"/>
                </a:lnTo>
                <a:close/>
                <a:moveTo>
                  <a:pt x="884968" y="421672"/>
                </a:moveTo>
                <a:lnTo>
                  <a:pt x="941165" y="412909"/>
                </a:lnTo>
                <a:lnTo>
                  <a:pt x="942594" y="422339"/>
                </a:lnTo>
                <a:lnTo>
                  <a:pt x="886397" y="431101"/>
                </a:lnTo>
                <a:lnTo>
                  <a:pt x="884968" y="421672"/>
                </a:lnTo>
                <a:close/>
                <a:moveTo>
                  <a:pt x="377762" y="741045"/>
                </a:moveTo>
                <a:lnTo>
                  <a:pt x="344234" y="786956"/>
                </a:lnTo>
                <a:lnTo>
                  <a:pt x="336518" y="781336"/>
                </a:lnTo>
                <a:lnTo>
                  <a:pt x="370046" y="735425"/>
                </a:lnTo>
                <a:lnTo>
                  <a:pt x="377762" y="741045"/>
                </a:lnTo>
                <a:close/>
                <a:moveTo>
                  <a:pt x="753523" y="210407"/>
                </a:moveTo>
                <a:lnTo>
                  <a:pt x="787051" y="164497"/>
                </a:lnTo>
                <a:lnTo>
                  <a:pt x="794766" y="170117"/>
                </a:lnTo>
                <a:lnTo>
                  <a:pt x="761238" y="216027"/>
                </a:lnTo>
                <a:lnTo>
                  <a:pt x="753523" y="210407"/>
                </a:lnTo>
                <a:close/>
                <a:moveTo>
                  <a:pt x="483203" y="159830"/>
                </a:moveTo>
                <a:lnTo>
                  <a:pt x="470154" y="104489"/>
                </a:lnTo>
                <a:lnTo>
                  <a:pt x="479393" y="102299"/>
                </a:lnTo>
                <a:lnTo>
                  <a:pt x="492443" y="157639"/>
                </a:lnTo>
                <a:lnTo>
                  <a:pt x="483203" y="159830"/>
                </a:lnTo>
                <a:close/>
                <a:moveTo>
                  <a:pt x="641795" y="790385"/>
                </a:moveTo>
                <a:lnTo>
                  <a:pt x="654844" y="845725"/>
                </a:lnTo>
                <a:lnTo>
                  <a:pt x="645605" y="847915"/>
                </a:lnTo>
                <a:lnTo>
                  <a:pt x="632555" y="792575"/>
                </a:lnTo>
                <a:lnTo>
                  <a:pt x="641795" y="790385"/>
                </a:lnTo>
                <a:close/>
                <a:moveTo>
                  <a:pt x="284226" y="309372"/>
                </a:moveTo>
                <a:lnTo>
                  <a:pt x="235839" y="279464"/>
                </a:lnTo>
                <a:lnTo>
                  <a:pt x="240887" y="271367"/>
                </a:lnTo>
                <a:lnTo>
                  <a:pt x="289274" y="301276"/>
                </a:lnTo>
                <a:lnTo>
                  <a:pt x="284226" y="309372"/>
                </a:lnTo>
                <a:close/>
                <a:moveTo>
                  <a:pt x="842201" y="643128"/>
                </a:moveTo>
                <a:lnTo>
                  <a:pt x="890588" y="673037"/>
                </a:lnTo>
                <a:lnTo>
                  <a:pt x="885539" y="681133"/>
                </a:lnTo>
                <a:lnTo>
                  <a:pt x="837152" y="651224"/>
                </a:lnTo>
                <a:lnTo>
                  <a:pt x="842201" y="643128"/>
                </a:lnTo>
                <a:close/>
                <a:moveTo>
                  <a:pt x="247079" y="546545"/>
                </a:moveTo>
                <a:lnTo>
                  <a:pt x="249269" y="555784"/>
                </a:lnTo>
                <a:lnTo>
                  <a:pt x="193929" y="568833"/>
                </a:lnTo>
                <a:lnTo>
                  <a:pt x="191738" y="559594"/>
                </a:lnTo>
                <a:lnTo>
                  <a:pt x="247079" y="546545"/>
                </a:lnTo>
                <a:close/>
                <a:moveTo>
                  <a:pt x="882015" y="406527"/>
                </a:moveTo>
                <a:lnTo>
                  <a:pt x="879824" y="397288"/>
                </a:lnTo>
                <a:lnTo>
                  <a:pt x="935165" y="384239"/>
                </a:lnTo>
                <a:lnTo>
                  <a:pt x="937355" y="393478"/>
                </a:lnTo>
                <a:lnTo>
                  <a:pt x="882015" y="406527"/>
                </a:lnTo>
                <a:close/>
                <a:moveTo>
                  <a:pt x="390620" y="749808"/>
                </a:moveTo>
                <a:lnTo>
                  <a:pt x="398717" y="754856"/>
                </a:lnTo>
                <a:lnTo>
                  <a:pt x="368808" y="803243"/>
                </a:lnTo>
                <a:lnTo>
                  <a:pt x="360712" y="798195"/>
                </a:lnTo>
                <a:lnTo>
                  <a:pt x="390620" y="749808"/>
                </a:lnTo>
                <a:close/>
                <a:moveTo>
                  <a:pt x="740569" y="201835"/>
                </a:moveTo>
                <a:lnTo>
                  <a:pt x="732473" y="196787"/>
                </a:lnTo>
                <a:lnTo>
                  <a:pt x="762381" y="148400"/>
                </a:lnTo>
                <a:lnTo>
                  <a:pt x="770477" y="153448"/>
                </a:lnTo>
                <a:lnTo>
                  <a:pt x="740569" y="201835"/>
                </a:lnTo>
                <a:close/>
                <a:moveTo>
                  <a:pt x="377285" y="660083"/>
                </a:moveTo>
                <a:lnTo>
                  <a:pt x="567881" y="739045"/>
                </a:lnTo>
                <a:lnTo>
                  <a:pt x="556927" y="765429"/>
                </a:lnTo>
                <a:lnTo>
                  <a:pt x="355378" y="681895"/>
                </a:lnTo>
                <a:lnTo>
                  <a:pt x="269653" y="474821"/>
                </a:lnTo>
                <a:lnTo>
                  <a:pt x="355378" y="267748"/>
                </a:lnTo>
                <a:lnTo>
                  <a:pt x="556927" y="184214"/>
                </a:lnTo>
                <a:lnTo>
                  <a:pt x="567881" y="210598"/>
                </a:lnTo>
                <a:lnTo>
                  <a:pt x="377285" y="289560"/>
                </a:lnTo>
                <a:lnTo>
                  <a:pt x="300609" y="474726"/>
                </a:lnTo>
                <a:lnTo>
                  <a:pt x="377285" y="659892"/>
                </a:lnTo>
                <a:close/>
                <a:moveTo>
                  <a:pt x="804767" y="474917"/>
                </a:moveTo>
                <a:lnTo>
                  <a:pt x="733806" y="646271"/>
                </a:lnTo>
                <a:lnTo>
                  <a:pt x="564261" y="716471"/>
                </a:lnTo>
                <a:lnTo>
                  <a:pt x="560642" y="707708"/>
                </a:lnTo>
                <a:lnTo>
                  <a:pt x="726472" y="639032"/>
                </a:lnTo>
                <a:lnTo>
                  <a:pt x="794385" y="475012"/>
                </a:lnTo>
                <a:lnTo>
                  <a:pt x="726472" y="310991"/>
                </a:lnTo>
                <a:lnTo>
                  <a:pt x="560642" y="242316"/>
                </a:lnTo>
                <a:lnTo>
                  <a:pt x="564261" y="233553"/>
                </a:lnTo>
                <a:lnTo>
                  <a:pt x="733806" y="303752"/>
                </a:lnTo>
                <a:lnTo>
                  <a:pt x="804767" y="475107"/>
                </a:lnTo>
                <a:close/>
              </a:path>
            </a:pathLst>
          </a:custGeom>
          <a:solidFill>
            <a:srgbClr val="AECFD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" name="Скругленный прямоугольник 41">
            <a:extLst>
              <a:ext uri="{FF2B5EF4-FFF2-40B4-BE49-F238E27FC236}">
                <a16:creationId xmlns:a16="http://schemas.microsoft.com/office/drawing/2014/main" id="{378DBCD6-EBCB-033D-B403-58F007ECE913}"/>
              </a:ext>
            </a:extLst>
          </p:cNvPr>
          <p:cNvSpPr/>
          <p:nvPr/>
        </p:nvSpPr>
        <p:spPr>
          <a:xfrm>
            <a:off x="9855391" y="5104222"/>
            <a:ext cx="2336609" cy="991312"/>
          </a:xfrm>
          <a:prstGeom prst="roundRect">
            <a:avLst>
              <a:gd name="adj" fmla="val 26423"/>
            </a:avLst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3600" b="1" dirty="0">
                <a:solidFill>
                  <a:srgbClr val="AECFD6"/>
                </a:solidFill>
                <a:ea typeface="Arial"/>
                <a:cs typeface="Arial"/>
              </a:rPr>
              <a:t>66 / 78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AECFD6"/>
                </a:solidFill>
                <a:ea typeface="Arial"/>
                <a:cs typeface="Arial"/>
              </a:rPr>
              <a:t>субъектов РФ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200" i="1" dirty="0">
                <a:solidFill>
                  <a:srgbClr val="AECFD6"/>
                </a:solidFill>
                <a:ea typeface="Arial"/>
                <a:cs typeface="Arial"/>
              </a:rPr>
              <a:t>утвердили новые порядки на начало ноября 2023 года</a:t>
            </a:r>
            <a:endParaRPr lang="ru-RU" sz="1050" i="1" dirty="0">
              <a:solidFill>
                <a:srgbClr val="AECFD6"/>
              </a:solidFill>
              <a:ea typeface="Arial"/>
              <a:cs typeface="Arial"/>
            </a:endParaRPr>
          </a:p>
        </p:txBody>
      </p:sp>
      <p:sp>
        <p:nvSpPr>
          <p:cNvPr id="7" name="Рисунок 29">
            <a:extLst>
              <a:ext uri="{FF2B5EF4-FFF2-40B4-BE49-F238E27FC236}">
                <a16:creationId xmlns:a16="http://schemas.microsoft.com/office/drawing/2014/main" id="{9C93C37F-1CE1-C301-9F22-1547DCB6DEB2}"/>
              </a:ext>
            </a:extLst>
          </p:cNvPr>
          <p:cNvSpPr>
            <a:spLocks noChangeAspect="1"/>
          </p:cNvSpPr>
          <p:nvPr/>
        </p:nvSpPr>
        <p:spPr>
          <a:xfrm rot="10800000">
            <a:off x="8269574" y="5610130"/>
            <a:ext cx="1585817" cy="233362"/>
          </a:xfrm>
          <a:custGeom>
            <a:avLst/>
            <a:gdLst>
              <a:gd name="connsiteX0" fmla="*/ 1466660 w 1585817"/>
              <a:gd name="connsiteY0" fmla="*/ 119158 h 233362"/>
              <a:gd name="connsiteX1" fmla="*/ 1580864 w 1585817"/>
              <a:gd name="connsiteY1" fmla="*/ 233363 h 233362"/>
              <a:gd name="connsiteX2" fmla="*/ 1500092 w 1585817"/>
              <a:gd name="connsiteY2" fmla="*/ 233363 h 233362"/>
              <a:gd name="connsiteX3" fmla="*/ 1385888 w 1585817"/>
              <a:gd name="connsiteY3" fmla="*/ 119158 h 233362"/>
              <a:gd name="connsiteX4" fmla="*/ 1505045 w 1585817"/>
              <a:gd name="connsiteY4" fmla="*/ 0 h 233362"/>
              <a:gd name="connsiteX5" fmla="*/ 1585817 w 1585817"/>
              <a:gd name="connsiteY5" fmla="*/ 0 h 233362"/>
              <a:gd name="connsiteX6" fmla="*/ 1466660 w 1585817"/>
              <a:gd name="connsiteY6" fmla="*/ 119158 h 233362"/>
              <a:gd name="connsiteX7" fmla="*/ 1388174 w 1585817"/>
              <a:gd name="connsiteY7" fmla="*/ 0 h 233362"/>
              <a:gd name="connsiteX8" fmla="*/ 1307402 w 1585817"/>
              <a:gd name="connsiteY8" fmla="*/ 0 h 233362"/>
              <a:gd name="connsiteX9" fmla="*/ 1188244 w 1585817"/>
              <a:gd name="connsiteY9" fmla="*/ 119158 h 233362"/>
              <a:gd name="connsiteX10" fmla="*/ 1302449 w 1585817"/>
              <a:gd name="connsiteY10" fmla="*/ 233363 h 233362"/>
              <a:gd name="connsiteX11" fmla="*/ 1383221 w 1585817"/>
              <a:gd name="connsiteY11" fmla="*/ 233363 h 233362"/>
              <a:gd name="connsiteX12" fmla="*/ 1269016 w 1585817"/>
              <a:gd name="connsiteY12" fmla="*/ 119158 h 233362"/>
              <a:gd name="connsiteX13" fmla="*/ 1388174 w 1585817"/>
              <a:gd name="connsiteY13" fmla="*/ 0 h 233362"/>
              <a:gd name="connsiteX14" fmla="*/ 1190530 w 1585817"/>
              <a:gd name="connsiteY14" fmla="*/ 0 h 233362"/>
              <a:gd name="connsiteX15" fmla="*/ 1109758 w 1585817"/>
              <a:gd name="connsiteY15" fmla="*/ 0 h 233362"/>
              <a:gd name="connsiteX16" fmla="*/ 990600 w 1585817"/>
              <a:gd name="connsiteY16" fmla="*/ 119158 h 233362"/>
              <a:gd name="connsiteX17" fmla="*/ 1104805 w 1585817"/>
              <a:gd name="connsiteY17" fmla="*/ 233363 h 233362"/>
              <a:gd name="connsiteX18" fmla="*/ 1185577 w 1585817"/>
              <a:gd name="connsiteY18" fmla="*/ 233363 h 233362"/>
              <a:gd name="connsiteX19" fmla="*/ 1071372 w 1585817"/>
              <a:gd name="connsiteY19" fmla="*/ 119158 h 233362"/>
              <a:gd name="connsiteX20" fmla="*/ 1190435 w 1585817"/>
              <a:gd name="connsiteY20" fmla="*/ 0 h 233362"/>
              <a:gd name="connsiteX21" fmla="*/ 992886 w 1585817"/>
              <a:gd name="connsiteY21" fmla="*/ 0 h 233362"/>
              <a:gd name="connsiteX22" fmla="*/ 912114 w 1585817"/>
              <a:gd name="connsiteY22" fmla="*/ 0 h 233362"/>
              <a:gd name="connsiteX23" fmla="*/ 792956 w 1585817"/>
              <a:gd name="connsiteY23" fmla="*/ 119158 h 233362"/>
              <a:gd name="connsiteX24" fmla="*/ 907161 w 1585817"/>
              <a:gd name="connsiteY24" fmla="*/ 233363 h 233362"/>
              <a:gd name="connsiteX25" fmla="*/ 987933 w 1585817"/>
              <a:gd name="connsiteY25" fmla="*/ 233363 h 233362"/>
              <a:gd name="connsiteX26" fmla="*/ 873728 w 1585817"/>
              <a:gd name="connsiteY26" fmla="*/ 119158 h 233362"/>
              <a:gd name="connsiteX27" fmla="*/ 992791 w 1585817"/>
              <a:gd name="connsiteY27" fmla="*/ 0 h 233362"/>
              <a:gd name="connsiteX28" fmla="*/ 792956 w 1585817"/>
              <a:gd name="connsiteY28" fmla="*/ 0 h 233362"/>
              <a:gd name="connsiteX29" fmla="*/ 712184 w 1585817"/>
              <a:gd name="connsiteY29" fmla="*/ 0 h 233362"/>
              <a:gd name="connsiteX30" fmla="*/ 593027 w 1585817"/>
              <a:gd name="connsiteY30" fmla="*/ 119158 h 233362"/>
              <a:gd name="connsiteX31" fmla="*/ 707231 w 1585817"/>
              <a:gd name="connsiteY31" fmla="*/ 233363 h 233362"/>
              <a:gd name="connsiteX32" fmla="*/ 788003 w 1585817"/>
              <a:gd name="connsiteY32" fmla="*/ 233363 h 233362"/>
              <a:gd name="connsiteX33" fmla="*/ 673799 w 1585817"/>
              <a:gd name="connsiteY33" fmla="*/ 119158 h 233362"/>
              <a:gd name="connsiteX34" fmla="*/ 792861 w 1585817"/>
              <a:gd name="connsiteY34" fmla="*/ 0 h 233362"/>
              <a:gd name="connsiteX35" fmla="*/ 595313 w 1585817"/>
              <a:gd name="connsiteY35" fmla="*/ 0 h 233362"/>
              <a:gd name="connsiteX36" fmla="*/ 514541 w 1585817"/>
              <a:gd name="connsiteY36" fmla="*/ 0 h 233362"/>
              <a:gd name="connsiteX37" fmla="*/ 395383 w 1585817"/>
              <a:gd name="connsiteY37" fmla="*/ 119158 h 233362"/>
              <a:gd name="connsiteX38" fmla="*/ 509588 w 1585817"/>
              <a:gd name="connsiteY38" fmla="*/ 233363 h 233362"/>
              <a:gd name="connsiteX39" fmla="*/ 590360 w 1585817"/>
              <a:gd name="connsiteY39" fmla="*/ 233363 h 233362"/>
              <a:gd name="connsiteX40" fmla="*/ 476155 w 1585817"/>
              <a:gd name="connsiteY40" fmla="*/ 119158 h 233362"/>
              <a:gd name="connsiteX41" fmla="*/ 595217 w 1585817"/>
              <a:gd name="connsiteY41" fmla="*/ 0 h 233362"/>
              <a:gd name="connsiteX42" fmla="*/ 397669 w 1585817"/>
              <a:gd name="connsiteY42" fmla="*/ 0 h 233362"/>
              <a:gd name="connsiteX43" fmla="*/ 316897 w 1585817"/>
              <a:gd name="connsiteY43" fmla="*/ 0 h 233362"/>
              <a:gd name="connsiteX44" fmla="*/ 197739 w 1585817"/>
              <a:gd name="connsiteY44" fmla="*/ 119158 h 233362"/>
              <a:gd name="connsiteX45" fmla="*/ 311944 w 1585817"/>
              <a:gd name="connsiteY45" fmla="*/ 233363 h 233362"/>
              <a:gd name="connsiteX46" fmla="*/ 392716 w 1585817"/>
              <a:gd name="connsiteY46" fmla="*/ 233363 h 233362"/>
              <a:gd name="connsiteX47" fmla="*/ 278511 w 1585817"/>
              <a:gd name="connsiteY47" fmla="*/ 119158 h 233362"/>
              <a:gd name="connsiteX48" fmla="*/ 397574 w 1585817"/>
              <a:gd name="connsiteY48" fmla="*/ 0 h 233362"/>
              <a:gd name="connsiteX49" fmla="*/ 200025 w 1585817"/>
              <a:gd name="connsiteY49" fmla="*/ 0 h 233362"/>
              <a:gd name="connsiteX50" fmla="*/ 119253 w 1585817"/>
              <a:gd name="connsiteY50" fmla="*/ 0 h 233362"/>
              <a:gd name="connsiteX51" fmla="*/ 0 w 1585817"/>
              <a:gd name="connsiteY51" fmla="*/ 119158 h 233362"/>
              <a:gd name="connsiteX52" fmla="*/ 114205 w 1585817"/>
              <a:gd name="connsiteY52" fmla="*/ 233363 h 233362"/>
              <a:gd name="connsiteX53" fmla="*/ 194977 w 1585817"/>
              <a:gd name="connsiteY53" fmla="*/ 233363 h 233362"/>
              <a:gd name="connsiteX54" fmla="*/ 80772 w 1585817"/>
              <a:gd name="connsiteY54" fmla="*/ 119158 h 233362"/>
              <a:gd name="connsiteX55" fmla="*/ 199930 w 1585817"/>
              <a:gd name="connsiteY55" fmla="*/ 0 h 23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85817" h="233362">
                <a:moveTo>
                  <a:pt x="1466660" y="119158"/>
                </a:moveTo>
                <a:lnTo>
                  <a:pt x="1580864" y="233363"/>
                </a:lnTo>
                <a:lnTo>
                  <a:pt x="1500092" y="233363"/>
                </a:lnTo>
                <a:lnTo>
                  <a:pt x="1385888" y="119158"/>
                </a:lnTo>
                <a:lnTo>
                  <a:pt x="1505045" y="0"/>
                </a:lnTo>
                <a:lnTo>
                  <a:pt x="1585817" y="0"/>
                </a:lnTo>
                <a:lnTo>
                  <a:pt x="1466660" y="119158"/>
                </a:lnTo>
                <a:close/>
                <a:moveTo>
                  <a:pt x="1388174" y="0"/>
                </a:moveTo>
                <a:lnTo>
                  <a:pt x="1307402" y="0"/>
                </a:lnTo>
                <a:lnTo>
                  <a:pt x="1188244" y="119158"/>
                </a:lnTo>
                <a:lnTo>
                  <a:pt x="1302449" y="233363"/>
                </a:lnTo>
                <a:lnTo>
                  <a:pt x="1383221" y="233363"/>
                </a:lnTo>
                <a:lnTo>
                  <a:pt x="1269016" y="119158"/>
                </a:lnTo>
                <a:lnTo>
                  <a:pt x="1388174" y="0"/>
                </a:lnTo>
                <a:close/>
                <a:moveTo>
                  <a:pt x="1190530" y="0"/>
                </a:moveTo>
                <a:lnTo>
                  <a:pt x="1109758" y="0"/>
                </a:lnTo>
                <a:lnTo>
                  <a:pt x="990600" y="119158"/>
                </a:lnTo>
                <a:lnTo>
                  <a:pt x="1104805" y="233363"/>
                </a:lnTo>
                <a:lnTo>
                  <a:pt x="1185577" y="233363"/>
                </a:lnTo>
                <a:lnTo>
                  <a:pt x="1071372" y="119158"/>
                </a:lnTo>
                <a:lnTo>
                  <a:pt x="1190435" y="0"/>
                </a:lnTo>
                <a:close/>
                <a:moveTo>
                  <a:pt x="992886" y="0"/>
                </a:moveTo>
                <a:lnTo>
                  <a:pt x="912114" y="0"/>
                </a:lnTo>
                <a:lnTo>
                  <a:pt x="792956" y="119158"/>
                </a:lnTo>
                <a:lnTo>
                  <a:pt x="907161" y="233363"/>
                </a:lnTo>
                <a:lnTo>
                  <a:pt x="987933" y="233363"/>
                </a:lnTo>
                <a:lnTo>
                  <a:pt x="873728" y="119158"/>
                </a:lnTo>
                <a:lnTo>
                  <a:pt x="992791" y="0"/>
                </a:lnTo>
                <a:close/>
                <a:moveTo>
                  <a:pt x="792956" y="0"/>
                </a:moveTo>
                <a:lnTo>
                  <a:pt x="712184" y="0"/>
                </a:lnTo>
                <a:lnTo>
                  <a:pt x="593027" y="119158"/>
                </a:lnTo>
                <a:lnTo>
                  <a:pt x="707231" y="233363"/>
                </a:lnTo>
                <a:lnTo>
                  <a:pt x="788003" y="233363"/>
                </a:lnTo>
                <a:lnTo>
                  <a:pt x="673799" y="119158"/>
                </a:lnTo>
                <a:lnTo>
                  <a:pt x="792861" y="0"/>
                </a:lnTo>
                <a:close/>
                <a:moveTo>
                  <a:pt x="595313" y="0"/>
                </a:moveTo>
                <a:lnTo>
                  <a:pt x="514541" y="0"/>
                </a:lnTo>
                <a:lnTo>
                  <a:pt x="395383" y="119158"/>
                </a:lnTo>
                <a:lnTo>
                  <a:pt x="509588" y="233363"/>
                </a:lnTo>
                <a:lnTo>
                  <a:pt x="590360" y="233363"/>
                </a:lnTo>
                <a:lnTo>
                  <a:pt x="476155" y="119158"/>
                </a:lnTo>
                <a:lnTo>
                  <a:pt x="595217" y="0"/>
                </a:lnTo>
                <a:close/>
                <a:moveTo>
                  <a:pt x="397669" y="0"/>
                </a:moveTo>
                <a:lnTo>
                  <a:pt x="316897" y="0"/>
                </a:lnTo>
                <a:lnTo>
                  <a:pt x="197739" y="119158"/>
                </a:lnTo>
                <a:lnTo>
                  <a:pt x="311944" y="233363"/>
                </a:lnTo>
                <a:lnTo>
                  <a:pt x="392716" y="233363"/>
                </a:lnTo>
                <a:lnTo>
                  <a:pt x="278511" y="119158"/>
                </a:lnTo>
                <a:lnTo>
                  <a:pt x="397574" y="0"/>
                </a:lnTo>
                <a:close/>
                <a:moveTo>
                  <a:pt x="200025" y="0"/>
                </a:moveTo>
                <a:lnTo>
                  <a:pt x="119253" y="0"/>
                </a:lnTo>
                <a:lnTo>
                  <a:pt x="0" y="119158"/>
                </a:lnTo>
                <a:lnTo>
                  <a:pt x="114205" y="233363"/>
                </a:lnTo>
                <a:lnTo>
                  <a:pt x="194977" y="233363"/>
                </a:lnTo>
                <a:lnTo>
                  <a:pt x="80772" y="119158"/>
                </a:lnTo>
                <a:lnTo>
                  <a:pt x="199930" y="0"/>
                </a:lnTo>
                <a:close/>
              </a:path>
            </a:pathLst>
          </a:custGeom>
          <a:gradFill>
            <a:gsLst>
              <a:gs pos="0">
                <a:srgbClr val="D96A5C">
                  <a:alpha val="66000"/>
                </a:srgbClr>
              </a:gs>
              <a:gs pos="100000">
                <a:srgbClr val="D96A5C">
                  <a:alpha val="28000"/>
                </a:srgb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7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>
            <a:extLst>
              <a:ext uri="{FF2B5EF4-FFF2-40B4-BE49-F238E27FC236}">
                <a16:creationId xmlns:a16="http://schemas.microsoft.com/office/drawing/2014/main" id="{64AAA0AF-5B22-0270-D6FE-76306A21AAED}"/>
              </a:ext>
            </a:extLst>
          </p:cNvPr>
          <p:cNvSpPr/>
          <p:nvPr/>
        </p:nvSpPr>
        <p:spPr>
          <a:xfrm>
            <a:off x="2049567" y="5976947"/>
            <a:ext cx="572605" cy="493505"/>
          </a:xfrm>
          <a:prstGeom prst="ellipse">
            <a:avLst/>
          </a:prstGeom>
          <a:solidFill>
            <a:srgbClr val="EEB65A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64AAA0AF-5B22-0270-D6FE-76306A21AAED}"/>
              </a:ext>
            </a:extLst>
          </p:cNvPr>
          <p:cNvSpPr/>
          <p:nvPr/>
        </p:nvSpPr>
        <p:spPr>
          <a:xfrm>
            <a:off x="7850907" y="5946762"/>
            <a:ext cx="572605" cy="493505"/>
          </a:xfrm>
          <a:prstGeom prst="ellipse">
            <a:avLst/>
          </a:prstGeom>
          <a:solidFill>
            <a:srgbClr val="AECFD6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64AAA0AF-5B22-0270-D6FE-76306A21AAED}"/>
              </a:ext>
            </a:extLst>
          </p:cNvPr>
          <p:cNvSpPr/>
          <p:nvPr/>
        </p:nvSpPr>
        <p:spPr>
          <a:xfrm>
            <a:off x="7842518" y="4340153"/>
            <a:ext cx="572605" cy="493505"/>
          </a:xfrm>
          <a:prstGeom prst="ellipse">
            <a:avLst/>
          </a:prstGeom>
          <a:solidFill>
            <a:srgbClr val="0B8081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4AAA0AF-5B22-0270-D6FE-76306A21AAED}"/>
              </a:ext>
            </a:extLst>
          </p:cNvPr>
          <p:cNvSpPr/>
          <p:nvPr/>
        </p:nvSpPr>
        <p:spPr>
          <a:xfrm>
            <a:off x="7826523" y="2827233"/>
            <a:ext cx="572605" cy="493505"/>
          </a:xfrm>
          <a:prstGeom prst="ellipse">
            <a:avLst/>
          </a:prstGeom>
          <a:solidFill>
            <a:srgbClr val="D96A5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4AAA0AF-5B22-0270-D6FE-76306A21AAED}"/>
              </a:ext>
            </a:extLst>
          </p:cNvPr>
          <p:cNvSpPr/>
          <p:nvPr/>
        </p:nvSpPr>
        <p:spPr>
          <a:xfrm>
            <a:off x="11465571" y="2793050"/>
            <a:ext cx="572605" cy="493505"/>
          </a:xfrm>
          <a:prstGeom prst="ellipse">
            <a:avLst/>
          </a:prstGeom>
          <a:solidFill>
            <a:srgbClr val="EEB65A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64AAA0AF-5B22-0270-D6FE-76306A21AAED}"/>
              </a:ext>
            </a:extLst>
          </p:cNvPr>
          <p:cNvSpPr/>
          <p:nvPr/>
        </p:nvSpPr>
        <p:spPr>
          <a:xfrm>
            <a:off x="11424302" y="5775532"/>
            <a:ext cx="572605" cy="493505"/>
          </a:xfrm>
          <a:prstGeom prst="ellipse">
            <a:avLst/>
          </a:prstGeom>
          <a:solidFill>
            <a:srgbClr val="D96A5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D48F1-9E86-4FF9-6128-F8E6BC91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769" y="230974"/>
            <a:ext cx="10515600" cy="1325563"/>
          </a:xfrm>
          <a:noFill/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Результаты анализа утвержденных НПА, регулирующих разработку государственных программ в субъектах РФ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5D1B19-7C77-A661-4C91-59E00336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863" y="-81000"/>
            <a:ext cx="901652" cy="7020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74141E39-62EE-2FF9-18FC-8A76E5EB9FD5}"/>
              </a:ext>
            </a:extLst>
          </p:cNvPr>
          <p:cNvSpPr txBox="1">
            <a:spLocks/>
          </p:cNvSpPr>
          <p:nvPr/>
        </p:nvSpPr>
        <p:spPr>
          <a:xfrm>
            <a:off x="5550777" y="6376193"/>
            <a:ext cx="6190299" cy="410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100" dirty="0">
                <a:solidFill>
                  <a:schemeClr val="bg2">
                    <a:lumMod val="75000"/>
                  </a:schemeClr>
                </a:solidFill>
                <a:effectLst/>
              </a:rPr>
              <a:t>Центр 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перспективного финансового планирования, макроэкономического </a:t>
            </a:r>
            <a:br>
              <a:rPr lang="ru-RU" sz="11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анализа и статистики финансов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03305" y="3624044"/>
            <a:ext cx="1138869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478780" y="1495514"/>
            <a:ext cx="0" cy="193348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451791" y="1367327"/>
            <a:ext cx="51274" cy="5033473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862841" y="3429000"/>
            <a:ext cx="8546" cy="291197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871387" y="4862557"/>
            <a:ext cx="5640224" cy="854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7AFDFB-2FBF-F420-7990-3B467F685D62}"/>
              </a:ext>
            </a:extLst>
          </p:cNvPr>
          <p:cNvSpPr txBox="1"/>
          <p:nvPr/>
        </p:nvSpPr>
        <p:spPr>
          <a:xfrm>
            <a:off x="8437359" y="1538132"/>
            <a:ext cx="3754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0B8081"/>
                </a:solidFill>
                <a:ea typeface="Arial"/>
                <a:cs typeface="Arial"/>
              </a:rPr>
              <a:t>Отчетность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7AFDFB-2FBF-F420-7990-3B467F685D62}"/>
              </a:ext>
            </a:extLst>
          </p:cNvPr>
          <p:cNvSpPr txBox="1"/>
          <p:nvPr/>
        </p:nvSpPr>
        <p:spPr>
          <a:xfrm>
            <a:off x="8276099" y="3699545"/>
            <a:ext cx="3754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0B8081"/>
                </a:solidFill>
                <a:ea typeface="Arial"/>
                <a:cs typeface="Arial"/>
              </a:rPr>
              <a:t>Утверждение паспорта ГП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7AFDFB-2FBF-F420-7990-3B467F685D62}"/>
              </a:ext>
            </a:extLst>
          </p:cNvPr>
          <p:cNvSpPr txBox="1"/>
          <p:nvPr/>
        </p:nvSpPr>
        <p:spPr>
          <a:xfrm>
            <a:off x="4583204" y="4923090"/>
            <a:ext cx="3754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0B8081"/>
                </a:solidFill>
                <a:cs typeface="Arial"/>
              </a:rPr>
              <a:t>Состав структурных элементов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7AFDFB-2FBF-F420-7990-3B467F685D62}"/>
              </a:ext>
            </a:extLst>
          </p:cNvPr>
          <p:cNvSpPr txBox="1"/>
          <p:nvPr/>
        </p:nvSpPr>
        <p:spPr>
          <a:xfrm>
            <a:off x="3302314" y="3640822"/>
            <a:ext cx="2488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0B8081"/>
                </a:solidFill>
                <a:ea typeface="Arial"/>
                <a:cs typeface="Arial"/>
              </a:rPr>
              <a:t>1 мероприятие – </a:t>
            </a:r>
          </a:p>
          <a:p>
            <a:pPr algn="r"/>
            <a:r>
              <a:rPr lang="ru-RU" sz="1600" b="1" dirty="0">
                <a:solidFill>
                  <a:srgbClr val="0B8081"/>
                </a:solidFill>
                <a:ea typeface="Arial"/>
                <a:cs typeface="Arial"/>
              </a:rPr>
              <a:t>1 направление расходов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7AFDFB-2FBF-F420-7990-3B467F685D62}"/>
              </a:ext>
            </a:extLst>
          </p:cNvPr>
          <p:cNvSpPr txBox="1"/>
          <p:nvPr/>
        </p:nvSpPr>
        <p:spPr>
          <a:xfrm>
            <a:off x="4614539" y="1453497"/>
            <a:ext cx="3754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0B8081"/>
                </a:solidFill>
                <a:ea typeface="Arial"/>
                <a:cs typeface="Arial"/>
              </a:rPr>
              <a:t>Показатели/мероприятия (результаты)/КТ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7AFDFB-2FBF-F420-7990-3B467F685D62}"/>
              </a:ext>
            </a:extLst>
          </p:cNvPr>
          <p:cNvSpPr txBox="1"/>
          <p:nvPr/>
        </p:nvSpPr>
        <p:spPr>
          <a:xfrm>
            <a:off x="1701240" y="1424611"/>
            <a:ext cx="265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0B8081"/>
                </a:solidFill>
                <a:ea typeface="Arial"/>
                <a:cs typeface="Arial"/>
              </a:rPr>
              <a:t>Критерии проектов/процессов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7AFDFB-2FBF-F420-7990-3B467F685D62}"/>
              </a:ext>
            </a:extLst>
          </p:cNvPr>
          <p:cNvSpPr txBox="1"/>
          <p:nvPr/>
        </p:nvSpPr>
        <p:spPr>
          <a:xfrm>
            <a:off x="177098" y="3762481"/>
            <a:ext cx="2659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0B8081"/>
                </a:solidFill>
                <a:ea typeface="Arial"/>
                <a:cs typeface="Arial"/>
              </a:rPr>
              <a:t>Работа с ГП в ИС</a:t>
            </a:r>
          </a:p>
        </p:txBody>
      </p:sp>
      <p:sp>
        <p:nvSpPr>
          <p:cNvPr id="28" name="Полилиния: фигура 10">
            <a:extLst>
              <a:ext uri="{FF2B5EF4-FFF2-40B4-BE49-F238E27FC236}">
                <a16:creationId xmlns:a16="http://schemas.microsoft.com/office/drawing/2014/main" id="{BD43F980-351A-A60B-6868-EEF0F86690CE}"/>
              </a:ext>
            </a:extLst>
          </p:cNvPr>
          <p:cNvSpPr>
            <a:spLocks noChangeAspect="1"/>
          </p:cNvSpPr>
          <p:nvPr/>
        </p:nvSpPr>
        <p:spPr>
          <a:xfrm>
            <a:off x="11517265" y="5825802"/>
            <a:ext cx="482155" cy="410718"/>
          </a:xfrm>
          <a:custGeom>
            <a:avLst/>
            <a:gdLst>
              <a:gd name="connsiteX0" fmla="*/ 196405 w 482155"/>
              <a:gd name="connsiteY0" fmla="*/ 151733 h 410718"/>
              <a:gd name="connsiteX1" fmla="*/ 205359 w 482155"/>
              <a:gd name="connsiteY1" fmla="*/ 142780 h 410718"/>
              <a:gd name="connsiteX2" fmla="*/ 348234 w 482155"/>
              <a:gd name="connsiteY2" fmla="*/ 142780 h 410718"/>
              <a:gd name="connsiteX3" fmla="*/ 357188 w 482155"/>
              <a:gd name="connsiteY3" fmla="*/ 151733 h 410718"/>
              <a:gd name="connsiteX4" fmla="*/ 348234 w 482155"/>
              <a:gd name="connsiteY4" fmla="*/ 160687 h 410718"/>
              <a:gd name="connsiteX5" fmla="*/ 205359 w 482155"/>
              <a:gd name="connsiteY5" fmla="*/ 160687 h 410718"/>
              <a:gd name="connsiteX6" fmla="*/ 196405 w 482155"/>
              <a:gd name="connsiteY6" fmla="*/ 151733 h 410718"/>
              <a:gd name="connsiteX7" fmla="*/ 205359 w 482155"/>
              <a:gd name="connsiteY7" fmla="*/ 232124 h 410718"/>
              <a:gd name="connsiteX8" fmla="*/ 348234 w 482155"/>
              <a:gd name="connsiteY8" fmla="*/ 232124 h 410718"/>
              <a:gd name="connsiteX9" fmla="*/ 357188 w 482155"/>
              <a:gd name="connsiteY9" fmla="*/ 223171 h 410718"/>
              <a:gd name="connsiteX10" fmla="*/ 348234 w 482155"/>
              <a:gd name="connsiteY10" fmla="*/ 214217 h 410718"/>
              <a:gd name="connsiteX11" fmla="*/ 205359 w 482155"/>
              <a:gd name="connsiteY11" fmla="*/ 214217 h 410718"/>
              <a:gd name="connsiteX12" fmla="*/ 196405 w 482155"/>
              <a:gd name="connsiteY12" fmla="*/ 223171 h 410718"/>
              <a:gd name="connsiteX13" fmla="*/ 205359 w 482155"/>
              <a:gd name="connsiteY13" fmla="*/ 232124 h 410718"/>
              <a:gd name="connsiteX14" fmla="*/ 482155 w 482155"/>
              <a:gd name="connsiteY14" fmla="*/ 348234 h 410718"/>
              <a:gd name="connsiteX15" fmla="*/ 419671 w 482155"/>
              <a:gd name="connsiteY15" fmla="*/ 410718 h 410718"/>
              <a:gd name="connsiteX16" fmla="*/ 169640 w 482155"/>
              <a:gd name="connsiteY16" fmla="*/ 410718 h 410718"/>
              <a:gd name="connsiteX17" fmla="*/ 107156 w 482155"/>
              <a:gd name="connsiteY17" fmla="*/ 348234 h 410718"/>
              <a:gd name="connsiteX18" fmla="*/ 107156 w 482155"/>
              <a:gd name="connsiteY18" fmla="*/ 62484 h 410718"/>
              <a:gd name="connsiteX19" fmla="*/ 62484 w 482155"/>
              <a:gd name="connsiteY19" fmla="*/ 17812 h 410718"/>
              <a:gd name="connsiteX20" fmla="*/ 17812 w 482155"/>
              <a:gd name="connsiteY20" fmla="*/ 62484 h 410718"/>
              <a:gd name="connsiteX21" fmla="*/ 32099 w 482155"/>
              <a:gd name="connsiteY21" fmla="*/ 91059 h 410718"/>
              <a:gd name="connsiteX22" fmla="*/ 33909 w 482155"/>
              <a:gd name="connsiteY22" fmla="*/ 103537 h 410718"/>
              <a:gd name="connsiteX23" fmla="*/ 21431 w 482155"/>
              <a:gd name="connsiteY23" fmla="*/ 105347 h 410718"/>
              <a:gd name="connsiteX24" fmla="*/ 21431 w 482155"/>
              <a:gd name="connsiteY24" fmla="*/ 105347 h 410718"/>
              <a:gd name="connsiteX25" fmla="*/ 0 w 482155"/>
              <a:gd name="connsiteY25" fmla="*/ 62484 h 410718"/>
              <a:gd name="connsiteX26" fmla="*/ 62484 w 482155"/>
              <a:gd name="connsiteY26" fmla="*/ 0 h 410718"/>
              <a:gd name="connsiteX27" fmla="*/ 366140 w 482155"/>
              <a:gd name="connsiteY27" fmla="*/ 0 h 410718"/>
              <a:gd name="connsiteX28" fmla="*/ 428625 w 482155"/>
              <a:gd name="connsiteY28" fmla="*/ 62484 h 410718"/>
              <a:gd name="connsiteX29" fmla="*/ 428625 w 482155"/>
              <a:gd name="connsiteY29" fmla="*/ 303562 h 410718"/>
              <a:gd name="connsiteX30" fmla="*/ 455390 w 482155"/>
              <a:gd name="connsiteY30" fmla="*/ 303562 h 410718"/>
              <a:gd name="connsiteX31" fmla="*/ 460724 w 482155"/>
              <a:gd name="connsiteY31" fmla="*/ 305372 h 410718"/>
              <a:gd name="connsiteX32" fmla="*/ 482155 w 482155"/>
              <a:gd name="connsiteY32" fmla="*/ 348234 h 410718"/>
              <a:gd name="connsiteX33" fmla="*/ 214313 w 482155"/>
              <a:gd name="connsiteY33" fmla="*/ 348234 h 410718"/>
              <a:gd name="connsiteX34" fmla="*/ 200025 w 482155"/>
              <a:gd name="connsiteY34" fmla="*/ 319659 h 410718"/>
              <a:gd name="connsiteX35" fmla="*/ 198215 w 482155"/>
              <a:gd name="connsiteY35" fmla="*/ 307181 h 410718"/>
              <a:gd name="connsiteX36" fmla="*/ 205359 w 482155"/>
              <a:gd name="connsiteY36" fmla="*/ 303657 h 410718"/>
              <a:gd name="connsiteX37" fmla="*/ 410718 w 482155"/>
              <a:gd name="connsiteY37" fmla="*/ 303657 h 410718"/>
              <a:gd name="connsiteX38" fmla="*/ 410718 w 482155"/>
              <a:gd name="connsiteY38" fmla="*/ 62579 h 410718"/>
              <a:gd name="connsiteX39" fmla="*/ 366046 w 482155"/>
              <a:gd name="connsiteY39" fmla="*/ 17907 h 410718"/>
              <a:gd name="connsiteX40" fmla="*/ 106108 w 482155"/>
              <a:gd name="connsiteY40" fmla="*/ 17907 h 410718"/>
              <a:gd name="connsiteX41" fmla="*/ 124968 w 482155"/>
              <a:gd name="connsiteY41" fmla="*/ 62579 h 410718"/>
              <a:gd name="connsiteX42" fmla="*/ 124968 w 482155"/>
              <a:gd name="connsiteY42" fmla="*/ 348329 h 410718"/>
              <a:gd name="connsiteX43" fmla="*/ 169640 w 482155"/>
              <a:gd name="connsiteY43" fmla="*/ 393002 h 410718"/>
              <a:gd name="connsiteX44" fmla="*/ 214313 w 482155"/>
              <a:gd name="connsiteY44" fmla="*/ 348329 h 410718"/>
              <a:gd name="connsiteX45" fmla="*/ 464344 w 482155"/>
              <a:gd name="connsiteY45" fmla="*/ 348234 h 410718"/>
              <a:gd name="connsiteX46" fmla="*/ 452056 w 482155"/>
              <a:gd name="connsiteY46" fmla="*/ 321469 h 410718"/>
              <a:gd name="connsiteX47" fmla="*/ 224599 w 482155"/>
              <a:gd name="connsiteY47" fmla="*/ 321469 h 410718"/>
              <a:gd name="connsiteX48" fmla="*/ 232124 w 482155"/>
              <a:gd name="connsiteY48" fmla="*/ 348234 h 410718"/>
              <a:gd name="connsiteX49" fmla="*/ 213360 w 482155"/>
              <a:gd name="connsiteY49" fmla="*/ 392906 h 410718"/>
              <a:gd name="connsiteX50" fmla="*/ 419671 w 482155"/>
              <a:gd name="connsiteY50" fmla="*/ 392906 h 410718"/>
              <a:gd name="connsiteX51" fmla="*/ 464344 w 482155"/>
              <a:gd name="connsiteY51" fmla="*/ 348234 h 41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82155" h="410718">
                <a:moveTo>
                  <a:pt x="196405" y="151733"/>
                </a:moveTo>
                <a:cubicBezTo>
                  <a:pt x="196405" y="146780"/>
                  <a:pt x="200406" y="142780"/>
                  <a:pt x="205359" y="142780"/>
                </a:cubicBezTo>
                <a:lnTo>
                  <a:pt x="348234" y="142780"/>
                </a:lnTo>
                <a:cubicBezTo>
                  <a:pt x="353187" y="142780"/>
                  <a:pt x="357188" y="146780"/>
                  <a:pt x="357188" y="151733"/>
                </a:cubicBezTo>
                <a:cubicBezTo>
                  <a:pt x="357188" y="156686"/>
                  <a:pt x="353187" y="160687"/>
                  <a:pt x="348234" y="160687"/>
                </a:cubicBezTo>
                <a:lnTo>
                  <a:pt x="205359" y="160687"/>
                </a:lnTo>
                <a:cubicBezTo>
                  <a:pt x="200406" y="160687"/>
                  <a:pt x="196405" y="156686"/>
                  <a:pt x="196405" y="151733"/>
                </a:cubicBezTo>
                <a:close/>
                <a:moveTo>
                  <a:pt x="205359" y="232124"/>
                </a:moveTo>
                <a:lnTo>
                  <a:pt x="348234" y="232124"/>
                </a:lnTo>
                <a:cubicBezTo>
                  <a:pt x="353187" y="232124"/>
                  <a:pt x="357188" y="228124"/>
                  <a:pt x="357188" y="223171"/>
                </a:cubicBezTo>
                <a:cubicBezTo>
                  <a:pt x="357188" y="218218"/>
                  <a:pt x="353187" y="214217"/>
                  <a:pt x="348234" y="214217"/>
                </a:cubicBezTo>
                <a:lnTo>
                  <a:pt x="205359" y="214217"/>
                </a:lnTo>
                <a:cubicBezTo>
                  <a:pt x="200406" y="214217"/>
                  <a:pt x="196405" y="218218"/>
                  <a:pt x="196405" y="223171"/>
                </a:cubicBezTo>
                <a:cubicBezTo>
                  <a:pt x="196405" y="228124"/>
                  <a:pt x="200406" y="232124"/>
                  <a:pt x="205359" y="232124"/>
                </a:cubicBezTo>
                <a:close/>
                <a:moveTo>
                  <a:pt x="482155" y="348234"/>
                </a:moveTo>
                <a:cubicBezTo>
                  <a:pt x="482155" y="382715"/>
                  <a:pt x="454152" y="410718"/>
                  <a:pt x="419671" y="410718"/>
                </a:cubicBezTo>
                <a:lnTo>
                  <a:pt x="169640" y="410718"/>
                </a:lnTo>
                <a:cubicBezTo>
                  <a:pt x="135159" y="410718"/>
                  <a:pt x="107156" y="382715"/>
                  <a:pt x="107156" y="348234"/>
                </a:cubicBezTo>
                <a:lnTo>
                  <a:pt x="107156" y="62484"/>
                </a:lnTo>
                <a:cubicBezTo>
                  <a:pt x="107156" y="37814"/>
                  <a:pt x="87153" y="17812"/>
                  <a:pt x="62484" y="17812"/>
                </a:cubicBezTo>
                <a:cubicBezTo>
                  <a:pt x="37814" y="17812"/>
                  <a:pt x="17812" y="37814"/>
                  <a:pt x="17812" y="62484"/>
                </a:cubicBezTo>
                <a:cubicBezTo>
                  <a:pt x="17812" y="79820"/>
                  <a:pt x="32004" y="90964"/>
                  <a:pt x="32099" y="91059"/>
                </a:cubicBezTo>
                <a:cubicBezTo>
                  <a:pt x="36004" y="94012"/>
                  <a:pt x="36862" y="99632"/>
                  <a:pt x="33909" y="103537"/>
                </a:cubicBezTo>
                <a:cubicBezTo>
                  <a:pt x="30956" y="107442"/>
                  <a:pt x="25336" y="108299"/>
                  <a:pt x="21431" y="105347"/>
                </a:cubicBezTo>
                <a:lnTo>
                  <a:pt x="21431" y="105347"/>
                </a:lnTo>
                <a:cubicBezTo>
                  <a:pt x="20574" y="104680"/>
                  <a:pt x="0" y="88964"/>
                  <a:pt x="0" y="62484"/>
                </a:cubicBezTo>
                <a:cubicBezTo>
                  <a:pt x="0" y="28004"/>
                  <a:pt x="28003" y="0"/>
                  <a:pt x="62484" y="0"/>
                </a:cubicBezTo>
                <a:lnTo>
                  <a:pt x="366140" y="0"/>
                </a:lnTo>
                <a:cubicBezTo>
                  <a:pt x="400621" y="0"/>
                  <a:pt x="428625" y="28004"/>
                  <a:pt x="428625" y="62484"/>
                </a:cubicBezTo>
                <a:lnTo>
                  <a:pt x="428625" y="303562"/>
                </a:lnTo>
                <a:lnTo>
                  <a:pt x="455390" y="303562"/>
                </a:lnTo>
                <a:cubicBezTo>
                  <a:pt x="457295" y="303562"/>
                  <a:pt x="459200" y="304229"/>
                  <a:pt x="460724" y="305372"/>
                </a:cubicBezTo>
                <a:cubicBezTo>
                  <a:pt x="461581" y="306038"/>
                  <a:pt x="482155" y="321755"/>
                  <a:pt x="482155" y="348234"/>
                </a:cubicBezTo>
                <a:close/>
                <a:moveTo>
                  <a:pt x="214313" y="348234"/>
                </a:moveTo>
                <a:cubicBezTo>
                  <a:pt x="214313" y="330899"/>
                  <a:pt x="200120" y="319754"/>
                  <a:pt x="200025" y="319659"/>
                </a:cubicBezTo>
                <a:cubicBezTo>
                  <a:pt x="196119" y="316706"/>
                  <a:pt x="195263" y="311087"/>
                  <a:pt x="198215" y="307181"/>
                </a:cubicBezTo>
                <a:cubicBezTo>
                  <a:pt x="199930" y="304895"/>
                  <a:pt x="202501" y="303657"/>
                  <a:pt x="205359" y="303657"/>
                </a:cubicBezTo>
                <a:lnTo>
                  <a:pt x="410718" y="303657"/>
                </a:lnTo>
                <a:lnTo>
                  <a:pt x="410718" y="62579"/>
                </a:lnTo>
                <a:cubicBezTo>
                  <a:pt x="410718" y="37910"/>
                  <a:pt x="390715" y="17907"/>
                  <a:pt x="366046" y="17907"/>
                </a:cubicBezTo>
                <a:lnTo>
                  <a:pt x="106108" y="17907"/>
                </a:lnTo>
                <a:cubicBezTo>
                  <a:pt x="118110" y="29623"/>
                  <a:pt x="124968" y="45720"/>
                  <a:pt x="124968" y="62579"/>
                </a:cubicBezTo>
                <a:lnTo>
                  <a:pt x="124968" y="348329"/>
                </a:lnTo>
                <a:cubicBezTo>
                  <a:pt x="124968" y="372999"/>
                  <a:pt x="144970" y="393002"/>
                  <a:pt x="169640" y="393002"/>
                </a:cubicBezTo>
                <a:cubicBezTo>
                  <a:pt x="194310" y="393002"/>
                  <a:pt x="214313" y="372999"/>
                  <a:pt x="214313" y="348329"/>
                </a:cubicBezTo>
                <a:close/>
                <a:moveTo>
                  <a:pt x="464344" y="348234"/>
                </a:moveTo>
                <a:cubicBezTo>
                  <a:pt x="464344" y="334804"/>
                  <a:pt x="455962" y="325279"/>
                  <a:pt x="452056" y="321469"/>
                </a:cubicBezTo>
                <a:lnTo>
                  <a:pt x="224599" y="321469"/>
                </a:lnTo>
                <a:cubicBezTo>
                  <a:pt x="229552" y="329565"/>
                  <a:pt x="232124" y="338804"/>
                  <a:pt x="232124" y="348234"/>
                </a:cubicBezTo>
                <a:cubicBezTo>
                  <a:pt x="232124" y="364998"/>
                  <a:pt x="225361" y="381095"/>
                  <a:pt x="213360" y="392906"/>
                </a:cubicBezTo>
                <a:lnTo>
                  <a:pt x="419671" y="392906"/>
                </a:lnTo>
                <a:cubicBezTo>
                  <a:pt x="444341" y="392906"/>
                  <a:pt x="464344" y="372904"/>
                  <a:pt x="464344" y="348234"/>
                </a:cubicBez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AECFD6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9" name="Полилиния: фигура 7">
            <a:extLst>
              <a:ext uri="{FF2B5EF4-FFF2-40B4-BE49-F238E27FC236}">
                <a16:creationId xmlns:a16="http://schemas.microsoft.com/office/drawing/2014/main" id="{CB24D259-CB71-6C96-6303-D1B57E5762D5}"/>
              </a:ext>
            </a:extLst>
          </p:cNvPr>
          <p:cNvSpPr>
            <a:spLocks noChangeAspect="1"/>
          </p:cNvSpPr>
          <p:nvPr/>
        </p:nvSpPr>
        <p:spPr>
          <a:xfrm>
            <a:off x="11525348" y="2680701"/>
            <a:ext cx="490120" cy="535718"/>
          </a:xfrm>
          <a:custGeom>
            <a:avLst/>
            <a:gdLst>
              <a:gd name="connsiteX0" fmla="*/ 321184 w 490120"/>
              <a:gd name="connsiteY0" fmla="*/ 44672 h 535718"/>
              <a:gd name="connsiteX1" fmla="*/ 321184 w 490120"/>
              <a:gd name="connsiteY1" fmla="*/ 8954 h 535718"/>
              <a:gd name="connsiteX2" fmla="*/ 330138 w 490120"/>
              <a:gd name="connsiteY2" fmla="*/ 0 h 535718"/>
              <a:gd name="connsiteX3" fmla="*/ 339091 w 490120"/>
              <a:gd name="connsiteY3" fmla="*/ 8954 h 535718"/>
              <a:gd name="connsiteX4" fmla="*/ 339091 w 490120"/>
              <a:gd name="connsiteY4" fmla="*/ 44672 h 535718"/>
              <a:gd name="connsiteX5" fmla="*/ 330138 w 490120"/>
              <a:gd name="connsiteY5" fmla="*/ 53626 h 535718"/>
              <a:gd name="connsiteX6" fmla="*/ 321184 w 490120"/>
              <a:gd name="connsiteY6" fmla="*/ 44672 h 535718"/>
              <a:gd name="connsiteX7" fmla="*/ 396908 w 490120"/>
              <a:gd name="connsiteY7" fmla="*/ 74962 h 535718"/>
              <a:gd name="connsiteX8" fmla="*/ 401575 w 490120"/>
              <a:gd name="connsiteY8" fmla="*/ 76295 h 535718"/>
              <a:gd name="connsiteX9" fmla="*/ 409195 w 490120"/>
              <a:gd name="connsiteY9" fmla="*/ 72009 h 535718"/>
              <a:gd name="connsiteX10" fmla="*/ 427102 w 490120"/>
              <a:gd name="connsiteY10" fmla="*/ 42767 h 535718"/>
              <a:gd name="connsiteX11" fmla="*/ 424626 w 490120"/>
              <a:gd name="connsiteY11" fmla="*/ 30385 h 535718"/>
              <a:gd name="connsiteX12" fmla="*/ 412243 w 490120"/>
              <a:gd name="connsiteY12" fmla="*/ 32861 h 535718"/>
              <a:gd name="connsiteX13" fmla="*/ 411862 w 490120"/>
              <a:gd name="connsiteY13" fmla="*/ 33433 h 535718"/>
              <a:gd name="connsiteX14" fmla="*/ 393955 w 490120"/>
              <a:gd name="connsiteY14" fmla="*/ 62675 h 535718"/>
              <a:gd name="connsiteX15" fmla="*/ 396908 w 490120"/>
              <a:gd name="connsiteY15" fmla="*/ 74962 h 535718"/>
              <a:gd name="connsiteX16" fmla="*/ 396908 w 490120"/>
              <a:gd name="connsiteY16" fmla="*/ 74962 h 535718"/>
              <a:gd name="connsiteX17" fmla="*/ 489681 w 490120"/>
              <a:gd name="connsiteY17" fmla="*/ 113443 h 535718"/>
              <a:gd name="connsiteX18" fmla="*/ 478537 w 490120"/>
              <a:gd name="connsiteY18" fmla="*/ 107728 h 535718"/>
              <a:gd name="connsiteX19" fmla="*/ 445009 w 490120"/>
              <a:gd name="connsiteY19" fmla="*/ 118586 h 535718"/>
              <a:gd name="connsiteX20" fmla="*/ 439294 w 490120"/>
              <a:gd name="connsiteY20" fmla="*/ 129826 h 535718"/>
              <a:gd name="connsiteX21" fmla="*/ 447676 w 490120"/>
              <a:gd name="connsiteY21" fmla="*/ 135922 h 535718"/>
              <a:gd name="connsiteX22" fmla="*/ 450439 w 490120"/>
              <a:gd name="connsiteY22" fmla="*/ 135541 h 535718"/>
              <a:gd name="connsiteX23" fmla="*/ 483966 w 490120"/>
              <a:gd name="connsiteY23" fmla="*/ 124682 h 535718"/>
              <a:gd name="connsiteX24" fmla="*/ 489681 w 490120"/>
              <a:gd name="connsiteY24" fmla="*/ 113443 h 535718"/>
              <a:gd name="connsiteX25" fmla="*/ 423483 w 490120"/>
              <a:gd name="connsiteY25" fmla="*/ 204311 h 535718"/>
              <a:gd name="connsiteX26" fmla="*/ 395193 w 490120"/>
              <a:gd name="connsiteY26" fmla="*/ 410432 h 535718"/>
              <a:gd name="connsiteX27" fmla="*/ 187072 w 490120"/>
              <a:gd name="connsiteY27" fmla="*/ 529781 h 535718"/>
              <a:gd name="connsiteX28" fmla="*/ 84678 w 490120"/>
              <a:gd name="connsiteY28" fmla="*/ 451009 h 535718"/>
              <a:gd name="connsiteX29" fmla="*/ 6573 w 490120"/>
              <a:gd name="connsiteY29" fmla="*/ 315659 h 535718"/>
              <a:gd name="connsiteX30" fmla="*/ 24576 w 490120"/>
              <a:gd name="connsiteY30" fmla="*/ 248603 h 535718"/>
              <a:gd name="connsiteX31" fmla="*/ 57246 w 490120"/>
              <a:gd name="connsiteY31" fmla="*/ 242697 h 535718"/>
              <a:gd name="connsiteX32" fmla="*/ 40482 w 490120"/>
              <a:gd name="connsiteY32" fmla="*/ 213646 h 535718"/>
              <a:gd name="connsiteX33" fmla="*/ 58485 w 490120"/>
              <a:gd name="connsiteY33" fmla="*/ 146590 h 535718"/>
              <a:gd name="connsiteX34" fmla="*/ 87631 w 490120"/>
              <a:gd name="connsiteY34" fmla="*/ 140208 h 535718"/>
              <a:gd name="connsiteX35" fmla="*/ 85536 w 490120"/>
              <a:gd name="connsiteY35" fmla="*/ 136589 h 535718"/>
              <a:gd name="connsiteX36" fmla="*/ 102109 w 490120"/>
              <a:gd name="connsiteY36" fmla="*/ 69152 h 535718"/>
              <a:gd name="connsiteX37" fmla="*/ 169546 w 490120"/>
              <a:gd name="connsiteY37" fmla="*/ 85725 h 535718"/>
              <a:gd name="connsiteX38" fmla="*/ 232697 w 490120"/>
              <a:gd name="connsiteY38" fmla="*/ 56864 h 535718"/>
              <a:gd name="connsiteX39" fmla="*/ 257938 w 490120"/>
              <a:gd name="connsiteY39" fmla="*/ 78200 h 535718"/>
              <a:gd name="connsiteX40" fmla="*/ 292609 w 490120"/>
              <a:gd name="connsiteY40" fmla="*/ 138208 h 535718"/>
              <a:gd name="connsiteX41" fmla="*/ 355760 w 490120"/>
              <a:gd name="connsiteY41" fmla="*/ 109347 h 535718"/>
              <a:gd name="connsiteX42" fmla="*/ 381096 w 490120"/>
              <a:gd name="connsiteY42" fmla="*/ 130778 h 535718"/>
              <a:gd name="connsiteX43" fmla="*/ 423483 w 490120"/>
              <a:gd name="connsiteY43" fmla="*/ 204311 h 535718"/>
              <a:gd name="connsiteX44" fmla="*/ 188310 w 490120"/>
              <a:gd name="connsiteY44" fmla="*/ 118396 h 535718"/>
              <a:gd name="connsiteX45" fmla="*/ 188310 w 490120"/>
              <a:gd name="connsiteY45" fmla="*/ 118396 h 535718"/>
              <a:gd name="connsiteX46" fmla="*/ 202312 w 490120"/>
              <a:gd name="connsiteY46" fmla="*/ 142685 h 535718"/>
              <a:gd name="connsiteX47" fmla="*/ 212694 w 490120"/>
              <a:gd name="connsiteY47" fmla="*/ 155258 h 535718"/>
              <a:gd name="connsiteX48" fmla="*/ 247365 w 490120"/>
              <a:gd name="connsiteY48" fmla="*/ 215170 h 535718"/>
              <a:gd name="connsiteX49" fmla="*/ 298039 w 490120"/>
              <a:gd name="connsiteY49" fmla="*/ 183547 h 535718"/>
              <a:gd name="connsiteX50" fmla="*/ 242317 w 490120"/>
              <a:gd name="connsiteY50" fmla="*/ 87154 h 535718"/>
              <a:gd name="connsiteX51" fmla="*/ 199645 w 490120"/>
              <a:gd name="connsiteY51" fmla="*/ 75724 h 535718"/>
              <a:gd name="connsiteX52" fmla="*/ 188215 w 490120"/>
              <a:gd name="connsiteY52" fmla="*/ 118396 h 535718"/>
              <a:gd name="connsiteX53" fmla="*/ 114872 w 490120"/>
              <a:gd name="connsiteY53" fmla="*/ 151924 h 535718"/>
              <a:gd name="connsiteX54" fmla="*/ 124207 w 490120"/>
              <a:gd name="connsiteY54" fmla="*/ 162782 h 535718"/>
              <a:gd name="connsiteX55" fmla="*/ 174975 w 490120"/>
              <a:gd name="connsiteY55" fmla="*/ 130969 h 535718"/>
              <a:gd name="connsiteX56" fmla="*/ 154878 w 490120"/>
              <a:gd name="connsiteY56" fmla="*/ 96393 h 535718"/>
              <a:gd name="connsiteX57" fmla="*/ 112491 w 490120"/>
              <a:gd name="connsiteY57" fmla="*/ 84011 h 535718"/>
              <a:gd name="connsiteX58" fmla="*/ 100109 w 490120"/>
              <a:gd name="connsiteY58" fmla="*/ 126397 h 535718"/>
              <a:gd name="connsiteX59" fmla="*/ 100871 w 490120"/>
              <a:gd name="connsiteY59" fmla="*/ 127635 h 535718"/>
              <a:gd name="connsiteX60" fmla="*/ 114968 w 490120"/>
              <a:gd name="connsiteY60" fmla="*/ 151924 h 535718"/>
              <a:gd name="connsiteX61" fmla="*/ 378048 w 490120"/>
              <a:gd name="connsiteY61" fmla="*/ 405575 h 535718"/>
              <a:gd name="connsiteX62" fmla="*/ 362904 w 490120"/>
              <a:gd name="connsiteY62" fmla="*/ 290322 h 535718"/>
              <a:gd name="connsiteX63" fmla="*/ 320517 w 490120"/>
              <a:gd name="connsiteY63" fmla="*/ 216884 h 535718"/>
              <a:gd name="connsiteX64" fmla="*/ 277846 w 490120"/>
              <a:gd name="connsiteY64" fmla="*/ 205550 h 535718"/>
              <a:gd name="connsiteX65" fmla="*/ 265463 w 490120"/>
              <a:gd name="connsiteY65" fmla="*/ 246412 h 535718"/>
              <a:gd name="connsiteX66" fmla="*/ 290895 w 490120"/>
              <a:gd name="connsiteY66" fmla="*/ 290417 h 535718"/>
              <a:gd name="connsiteX67" fmla="*/ 287656 w 490120"/>
              <a:gd name="connsiteY67" fmla="*/ 302609 h 535718"/>
              <a:gd name="connsiteX68" fmla="*/ 275464 w 490120"/>
              <a:gd name="connsiteY68" fmla="*/ 299371 h 535718"/>
              <a:gd name="connsiteX69" fmla="*/ 275464 w 490120"/>
              <a:gd name="connsiteY69" fmla="*/ 299371 h 535718"/>
              <a:gd name="connsiteX70" fmla="*/ 197359 w 490120"/>
              <a:gd name="connsiteY70" fmla="*/ 164306 h 535718"/>
              <a:gd name="connsiteX71" fmla="*/ 154401 w 490120"/>
              <a:gd name="connsiteY71" fmla="*/ 153829 h 535718"/>
              <a:gd name="connsiteX72" fmla="*/ 143067 w 490120"/>
              <a:gd name="connsiteY72" fmla="*/ 195263 h 535718"/>
              <a:gd name="connsiteX73" fmla="*/ 198026 w 490120"/>
              <a:gd name="connsiteY73" fmla="*/ 290322 h 535718"/>
              <a:gd name="connsiteX74" fmla="*/ 194787 w 490120"/>
              <a:gd name="connsiteY74" fmla="*/ 302514 h 535718"/>
              <a:gd name="connsiteX75" fmla="*/ 182596 w 490120"/>
              <a:gd name="connsiteY75" fmla="*/ 299276 h 535718"/>
              <a:gd name="connsiteX76" fmla="*/ 109920 w 490120"/>
              <a:gd name="connsiteY76" fmla="*/ 173546 h 535718"/>
              <a:gd name="connsiteX77" fmla="*/ 67533 w 490120"/>
              <a:gd name="connsiteY77" fmla="*/ 161163 h 535718"/>
              <a:gd name="connsiteX78" fmla="*/ 55151 w 490120"/>
              <a:gd name="connsiteY78" fmla="*/ 203549 h 535718"/>
              <a:gd name="connsiteX79" fmla="*/ 55913 w 490120"/>
              <a:gd name="connsiteY79" fmla="*/ 204788 h 535718"/>
              <a:gd name="connsiteX80" fmla="*/ 136304 w 490120"/>
              <a:gd name="connsiteY80" fmla="*/ 344043 h 535718"/>
              <a:gd name="connsiteX81" fmla="*/ 133065 w 490120"/>
              <a:gd name="connsiteY81" fmla="*/ 356235 h 535718"/>
              <a:gd name="connsiteX82" fmla="*/ 120873 w 490120"/>
              <a:gd name="connsiteY82" fmla="*/ 352997 h 535718"/>
              <a:gd name="connsiteX83" fmla="*/ 76201 w 490120"/>
              <a:gd name="connsiteY83" fmla="*/ 275654 h 535718"/>
              <a:gd name="connsiteX84" fmla="*/ 33529 w 490120"/>
              <a:gd name="connsiteY84" fmla="*/ 264224 h 535718"/>
              <a:gd name="connsiteX85" fmla="*/ 22099 w 490120"/>
              <a:gd name="connsiteY85" fmla="*/ 306896 h 535718"/>
              <a:gd name="connsiteX86" fmla="*/ 100204 w 490120"/>
              <a:gd name="connsiteY86" fmla="*/ 442246 h 535718"/>
              <a:gd name="connsiteX87" fmla="*/ 307564 w 490120"/>
              <a:gd name="connsiteY87" fmla="*/ 497776 h 535718"/>
              <a:gd name="connsiteX88" fmla="*/ 378239 w 490120"/>
              <a:gd name="connsiteY88" fmla="*/ 405575 h 535718"/>
              <a:gd name="connsiteX89" fmla="*/ 408052 w 490120"/>
              <a:gd name="connsiteY89" fmla="*/ 213360 h 535718"/>
              <a:gd name="connsiteX90" fmla="*/ 365666 w 490120"/>
              <a:gd name="connsiteY90" fmla="*/ 139922 h 535718"/>
              <a:gd name="connsiteX91" fmla="*/ 322994 w 490120"/>
              <a:gd name="connsiteY91" fmla="*/ 128492 h 535718"/>
              <a:gd name="connsiteX92" fmla="*/ 311564 w 490120"/>
              <a:gd name="connsiteY92" fmla="*/ 171164 h 535718"/>
              <a:gd name="connsiteX93" fmla="*/ 311564 w 490120"/>
              <a:gd name="connsiteY93" fmla="*/ 171164 h 535718"/>
              <a:gd name="connsiteX94" fmla="*/ 325565 w 490120"/>
              <a:gd name="connsiteY94" fmla="*/ 195453 h 535718"/>
              <a:gd name="connsiteX95" fmla="*/ 336043 w 490120"/>
              <a:gd name="connsiteY95" fmla="*/ 208026 h 535718"/>
              <a:gd name="connsiteX96" fmla="*/ 378430 w 490120"/>
              <a:gd name="connsiteY96" fmla="*/ 281464 h 535718"/>
              <a:gd name="connsiteX97" fmla="*/ 400908 w 490120"/>
              <a:gd name="connsiteY97" fmla="*/ 376619 h 535718"/>
              <a:gd name="connsiteX98" fmla="*/ 408148 w 490120"/>
              <a:gd name="connsiteY98" fmla="*/ 213360 h 53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90120" h="535718">
                <a:moveTo>
                  <a:pt x="321184" y="44672"/>
                </a:moveTo>
                <a:lnTo>
                  <a:pt x="321184" y="8954"/>
                </a:lnTo>
                <a:cubicBezTo>
                  <a:pt x="321184" y="4000"/>
                  <a:pt x="325185" y="0"/>
                  <a:pt x="330138" y="0"/>
                </a:cubicBezTo>
                <a:cubicBezTo>
                  <a:pt x="335090" y="0"/>
                  <a:pt x="339091" y="4000"/>
                  <a:pt x="339091" y="8954"/>
                </a:cubicBezTo>
                <a:lnTo>
                  <a:pt x="339091" y="44672"/>
                </a:lnTo>
                <a:cubicBezTo>
                  <a:pt x="339091" y="49625"/>
                  <a:pt x="335090" y="53626"/>
                  <a:pt x="330138" y="53626"/>
                </a:cubicBezTo>
                <a:cubicBezTo>
                  <a:pt x="325185" y="53626"/>
                  <a:pt x="321184" y="49625"/>
                  <a:pt x="321184" y="44672"/>
                </a:cubicBezTo>
                <a:close/>
                <a:moveTo>
                  <a:pt x="396908" y="74962"/>
                </a:moveTo>
                <a:cubicBezTo>
                  <a:pt x="398336" y="75819"/>
                  <a:pt x="399956" y="76295"/>
                  <a:pt x="401575" y="76295"/>
                </a:cubicBezTo>
                <a:cubicBezTo>
                  <a:pt x="404718" y="76295"/>
                  <a:pt x="407576" y="74676"/>
                  <a:pt x="409195" y="72009"/>
                </a:cubicBezTo>
                <a:lnTo>
                  <a:pt x="427102" y="42767"/>
                </a:lnTo>
                <a:cubicBezTo>
                  <a:pt x="429864" y="38672"/>
                  <a:pt x="428721" y="33147"/>
                  <a:pt x="424626" y="30385"/>
                </a:cubicBezTo>
                <a:cubicBezTo>
                  <a:pt x="420530" y="27623"/>
                  <a:pt x="415005" y="28766"/>
                  <a:pt x="412243" y="32861"/>
                </a:cubicBezTo>
                <a:cubicBezTo>
                  <a:pt x="412148" y="33052"/>
                  <a:pt x="411957" y="33242"/>
                  <a:pt x="411862" y="33433"/>
                </a:cubicBezTo>
                <a:lnTo>
                  <a:pt x="393955" y="62675"/>
                </a:lnTo>
                <a:cubicBezTo>
                  <a:pt x="391383" y="66866"/>
                  <a:pt x="392717" y="72390"/>
                  <a:pt x="396908" y="74962"/>
                </a:cubicBezTo>
                <a:cubicBezTo>
                  <a:pt x="396908" y="74962"/>
                  <a:pt x="396908" y="74962"/>
                  <a:pt x="396908" y="74962"/>
                </a:cubicBezTo>
                <a:close/>
                <a:moveTo>
                  <a:pt x="489681" y="113443"/>
                </a:moveTo>
                <a:cubicBezTo>
                  <a:pt x="488157" y="108776"/>
                  <a:pt x="483205" y="106204"/>
                  <a:pt x="478537" y="107728"/>
                </a:cubicBezTo>
                <a:lnTo>
                  <a:pt x="445009" y="118586"/>
                </a:lnTo>
                <a:cubicBezTo>
                  <a:pt x="440342" y="120110"/>
                  <a:pt x="437770" y="125159"/>
                  <a:pt x="439294" y="129826"/>
                </a:cubicBezTo>
                <a:cubicBezTo>
                  <a:pt x="440532" y="133445"/>
                  <a:pt x="443866" y="135922"/>
                  <a:pt x="447676" y="135922"/>
                </a:cubicBezTo>
                <a:cubicBezTo>
                  <a:pt x="448629" y="135922"/>
                  <a:pt x="449581" y="135827"/>
                  <a:pt x="450439" y="135541"/>
                </a:cubicBezTo>
                <a:lnTo>
                  <a:pt x="483966" y="124682"/>
                </a:lnTo>
                <a:cubicBezTo>
                  <a:pt x="488633" y="123158"/>
                  <a:pt x="491205" y="118110"/>
                  <a:pt x="489681" y="113443"/>
                </a:cubicBezTo>
                <a:close/>
                <a:moveTo>
                  <a:pt x="423483" y="204311"/>
                </a:moveTo>
                <a:cubicBezTo>
                  <a:pt x="462440" y="271367"/>
                  <a:pt x="450819" y="356330"/>
                  <a:pt x="395193" y="410432"/>
                </a:cubicBezTo>
                <a:cubicBezTo>
                  <a:pt x="370619" y="500825"/>
                  <a:pt x="277464" y="554260"/>
                  <a:pt x="187072" y="529781"/>
                </a:cubicBezTo>
                <a:cubicBezTo>
                  <a:pt x="143829" y="518065"/>
                  <a:pt x="107062" y="489775"/>
                  <a:pt x="84678" y="451009"/>
                </a:cubicBezTo>
                <a:lnTo>
                  <a:pt x="6573" y="315659"/>
                </a:lnTo>
                <a:cubicBezTo>
                  <a:pt x="-6952" y="292132"/>
                  <a:pt x="1049" y="262128"/>
                  <a:pt x="24576" y="248603"/>
                </a:cubicBezTo>
                <a:cubicBezTo>
                  <a:pt x="34481" y="242888"/>
                  <a:pt x="46007" y="240792"/>
                  <a:pt x="57246" y="242697"/>
                </a:cubicBezTo>
                <a:lnTo>
                  <a:pt x="40482" y="213646"/>
                </a:lnTo>
                <a:cubicBezTo>
                  <a:pt x="26957" y="190119"/>
                  <a:pt x="34958" y="160115"/>
                  <a:pt x="58485" y="146590"/>
                </a:cubicBezTo>
                <a:cubicBezTo>
                  <a:pt x="67343" y="141542"/>
                  <a:pt x="77439" y="139256"/>
                  <a:pt x="87631" y="140208"/>
                </a:cubicBezTo>
                <a:lnTo>
                  <a:pt x="85536" y="136589"/>
                </a:lnTo>
                <a:cubicBezTo>
                  <a:pt x="71534" y="113348"/>
                  <a:pt x="78964" y="83153"/>
                  <a:pt x="102109" y="69152"/>
                </a:cubicBezTo>
                <a:cubicBezTo>
                  <a:pt x="125350" y="55150"/>
                  <a:pt x="155544" y="62579"/>
                  <a:pt x="169546" y="85725"/>
                </a:cubicBezTo>
                <a:cubicBezTo>
                  <a:pt x="179071" y="60293"/>
                  <a:pt x="207360" y="47435"/>
                  <a:pt x="232697" y="56864"/>
                </a:cubicBezTo>
                <a:cubicBezTo>
                  <a:pt x="243365" y="60865"/>
                  <a:pt x="252318" y="68390"/>
                  <a:pt x="257938" y="78200"/>
                </a:cubicBezTo>
                <a:lnTo>
                  <a:pt x="292609" y="138208"/>
                </a:lnTo>
                <a:cubicBezTo>
                  <a:pt x="302134" y="112776"/>
                  <a:pt x="330423" y="99917"/>
                  <a:pt x="355760" y="109347"/>
                </a:cubicBezTo>
                <a:cubicBezTo>
                  <a:pt x="366428" y="113348"/>
                  <a:pt x="375381" y="120872"/>
                  <a:pt x="381096" y="130778"/>
                </a:cubicBezTo>
                <a:lnTo>
                  <a:pt x="423483" y="204311"/>
                </a:lnTo>
                <a:close/>
                <a:moveTo>
                  <a:pt x="188310" y="118396"/>
                </a:moveTo>
                <a:lnTo>
                  <a:pt x="188310" y="118396"/>
                </a:lnTo>
                <a:lnTo>
                  <a:pt x="202312" y="142685"/>
                </a:lnTo>
                <a:cubicBezTo>
                  <a:pt x="206503" y="146209"/>
                  <a:pt x="210027" y="150495"/>
                  <a:pt x="212694" y="155258"/>
                </a:cubicBezTo>
                <a:lnTo>
                  <a:pt x="247365" y="215170"/>
                </a:lnTo>
                <a:cubicBezTo>
                  <a:pt x="255176" y="194405"/>
                  <a:pt x="275940" y="181356"/>
                  <a:pt x="298039" y="183547"/>
                </a:cubicBezTo>
                <a:lnTo>
                  <a:pt x="242317" y="87154"/>
                </a:lnTo>
                <a:cubicBezTo>
                  <a:pt x="233649" y="72200"/>
                  <a:pt x="214599" y="67056"/>
                  <a:pt x="199645" y="75724"/>
                </a:cubicBezTo>
                <a:cubicBezTo>
                  <a:pt x="184691" y="84392"/>
                  <a:pt x="179548" y="103442"/>
                  <a:pt x="188215" y="118396"/>
                </a:cubicBezTo>
                <a:close/>
                <a:moveTo>
                  <a:pt x="114872" y="151924"/>
                </a:moveTo>
                <a:cubicBezTo>
                  <a:pt x="118492" y="155067"/>
                  <a:pt x="121635" y="158687"/>
                  <a:pt x="124207" y="162782"/>
                </a:cubicBezTo>
                <a:cubicBezTo>
                  <a:pt x="131923" y="141827"/>
                  <a:pt x="152782" y="128778"/>
                  <a:pt x="174975" y="130969"/>
                </a:cubicBezTo>
                <a:lnTo>
                  <a:pt x="154878" y="96393"/>
                </a:lnTo>
                <a:cubicBezTo>
                  <a:pt x="146591" y="81248"/>
                  <a:pt x="127636" y="75724"/>
                  <a:pt x="112491" y="84011"/>
                </a:cubicBezTo>
                <a:cubicBezTo>
                  <a:pt x="97347" y="92297"/>
                  <a:pt x="91822" y="111252"/>
                  <a:pt x="100109" y="126397"/>
                </a:cubicBezTo>
                <a:cubicBezTo>
                  <a:pt x="100299" y="126778"/>
                  <a:pt x="100585" y="127254"/>
                  <a:pt x="100871" y="127635"/>
                </a:cubicBezTo>
                <a:lnTo>
                  <a:pt x="114968" y="151924"/>
                </a:lnTo>
                <a:close/>
                <a:moveTo>
                  <a:pt x="378048" y="405575"/>
                </a:moveTo>
                <a:cubicBezTo>
                  <a:pt x="388621" y="366713"/>
                  <a:pt x="383097" y="325184"/>
                  <a:pt x="362904" y="290322"/>
                </a:cubicBezTo>
                <a:lnTo>
                  <a:pt x="320517" y="216884"/>
                </a:lnTo>
                <a:cubicBezTo>
                  <a:pt x="311849" y="201930"/>
                  <a:pt x="292705" y="196882"/>
                  <a:pt x="277846" y="205550"/>
                </a:cubicBezTo>
                <a:cubicBezTo>
                  <a:pt x="263653" y="213836"/>
                  <a:pt x="258224" y="231648"/>
                  <a:pt x="265463" y="246412"/>
                </a:cubicBezTo>
                <a:lnTo>
                  <a:pt x="290895" y="290417"/>
                </a:lnTo>
                <a:cubicBezTo>
                  <a:pt x="293371" y="294704"/>
                  <a:pt x="291942" y="300133"/>
                  <a:pt x="287656" y="302609"/>
                </a:cubicBezTo>
                <a:cubicBezTo>
                  <a:pt x="283370" y="305086"/>
                  <a:pt x="277940" y="303657"/>
                  <a:pt x="275464" y="299371"/>
                </a:cubicBezTo>
                <a:lnTo>
                  <a:pt x="275464" y="299371"/>
                </a:lnTo>
                <a:lnTo>
                  <a:pt x="197359" y="164306"/>
                </a:lnTo>
                <a:cubicBezTo>
                  <a:pt x="188406" y="149543"/>
                  <a:pt x="169165" y="144875"/>
                  <a:pt x="154401" y="153829"/>
                </a:cubicBezTo>
                <a:cubicBezTo>
                  <a:pt x="140209" y="162497"/>
                  <a:pt x="135256" y="180689"/>
                  <a:pt x="143067" y="195263"/>
                </a:cubicBezTo>
                <a:lnTo>
                  <a:pt x="198026" y="290322"/>
                </a:lnTo>
                <a:cubicBezTo>
                  <a:pt x="200502" y="294608"/>
                  <a:pt x="199074" y="300038"/>
                  <a:pt x="194787" y="302514"/>
                </a:cubicBezTo>
                <a:cubicBezTo>
                  <a:pt x="190501" y="304991"/>
                  <a:pt x="185072" y="303562"/>
                  <a:pt x="182596" y="299276"/>
                </a:cubicBezTo>
                <a:lnTo>
                  <a:pt x="109920" y="173546"/>
                </a:lnTo>
                <a:cubicBezTo>
                  <a:pt x="101633" y="158401"/>
                  <a:pt x="82678" y="152876"/>
                  <a:pt x="67533" y="161163"/>
                </a:cubicBezTo>
                <a:cubicBezTo>
                  <a:pt x="52388" y="169450"/>
                  <a:pt x="46864" y="188405"/>
                  <a:pt x="55151" y="203549"/>
                </a:cubicBezTo>
                <a:cubicBezTo>
                  <a:pt x="55341" y="203930"/>
                  <a:pt x="55627" y="204406"/>
                  <a:pt x="55913" y="204788"/>
                </a:cubicBezTo>
                <a:lnTo>
                  <a:pt x="136304" y="344043"/>
                </a:lnTo>
                <a:cubicBezTo>
                  <a:pt x="138780" y="348329"/>
                  <a:pt x="137352" y="353759"/>
                  <a:pt x="133065" y="356235"/>
                </a:cubicBezTo>
                <a:cubicBezTo>
                  <a:pt x="128779" y="358712"/>
                  <a:pt x="123350" y="357283"/>
                  <a:pt x="120873" y="352997"/>
                </a:cubicBezTo>
                <a:lnTo>
                  <a:pt x="76201" y="275654"/>
                </a:lnTo>
                <a:cubicBezTo>
                  <a:pt x="67533" y="260699"/>
                  <a:pt x="48483" y="255556"/>
                  <a:pt x="33529" y="264224"/>
                </a:cubicBezTo>
                <a:cubicBezTo>
                  <a:pt x="18575" y="272891"/>
                  <a:pt x="13431" y="291941"/>
                  <a:pt x="22099" y="306896"/>
                </a:cubicBezTo>
                <a:lnTo>
                  <a:pt x="100204" y="442246"/>
                </a:lnTo>
                <a:cubicBezTo>
                  <a:pt x="142114" y="514826"/>
                  <a:pt x="234983" y="539687"/>
                  <a:pt x="307564" y="497776"/>
                </a:cubicBezTo>
                <a:cubicBezTo>
                  <a:pt x="342425" y="477679"/>
                  <a:pt x="367856" y="444532"/>
                  <a:pt x="378239" y="405575"/>
                </a:cubicBezTo>
                <a:close/>
                <a:moveTo>
                  <a:pt x="408052" y="213360"/>
                </a:moveTo>
                <a:lnTo>
                  <a:pt x="365666" y="139922"/>
                </a:lnTo>
                <a:cubicBezTo>
                  <a:pt x="356998" y="124968"/>
                  <a:pt x="337948" y="119825"/>
                  <a:pt x="322994" y="128492"/>
                </a:cubicBezTo>
                <a:cubicBezTo>
                  <a:pt x="308040" y="137160"/>
                  <a:pt x="302896" y="156210"/>
                  <a:pt x="311564" y="171164"/>
                </a:cubicBezTo>
                <a:lnTo>
                  <a:pt x="311564" y="171164"/>
                </a:lnTo>
                <a:lnTo>
                  <a:pt x="325565" y="195453"/>
                </a:lnTo>
                <a:cubicBezTo>
                  <a:pt x="329756" y="199073"/>
                  <a:pt x="333281" y="203264"/>
                  <a:pt x="336043" y="208026"/>
                </a:cubicBezTo>
                <a:lnTo>
                  <a:pt x="378430" y="281464"/>
                </a:lnTo>
                <a:cubicBezTo>
                  <a:pt x="395193" y="310229"/>
                  <a:pt x="403004" y="343376"/>
                  <a:pt x="400908" y="376619"/>
                </a:cubicBezTo>
                <a:cubicBezTo>
                  <a:pt x="435008" y="328327"/>
                  <a:pt x="437865" y="264509"/>
                  <a:pt x="408148" y="213360"/>
                </a:cubicBez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AECFD6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0" name="Полилиния: фигура 6">
            <a:extLst>
              <a:ext uri="{FF2B5EF4-FFF2-40B4-BE49-F238E27FC236}">
                <a16:creationId xmlns:a16="http://schemas.microsoft.com/office/drawing/2014/main" id="{4BD19C95-0F79-4EB3-4BF8-59B254106C5E}"/>
              </a:ext>
            </a:extLst>
          </p:cNvPr>
          <p:cNvSpPr>
            <a:spLocks noChangeAspect="1"/>
          </p:cNvSpPr>
          <p:nvPr/>
        </p:nvSpPr>
        <p:spPr>
          <a:xfrm>
            <a:off x="7828234" y="2896326"/>
            <a:ext cx="446916" cy="428588"/>
          </a:xfrm>
          <a:custGeom>
            <a:avLst/>
            <a:gdLst>
              <a:gd name="connsiteX0" fmla="*/ 384140 w 446916"/>
              <a:gd name="connsiteY0" fmla="*/ 285717 h 428588"/>
              <a:gd name="connsiteX1" fmla="*/ 340801 w 446916"/>
              <a:gd name="connsiteY1" fmla="*/ 303243 h 428588"/>
              <a:gd name="connsiteX2" fmla="*/ 277650 w 446916"/>
              <a:gd name="connsiteY2" fmla="*/ 254094 h 428588"/>
              <a:gd name="connsiteX3" fmla="*/ 285842 w 446916"/>
              <a:gd name="connsiteY3" fmla="*/ 223233 h 428588"/>
              <a:gd name="connsiteX4" fmla="*/ 284794 w 446916"/>
              <a:gd name="connsiteY4" fmla="*/ 212089 h 428588"/>
              <a:gd name="connsiteX5" fmla="*/ 328228 w 446916"/>
              <a:gd name="connsiteY5" fmla="*/ 197706 h 428588"/>
              <a:gd name="connsiteX6" fmla="*/ 412334 w 446916"/>
              <a:gd name="connsiteY6" fmla="*/ 225615 h 428588"/>
              <a:gd name="connsiteX7" fmla="*/ 440242 w 446916"/>
              <a:gd name="connsiteY7" fmla="*/ 141509 h 428588"/>
              <a:gd name="connsiteX8" fmla="*/ 356136 w 446916"/>
              <a:gd name="connsiteY8" fmla="*/ 113601 h 428588"/>
              <a:gd name="connsiteX9" fmla="*/ 322608 w 446916"/>
              <a:gd name="connsiteY9" fmla="*/ 180752 h 428588"/>
              <a:gd name="connsiteX10" fmla="*/ 279174 w 446916"/>
              <a:gd name="connsiteY10" fmla="*/ 195230 h 428588"/>
              <a:gd name="connsiteX11" fmla="*/ 223358 w 446916"/>
              <a:gd name="connsiteY11" fmla="*/ 160749 h 428588"/>
              <a:gd name="connsiteX12" fmla="*/ 206403 w 446916"/>
              <a:gd name="connsiteY12" fmla="*/ 163131 h 428588"/>
              <a:gd name="connsiteX13" fmla="*/ 185163 w 446916"/>
              <a:gd name="connsiteY13" fmla="*/ 115410 h 428588"/>
              <a:gd name="connsiteX14" fmla="*/ 204689 w 446916"/>
              <a:gd name="connsiteY14" fmla="*/ 29209 h 428588"/>
              <a:gd name="connsiteX15" fmla="*/ 118488 w 446916"/>
              <a:gd name="connsiteY15" fmla="*/ 9683 h 428588"/>
              <a:gd name="connsiteX16" fmla="*/ 98961 w 446916"/>
              <a:gd name="connsiteY16" fmla="*/ 95884 h 428588"/>
              <a:gd name="connsiteX17" fmla="*/ 151920 w 446916"/>
              <a:gd name="connsiteY17" fmla="*/ 125031 h 428588"/>
              <a:gd name="connsiteX18" fmla="*/ 168875 w 446916"/>
              <a:gd name="connsiteY18" fmla="*/ 122649 h 428588"/>
              <a:gd name="connsiteX19" fmla="*/ 190115 w 446916"/>
              <a:gd name="connsiteY19" fmla="*/ 170370 h 428588"/>
              <a:gd name="connsiteX20" fmla="*/ 170399 w 446916"/>
              <a:gd name="connsiteY20" fmla="*/ 256380 h 428588"/>
              <a:gd name="connsiteX21" fmla="*/ 171256 w 446916"/>
              <a:gd name="connsiteY21" fmla="*/ 257619 h 428588"/>
              <a:gd name="connsiteX22" fmla="*/ 102867 w 446916"/>
              <a:gd name="connsiteY22" fmla="*/ 318293 h 428588"/>
              <a:gd name="connsiteX23" fmla="*/ 14760 w 446916"/>
              <a:gd name="connsiteY23" fmla="*/ 325722 h 428588"/>
              <a:gd name="connsiteX24" fmla="*/ 22190 w 446916"/>
              <a:gd name="connsiteY24" fmla="*/ 413829 h 428588"/>
              <a:gd name="connsiteX25" fmla="*/ 110296 w 446916"/>
              <a:gd name="connsiteY25" fmla="*/ 406399 h 428588"/>
              <a:gd name="connsiteX26" fmla="*/ 114773 w 446916"/>
              <a:gd name="connsiteY26" fmla="*/ 331723 h 428588"/>
              <a:gd name="connsiteX27" fmla="*/ 183067 w 446916"/>
              <a:gd name="connsiteY27" fmla="*/ 271049 h 428588"/>
              <a:gd name="connsiteX28" fmla="*/ 266696 w 446916"/>
              <a:gd name="connsiteY28" fmla="*/ 268287 h 428588"/>
              <a:gd name="connsiteX29" fmla="*/ 329847 w 446916"/>
              <a:gd name="connsiteY29" fmla="*/ 317436 h 428588"/>
              <a:gd name="connsiteX30" fmla="*/ 353374 w 446916"/>
              <a:gd name="connsiteY30" fmla="*/ 402684 h 428588"/>
              <a:gd name="connsiteX31" fmla="*/ 438623 w 446916"/>
              <a:gd name="connsiteY31" fmla="*/ 379158 h 428588"/>
              <a:gd name="connsiteX32" fmla="*/ 415096 w 446916"/>
              <a:gd name="connsiteY32" fmla="*/ 293909 h 428588"/>
              <a:gd name="connsiteX33" fmla="*/ 384235 w 446916"/>
              <a:gd name="connsiteY33" fmla="*/ 285717 h 428588"/>
              <a:gd name="connsiteX34" fmla="*/ 384140 w 446916"/>
              <a:gd name="connsiteY34" fmla="*/ 124935 h 428588"/>
              <a:gd name="connsiteX35" fmla="*/ 428812 w 446916"/>
              <a:gd name="connsiteY35" fmla="*/ 169608 h 428588"/>
              <a:gd name="connsiteX36" fmla="*/ 384140 w 446916"/>
              <a:gd name="connsiteY36" fmla="*/ 214280 h 428588"/>
              <a:gd name="connsiteX37" fmla="*/ 339468 w 446916"/>
              <a:gd name="connsiteY37" fmla="*/ 169608 h 428588"/>
              <a:gd name="connsiteX38" fmla="*/ 384140 w 446916"/>
              <a:gd name="connsiteY38" fmla="*/ 124935 h 428588"/>
              <a:gd name="connsiteX39" fmla="*/ 107343 w 446916"/>
              <a:gd name="connsiteY39" fmla="*/ 62451 h 428588"/>
              <a:gd name="connsiteX40" fmla="*/ 152015 w 446916"/>
              <a:gd name="connsiteY40" fmla="*/ 17779 h 428588"/>
              <a:gd name="connsiteX41" fmla="*/ 196688 w 446916"/>
              <a:gd name="connsiteY41" fmla="*/ 62451 h 428588"/>
              <a:gd name="connsiteX42" fmla="*/ 152015 w 446916"/>
              <a:gd name="connsiteY42" fmla="*/ 107124 h 428588"/>
              <a:gd name="connsiteX43" fmla="*/ 107343 w 446916"/>
              <a:gd name="connsiteY43" fmla="*/ 62451 h 428588"/>
              <a:gd name="connsiteX44" fmla="*/ 62671 w 446916"/>
              <a:gd name="connsiteY44" fmla="*/ 410685 h 428588"/>
              <a:gd name="connsiteX45" fmla="*/ 17999 w 446916"/>
              <a:gd name="connsiteY45" fmla="*/ 366013 h 428588"/>
              <a:gd name="connsiteX46" fmla="*/ 62671 w 446916"/>
              <a:gd name="connsiteY46" fmla="*/ 321341 h 428588"/>
              <a:gd name="connsiteX47" fmla="*/ 107343 w 446916"/>
              <a:gd name="connsiteY47" fmla="*/ 366013 h 428588"/>
              <a:gd name="connsiteX48" fmla="*/ 62671 w 446916"/>
              <a:gd name="connsiteY48" fmla="*/ 410685 h 428588"/>
              <a:gd name="connsiteX49" fmla="*/ 223453 w 446916"/>
              <a:gd name="connsiteY49" fmla="*/ 267810 h 428588"/>
              <a:gd name="connsiteX50" fmla="*/ 178781 w 446916"/>
              <a:gd name="connsiteY50" fmla="*/ 223138 h 428588"/>
              <a:gd name="connsiteX51" fmla="*/ 223453 w 446916"/>
              <a:gd name="connsiteY51" fmla="*/ 178466 h 428588"/>
              <a:gd name="connsiteX52" fmla="*/ 268125 w 446916"/>
              <a:gd name="connsiteY52" fmla="*/ 223138 h 428588"/>
              <a:gd name="connsiteX53" fmla="*/ 223453 w 446916"/>
              <a:gd name="connsiteY53" fmla="*/ 267810 h 428588"/>
              <a:gd name="connsiteX54" fmla="*/ 384235 w 446916"/>
              <a:gd name="connsiteY54" fmla="*/ 392778 h 428588"/>
              <a:gd name="connsiteX55" fmla="*/ 339563 w 446916"/>
              <a:gd name="connsiteY55" fmla="*/ 348106 h 428588"/>
              <a:gd name="connsiteX56" fmla="*/ 384235 w 446916"/>
              <a:gd name="connsiteY56" fmla="*/ 303434 h 428588"/>
              <a:gd name="connsiteX57" fmla="*/ 428907 w 446916"/>
              <a:gd name="connsiteY57" fmla="*/ 348106 h 428588"/>
              <a:gd name="connsiteX58" fmla="*/ 384235 w 446916"/>
              <a:gd name="connsiteY58" fmla="*/ 392778 h 42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46916" h="428588">
                <a:moveTo>
                  <a:pt x="384140" y="285717"/>
                </a:moveTo>
                <a:cubicBezTo>
                  <a:pt x="367947" y="285717"/>
                  <a:pt x="352421" y="292004"/>
                  <a:pt x="340801" y="303243"/>
                </a:cubicBezTo>
                <a:lnTo>
                  <a:pt x="277650" y="254094"/>
                </a:lnTo>
                <a:cubicBezTo>
                  <a:pt x="283080" y="244665"/>
                  <a:pt x="285842" y="233997"/>
                  <a:pt x="285842" y="223233"/>
                </a:cubicBezTo>
                <a:cubicBezTo>
                  <a:pt x="285842" y="219519"/>
                  <a:pt x="285461" y="215709"/>
                  <a:pt x="284794" y="212089"/>
                </a:cubicBezTo>
                <a:lnTo>
                  <a:pt x="328228" y="197706"/>
                </a:lnTo>
                <a:cubicBezTo>
                  <a:pt x="343754" y="228663"/>
                  <a:pt x="381378" y="241140"/>
                  <a:pt x="412334" y="225615"/>
                </a:cubicBezTo>
                <a:cubicBezTo>
                  <a:pt x="443290" y="210089"/>
                  <a:pt x="455768" y="172465"/>
                  <a:pt x="440242" y="141509"/>
                </a:cubicBezTo>
                <a:cubicBezTo>
                  <a:pt x="424716" y="110553"/>
                  <a:pt x="387093" y="98075"/>
                  <a:pt x="356136" y="113601"/>
                </a:cubicBezTo>
                <a:cubicBezTo>
                  <a:pt x="331276" y="126078"/>
                  <a:pt x="317655" y="153415"/>
                  <a:pt x="322608" y="180752"/>
                </a:cubicBezTo>
                <a:lnTo>
                  <a:pt x="279174" y="195230"/>
                </a:lnTo>
                <a:cubicBezTo>
                  <a:pt x="268602" y="174084"/>
                  <a:pt x="246980" y="160749"/>
                  <a:pt x="223358" y="160749"/>
                </a:cubicBezTo>
                <a:cubicBezTo>
                  <a:pt x="217643" y="160749"/>
                  <a:pt x="211928" y="161511"/>
                  <a:pt x="206403" y="163131"/>
                </a:cubicBezTo>
                <a:lnTo>
                  <a:pt x="185163" y="115410"/>
                </a:lnTo>
                <a:cubicBezTo>
                  <a:pt x="214404" y="97027"/>
                  <a:pt x="223167" y="58451"/>
                  <a:pt x="204689" y="29209"/>
                </a:cubicBezTo>
                <a:cubicBezTo>
                  <a:pt x="186305" y="-33"/>
                  <a:pt x="147729" y="-8796"/>
                  <a:pt x="118488" y="9683"/>
                </a:cubicBezTo>
                <a:cubicBezTo>
                  <a:pt x="89246" y="28066"/>
                  <a:pt x="80483" y="66642"/>
                  <a:pt x="98961" y="95884"/>
                </a:cubicBezTo>
                <a:cubicBezTo>
                  <a:pt x="110391" y="114077"/>
                  <a:pt x="130394" y="125126"/>
                  <a:pt x="151920" y="125031"/>
                </a:cubicBezTo>
                <a:cubicBezTo>
                  <a:pt x="157635" y="125031"/>
                  <a:pt x="163350" y="124269"/>
                  <a:pt x="168875" y="122649"/>
                </a:cubicBezTo>
                <a:lnTo>
                  <a:pt x="190115" y="170370"/>
                </a:lnTo>
                <a:cubicBezTo>
                  <a:pt x="160969" y="188658"/>
                  <a:pt x="152111" y="227234"/>
                  <a:pt x="170399" y="256380"/>
                </a:cubicBezTo>
                <a:cubicBezTo>
                  <a:pt x="170685" y="256761"/>
                  <a:pt x="170970" y="257238"/>
                  <a:pt x="171256" y="257619"/>
                </a:cubicBezTo>
                <a:lnTo>
                  <a:pt x="102867" y="318293"/>
                </a:lnTo>
                <a:cubicBezTo>
                  <a:pt x="76482" y="296004"/>
                  <a:pt x="37049" y="299338"/>
                  <a:pt x="14760" y="325722"/>
                </a:cubicBezTo>
                <a:cubicBezTo>
                  <a:pt x="-7528" y="352107"/>
                  <a:pt x="-4195" y="391540"/>
                  <a:pt x="22190" y="413829"/>
                </a:cubicBezTo>
                <a:cubicBezTo>
                  <a:pt x="48574" y="436117"/>
                  <a:pt x="88007" y="432783"/>
                  <a:pt x="110296" y="406399"/>
                </a:cubicBezTo>
                <a:cubicBezTo>
                  <a:pt x="128203" y="385254"/>
                  <a:pt x="130013" y="354869"/>
                  <a:pt x="114773" y="331723"/>
                </a:cubicBezTo>
                <a:lnTo>
                  <a:pt x="183067" y="271049"/>
                </a:lnTo>
                <a:cubicBezTo>
                  <a:pt x="207546" y="291718"/>
                  <a:pt x="243646" y="290575"/>
                  <a:pt x="266696" y="268287"/>
                </a:cubicBezTo>
                <a:lnTo>
                  <a:pt x="329847" y="317436"/>
                </a:lnTo>
                <a:cubicBezTo>
                  <a:pt x="312797" y="347439"/>
                  <a:pt x="323370" y="385635"/>
                  <a:pt x="353374" y="402684"/>
                </a:cubicBezTo>
                <a:cubicBezTo>
                  <a:pt x="383378" y="419734"/>
                  <a:pt x="421573" y="409161"/>
                  <a:pt x="438623" y="379158"/>
                </a:cubicBezTo>
                <a:cubicBezTo>
                  <a:pt x="455672" y="349154"/>
                  <a:pt x="445100" y="310959"/>
                  <a:pt x="415096" y="293909"/>
                </a:cubicBezTo>
                <a:cubicBezTo>
                  <a:pt x="405666" y="288575"/>
                  <a:pt x="395094" y="285813"/>
                  <a:pt x="384235" y="285717"/>
                </a:cubicBezTo>
                <a:close/>
                <a:moveTo>
                  <a:pt x="384140" y="124935"/>
                </a:moveTo>
                <a:cubicBezTo>
                  <a:pt x="408810" y="124935"/>
                  <a:pt x="428812" y="144938"/>
                  <a:pt x="428812" y="169608"/>
                </a:cubicBezTo>
                <a:cubicBezTo>
                  <a:pt x="428812" y="194277"/>
                  <a:pt x="408810" y="214280"/>
                  <a:pt x="384140" y="214280"/>
                </a:cubicBezTo>
                <a:cubicBezTo>
                  <a:pt x="359470" y="214280"/>
                  <a:pt x="339468" y="194277"/>
                  <a:pt x="339468" y="169608"/>
                </a:cubicBezTo>
                <a:cubicBezTo>
                  <a:pt x="339468" y="144938"/>
                  <a:pt x="359470" y="124935"/>
                  <a:pt x="384140" y="124935"/>
                </a:cubicBezTo>
                <a:close/>
                <a:moveTo>
                  <a:pt x="107343" y="62451"/>
                </a:moveTo>
                <a:cubicBezTo>
                  <a:pt x="107343" y="37782"/>
                  <a:pt x="127346" y="17779"/>
                  <a:pt x="152015" y="17779"/>
                </a:cubicBezTo>
                <a:cubicBezTo>
                  <a:pt x="176685" y="17779"/>
                  <a:pt x="196688" y="37782"/>
                  <a:pt x="196688" y="62451"/>
                </a:cubicBezTo>
                <a:cubicBezTo>
                  <a:pt x="196688" y="87121"/>
                  <a:pt x="176685" y="107124"/>
                  <a:pt x="152015" y="107124"/>
                </a:cubicBezTo>
                <a:cubicBezTo>
                  <a:pt x="127346" y="107124"/>
                  <a:pt x="107343" y="87121"/>
                  <a:pt x="107343" y="62451"/>
                </a:cubicBezTo>
                <a:close/>
                <a:moveTo>
                  <a:pt x="62671" y="410685"/>
                </a:moveTo>
                <a:cubicBezTo>
                  <a:pt x="38001" y="410685"/>
                  <a:pt x="17999" y="390683"/>
                  <a:pt x="17999" y="366013"/>
                </a:cubicBezTo>
                <a:cubicBezTo>
                  <a:pt x="17999" y="341343"/>
                  <a:pt x="38001" y="321341"/>
                  <a:pt x="62671" y="321341"/>
                </a:cubicBezTo>
                <a:cubicBezTo>
                  <a:pt x="87341" y="321341"/>
                  <a:pt x="107343" y="341343"/>
                  <a:pt x="107343" y="366013"/>
                </a:cubicBezTo>
                <a:cubicBezTo>
                  <a:pt x="107343" y="390683"/>
                  <a:pt x="87341" y="410685"/>
                  <a:pt x="62671" y="410685"/>
                </a:cubicBezTo>
                <a:close/>
                <a:moveTo>
                  <a:pt x="223453" y="267810"/>
                </a:moveTo>
                <a:cubicBezTo>
                  <a:pt x="198783" y="267810"/>
                  <a:pt x="178781" y="247808"/>
                  <a:pt x="178781" y="223138"/>
                </a:cubicBezTo>
                <a:cubicBezTo>
                  <a:pt x="178781" y="198468"/>
                  <a:pt x="198783" y="178466"/>
                  <a:pt x="223453" y="178466"/>
                </a:cubicBezTo>
                <a:cubicBezTo>
                  <a:pt x="248123" y="178466"/>
                  <a:pt x="268125" y="198468"/>
                  <a:pt x="268125" y="223138"/>
                </a:cubicBezTo>
                <a:cubicBezTo>
                  <a:pt x="268125" y="247808"/>
                  <a:pt x="248123" y="267810"/>
                  <a:pt x="223453" y="267810"/>
                </a:cubicBezTo>
                <a:close/>
                <a:moveTo>
                  <a:pt x="384235" y="392778"/>
                </a:moveTo>
                <a:cubicBezTo>
                  <a:pt x="359565" y="392778"/>
                  <a:pt x="339563" y="372776"/>
                  <a:pt x="339563" y="348106"/>
                </a:cubicBezTo>
                <a:cubicBezTo>
                  <a:pt x="339563" y="323436"/>
                  <a:pt x="359565" y="303434"/>
                  <a:pt x="384235" y="303434"/>
                </a:cubicBezTo>
                <a:cubicBezTo>
                  <a:pt x="408905" y="303434"/>
                  <a:pt x="428907" y="323436"/>
                  <a:pt x="428907" y="348106"/>
                </a:cubicBezTo>
                <a:cubicBezTo>
                  <a:pt x="428907" y="372776"/>
                  <a:pt x="408905" y="392778"/>
                  <a:pt x="384235" y="392778"/>
                </a:cubicBez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AECFD6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1" name="Полилиния: фигура 4">
            <a:extLst>
              <a:ext uri="{FF2B5EF4-FFF2-40B4-BE49-F238E27FC236}">
                <a16:creationId xmlns:a16="http://schemas.microsoft.com/office/drawing/2014/main" id="{9A2F7666-20B4-919F-9362-84BB421A1666}"/>
              </a:ext>
            </a:extLst>
          </p:cNvPr>
          <p:cNvSpPr>
            <a:spLocks noChangeAspect="1"/>
          </p:cNvSpPr>
          <p:nvPr/>
        </p:nvSpPr>
        <p:spPr>
          <a:xfrm>
            <a:off x="7920139" y="4295617"/>
            <a:ext cx="493786" cy="493881"/>
          </a:xfrm>
          <a:custGeom>
            <a:avLst/>
            <a:gdLst>
              <a:gd name="connsiteX0" fmla="*/ 493749 w 493786"/>
              <a:gd name="connsiteY0" fmla="*/ 267690 h 493881"/>
              <a:gd name="connsiteX1" fmla="*/ 226097 w 493786"/>
              <a:gd name="connsiteY1" fmla="*/ 492956 h 493881"/>
              <a:gd name="connsiteX2" fmla="*/ 926 w 493786"/>
              <a:gd name="connsiteY2" fmla="*/ 225304 h 493881"/>
              <a:gd name="connsiteX3" fmla="*/ 226192 w 493786"/>
              <a:gd name="connsiteY3" fmla="*/ 38 h 493881"/>
              <a:gd name="connsiteX4" fmla="*/ 236860 w 493786"/>
              <a:gd name="connsiteY4" fmla="*/ 9086 h 493881"/>
              <a:gd name="connsiteX5" fmla="*/ 227811 w 493786"/>
              <a:gd name="connsiteY5" fmla="*/ 19754 h 493881"/>
              <a:gd name="connsiteX6" fmla="*/ 20547 w 493786"/>
              <a:gd name="connsiteY6" fmla="*/ 265976 h 493881"/>
              <a:gd name="connsiteX7" fmla="*/ 266768 w 493786"/>
              <a:gd name="connsiteY7" fmla="*/ 473240 h 493881"/>
              <a:gd name="connsiteX8" fmla="*/ 474032 w 493786"/>
              <a:gd name="connsiteY8" fmla="*/ 265976 h 493881"/>
              <a:gd name="connsiteX9" fmla="*/ 484700 w 493786"/>
              <a:gd name="connsiteY9" fmla="*/ 256927 h 493881"/>
              <a:gd name="connsiteX10" fmla="*/ 493749 w 493786"/>
              <a:gd name="connsiteY10" fmla="*/ 267595 h 493881"/>
              <a:gd name="connsiteX11" fmla="*/ 246766 w 493786"/>
              <a:gd name="connsiteY11" fmla="*/ 257022 h 493881"/>
              <a:gd name="connsiteX12" fmla="*/ 385069 w 493786"/>
              <a:gd name="connsiteY12" fmla="*/ 257022 h 493881"/>
              <a:gd name="connsiteX13" fmla="*/ 394975 w 493786"/>
              <a:gd name="connsiteY13" fmla="*/ 247116 h 493881"/>
              <a:gd name="connsiteX14" fmla="*/ 385069 w 493786"/>
              <a:gd name="connsiteY14" fmla="*/ 237210 h 493881"/>
              <a:gd name="connsiteX15" fmla="*/ 256577 w 493786"/>
              <a:gd name="connsiteY15" fmla="*/ 237210 h 493881"/>
              <a:gd name="connsiteX16" fmla="*/ 256577 w 493786"/>
              <a:gd name="connsiteY16" fmla="*/ 108718 h 493881"/>
              <a:gd name="connsiteX17" fmla="*/ 246671 w 493786"/>
              <a:gd name="connsiteY17" fmla="*/ 98812 h 493881"/>
              <a:gd name="connsiteX18" fmla="*/ 236765 w 493786"/>
              <a:gd name="connsiteY18" fmla="*/ 108718 h 493881"/>
              <a:gd name="connsiteX19" fmla="*/ 236765 w 493786"/>
              <a:gd name="connsiteY19" fmla="*/ 247021 h 493881"/>
              <a:gd name="connsiteX20" fmla="*/ 246671 w 493786"/>
              <a:gd name="connsiteY20" fmla="*/ 256927 h 493881"/>
              <a:gd name="connsiteX21" fmla="*/ 325823 w 493786"/>
              <a:gd name="connsiteY21" fmla="*/ 39662 h 493881"/>
              <a:gd name="connsiteX22" fmla="*/ 345540 w 493786"/>
              <a:gd name="connsiteY22" fmla="*/ 19945 h 493881"/>
              <a:gd name="connsiteX23" fmla="*/ 325823 w 493786"/>
              <a:gd name="connsiteY23" fmla="*/ 228 h 493881"/>
              <a:gd name="connsiteX24" fmla="*/ 306107 w 493786"/>
              <a:gd name="connsiteY24" fmla="*/ 19945 h 493881"/>
              <a:gd name="connsiteX25" fmla="*/ 325823 w 493786"/>
              <a:gd name="connsiteY25" fmla="*/ 39662 h 493881"/>
              <a:gd name="connsiteX26" fmla="*/ 414787 w 493786"/>
              <a:gd name="connsiteY26" fmla="*/ 98907 h 493881"/>
              <a:gd name="connsiteX27" fmla="*/ 434504 w 493786"/>
              <a:gd name="connsiteY27" fmla="*/ 79190 h 493881"/>
              <a:gd name="connsiteX28" fmla="*/ 414787 w 493786"/>
              <a:gd name="connsiteY28" fmla="*/ 59474 h 493881"/>
              <a:gd name="connsiteX29" fmla="*/ 395070 w 493786"/>
              <a:gd name="connsiteY29" fmla="*/ 79190 h 493881"/>
              <a:gd name="connsiteX30" fmla="*/ 414787 w 493786"/>
              <a:gd name="connsiteY30" fmla="*/ 98907 h 493881"/>
              <a:gd name="connsiteX31" fmla="*/ 474032 w 493786"/>
              <a:gd name="connsiteY31" fmla="*/ 187871 h 493881"/>
              <a:gd name="connsiteX32" fmla="*/ 493749 w 493786"/>
              <a:gd name="connsiteY32" fmla="*/ 168154 h 493881"/>
              <a:gd name="connsiteX33" fmla="*/ 474032 w 493786"/>
              <a:gd name="connsiteY33" fmla="*/ 148437 h 493881"/>
              <a:gd name="connsiteX34" fmla="*/ 454316 w 493786"/>
              <a:gd name="connsiteY34" fmla="*/ 168154 h 493881"/>
              <a:gd name="connsiteX35" fmla="*/ 474032 w 493786"/>
              <a:gd name="connsiteY35" fmla="*/ 187871 h 49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93786" h="493881">
                <a:moveTo>
                  <a:pt x="493749" y="267690"/>
                </a:moveTo>
                <a:cubicBezTo>
                  <a:pt x="482033" y="403802"/>
                  <a:pt x="362209" y="504672"/>
                  <a:pt x="226097" y="492956"/>
                </a:cubicBezTo>
                <a:cubicBezTo>
                  <a:pt x="90080" y="481241"/>
                  <a:pt x="-10790" y="361416"/>
                  <a:pt x="926" y="225304"/>
                </a:cubicBezTo>
                <a:cubicBezTo>
                  <a:pt x="11213" y="105384"/>
                  <a:pt x="106272" y="10325"/>
                  <a:pt x="226192" y="38"/>
                </a:cubicBezTo>
                <a:cubicBezTo>
                  <a:pt x="231621" y="-439"/>
                  <a:pt x="236479" y="3657"/>
                  <a:pt x="236860" y="9086"/>
                </a:cubicBezTo>
                <a:cubicBezTo>
                  <a:pt x="237336" y="14516"/>
                  <a:pt x="233240" y="19373"/>
                  <a:pt x="227811" y="19754"/>
                </a:cubicBezTo>
                <a:cubicBezTo>
                  <a:pt x="102557" y="30518"/>
                  <a:pt x="9784" y="140722"/>
                  <a:pt x="20547" y="265976"/>
                </a:cubicBezTo>
                <a:cubicBezTo>
                  <a:pt x="31310" y="391229"/>
                  <a:pt x="141515" y="484003"/>
                  <a:pt x="266768" y="473240"/>
                </a:cubicBezTo>
                <a:cubicBezTo>
                  <a:pt x="377068" y="463810"/>
                  <a:pt x="464603" y="376275"/>
                  <a:pt x="474032" y="265976"/>
                </a:cubicBezTo>
                <a:cubicBezTo>
                  <a:pt x="474509" y="260546"/>
                  <a:pt x="479271" y="256451"/>
                  <a:pt x="484700" y="256927"/>
                </a:cubicBezTo>
                <a:cubicBezTo>
                  <a:pt x="490130" y="257403"/>
                  <a:pt x="494225" y="262166"/>
                  <a:pt x="493749" y="267595"/>
                </a:cubicBezTo>
                <a:close/>
                <a:moveTo>
                  <a:pt x="246766" y="257022"/>
                </a:moveTo>
                <a:lnTo>
                  <a:pt x="385069" y="257022"/>
                </a:lnTo>
                <a:cubicBezTo>
                  <a:pt x="390498" y="257022"/>
                  <a:pt x="394975" y="252641"/>
                  <a:pt x="394975" y="247116"/>
                </a:cubicBezTo>
                <a:cubicBezTo>
                  <a:pt x="394975" y="241592"/>
                  <a:pt x="390593" y="237210"/>
                  <a:pt x="385069" y="237210"/>
                </a:cubicBezTo>
                <a:lnTo>
                  <a:pt x="256577" y="237210"/>
                </a:lnTo>
                <a:lnTo>
                  <a:pt x="256577" y="108718"/>
                </a:lnTo>
                <a:cubicBezTo>
                  <a:pt x="256577" y="103289"/>
                  <a:pt x="252195" y="98812"/>
                  <a:pt x="246671" y="98812"/>
                </a:cubicBezTo>
                <a:cubicBezTo>
                  <a:pt x="241146" y="98812"/>
                  <a:pt x="236765" y="103193"/>
                  <a:pt x="236765" y="108718"/>
                </a:cubicBezTo>
                <a:lnTo>
                  <a:pt x="236765" y="247021"/>
                </a:lnTo>
                <a:cubicBezTo>
                  <a:pt x="236765" y="252450"/>
                  <a:pt x="241146" y="256927"/>
                  <a:pt x="246671" y="256927"/>
                </a:cubicBezTo>
                <a:close/>
                <a:moveTo>
                  <a:pt x="325823" y="39662"/>
                </a:moveTo>
                <a:cubicBezTo>
                  <a:pt x="336777" y="39662"/>
                  <a:pt x="345540" y="30803"/>
                  <a:pt x="345540" y="19945"/>
                </a:cubicBezTo>
                <a:cubicBezTo>
                  <a:pt x="345540" y="9086"/>
                  <a:pt x="336682" y="228"/>
                  <a:pt x="325823" y="228"/>
                </a:cubicBezTo>
                <a:cubicBezTo>
                  <a:pt x="314965" y="228"/>
                  <a:pt x="306107" y="9086"/>
                  <a:pt x="306107" y="19945"/>
                </a:cubicBezTo>
                <a:cubicBezTo>
                  <a:pt x="306107" y="30803"/>
                  <a:pt x="314965" y="39662"/>
                  <a:pt x="325823" y="39662"/>
                </a:cubicBezTo>
                <a:close/>
                <a:moveTo>
                  <a:pt x="414787" y="98907"/>
                </a:moveTo>
                <a:cubicBezTo>
                  <a:pt x="425741" y="98907"/>
                  <a:pt x="434504" y="90049"/>
                  <a:pt x="434504" y="79190"/>
                </a:cubicBezTo>
                <a:cubicBezTo>
                  <a:pt x="434504" y="68332"/>
                  <a:pt x="425645" y="59474"/>
                  <a:pt x="414787" y="59474"/>
                </a:cubicBezTo>
                <a:cubicBezTo>
                  <a:pt x="403928" y="59474"/>
                  <a:pt x="395070" y="68332"/>
                  <a:pt x="395070" y="79190"/>
                </a:cubicBezTo>
                <a:cubicBezTo>
                  <a:pt x="395070" y="90049"/>
                  <a:pt x="403928" y="98907"/>
                  <a:pt x="414787" y="98907"/>
                </a:cubicBezTo>
                <a:close/>
                <a:moveTo>
                  <a:pt x="474032" y="187871"/>
                </a:moveTo>
                <a:cubicBezTo>
                  <a:pt x="484986" y="187871"/>
                  <a:pt x="493749" y="179012"/>
                  <a:pt x="493749" y="168154"/>
                </a:cubicBezTo>
                <a:cubicBezTo>
                  <a:pt x="493749" y="157295"/>
                  <a:pt x="484891" y="148437"/>
                  <a:pt x="474032" y="148437"/>
                </a:cubicBezTo>
                <a:cubicBezTo>
                  <a:pt x="463174" y="148437"/>
                  <a:pt x="454316" y="157295"/>
                  <a:pt x="454316" y="168154"/>
                </a:cubicBezTo>
                <a:cubicBezTo>
                  <a:pt x="454316" y="179012"/>
                  <a:pt x="463174" y="187871"/>
                  <a:pt x="474032" y="187871"/>
                </a:cubicBez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AECFD6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2" name="Полилиния: фигура 14">
            <a:extLst>
              <a:ext uri="{FF2B5EF4-FFF2-40B4-BE49-F238E27FC236}">
                <a16:creationId xmlns:a16="http://schemas.microsoft.com/office/drawing/2014/main" id="{614CA762-9EF8-BBC0-3B04-7FD2B75FBAF2}"/>
              </a:ext>
            </a:extLst>
          </p:cNvPr>
          <p:cNvSpPr>
            <a:spLocks noChangeAspect="1"/>
          </p:cNvSpPr>
          <p:nvPr/>
        </p:nvSpPr>
        <p:spPr>
          <a:xfrm>
            <a:off x="2165200" y="5927025"/>
            <a:ext cx="482175" cy="428696"/>
          </a:xfrm>
          <a:custGeom>
            <a:avLst/>
            <a:gdLst>
              <a:gd name="connsiteX0" fmla="*/ 358732 w 482175"/>
              <a:gd name="connsiteY0" fmla="*/ 339332 h 428696"/>
              <a:gd name="connsiteX1" fmla="*/ 196045 w 482175"/>
              <a:gd name="connsiteY1" fmla="*/ 339332 h 428696"/>
              <a:gd name="connsiteX2" fmla="*/ 89365 w 482175"/>
              <a:gd name="connsiteY2" fmla="*/ 428296 h 428696"/>
              <a:gd name="connsiteX3" fmla="*/ 401 w 482175"/>
              <a:gd name="connsiteY3" fmla="*/ 321616 h 428696"/>
              <a:gd name="connsiteX4" fmla="*/ 19642 w 482175"/>
              <a:gd name="connsiteY4" fmla="*/ 271514 h 428696"/>
              <a:gd name="connsiteX5" fmla="*/ 32119 w 482175"/>
              <a:gd name="connsiteY5" fmla="*/ 269704 h 428696"/>
              <a:gd name="connsiteX6" fmla="*/ 33929 w 482175"/>
              <a:gd name="connsiteY6" fmla="*/ 282182 h 428696"/>
              <a:gd name="connsiteX7" fmla="*/ 17832 w 482175"/>
              <a:gd name="connsiteY7" fmla="*/ 330379 h 428696"/>
              <a:gd name="connsiteX8" fmla="*/ 98223 w 482175"/>
              <a:gd name="connsiteY8" fmla="*/ 410770 h 428696"/>
              <a:gd name="connsiteX9" fmla="*/ 178614 w 482175"/>
              <a:gd name="connsiteY9" fmla="*/ 330379 h 428696"/>
              <a:gd name="connsiteX10" fmla="*/ 187568 w 482175"/>
              <a:gd name="connsiteY10" fmla="*/ 321425 h 428696"/>
              <a:gd name="connsiteX11" fmla="*/ 358827 w 482175"/>
              <a:gd name="connsiteY11" fmla="*/ 321425 h 428696"/>
              <a:gd name="connsiteX12" fmla="*/ 393022 w 482175"/>
              <a:gd name="connsiteY12" fmla="*/ 305137 h 428696"/>
              <a:gd name="connsiteX13" fmla="*/ 409310 w 482175"/>
              <a:gd name="connsiteY13" fmla="*/ 339332 h 428696"/>
              <a:gd name="connsiteX14" fmla="*/ 375115 w 482175"/>
              <a:gd name="connsiteY14" fmla="*/ 355620 h 428696"/>
              <a:gd name="connsiteX15" fmla="*/ 358827 w 482175"/>
              <a:gd name="connsiteY15" fmla="*/ 339332 h 428696"/>
              <a:gd name="connsiteX16" fmla="*/ 98223 w 482175"/>
              <a:gd name="connsiteY16" fmla="*/ 357239 h 428696"/>
              <a:gd name="connsiteX17" fmla="*/ 124988 w 482175"/>
              <a:gd name="connsiteY17" fmla="*/ 330474 h 428696"/>
              <a:gd name="connsiteX18" fmla="*/ 119083 w 482175"/>
              <a:gd name="connsiteY18" fmla="*/ 313615 h 428696"/>
              <a:gd name="connsiteX19" fmla="*/ 201950 w 482175"/>
              <a:gd name="connsiteY19" fmla="*/ 179026 h 428696"/>
              <a:gd name="connsiteX20" fmla="*/ 198998 w 482175"/>
              <a:gd name="connsiteY20" fmla="*/ 166739 h 428696"/>
              <a:gd name="connsiteX21" fmla="*/ 198998 w 482175"/>
              <a:gd name="connsiteY21" fmla="*/ 166739 h 428696"/>
              <a:gd name="connsiteX22" fmla="*/ 172708 w 482175"/>
              <a:gd name="connsiteY22" fmla="*/ 56154 h 428696"/>
              <a:gd name="connsiteX23" fmla="*/ 283294 w 482175"/>
              <a:gd name="connsiteY23" fmla="*/ 29865 h 428696"/>
              <a:gd name="connsiteX24" fmla="*/ 314726 w 482175"/>
              <a:gd name="connsiteY24" fmla="*/ 66060 h 428696"/>
              <a:gd name="connsiteX25" fmla="*/ 326252 w 482175"/>
              <a:gd name="connsiteY25" fmla="*/ 71108 h 428696"/>
              <a:gd name="connsiteX26" fmla="*/ 331300 w 482175"/>
              <a:gd name="connsiteY26" fmla="*/ 59583 h 428696"/>
              <a:gd name="connsiteX27" fmla="*/ 331014 w 482175"/>
              <a:gd name="connsiteY27" fmla="*/ 58916 h 428696"/>
              <a:gd name="connsiteX28" fmla="*/ 201665 w 482175"/>
              <a:gd name="connsiteY28" fmla="*/ 8243 h 428696"/>
              <a:gd name="connsiteX29" fmla="*/ 150991 w 482175"/>
              <a:gd name="connsiteY29" fmla="*/ 137593 h 428696"/>
              <a:gd name="connsiteX30" fmla="*/ 182043 w 482175"/>
              <a:gd name="connsiteY30" fmla="*/ 176836 h 428696"/>
              <a:gd name="connsiteX31" fmla="*/ 103652 w 482175"/>
              <a:gd name="connsiteY31" fmla="*/ 304185 h 428696"/>
              <a:gd name="connsiteX32" fmla="*/ 98032 w 482175"/>
              <a:gd name="connsiteY32" fmla="*/ 303613 h 428696"/>
              <a:gd name="connsiteX33" fmla="*/ 71267 w 482175"/>
              <a:gd name="connsiteY33" fmla="*/ 330379 h 428696"/>
              <a:gd name="connsiteX34" fmla="*/ 98032 w 482175"/>
              <a:gd name="connsiteY34" fmla="*/ 357144 h 428696"/>
              <a:gd name="connsiteX35" fmla="*/ 383973 w 482175"/>
              <a:gd name="connsiteY35" fmla="*/ 232271 h 428696"/>
              <a:gd name="connsiteX36" fmla="*/ 340349 w 482175"/>
              <a:gd name="connsiteY36" fmla="*/ 242463 h 428696"/>
              <a:gd name="connsiteX37" fmla="*/ 261958 w 482175"/>
              <a:gd name="connsiteY37" fmla="*/ 115209 h 428696"/>
              <a:gd name="connsiteX38" fmla="*/ 258148 w 482175"/>
              <a:gd name="connsiteY38" fmla="*/ 77490 h 428696"/>
              <a:gd name="connsiteX39" fmla="*/ 220429 w 482175"/>
              <a:gd name="connsiteY39" fmla="*/ 81300 h 428696"/>
              <a:gd name="connsiteX40" fmla="*/ 224239 w 482175"/>
              <a:gd name="connsiteY40" fmla="*/ 119019 h 428696"/>
              <a:gd name="connsiteX41" fmla="*/ 241098 w 482175"/>
              <a:gd name="connsiteY41" fmla="*/ 125020 h 428696"/>
              <a:gd name="connsiteX42" fmla="*/ 246718 w 482175"/>
              <a:gd name="connsiteY42" fmla="*/ 124448 h 428696"/>
              <a:gd name="connsiteX43" fmla="*/ 329585 w 482175"/>
              <a:gd name="connsiteY43" fmla="*/ 259036 h 428696"/>
              <a:gd name="connsiteX44" fmla="*/ 341873 w 482175"/>
              <a:gd name="connsiteY44" fmla="*/ 261989 h 428696"/>
              <a:gd name="connsiteX45" fmla="*/ 452362 w 482175"/>
              <a:gd name="connsiteY45" fmla="*/ 288469 h 428696"/>
              <a:gd name="connsiteX46" fmla="*/ 425883 w 482175"/>
              <a:gd name="connsiteY46" fmla="*/ 398959 h 428696"/>
              <a:gd name="connsiteX47" fmla="*/ 383973 w 482175"/>
              <a:gd name="connsiteY47" fmla="*/ 410770 h 428696"/>
              <a:gd name="connsiteX48" fmla="*/ 375019 w 482175"/>
              <a:gd name="connsiteY48" fmla="*/ 419723 h 428696"/>
              <a:gd name="connsiteX49" fmla="*/ 383973 w 482175"/>
              <a:gd name="connsiteY49" fmla="*/ 428677 h 428696"/>
              <a:gd name="connsiteX50" fmla="*/ 482176 w 482175"/>
              <a:gd name="connsiteY50" fmla="*/ 330474 h 428696"/>
              <a:gd name="connsiteX51" fmla="*/ 383973 w 482175"/>
              <a:gd name="connsiteY51" fmla="*/ 232271 h 42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82175" h="428696">
                <a:moveTo>
                  <a:pt x="358732" y="339332"/>
                </a:moveTo>
                <a:lnTo>
                  <a:pt x="196045" y="339332"/>
                </a:lnTo>
                <a:cubicBezTo>
                  <a:pt x="191092" y="393339"/>
                  <a:pt x="143372" y="433153"/>
                  <a:pt x="89365" y="428296"/>
                </a:cubicBezTo>
                <a:cubicBezTo>
                  <a:pt x="35358" y="423343"/>
                  <a:pt x="-4456" y="375622"/>
                  <a:pt x="401" y="321616"/>
                </a:cubicBezTo>
                <a:cubicBezTo>
                  <a:pt x="2020" y="303423"/>
                  <a:pt x="8688" y="286087"/>
                  <a:pt x="19642" y="271514"/>
                </a:cubicBezTo>
                <a:cubicBezTo>
                  <a:pt x="22594" y="267609"/>
                  <a:pt x="28214" y="266752"/>
                  <a:pt x="32119" y="269704"/>
                </a:cubicBezTo>
                <a:cubicBezTo>
                  <a:pt x="36025" y="272657"/>
                  <a:pt x="36882" y="278277"/>
                  <a:pt x="33929" y="282182"/>
                </a:cubicBezTo>
                <a:cubicBezTo>
                  <a:pt x="23452" y="296089"/>
                  <a:pt x="17832" y="313043"/>
                  <a:pt x="17832" y="330379"/>
                </a:cubicBezTo>
                <a:cubicBezTo>
                  <a:pt x="17832" y="374765"/>
                  <a:pt x="53836" y="410770"/>
                  <a:pt x="98223" y="410770"/>
                </a:cubicBezTo>
                <a:cubicBezTo>
                  <a:pt x="142610" y="410770"/>
                  <a:pt x="178614" y="374765"/>
                  <a:pt x="178614" y="330379"/>
                </a:cubicBezTo>
                <a:cubicBezTo>
                  <a:pt x="178614" y="325426"/>
                  <a:pt x="182615" y="321425"/>
                  <a:pt x="187568" y="321425"/>
                </a:cubicBezTo>
                <a:lnTo>
                  <a:pt x="358827" y="321425"/>
                </a:lnTo>
                <a:cubicBezTo>
                  <a:pt x="363780" y="307519"/>
                  <a:pt x="379020" y="300184"/>
                  <a:pt x="393022" y="305137"/>
                </a:cubicBezTo>
                <a:cubicBezTo>
                  <a:pt x="406928" y="310090"/>
                  <a:pt x="414262" y="325330"/>
                  <a:pt x="409310" y="339332"/>
                </a:cubicBezTo>
                <a:cubicBezTo>
                  <a:pt x="404357" y="353239"/>
                  <a:pt x="389116" y="360573"/>
                  <a:pt x="375115" y="355620"/>
                </a:cubicBezTo>
                <a:cubicBezTo>
                  <a:pt x="367495" y="352953"/>
                  <a:pt x="361494" y="346952"/>
                  <a:pt x="358827" y="339332"/>
                </a:cubicBezTo>
                <a:close/>
                <a:moveTo>
                  <a:pt x="98223" y="357239"/>
                </a:moveTo>
                <a:cubicBezTo>
                  <a:pt x="112987" y="357239"/>
                  <a:pt x="124988" y="345238"/>
                  <a:pt x="124988" y="330474"/>
                </a:cubicBezTo>
                <a:cubicBezTo>
                  <a:pt x="124988" y="324378"/>
                  <a:pt x="122893" y="318377"/>
                  <a:pt x="119083" y="313615"/>
                </a:cubicBezTo>
                <a:lnTo>
                  <a:pt x="201950" y="179026"/>
                </a:lnTo>
                <a:cubicBezTo>
                  <a:pt x="204522" y="174835"/>
                  <a:pt x="203284" y="169311"/>
                  <a:pt x="198998" y="166739"/>
                </a:cubicBezTo>
                <a:cubicBezTo>
                  <a:pt x="198998" y="166739"/>
                  <a:pt x="198998" y="166739"/>
                  <a:pt x="198998" y="166739"/>
                </a:cubicBezTo>
                <a:cubicBezTo>
                  <a:pt x="161183" y="143498"/>
                  <a:pt x="149468" y="93968"/>
                  <a:pt x="172708" y="56154"/>
                </a:cubicBezTo>
                <a:cubicBezTo>
                  <a:pt x="195949" y="18340"/>
                  <a:pt x="245479" y="6624"/>
                  <a:pt x="283294" y="29865"/>
                </a:cubicBezTo>
                <a:cubicBezTo>
                  <a:pt x="297200" y="38437"/>
                  <a:pt x="308249" y="51106"/>
                  <a:pt x="314726" y="66060"/>
                </a:cubicBezTo>
                <a:cubicBezTo>
                  <a:pt x="316536" y="70632"/>
                  <a:pt x="321679" y="72918"/>
                  <a:pt x="326252" y="71108"/>
                </a:cubicBezTo>
                <a:cubicBezTo>
                  <a:pt x="330824" y="69298"/>
                  <a:pt x="333110" y="64155"/>
                  <a:pt x="331300" y="59583"/>
                </a:cubicBezTo>
                <a:cubicBezTo>
                  <a:pt x="331300" y="59392"/>
                  <a:pt x="331109" y="59202"/>
                  <a:pt x="331014" y="58916"/>
                </a:cubicBezTo>
                <a:cubicBezTo>
                  <a:pt x="309297" y="9196"/>
                  <a:pt x="251385" y="-13474"/>
                  <a:pt x="201665" y="8243"/>
                </a:cubicBezTo>
                <a:cubicBezTo>
                  <a:pt x="151944" y="29960"/>
                  <a:pt x="129274" y="87872"/>
                  <a:pt x="150991" y="137593"/>
                </a:cubicBezTo>
                <a:cubicBezTo>
                  <a:pt x="157754" y="153118"/>
                  <a:pt x="168518" y="166644"/>
                  <a:pt x="182043" y="176836"/>
                </a:cubicBezTo>
                <a:lnTo>
                  <a:pt x="103652" y="304185"/>
                </a:lnTo>
                <a:cubicBezTo>
                  <a:pt x="101843" y="303804"/>
                  <a:pt x="99937" y="303613"/>
                  <a:pt x="98032" y="303613"/>
                </a:cubicBezTo>
                <a:cubicBezTo>
                  <a:pt x="83269" y="303613"/>
                  <a:pt x="71267" y="315615"/>
                  <a:pt x="71267" y="330379"/>
                </a:cubicBezTo>
                <a:cubicBezTo>
                  <a:pt x="71267" y="345142"/>
                  <a:pt x="83269" y="357144"/>
                  <a:pt x="98032" y="357144"/>
                </a:cubicBezTo>
                <a:close/>
                <a:moveTo>
                  <a:pt x="383973" y="232271"/>
                </a:moveTo>
                <a:cubicBezTo>
                  <a:pt x="368828" y="232271"/>
                  <a:pt x="353874" y="235795"/>
                  <a:pt x="340349" y="242463"/>
                </a:cubicBezTo>
                <a:lnTo>
                  <a:pt x="261958" y="115209"/>
                </a:lnTo>
                <a:cubicBezTo>
                  <a:pt x="271292" y="103779"/>
                  <a:pt x="269578" y="86824"/>
                  <a:pt x="258148" y="77490"/>
                </a:cubicBezTo>
                <a:cubicBezTo>
                  <a:pt x="246718" y="68155"/>
                  <a:pt x="229763" y="69870"/>
                  <a:pt x="220429" y="81300"/>
                </a:cubicBezTo>
                <a:cubicBezTo>
                  <a:pt x="211094" y="92730"/>
                  <a:pt x="212809" y="109684"/>
                  <a:pt x="224239" y="119019"/>
                </a:cubicBezTo>
                <a:cubicBezTo>
                  <a:pt x="229001" y="122924"/>
                  <a:pt x="235002" y="125020"/>
                  <a:pt x="241098" y="125020"/>
                </a:cubicBezTo>
                <a:cubicBezTo>
                  <a:pt x="243003" y="125020"/>
                  <a:pt x="244908" y="124829"/>
                  <a:pt x="246718" y="124448"/>
                </a:cubicBezTo>
                <a:lnTo>
                  <a:pt x="329585" y="259036"/>
                </a:lnTo>
                <a:cubicBezTo>
                  <a:pt x="332157" y="263227"/>
                  <a:pt x="337682" y="264561"/>
                  <a:pt x="341873" y="261989"/>
                </a:cubicBezTo>
                <a:cubicBezTo>
                  <a:pt x="379687" y="238748"/>
                  <a:pt x="429217" y="250654"/>
                  <a:pt x="452362" y="288469"/>
                </a:cubicBezTo>
                <a:cubicBezTo>
                  <a:pt x="475603" y="326283"/>
                  <a:pt x="463697" y="375813"/>
                  <a:pt x="425883" y="398959"/>
                </a:cubicBezTo>
                <a:cubicBezTo>
                  <a:pt x="413310" y="406674"/>
                  <a:pt x="398737" y="410770"/>
                  <a:pt x="383973" y="410770"/>
                </a:cubicBezTo>
                <a:cubicBezTo>
                  <a:pt x="379020" y="410770"/>
                  <a:pt x="375019" y="414770"/>
                  <a:pt x="375019" y="419723"/>
                </a:cubicBezTo>
                <a:cubicBezTo>
                  <a:pt x="375019" y="424676"/>
                  <a:pt x="379020" y="428677"/>
                  <a:pt x="383973" y="428677"/>
                </a:cubicBezTo>
                <a:cubicBezTo>
                  <a:pt x="438265" y="428677"/>
                  <a:pt x="482176" y="384671"/>
                  <a:pt x="482176" y="330474"/>
                </a:cubicBezTo>
                <a:cubicBezTo>
                  <a:pt x="482176" y="276277"/>
                  <a:pt x="438170" y="232271"/>
                  <a:pt x="383973" y="232271"/>
                </a:cubicBez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AECFD6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3" name="Полилиния: фигура 9">
            <a:extLst>
              <a:ext uri="{FF2B5EF4-FFF2-40B4-BE49-F238E27FC236}">
                <a16:creationId xmlns:a16="http://schemas.microsoft.com/office/drawing/2014/main" id="{7B9D123E-BEA4-4D47-F890-A0148F0EC44F}"/>
              </a:ext>
            </a:extLst>
          </p:cNvPr>
          <p:cNvSpPr>
            <a:spLocks noChangeAspect="1"/>
          </p:cNvSpPr>
          <p:nvPr/>
        </p:nvSpPr>
        <p:spPr>
          <a:xfrm>
            <a:off x="7925982" y="5934444"/>
            <a:ext cx="500062" cy="482344"/>
          </a:xfrm>
          <a:custGeom>
            <a:avLst/>
            <a:gdLst>
              <a:gd name="connsiteX0" fmla="*/ 481775 w 500062"/>
              <a:gd name="connsiteY0" fmla="*/ 71822 h 482344"/>
              <a:gd name="connsiteX1" fmla="*/ 393383 w 500062"/>
              <a:gd name="connsiteY1" fmla="*/ 71822 h 482344"/>
              <a:gd name="connsiteX2" fmla="*/ 393383 w 500062"/>
              <a:gd name="connsiteY2" fmla="*/ 71822 h 482344"/>
              <a:gd name="connsiteX3" fmla="*/ 393383 w 500062"/>
              <a:gd name="connsiteY3" fmla="*/ 71822 h 482344"/>
              <a:gd name="connsiteX4" fmla="*/ 380238 w 500062"/>
              <a:gd name="connsiteY4" fmla="*/ 91158 h 482344"/>
              <a:gd name="connsiteX5" fmla="*/ 303085 w 500062"/>
              <a:gd name="connsiteY5" fmla="*/ 70107 h 482344"/>
              <a:gd name="connsiteX6" fmla="*/ 248698 w 500062"/>
              <a:gd name="connsiteY6" fmla="*/ 480 h 482344"/>
              <a:gd name="connsiteX7" fmla="*/ 196977 w 500062"/>
              <a:gd name="connsiteY7" fmla="*/ 18291 h 482344"/>
              <a:gd name="connsiteX8" fmla="*/ 196977 w 500062"/>
              <a:gd name="connsiteY8" fmla="*/ 18291 h 482344"/>
              <a:gd name="connsiteX9" fmla="*/ 189167 w 500062"/>
              <a:gd name="connsiteY9" fmla="*/ 97254 h 482344"/>
              <a:gd name="connsiteX10" fmla="*/ 102489 w 500062"/>
              <a:gd name="connsiteY10" fmla="*/ 175263 h 482344"/>
              <a:gd name="connsiteX11" fmla="*/ 18288 w 500062"/>
              <a:gd name="connsiteY11" fmla="*/ 179073 h 482344"/>
              <a:gd name="connsiteX12" fmla="*/ 18288 w 500062"/>
              <a:gd name="connsiteY12" fmla="*/ 179073 h 482344"/>
              <a:gd name="connsiteX13" fmla="*/ 18288 w 500062"/>
              <a:gd name="connsiteY13" fmla="*/ 267465 h 482344"/>
              <a:gd name="connsiteX14" fmla="*/ 106680 w 500062"/>
              <a:gd name="connsiteY14" fmla="*/ 267465 h 482344"/>
              <a:gd name="connsiteX15" fmla="*/ 107061 w 500062"/>
              <a:gd name="connsiteY15" fmla="*/ 267084 h 482344"/>
              <a:gd name="connsiteX16" fmla="*/ 275177 w 500062"/>
              <a:gd name="connsiteY16" fmla="*/ 390433 h 482344"/>
              <a:gd name="connsiteX17" fmla="*/ 300990 w 500062"/>
              <a:gd name="connsiteY17" fmla="*/ 475015 h 482344"/>
              <a:gd name="connsiteX18" fmla="*/ 385572 w 500062"/>
              <a:gd name="connsiteY18" fmla="*/ 449202 h 482344"/>
              <a:gd name="connsiteX19" fmla="*/ 359759 w 500062"/>
              <a:gd name="connsiteY19" fmla="*/ 364620 h 482344"/>
              <a:gd name="connsiteX20" fmla="*/ 359378 w 500062"/>
              <a:gd name="connsiteY20" fmla="*/ 364430 h 482344"/>
              <a:gd name="connsiteX21" fmla="*/ 425386 w 500062"/>
              <a:gd name="connsiteY21" fmla="*/ 177454 h 482344"/>
              <a:gd name="connsiteX22" fmla="*/ 437578 w 500062"/>
              <a:gd name="connsiteY22" fmla="*/ 178692 h 482344"/>
              <a:gd name="connsiteX23" fmla="*/ 500063 w 500062"/>
              <a:gd name="connsiteY23" fmla="*/ 116208 h 482344"/>
              <a:gd name="connsiteX24" fmla="*/ 481775 w 500062"/>
              <a:gd name="connsiteY24" fmla="*/ 72012 h 482344"/>
              <a:gd name="connsiteX25" fmla="*/ 481775 w 500062"/>
              <a:gd name="connsiteY25" fmla="*/ 72012 h 482344"/>
              <a:gd name="connsiteX26" fmla="*/ 209550 w 500062"/>
              <a:gd name="connsiteY26" fmla="*/ 30864 h 482344"/>
              <a:gd name="connsiteX27" fmla="*/ 272701 w 500062"/>
              <a:gd name="connsiteY27" fmla="*/ 30864 h 482344"/>
              <a:gd name="connsiteX28" fmla="*/ 272701 w 500062"/>
              <a:gd name="connsiteY28" fmla="*/ 94015 h 482344"/>
              <a:gd name="connsiteX29" fmla="*/ 209550 w 500062"/>
              <a:gd name="connsiteY29" fmla="*/ 94015 h 482344"/>
              <a:gd name="connsiteX30" fmla="*/ 209550 w 500062"/>
              <a:gd name="connsiteY30" fmla="*/ 30864 h 482344"/>
              <a:gd name="connsiteX31" fmla="*/ 209550 w 500062"/>
              <a:gd name="connsiteY31" fmla="*/ 30864 h 482344"/>
              <a:gd name="connsiteX32" fmla="*/ 30956 w 500062"/>
              <a:gd name="connsiteY32" fmla="*/ 254797 h 482344"/>
              <a:gd name="connsiteX33" fmla="*/ 30956 w 500062"/>
              <a:gd name="connsiteY33" fmla="*/ 191646 h 482344"/>
              <a:gd name="connsiteX34" fmla="*/ 94107 w 500062"/>
              <a:gd name="connsiteY34" fmla="*/ 191646 h 482344"/>
              <a:gd name="connsiteX35" fmla="*/ 94107 w 500062"/>
              <a:gd name="connsiteY35" fmla="*/ 254797 h 482344"/>
              <a:gd name="connsiteX36" fmla="*/ 94107 w 500062"/>
              <a:gd name="connsiteY36" fmla="*/ 254797 h 482344"/>
              <a:gd name="connsiteX37" fmla="*/ 30956 w 500062"/>
              <a:gd name="connsiteY37" fmla="*/ 254797 h 482344"/>
              <a:gd name="connsiteX38" fmla="*/ 30956 w 500062"/>
              <a:gd name="connsiteY38" fmla="*/ 254797 h 482344"/>
              <a:gd name="connsiteX39" fmla="*/ 30956 w 500062"/>
              <a:gd name="connsiteY39" fmla="*/ 254797 h 482344"/>
              <a:gd name="connsiteX40" fmla="*/ 362045 w 500062"/>
              <a:gd name="connsiteY40" fmla="*/ 451203 h 482344"/>
              <a:gd name="connsiteX41" fmla="*/ 298894 w 500062"/>
              <a:gd name="connsiteY41" fmla="*/ 451203 h 482344"/>
              <a:gd name="connsiteX42" fmla="*/ 298894 w 500062"/>
              <a:gd name="connsiteY42" fmla="*/ 388052 h 482344"/>
              <a:gd name="connsiteX43" fmla="*/ 362045 w 500062"/>
              <a:gd name="connsiteY43" fmla="*/ 388052 h 482344"/>
              <a:gd name="connsiteX44" fmla="*/ 362045 w 500062"/>
              <a:gd name="connsiteY44" fmla="*/ 388052 h 482344"/>
              <a:gd name="connsiteX45" fmla="*/ 362045 w 500062"/>
              <a:gd name="connsiteY45" fmla="*/ 451203 h 482344"/>
              <a:gd name="connsiteX46" fmla="*/ 362045 w 500062"/>
              <a:gd name="connsiteY46" fmla="*/ 451203 h 482344"/>
              <a:gd name="connsiteX47" fmla="*/ 362045 w 500062"/>
              <a:gd name="connsiteY47" fmla="*/ 451203 h 482344"/>
              <a:gd name="connsiteX48" fmla="*/ 342614 w 500062"/>
              <a:gd name="connsiteY48" fmla="*/ 358334 h 482344"/>
              <a:gd name="connsiteX49" fmla="*/ 286226 w 500062"/>
              <a:gd name="connsiteY49" fmla="*/ 375479 h 482344"/>
              <a:gd name="connsiteX50" fmla="*/ 286226 w 500062"/>
              <a:gd name="connsiteY50" fmla="*/ 375479 h 482344"/>
              <a:gd name="connsiteX51" fmla="*/ 285845 w 500062"/>
              <a:gd name="connsiteY51" fmla="*/ 375860 h 482344"/>
              <a:gd name="connsiteX52" fmla="*/ 117729 w 500062"/>
              <a:gd name="connsiteY52" fmla="*/ 252606 h 482344"/>
              <a:gd name="connsiteX53" fmla="*/ 114491 w 500062"/>
              <a:gd name="connsiteY53" fmla="*/ 188503 h 482344"/>
              <a:gd name="connsiteX54" fmla="*/ 201168 w 500062"/>
              <a:gd name="connsiteY54" fmla="*/ 110493 h 482344"/>
              <a:gd name="connsiteX55" fmla="*/ 289179 w 500062"/>
              <a:gd name="connsiteY55" fmla="*/ 102492 h 482344"/>
              <a:gd name="connsiteX56" fmla="*/ 298514 w 500062"/>
              <a:gd name="connsiteY56" fmla="*/ 87443 h 482344"/>
              <a:gd name="connsiteX57" fmla="*/ 375666 w 500062"/>
              <a:gd name="connsiteY57" fmla="*/ 108493 h 482344"/>
              <a:gd name="connsiteX58" fmla="*/ 393573 w 500062"/>
              <a:gd name="connsiteY58" fmla="*/ 160309 h 482344"/>
              <a:gd name="connsiteX59" fmla="*/ 408718 w 500062"/>
              <a:gd name="connsiteY59" fmla="*/ 171453 h 482344"/>
              <a:gd name="connsiteX60" fmla="*/ 342709 w 500062"/>
              <a:gd name="connsiteY60" fmla="*/ 358429 h 482344"/>
              <a:gd name="connsiteX61" fmla="*/ 469201 w 500062"/>
              <a:gd name="connsiteY61" fmla="*/ 147546 h 482344"/>
              <a:gd name="connsiteX62" fmla="*/ 406051 w 500062"/>
              <a:gd name="connsiteY62" fmla="*/ 147546 h 482344"/>
              <a:gd name="connsiteX63" fmla="*/ 406051 w 500062"/>
              <a:gd name="connsiteY63" fmla="*/ 84395 h 482344"/>
              <a:gd name="connsiteX64" fmla="*/ 469201 w 500062"/>
              <a:gd name="connsiteY64" fmla="*/ 84395 h 482344"/>
              <a:gd name="connsiteX65" fmla="*/ 469201 w 500062"/>
              <a:gd name="connsiteY65" fmla="*/ 147546 h 482344"/>
              <a:gd name="connsiteX66" fmla="*/ 469201 w 500062"/>
              <a:gd name="connsiteY66" fmla="*/ 147546 h 482344"/>
              <a:gd name="connsiteX67" fmla="*/ 469201 w 500062"/>
              <a:gd name="connsiteY67" fmla="*/ 147546 h 48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00062" h="482344">
                <a:moveTo>
                  <a:pt x="481775" y="71822"/>
                </a:moveTo>
                <a:cubicBezTo>
                  <a:pt x="457391" y="47438"/>
                  <a:pt x="417767" y="47438"/>
                  <a:pt x="393383" y="71822"/>
                </a:cubicBezTo>
                <a:cubicBezTo>
                  <a:pt x="393383" y="71822"/>
                  <a:pt x="393383" y="71822"/>
                  <a:pt x="393383" y="71822"/>
                </a:cubicBezTo>
                <a:lnTo>
                  <a:pt x="393383" y="71822"/>
                </a:lnTo>
                <a:cubicBezTo>
                  <a:pt x="387858" y="77346"/>
                  <a:pt x="383381" y="83919"/>
                  <a:pt x="380238" y="91158"/>
                </a:cubicBezTo>
                <a:lnTo>
                  <a:pt x="303085" y="70107"/>
                </a:lnTo>
                <a:cubicBezTo>
                  <a:pt x="307276" y="35817"/>
                  <a:pt x="282892" y="4671"/>
                  <a:pt x="248698" y="480"/>
                </a:cubicBezTo>
                <a:cubicBezTo>
                  <a:pt x="229648" y="-1902"/>
                  <a:pt x="210502" y="4671"/>
                  <a:pt x="196977" y="18291"/>
                </a:cubicBezTo>
                <a:lnTo>
                  <a:pt x="196977" y="18291"/>
                </a:lnTo>
                <a:cubicBezTo>
                  <a:pt x="175927" y="39437"/>
                  <a:pt x="172688" y="72393"/>
                  <a:pt x="189167" y="97254"/>
                </a:cubicBezTo>
                <a:lnTo>
                  <a:pt x="102489" y="175263"/>
                </a:lnTo>
                <a:cubicBezTo>
                  <a:pt x="77629" y="154594"/>
                  <a:pt x="41148" y="156213"/>
                  <a:pt x="18288" y="179073"/>
                </a:cubicBezTo>
                <a:lnTo>
                  <a:pt x="18288" y="179073"/>
                </a:lnTo>
                <a:cubicBezTo>
                  <a:pt x="-6096" y="203457"/>
                  <a:pt x="-6096" y="243081"/>
                  <a:pt x="18288" y="267465"/>
                </a:cubicBezTo>
                <a:cubicBezTo>
                  <a:pt x="42672" y="291849"/>
                  <a:pt x="82296" y="291849"/>
                  <a:pt x="106680" y="267465"/>
                </a:cubicBezTo>
                <a:lnTo>
                  <a:pt x="107061" y="267084"/>
                </a:lnTo>
                <a:lnTo>
                  <a:pt x="275177" y="390433"/>
                </a:lnTo>
                <a:cubicBezTo>
                  <a:pt x="258985" y="420913"/>
                  <a:pt x="270510" y="458727"/>
                  <a:pt x="300990" y="475015"/>
                </a:cubicBezTo>
                <a:cubicBezTo>
                  <a:pt x="331470" y="491208"/>
                  <a:pt x="369284" y="479682"/>
                  <a:pt x="385572" y="449202"/>
                </a:cubicBezTo>
                <a:cubicBezTo>
                  <a:pt x="401765" y="418722"/>
                  <a:pt x="390239" y="380908"/>
                  <a:pt x="359759" y="364620"/>
                </a:cubicBezTo>
                <a:cubicBezTo>
                  <a:pt x="359664" y="364620"/>
                  <a:pt x="359474" y="364525"/>
                  <a:pt x="359378" y="364430"/>
                </a:cubicBezTo>
                <a:lnTo>
                  <a:pt x="425386" y="177454"/>
                </a:lnTo>
                <a:cubicBezTo>
                  <a:pt x="429387" y="178216"/>
                  <a:pt x="433483" y="178692"/>
                  <a:pt x="437578" y="178692"/>
                </a:cubicBezTo>
                <a:cubicBezTo>
                  <a:pt x="472059" y="178692"/>
                  <a:pt x="500063" y="150689"/>
                  <a:pt x="500063" y="116208"/>
                </a:cubicBezTo>
                <a:cubicBezTo>
                  <a:pt x="500063" y="99635"/>
                  <a:pt x="493490" y="83728"/>
                  <a:pt x="481775" y="72012"/>
                </a:cubicBezTo>
                <a:lnTo>
                  <a:pt x="481775" y="72012"/>
                </a:lnTo>
                <a:close/>
                <a:moveTo>
                  <a:pt x="209550" y="30864"/>
                </a:moveTo>
                <a:cubicBezTo>
                  <a:pt x="226981" y="13434"/>
                  <a:pt x="255270" y="13434"/>
                  <a:pt x="272701" y="30864"/>
                </a:cubicBezTo>
                <a:cubicBezTo>
                  <a:pt x="290132" y="48295"/>
                  <a:pt x="290132" y="76584"/>
                  <a:pt x="272701" y="94015"/>
                </a:cubicBezTo>
                <a:cubicBezTo>
                  <a:pt x="255270" y="111446"/>
                  <a:pt x="226981" y="111446"/>
                  <a:pt x="209550" y="94015"/>
                </a:cubicBezTo>
                <a:cubicBezTo>
                  <a:pt x="192119" y="76584"/>
                  <a:pt x="192119" y="48295"/>
                  <a:pt x="209550" y="30864"/>
                </a:cubicBezTo>
                <a:cubicBezTo>
                  <a:pt x="209550" y="30864"/>
                  <a:pt x="209550" y="30864"/>
                  <a:pt x="209550" y="30864"/>
                </a:cubicBezTo>
                <a:close/>
                <a:moveTo>
                  <a:pt x="30956" y="254797"/>
                </a:moveTo>
                <a:cubicBezTo>
                  <a:pt x="13525" y="237366"/>
                  <a:pt x="13525" y="209077"/>
                  <a:pt x="30956" y="191646"/>
                </a:cubicBezTo>
                <a:cubicBezTo>
                  <a:pt x="48387" y="174216"/>
                  <a:pt x="76676" y="174216"/>
                  <a:pt x="94107" y="191646"/>
                </a:cubicBezTo>
                <a:cubicBezTo>
                  <a:pt x="111538" y="209077"/>
                  <a:pt x="111538" y="237366"/>
                  <a:pt x="94107" y="254797"/>
                </a:cubicBezTo>
                <a:cubicBezTo>
                  <a:pt x="94107" y="254797"/>
                  <a:pt x="94107" y="254797"/>
                  <a:pt x="94107" y="254797"/>
                </a:cubicBezTo>
                <a:cubicBezTo>
                  <a:pt x="76676" y="272228"/>
                  <a:pt x="48387" y="272228"/>
                  <a:pt x="30956" y="254797"/>
                </a:cubicBezTo>
                <a:lnTo>
                  <a:pt x="30956" y="254797"/>
                </a:lnTo>
                <a:cubicBezTo>
                  <a:pt x="30956" y="254797"/>
                  <a:pt x="30956" y="254797"/>
                  <a:pt x="30956" y="254797"/>
                </a:cubicBezTo>
                <a:close/>
                <a:moveTo>
                  <a:pt x="362045" y="451203"/>
                </a:moveTo>
                <a:cubicBezTo>
                  <a:pt x="344615" y="468633"/>
                  <a:pt x="316325" y="468633"/>
                  <a:pt x="298894" y="451203"/>
                </a:cubicBezTo>
                <a:cubicBezTo>
                  <a:pt x="281464" y="433772"/>
                  <a:pt x="281464" y="405483"/>
                  <a:pt x="298894" y="388052"/>
                </a:cubicBezTo>
                <a:cubicBezTo>
                  <a:pt x="316325" y="370621"/>
                  <a:pt x="344615" y="370621"/>
                  <a:pt x="362045" y="388052"/>
                </a:cubicBezTo>
                <a:lnTo>
                  <a:pt x="362045" y="388052"/>
                </a:lnTo>
                <a:cubicBezTo>
                  <a:pt x="379476" y="405483"/>
                  <a:pt x="379476" y="433772"/>
                  <a:pt x="362045" y="451203"/>
                </a:cubicBezTo>
                <a:lnTo>
                  <a:pt x="362045" y="451203"/>
                </a:lnTo>
                <a:cubicBezTo>
                  <a:pt x="362045" y="451203"/>
                  <a:pt x="362045" y="451203"/>
                  <a:pt x="362045" y="451203"/>
                </a:cubicBezTo>
                <a:close/>
                <a:moveTo>
                  <a:pt x="342614" y="358334"/>
                </a:moveTo>
                <a:cubicBezTo>
                  <a:pt x="322135" y="354238"/>
                  <a:pt x="300990" y="360715"/>
                  <a:pt x="286226" y="375479"/>
                </a:cubicBezTo>
                <a:lnTo>
                  <a:pt x="286226" y="375479"/>
                </a:lnTo>
                <a:lnTo>
                  <a:pt x="285845" y="375860"/>
                </a:lnTo>
                <a:lnTo>
                  <a:pt x="117729" y="252606"/>
                </a:lnTo>
                <a:cubicBezTo>
                  <a:pt x="128492" y="232223"/>
                  <a:pt x="127254" y="207648"/>
                  <a:pt x="114491" y="188503"/>
                </a:cubicBezTo>
                <a:lnTo>
                  <a:pt x="201168" y="110493"/>
                </a:lnTo>
                <a:cubicBezTo>
                  <a:pt x="227743" y="132591"/>
                  <a:pt x="267081" y="128972"/>
                  <a:pt x="289179" y="102492"/>
                </a:cubicBezTo>
                <a:cubicBezTo>
                  <a:pt x="292989" y="97920"/>
                  <a:pt x="296132" y="92872"/>
                  <a:pt x="298514" y="87443"/>
                </a:cubicBezTo>
                <a:lnTo>
                  <a:pt x="375666" y="108493"/>
                </a:lnTo>
                <a:cubicBezTo>
                  <a:pt x="373285" y="127638"/>
                  <a:pt x="379952" y="146688"/>
                  <a:pt x="393573" y="160309"/>
                </a:cubicBezTo>
                <a:cubicBezTo>
                  <a:pt x="398050" y="164786"/>
                  <a:pt x="403193" y="168596"/>
                  <a:pt x="408718" y="171453"/>
                </a:cubicBezTo>
                <a:lnTo>
                  <a:pt x="342709" y="358429"/>
                </a:lnTo>
                <a:close/>
                <a:moveTo>
                  <a:pt x="469201" y="147546"/>
                </a:moveTo>
                <a:cubicBezTo>
                  <a:pt x="451771" y="164976"/>
                  <a:pt x="423482" y="164976"/>
                  <a:pt x="406051" y="147546"/>
                </a:cubicBezTo>
                <a:cubicBezTo>
                  <a:pt x="388620" y="130115"/>
                  <a:pt x="388620" y="101826"/>
                  <a:pt x="406051" y="84395"/>
                </a:cubicBezTo>
                <a:cubicBezTo>
                  <a:pt x="423482" y="66964"/>
                  <a:pt x="451771" y="66964"/>
                  <a:pt x="469201" y="84395"/>
                </a:cubicBezTo>
                <a:cubicBezTo>
                  <a:pt x="486632" y="101826"/>
                  <a:pt x="486632" y="130115"/>
                  <a:pt x="469201" y="147546"/>
                </a:cubicBezTo>
                <a:cubicBezTo>
                  <a:pt x="469201" y="147546"/>
                  <a:pt x="469201" y="147546"/>
                  <a:pt x="469201" y="147546"/>
                </a:cubicBezTo>
                <a:lnTo>
                  <a:pt x="469201" y="147546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AECFD6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598715" y="4111795"/>
            <a:ext cx="317104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В</a:t>
            </a:r>
            <a:r>
              <a:rPr lang="ru-RU" sz="1400" b="1" dirty="0">
                <a:solidFill>
                  <a:srgbClr val="D96A5C"/>
                </a:solidFill>
                <a:ea typeface="Arial"/>
                <a:cs typeface="Arial"/>
              </a:rPr>
              <a:t> 27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регионах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паспорт ГП утверждается в составе постановления о ГП.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В остальных информация о показателях, финансировании, составе мероприятий перестает публиковаться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491056" y="1572317"/>
            <a:ext cx="28928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Ежеквартальная отчетность не позднее 15-го – в </a:t>
            </a:r>
            <a:r>
              <a:rPr lang="en-US" sz="1400" b="1" dirty="0">
                <a:solidFill>
                  <a:srgbClr val="D96A5C"/>
                </a:solidFill>
                <a:ea typeface="Arial"/>
                <a:cs typeface="Arial"/>
              </a:rPr>
              <a:t>30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 регионах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Отчеты по структурным элементам до 5-го - в </a:t>
            </a:r>
            <a:r>
              <a:rPr lang="ru-RU" sz="1400" b="1" dirty="0">
                <a:solidFill>
                  <a:srgbClr val="D96A5C"/>
                </a:solidFill>
                <a:ea typeface="Arial"/>
                <a:cs typeface="Arial"/>
              </a:rPr>
              <a:t>1</a:t>
            </a:r>
            <a:r>
              <a:rPr lang="en-US" sz="1400" b="1" dirty="0">
                <a:solidFill>
                  <a:srgbClr val="D96A5C"/>
                </a:solidFill>
                <a:ea typeface="Arial"/>
                <a:cs typeface="Arial"/>
              </a:rPr>
              <a:t>5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 регионах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Итоговый отчет до 14 февраля –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в </a:t>
            </a:r>
            <a:r>
              <a:rPr lang="en-US" sz="1400" b="1" dirty="0">
                <a:solidFill>
                  <a:srgbClr val="D96A5C"/>
                </a:solidFill>
                <a:ea typeface="Arial"/>
                <a:cs typeface="Arial"/>
              </a:rPr>
              <a:t>27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 регионах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Данные об исполнении мероприятий/КТ/показателей - в </a:t>
            </a:r>
            <a:r>
              <a:rPr lang="ru-RU" sz="1400" b="1" dirty="0">
                <a:solidFill>
                  <a:srgbClr val="D96A5C"/>
                </a:solidFill>
                <a:ea typeface="Arial"/>
                <a:cs typeface="Arial"/>
              </a:rPr>
              <a:t>1</a:t>
            </a:r>
            <a:r>
              <a:rPr lang="en-US" sz="1400" b="1" dirty="0">
                <a:solidFill>
                  <a:srgbClr val="D96A5C"/>
                </a:solidFill>
                <a:ea typeface="Arial"/>
                <a:cs typeface="Arial"/>
              </a:rPr>
              <a:t>3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 регионах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ru-RU" sz="1400" dirty="0">
              <a:solidFill>
                <a:schemeClr val="bg2">
                  <a:lumMod val="25000"/>
                </a:schemeClr>
              </a:solidFill>
              <a:ea typeface="Arial"/>
              <a:cs typeface="Arial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64AAA0AF-5B22-0270-D6FE-76306A21AAED}"/>
              </a:ext>
            </a:extLst>
          </p:cNvPr>
          <p:cNvSpPr/>
          <p:nvPr/>
        </p:nvSpPr>
        <p:spPr>
          <a:xfrm>
            <a:off x="3771048" y="2768837"/>
            <a:ext cx="572605" cy="493505"/>
          </a:xfrm>
          <a:prstGeom prst="ellipse">
            <a:avLst/>
          </a:prstGeom>
          <a:solidFill>
            <a:srgbClr val="AECFD6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: фигура 11">
            <a:extLst>
              <a:ext uri="{FF2B5EF4-FFF2-40B4-BE49-F238E27FC236}">
                <a16:creationId xmlns:a16="http://schemas.microsoft.com/office/drawing/2014/main" id="{802E89BA-49D3-CF9F-29C1-E675E4D69824}"/>
              </a:ext>
            </a:extLst>
          </p:cNvPr>
          <p:cNvSpPr>
            <a:spLocks noChangeAspect="1"/>
          </p:cNvSpPr>
          <p:nvPr/>
        </p:nvSpPr>
        <p:spPr>
          <a:xfrm>
            <a:off x="3836053" y="2842546"/>
            <a:ext cx="482284" cy="482284"/>
          </a:xfrm>
          <a:custGeom>
            <a:avLst/>
            <a:gdLst>
              <a:gd name="connsiteX0" fmla="*/ 337535 w 482284"/>
              <a:gd name="connsiteY0" fmla="*/ 144749 h 482284"/>
              <a:gd name="connsiteX1" fmla="*/ 144749 w 482284"/>
              <a:gd name="connsiteY1" fmla="*/ 1874 h 482284"/>
              <a:gd name="connsiteX2" fmla="*/ 1874 w 482284"/>
              <a:gd name="connsiteY2" fmla="*/ 194660 h 482284"/>
              <a:gd name="connsiteX3" fmla="*/ 144749 w 482284"/>
              <a:gd name="connsiteY3" fmla="*/ 337535 h 482284"/>
              <a:gd name="connsiteX4" fmla="*/ 337535 w 482284"/>
              <a:gd name="connsiteY4" fmla="*/ 480410 h 482284"/>
              <a:gd name="connsiteX5" fmla="*/ 480410 w 482284"/>
              <a:gd name="connsiteY5" fmla="*/ 287624 h 482284"/>
              <a:gd name="connsiteX6" fmla="*/ 337535 w 482284"/>
              <a:gd name="connsiteY6" fmla="*/ 144749 h 482284"/>
              <a:gd name="connsiteX7" fmla="*/ 464408 w 482284"/>
              <a:gd name="connsiteY7" fmla="*/ 312580 h 482284"/>
              <a:gd name="connsiteX8" fmla="*/ 461551 w 482284"/>
              <a:gd name="connsiteY8" fmla="*/ 341726 h 482284"/>
              <a:gd name="connsiteX9" fmla="*/ 333535 w 482284"/>
              <a:gd name="connsiteY9" fmla="*/ 213710 h 482284"/>
              <a:gd name="connsiteX10" fmla="*/ 339345 w 482284"/>
              <a:gd name="connsiteY10" fmla="*/ 169705 h 482284"/>
              <a:gd name="connsiteX11" fmla="*/ 339154 w 482284"/>
              <a:gd name="connsiteY11" fmla="*/ 163133 h 482284"/>
              <a:gd name="connsiteX12" fmla="*/ 464313 w 482284"/>
              <a:gd name="connsiteY12" fmla="*/ 312580 h 482284"/>
              <a:gd name="connsiteX13" fmla="*/ 56357 w 482284"/>
              <a:gd name="connsiteY13" fmla="*/ 68930 h 482284"/>
              <a:gd name="connsiteX14" fmla="*/ 186564 w 482284"/>
              <a:gd name="connsiteY14" fmla="*/ 199137 h 482284"/>
              <a:gd name="connsiteX15" fmla="*/ 155132 w 482284"/>
              <a:gd name="connsiteY15" fmla="*/ 249620 h 482284"/>
              <a:gd name="connsiteX16" fmla="*/ 26163 w 482284"/>
              <a:gd name="connsiteY16" fmla="*/ 120651 h 482284"/>
              <a:gd name="connsiteX17" fmla="*/ 56357 w 482284"/>
              <a:gd name="connsiteY17" fmla="*/ 69026 h 482284"/>
              <a:gd name="connsiteX18" fmla="*/ 120651 w 482284"/>
              <a:gd name="connsiteY18" fmla="*/ 26068 h 482284"/>
              <a:gd name="connsiteX19" fmla="*/ 249620 w 482284"/>
              <a:gd name="connsiteY19" fmla="*/ 155036 h 482284"/>
              <a:gd name="connsiteX20" fmla="*/ 199137 w 482284"/>
              <a:gd name="connsiteY20" fmla="*/ 186469 h 482284"/>
              <a:gd name="connsiteX21" fmla="*/ 68930 w 482284"/>
              <a:gd name="connsiteY21" fmla="*/ 56262 h 482284"/>
              <a:gd name="connsiteX22" fmla="*/ 120556 w 482284"/>
              <a:gd name="connsiteY22" fmla="*/ 26068 h 482284"/>
              <a:gd name="connsiteX23" fmla="*/ 321533 w 482284"/>
              <a:gd name="connsiteY23" fmla="*/ 169705 h 482284"/>
              <a:gd name="connsiteX24" fmla="*/ 304865 w 482284"/>
              <a:gd name="connsiteY24" fmla="*/ 238666 h 482284"/>
              <a:gd name="connsiteX25" fmla="*/ 243619 w 482284"/>
              <a:gd name="connsiteY25" fmla="*/ 177420 h 482284"/>
              <a:gd name="connsiteX26" fmla="*/ 312580 w 482284"/>
              <a:gd name="connsiteY26" fmla="*/ 160751 h 482284"/>
              <a:gd name="connsiteX27" fmla="*/ 321248 w 482284"/>
              <a:gd name="connsiteY27" fmla="*/ 161037 h 482284"/>
              <a:gd name="connsiteX28" fmla="*/ 321533 w 482284"/>
              <a:gd name="connsiteY28" fmla="*/ 169705 h 482284"/>
              <a:gd name="connsiteX29" fmla="*/ 254573 w 482284"/>
              <a:gd name="connsiteY29" fmla="*/ 295530 h 482284"/>
              <a:gd name="connsiteX30" fmla="*/ 186754 w 482284"/>
              <a:gd name="connsiteY30" fmla="*/ 227712 h 482284"/>
              <a:gd name="connsiteX31" fmla="*/ 227712 w 482284"/>
              <a:gd name="connsiteY31" fmla="*/ 186755 h 482284"/>
              <a:gd name="connsiteX32" fmla="*/ 295530 w 482284"/>
              <a:gd name="connsiteY32" fmla="*/ 254573 h 482284"/>
              <a:gd name="connsiteX33" fmla="*/ 254573 w 482284"/>
              <a:gd name="connsiteY33" fmla="*/ 295530 h 482284"/>
              <a:gd name="connsiteX34" fmla="*/ 160846 w 482284"/>
              <a:gd name="connsiteY34" fmla="*/ 312580 h 482284"/>
              <a:gd name="connsiteX35" fmla="*/ 177515 w 482284"/>
              <a:gd name="connsiteY35" fmla="*/ 243619 h 482284"/>
              <a:gd name="connsiteX36" fmla="*/ 238761 w 482284"/>
              <a:gd name="connsiteY36" fmla="*/ 304865 h 482284"/>
              <a:gd name="connsiteX37" fmla="*/ 169800 w 482284"/>
              <a:gd name="connsiteY37" fmla="*/ 321533 h 482284"/>
              <a:gd name="connsiteX38" fmla="*/ 161132 w 482284"/>
              <a:gd name="connsiteY38" fmla="*/ 321248 h 482284"/>
              <a:gd name="connsiteX39" fmla="*/ 160846 w 482284"/>
              <a:gd name="connsiteY39" fmla="*/ 312580 h 482284"/>
              <a:gd name="connsiteX40" fmla="*/ 283243 w 482284"/>
              <a:gd name="connsiteY40" fmla="*/ 295721 h 482284"/>
              <a:gd name="connsiteX41" fmla="*/ 413449 w 482284"/>
              <a:gd name="connsiteY41" fmla="*/ 425927 h 482284"/>
              <a:gd name="connsiteX42" fmla="*/ 361824 w 482284"/>
              <a:gd name="connsiteY42" fmla="*/ 456122 h 482284"/>
              <a:gd name="connsiteX43" fmla="*/ 232856 w 482284"/>
              <a:gd name="connsiteY43" fmla="*/ 327153 h 482284"/>
              <a:gd name="connsiteX44" fmla="*/ 283243 w 482284"/>
              <a:gd name="connsiteY44" fmla="*/ 295721 h 482284"/>
              <a:gd name="connsiteX45" fmla="*/ 295816 w 482284"/>
              <a:gd name="connsiteY45" fmla="*/ 283148 h 482284"/>
              <a:gd name="connsiteX46" fmla="*/ 327248 w 482284"/>
              <a:gd name="connsiteY46" fmla="*/ 232665 h 482284"/>
              <a:gd name="connsiteX47" fmla="*/ 456217 w 482284"/>
              <a:gd name="connsiteY47" fmla="*/ 361634 h 482284"/>
              <a:gd name="connsiteX48" fmla="*/ 426023 w 482284"/>
              <a:gd name="connsiteY48" fmla="*/ 413354 h 482284"/>
              <a:gd name="connsiteX49" fmla="*/ 295816 w 482284"/>
              <a:gd name="connsiteY49" fmla="*/ 283148 h 482284"/>
              <a:gd name="connsiteX50" fmla="*/ 319152 w 482284"/>
              <a:gd name="connsiteY50" fmla="*/ 143130 h 482284"/>
              <a:gd name="connsiteX51" fmla="*/ 312580 w 482284"/>
              <a:gd name="connsiteY51" fmla="*/ 142940 h 482284"/>
              <a:gd name="connsiteX52" fmla="*/ 268574 w 482284"/>
              <a:gd name="connsiteY52" fmla="*/ 148750 h 482284"/>
              <a:gd name="connsiteX53" fmla="*/ 140558 w 482284"/>
              <a:gd name="connsiteY53" fmla="*/ 20734 h 482284"/>
              <a:gd name="connsiteX54" fmla="*/ 318676 w 482284"/>
              <a:gd name="connsiteY54" fmla="*/ 140558 h 482284"/>
              <a:gd name="connsiteX55" fmla="*/ 319152 w 482284"/>
              <a:gd name="connsiteY55" fmla="*/ 143035 h 482284"/>
              <a:gd name="connsiteX56" fmla="*/ 17971 w 482284"/>
              <a:gd name="connsiteY56" fmla="*/ 169800 h 482284"/>
              <a:gd name="connsiteX57" fmla="*/ 20829 w 482284"/>
              <a:gd name="connsiteY57" fmla="*/ 140654 h 482284"/>
              <a:gd name="connsiteX58" fmla="*/ 148845 w 482284"/>
              <a:gd name="connsiteY58" fmla="*/ 268670 h 482284"/>
              <a:gd name="connsiteX59" fmla="*/ 143035 w 482284"/>
              <a:gd name="connsiteY59" fmla="*/ 312675 h 482284"/>
              <a:gd name="connsiteX60" fmla="*/ 143225 w 482284"/>
              <a:gd name="connsiteY60" fmla="*/ 319247 h 482284"/>
              <a:gd name="connsiteX61" fmla="*/ 18067 w 482284"/>
              <a:gd name="connsiteY61" fmla="*/ 169800 h 482284"/>
              <a:gd name="connsiteX62" fmla="*/ 163228 w 482284"/>
              <a:gd name="connsiteY62" fmla="*/ 339345 h 482284"/>
              <a:gd name="connsiteX63" fmla="*/ 169800 w 482284"/>
              <a:gd name="connsiteY63" fmla="*/ 339536 h 482284"/>
              <a:gd name="connsiteX64" fmla="*/ 213806 w 482284"/>
              <a:gd name="connsiteY64" fmla="*/ 333725 h 482284"/>
              <a:gd name="connsiteX65" fmla="*/ 341821 w 482284"/>
              <a:gd name="connsiteY65" fmla="*/ 461741 h 482284"/>
              <a:gd name="connsiteX66" fmla="*/ 163704 w 482284"/>
              <a:gd name="connsiteY66" fmla="*/ 341917 h 482284"/>
              <a:gd name="connsiteX67" fmla="*/ 163228 w 482284"/>
              <a:gd name="connsiteY67" fmla="*/ 339440 h 48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82284" h="482284">
                <a:moveTo>
                  <a:pt x="337535" y="144749"/>
                </a:moveTo>
                <a:cubicBezTo>
                  <a:pt x="323724" y="52071"/>
                  <a:pt x="237428" y="-11937"/>
                  <a:pt x="144749" y="1874"/>
                </a:cubicBezTo>
                <a:cubicBezTo>
                  <a:pt x="52071" y="15686"/>
                  <a:pt x="-11937" y="101982"/>
                  <a:pt x="1874" y="194660"/>
                </a:cubicBezTo>
                <a:cubicBezTo>
                  <a:pt x="12828" y="268574"/>
                  <a:pt x="70835" y="326582"/>
                  <a:pt x="144749" y="337535"/>
                </a:cubicBezTo>
                <a:cubicBezTo>
                  <a:pt x="158561" y="430214"/>
                  <a:pt x="244857" y="494222"/>
                  <a:pt x="337535" y="480410"/>
                </a:cubicBezTo>
                <a:cubicBezTo>
                  <a:pt x="430214" y="466599"/>
                  <a:pt x="494222" y="380303"/>
                  <a:pt x="480410" y="287624"/>
                </a:cubicBezTo>
                <a:cubicBezTo>
                  <a:pt x="469457" y="213710"/>
                  <a:pt x="411449" y="155703"/>
                  <a:pt x="337535" y="144749"/>
                </a:cubicBezTo>
                <a:close/>
                <a:moveTo>
                  <a:pt x="464408" y="312580"/>
                </a:moveTo>
                <a:cubicBezTo>
                  <a:pt x="464408" y="322391"/>
                  <a:pt x="463456" y="332106"/>
                  <a:pt x="461551" y="341726"/>
                </a:cubicBezTo>
                <a:lnTo>
                  <a:pt x="333535" y="213710"/>
                </a:lnTo>
                <a:cubicBezTo>
                  <a:pt x="337440" y="199328"/>
                  <a:pt x="339345" y="184564"/>
                  <a:pt x="339345" y="169705"/>
                </a:cubicBezTo>
                <a:cubicBezTo>
                  <a:pt x="339345" y="167514"/>
                  <a:pt x="339345" y="165228"/>
                  <a:pt x="339154" y="163133"/>
                </a:cubicBezTo>
                <a:cubicBezTo>
                  <a:pt x="411544" y="176087"/>
                  <a:pt x="464218" y="239047"/>
                  <a:pt x="464313" y="312580"/>
                </a:cubicBezTo>
                <a:close/>
                <a:moveTo>
                  <a:pt x="56357" y="68930"/>
                </a:moveTo>
                <a:lnTo>
                  <a:pt x="186564" y="199137"/>
                </a:lnTo>
                <a:cubicBezTo>
                  <a:pt x="173229" y="213996"/>
                  <a:pt x="162561" y="231046"/>
                  <a:pt x="155132" y="249620"/>
                </a:cubicBezTo>
                <a:lnTo>
                  <a:pt x="26163" y="120651"/>
                </a:lnTo>
                <a:cubicBezTo>
                  <a:pt x="32735" y="101601"/>
                  <a:pt x="43022" y="84075"/>
                  <a:pt x="56357" y="69026"/>
                </a:cubicBezTo>
                <a:close/>
                <a:moveTo>
                  <a:pt x="120651" y="26068"/>
                </a:moveTo>
                <a:lnTo>
                  <a:pt x="249620" y="155036"/>
                </a:lnTo>
                <a:cubicBezTo>
                  <a:pt x="231046" y="162466"/>
                  <a:pt x="213996" y="173134"/>
                  <a:pt x="199137" y="186469"/>
                </a:cubicBezTo>
                <a:lnTo>
                  <a:pt x="68930" y="56262"/>
                </a:lnTo>
                <a:cubicBezTo>
                  <a:pt x="83980" y="42832"/>
                  <a:pt x="101506" y="32640"/>
                  <a:pt x="120556" y="26068"/>
                </a:cubicBezTo>
                <a:close/>
                <a:moveTo>
                  <a:pt x="321533" y="169705"/>
                </a:moveTo>
                <a:cubicBezTo>
                  <a:pt x="321533" y="193708"/>
                  <a:pt x="315818" y="217330"/>
                  <a:pt x="304865" y="238666"/>
                </a:cubicBezTo>
                <a:lnTo>
                  <a:pt x="243619" y="177420"/>
                </a:lnTo>
                <a:cubicBezTo>
                  <a:pt x="264955" y="166466"/>
                  <a:pt x="288577" y="160751"/>
                  <a:pt x="312580" y="160751"/>
                </a:cubicBezTo>
                <a:cubicBezTo>
                  <a:pt x="315437" y="160751"/>
                  <a:pt x="318390" y="160751"/>
                  <a:pt x="321248" y="161037"/>
                </a:cubicBezTo>
                <a:cubicBezTo>
                  <a:pt x="321533" y="163895"/>
                  <a:pt x="321533" y="166752"/>
                  <a:pt x="321533" y="169705"/>
                </a:cubicBezTo>
                <a:close/>
                <a:moveTo>
                  <a:pt x="254573" y="295530"/>
                </a:moveTo>
                <a:lnTo>
                  <a:pt x="186754" y="227712"/>
                </a:lnTo>
                <a:cubicBezTo>
                  <a:pt x="197708" y="211615"/>
                  <a:pt x="211615" y="197613"/>
                  <a:pt x="227712" y="186755"/>
                </a:cubicBezTo>
                <a:lnTo>
                  <a:pt x="295530" y="254573"/>
                </a:lnTo>
                <a:cubicBezTo>
                  <a:pt x="284576" y="270670"/>
                  <a:pt x="270670" y="284672"/>
                  <a:pt x="254573" y="295530"/>
                </a:cubicBezTo>
                <a:close/>
                <a:moveTo>
                  <a:pt x="160846" y="312580"/>
                </a:moveTo>
                <a:cubicBezTo>
                  <a:pt x="160846" y="288577"/>
                  <a:pt x="166561" y="264955"/>
                  <a:pt x="177515" y="243619"/>
                </a:cubicBezTo>
                <a:lnTo>
                  <a:pt x="238761" y="304865"/>
                </a:lnTo>
                <a:cubicBezTo>
                  <a:pt x="217425" y="315818"/>
                  <a:pt x="193803" y="321533"/>
                  <a:pt x="169800" y="321533"/>
                </a:cubicBezTo>
                <a:cubicBezTo>
                  <a:pt x="166942" y="321533"/>
                  <a:pt x="163990" y="321438"/>
                  <a:pt x="161132" y="321248"/>
                </a:cubicBezTo>
                <a:cubicBezTo>
                  <a:pt x="160942" y="318390"/>
                  <a:pt x="160846" y="315533"/>
                  <a:pt x="160846" y="312580"/>
                </a:cubicBezTo>
                <a:close/>
                <a:moveTo>
                  <a:pt x="283243" y="295721"/>
                </a:moveTo>
                <a:lnTo>
                  <a:pt x="413449" y="425927"/>
                </a:lnTo>
                <a:cubicBezTo>
                  <a:pt x="398400" y="439358"/>
                  <a:pt x="380874" y="449549"/>
                  <a:pt x="361824" y="456122"/>
                </a:cubicBezTo>
                <a:lnTo>
                  <a:pt x="232856" y="327153"/>
                </a:lnTo>
                <a:cubicBezTo>
                  <a:pt x="251334" y="319724"/>
                  <a:pt x="268479" y="309056"/>
                  <a:pt x="283243" y="295721"/>
                </a:cubicBezTo>
                <a:close/>
                <a:moveTo>
                  <a:pt x="295816" y="283148"/>
                </a:moveTo>
                <a:cubicBezTo>
                  <a:pt x="309151" y="268289"/>
                  <a:pt x="319819" y="251239"/>
                  <a:pt x="327248" y="232665"/>
                </a:cubicBezTo>
                <a:lnTo>
                  <a:pt x="456217" y="361634"/>
                </a:lnTo>
                <a:cubicBezTo>
                  <a:pt x="449644" y="380684"/>
                  <a:pt x="439358" y="398305"/>
                  <a:pt x="426023" y="413354"/>
                </a:cubicBezTo>
                <a:lnTo>
                  <a:pt x="295816" y="283148"/>
                </a:lnTo>
                <a:close/>
                <a:moveTo>
                  <a:pt x="319152" y="143130"/>
                </a:moveTo>
                <a:cubicBezTo>
                  <a:pt x="316961" y="143130"/>
                  <a:pt x="314675" y="142940"/>
                  <a:pt x="312580" y="142940"/>
                </a:cubicBezTo>
                <a:cubicBezTo>
                  <a:pt x="297721" y="142940"/>
                  <a:pt x="282862" y="144940"/>
                  <a:pt x="268574" y="148750"/>
                </a:cubicBezTo>
                <a:lnTo>
                  <a:pt x="140558" y="20734"/>
                </a:lnTo>
                <a:cubicBezTo>
                  <a:pt x="222854" y="4637"/>
                  <a:pt x="302578" y="58262"/>
                  <a:pt x="318676" y="140558"/>
                </a:cubicBezTo>
                <a:cubicBezTo>
                  <a:pt x="318866" y="141416"/>
                  <a:pt x="318962" y="142178"/>
                  <a:pt x="319152" y="143035"/>
                </a:cubicBezTo>
                <a:close/>
                <a:moveTo>
                  <a:pt x="17971" y="169800"/>
                </a:moveTo>
                <a:cubicBezTo>
                  <a:pt x="17971" y="159989"/>
                  <a:pt x="18924" y="150274"/>
                  <a:pt x="20829" y="140654"/>
                </a:cubicBezTo>
                <a:lnTo>
                  <a:pt x="148845" y="268670"/>
                </a:lnTo>
                <a:cubicBezTo>
                  <a:pt x="144940" y="283052"/>
                  <a:pt x="143035" y="297816"/>
                  <a:pt x="143035" y="312675"/>
                </a:cubicBezTo>
                <a:cubicBezTo>
                  <a:pt x="143035" y="314866"/>
                  <a:pt x="143035" y="317152"/>
                  <a:pt x="143225" y="319247"/>
                </a:cubicBezTo>
                <a:cubicBezTo>
                  <a:pt x="70835" y="306293"/>
                  <a:pt x="18162" y="243333"/>
                  <a:pt x="18067" y="169800"/>
                </a:cubicBezTo>
                <a:close/>
                <a:moveTo>
                  <a:pt x="163228" y="339345"/>
                </a:moveTo>
                <a:cubicBezTo>
                  <a:pt x="165419" y="339345"/>
                  <a:pt x="167704" y="339536"/>
                  <a:pt x="169800" y="339536"/>
                </a:cubicBezTo>
                <a:cubicBezTo>
                  <a:pt x="184659" y="339536"/>
                  <a:pt x="199518" y="337535"/>
                  <a:pt x="213806" y="333725"/>
                </a:cubicBezTo>
                <a:lnTo>
                  <a:pt x="341821" y="461741"/>
                </a:lnTo>
                <a:cubicBezTo>
                  <a:pt x="259525" y="477839"/>
                  <a:pt x="179801" y="424213"/>
                  <a:pt x="163704" y="341917"/>
                </a:cubicBezTo>
                <a:cubicBezTo>
                  <a:pt x="163514" y="341060"/>
                  <a:pt x="163418" y="340298"/>
                  <a:pt x="163228" y="339440"/>
                </a:cubicBez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AECFD6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7AFDFB-2FBF-F420-7990-3B467F685D62}"/>
              </a:ext>
            </a:extLst>
          </p:cNvPr>
          <p:cNvSpPr txBox="1"/>
          <p:nvPr/>
        </p:nvSpPr>
        <p:spPr>
          <a:xfrm>
            <a:off x="5971411" y="3642220"/>
            <a:ext cx="2488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0B8081"/>
                </a:solidFill>
                <a:ea typeface="Arial"/>
                <a:cs typeface="Arial"/>
              </a:rPr>
              <a:t>Оперативное внесение изменений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5788861" y="3632433"/>
            <a:ext cx="7932" cy="124926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олилиния: фигура 13">
            <a:extLst>
              <a:ext uri="{FF2B5EF4-FFF2-40B4-BE49-F238E27FC236}">
                <a16:creationId xmlns:a16="http://schemas.microsoft.com/office/drawing/2014/main" id="{DAC22BA2-597B-DB01-6168-4B61A6539773}"/>
              </a:ext>
            </a:extLst>
          </p:cNvPr>
          <p:cNvSpPr>
            <a:spLocks noChangeAspect="1"/>
          </p:cNvSpPr>
          <p:nvPr/>
        </p:nvSpPr>
        <p:spPr>
          <a:xfrm>
            <a:off x="5164919" y="4404643"/>
            <a:ext cx="553579" cy="410800"/>
          </a:xfrm>
          <a:custGeom>
            <a:avLst/>
            <a:gdLst>
              <a:gd name="connsiteX0" fmla="*/ 549688 w 553579"/>
              <a:gd name="connsiteY0" fmla="*/ 198012 h 410800"/>
              <a:gd name="connsiteX1" fmla="*/ 442531 w 553579"/>
              <a:gd name="connsiteY1" fmla="*/ 126575 h 410800"/>
              <a:gd name="connsiteX2" fmla="*/ 430149 w 553579"/>
              <a:gd name="connsiteY2" fmla="*/ 129051 h 410800"/>
              <a:gd name="connsiteX3" fmla="*/ 428625 w 553579"/>
              <a:gd name="connsiteY3" fmla="*/ 134004 h 410800"/>
              <a:gd name="connsiteX4" fmla="*/ 428625 w 553579"/>
              <a:gd name="connsiteY4" fmla="*/ 196488 h 410800"/>
              <a:gd name="connsiteX5" fmla="*/ 142875 w 553579"/>
              <a:gd name="connsiteY5" fmla="*/ 196488 h 410800"/>
              <a:gd name="connsiteX6" fmla="*/ 142875 w 553579"/>
              <a:gd name="connsiteY6" fmla="*/ 80378 h 410800"/>
              <a:gd name="connsiteX7" fmla="*/ 151829 w 553579"/>
              <a:gd name="connsiteY7" fmla="*/ 71425 h 410800"/>
              <a:gd name="connsiteX8" fmla="*/ 232886 w 553579"/>
              <a:gd name="connsiteY8" fmla="*/ 71425 h 410800"/>
              <a:gd name="connsiteX9" fmla="*/ 303657 w 553579"/>
              <a:gd name="connsiteY9" fmla="*/ 124384 h 410800"/>
              <a:gd name="connsiteX10" fmla="*/ 356616 w 553579"/>
              <a:gd name="connsiteY10" fmla="*/ 53613 h 410800"/>
              <a:gd name="connsiteX11" fmla="*/ 285845 w 553579"/>
              <a:gd name="connsiteY11" fmla="*/ 654 h 410800"/>
              <a:gd name="connsiteX12" fmla="*/ 232886 w 553579"/>
              <a:gd name="connsiteY12" fmla="*/ 53613 h 410800"/>
              <a:gd name="connsiteX13" fmla="*/ 151829 w 553579"/>
              <a:gd name="connsiteY13" fmla="*/ 53613 h 410800"/>
              <a:gd name="connsiteX14" fmla="*/ 125063 w 553579"/>
              <a:gd name="connsiteY14" fmla="*/ 80378 h 410800"/>
              <a:gd name="connsiteX15" fmla="*/ 125063 w 553579"/>
              <a:gd name="connsiteY15" fmla="*/ 196488 h 410800"/>
              <a:gd name="connsiteX16" fmla="*/ 8954 w 553579"/>
              <a:gd name="connsiteY16" fmla="*/ 196488 h 410800"/>
              <a:gd name="connsiteX17" fmla="*/ 0 w 553579"/>
              <a:gd name="connsiteY17" fmla="*/ 205441 h 410800"/>
              <a:gd name="connsiteX18" fmla="*/ 8954 w 553579"/>
              <a:gd name="connsiteY18" fmla="*/ 214395 h 410800"/>
              <a:gd name="connsiteX19" fmla="*/ 125063 w 553579"/>
              <a:gd name="connsiteY19" fmla="*/ 214395 h 410800"/>
              <a:gd name="connsiteX20" fmla="*/ 125063 w 553579"/>
              <a:gd name="connsiteY20" fmla="*/ 330505 h 410800"/>
              <a:gd name="connsiteX21" fmla="*/ 151829 w 553579"/>
              <a:gd name="connsiteY21" fmla="*/ 357270 h 410800"/>
              <a:gd name="connsiteX22" fmla="*/ 232219 w 553579"/>
              <a:gd name="connsiteY22" fmla="*/ 357270 h 410800"/>
              <a:gd name="connsiteX23" fmla="*/ 232219 w 553579"/>
              <a:gd name="connsiteY23" fmla="*/ 384035 h 410800"/>
              <a:gd name="connsiteX24" fmla="*/ 258985 w 553579"/>
              <a:gd name="connsiteY24" fmla="*/ 410801 h 410800"/>
              <a:gd name="connsiteX25" fmla="*/ 330422 w 553579"/>
              <a:gd name="connsiteY25" fmla="*/ 410801 h 410800"/>
              <a:gd name="connsiteX26" fmla="*/ 357188 w 553579"/>
              <a:gd name="connsiteY26" fmla="*/ 384035 h 410800"/>
              <a:gd name="connsiteX27" fmla="*/ 357188 w 553579"/>
              <a:gd name="connsiteY27" fmla="*/ 312598 h 410800"/>
              <a:gd name="connsiteX28" fmla="*/ 330422 w 553579"/>
              <a:gd name="connsiteY28" fmla="*/ 285832 h 410800"/>
              <a:gd name="connsiteX29" fmla="*/ 258985 w 553579"/>
              <a:gd name="connsiteY29" fmla="*/ 285832 h 410800"/>
              <a:gd name="connsiteX30" fmla="*/ 232219 w 553579"/>
              <a:gd name="connsiteY30" fmla="*/ 312598 h 410800"/>
              <a:gd name="connsiteX31" fmla="*/ 232219 w 553579"/>
              <a:gd name="connsiteY31" fmla="*/ 339363 h 410800"/>
              <a:gd name="connsiteX32" fmla="*/ 151829 w 553579"/>
              <a:gd name="connsiteY32" fmla="*/ 339363 h 410800"/>
              <a:gd name="connsiteX33" fmla="*/ 142875 w 553579"/>
              <a:gd name="connsiteY33" fmla="*/ 330409 h 410800"/>
              <a:gd name="connsiteX34" fmla="*/ 142875 w 553579"/>
              <a:gd name="connsiteY34" fmla="*/ 214300 h 410800"/>
              <a:gd name="connsiteX35" fmla="*/ 428625 w 553579"/>
              <a:gd name="connsiteY35" fmla="*/ 214300 h 410800"/>
              <a:gd name="connsiteX36" fmla="*/ 428625 w 553579"/>
              <a:gd name="connsiteY36" fmla="*/ 276784 h 410800"/>
              <a:gd name="connsiteX37" fmla="*/ 433292 w 553579"/>
              <a:gd name="connsiteY37" fmla="*/ 284690 h 410800"/>
              <a:gd name="connsiteX38" fmla="*/ 442436 w 553579"/>
              <a:gd name="connsiteY38" fmla="*/ 284213 h 410800"/>
              <a:gd name="connsiteX39" fmla="*/ 549593 w 553579"/>
              <a:gd name="connsiteY39" fmla="*/ 212776 h 410800"/>
              <a:gd name="connsiteX40" fmla="*/ 552069 w 553579"/>
              <a:gd name="connsiteY40" fmla="*/ 200393 h 410800"/>
              <a:gd name="connsiteX41" fmla="*/ 549593 w 553579"/>
              <a:gd name="connsiteY41" fmla="*/ 197917 h 410800"/>
              <a:gd name="connsiteX42" fmla="*/ 294704 w 553579"/>
              <a:gd name="connsiteY42" fmla="*/ 17894 h 410800"/>
              <a:gd name="connsiteX43" fmla="*/ 339376 w 553579"/>
              <a:gd name="connsiteY43" fmla="*/ 62566 h 410800"/>
              <a:gd name="connsiteX44" fmla="*/ 294704 w 553579"/>
              <a:gd name="connsiteY44" fmla="*/ 107239 h 410800"/>
              <a:gd name="connsiteX45" fmla="*/ 250031 w 553579"/>
              <a:gd name="connsiteY45" fmla="*/ 62566 h 410800"/>
              <a:gd name="connsiteX46" fmla="*/ 294704 w 553579"/>
              <a:gd name="connsiteY46" fmla="*/ 17894 h 410800"/>
              <a:gd name="connsiteX47" fmla="*/ 250031 w 553579"/>
              <a:gd name="connsiteY47" fmla="*/ 312598 h 410800"/>
              <a:gd name="connsiteX48" fmla="*/ 258985 w 553579"/>
              <a:gd name="connsiteY48" fmla="*/ 303644 h 410800"/>
              <a:gd name="connsiteX49" fmla="*/ 330422 w 553579"/>
              <a:gd name="connsiteY49" fmla="*/ 303644 h 410800"/>
              <a:gd name="connsiteX50" fmla="*/ 339376 w 553579"/>
              <a:gd name="connsiteY50" fmla="*/ 312598 h 410800"/>
              <a:gd name="connsiteX51" fmla="*/ 339376 w 553579"/>
              <a:gd name="connsiteY51" fmla="*/ 384035 h 410800"/>
              <a:gd name="connsiteX52" fmla="*/ 330422 w 553579"/>
              <a:gd name="connsiteY52" fmla="*/ 392989 h 410800"/>
              <a:gd name="connsiteX53" fmla="*/ 258985 w 553579"/>
              <a:gd name="connsiteY53" fmla="*/ 392989 h 410800"/>
              <a:gd name="connsiteX54" fmla="*/ 250031 w 553579"/>
              <a:gd name="connsiteY54" fmla="*/ 384035 h 410800"/>
              <a:gd name="connsiteX55" fmla="*/ 250031 w 553579"/>
              <a:gd name="connsiteY55" fmla="*/ 312598 h 410800"/>
              <a:gd name="connsiteX56" fmla="*/ 446437 w 553579"/>
              <a:gd name="connsiteY56" fmla="*/ 260210 h 410800"/>
              <a:gd name="connsiteX57" fmla="*/ 446437 w 553579"/>
              <a:gd name="connsiteY57" fmla="*/ 150673 h 410800"/>
              <a:gd name="connsiteX58" fmla="*/ 528542 w 553579"/>
              <a:gd name="connsiteY58" fmla="*/ 205441 h 410800"/>
              <a:gd name="connsiteX59" fmla="*/ 446437 w 553579"/>
              <a:gd name="connsiteY59" fmla="*/ 260210 h 4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53579" h="410800">
                <a:moveTo>
                  <a:pt x="549688" y="198012"/>
                </a:moveTo>
                <a:lnTo>
                  <a:pt x="442531" y="126575"/>
                </a:lnTo>
                <a:cubicBezTo>
                  <a:pt x="438436" y="123812"/>
                  <a:pt x="432911" y="124955"/>
                  <a:pt x="430149" y="129051"/>
                </a:cubicBezTo>
                <a:cubicBezTo>
                  <a:pt x="429196" y="130480"/>
                  <a:pt x="428625" y="132289"/>
                  <a:pt x="428625" y="134004"/>
                </a:cubicBezTo>
                <a:lnTo>
                  <a:pt x="428625" y="196488"/>
                </a:lnTo>
                <a:lnTo>
                  <a:pt x="142875" y="196488"/>
                </a:lnTo>
                <a:lnTo>
                  <a:pt x="142875" y="80378"/>
                </a:lnTo>
                <a:cubicBezTo>
                  <a:pt x="142875" y="75425"/>
                  <a:pt x="146875" y="71425"/>
                  <a:pt x="151829" y="71425"/>
                </a:cubicBezTo>
                <a:lnTo>
                  <a:pt x="232886" y="71425"/>
                </a:lnTo>
                <a:cubicBezTo>
                  <a:pt x="237839" y="105619"/>
                  <a:pt x="269558" y="129337"/>
                  <a:pt x="303657" y="124384"/>
                </a:cubicBezTo>
                <a:cubicBezTo>
                  <a:pt x="337852" y="119431"/>
                  <a:pt x="361569" y="87712"/>
                  <a:pt x="356616" y="53613"/>
                </a:cubicBezTo>
                <a:cubicBezTo>
                  <a:pt x="351663" y="19418"/>
                  <a:pt x="319945" y="-4299"/>
                  <a:pt x="285845" y="654"/>
                </a:cubicBezTo>
                <a:cubicBezTo>
                  <a:pt x="258413" y="4654"/>
                  <a:pt x="236887" y="26181"/>
                  <a:pt x="232886" y="53613"/>
                </a:cubicBezTo>
                <a:lnTo>
                  <a:pt x="151829" y="53613"/>
                </a:lnTo>
                <a:cubicBezTo>
                  <a:pt x="137065" y="53613"/>
                  <a:pt x="125063" y="65614"/>
                  <a:pt x="125063" y="80378"/>
                </a:cubicBezTo>
                <a:lnTo>
                  <a:pt x="125063" y="196488"/>
                </a:lnTo>
                <a:lnTo>
                  <a:pt x="8954" y="196488"/>
                </a:lnTo>
                <a:cubicBezTo>
                  <a:pt x="4000" y="196488"/>
                  <a:pt x="0" y="200488"/>
                  <a:pt x="0" y="205441"/>
                </a:cubicBezTo>
                <a:cubicBezTo>
                  <a:pt x="0" y="210394"/>
                  <a:pt x="4000" y="214395"/>
                  <a:pt x="8954" y="214395"/>
                </a:cubicBezTo>
                <a:lnTo>
                  <a:pt x="125063" y="214395"/>
                </a:lnTo>
                <a:lnTo>
                  <a:pt x="125063" y="330505"/>
                </a:lnTo>
                <a:cubicBezTo>
                  <a:pt x="125063" y="345269"/>
                  <a:pt x="137065" y="357270"/>
                  <a:pt x="151829" y="357270"/>
                </a:cubicBezTo>
                <a:lnTo>
                  <a:pt x="232219" y="357270"/>
                </a:lnTo>
                <a:lnTo>
                  <a:pt x="232219" y="384035"/>
                </a:lnTo>
                <a:cubicBezTo>
                  <a:pt x="232219" y="398799"/>
                  <a:pt x="244221" y="410801"/>
                  <a:pt x="258985" y="410801"/>
                </a:cubicBezTo>
                <a:lnTo>
                  <a:pt x="330422" y="410801"/>
                </a:lnTo>
                <a:cubicBezTo>
                  <a:pt x="345186" y="410801"/>
                  <a:pt x="357188" y="398799"/>
                  <a:pt x="357188" y="384035"/>
                </a:cubicBezTo>
                <a:lnTo>
                  <a:pt x="357188" y="312598"/>
                </a:lnTo>
                <a:cubicBezTo>
                  <a:pt x="357188" y="297834"/>
                  <a:pt x="345186" y="285832"/>
                  <a:pt x="330422" y="285832"/>
                </a:cubicBezTo>
                <a:lnTo>
                  <a:pt x="258985" y="285832"/>
                </a:lnTo>
                <a:cubicBezTo>
                  <a:pt x="244221" y="285832"/>
                  <a:pt x="232219" y="297834"/>
                  <a:pt x="232219" y="312598"/>
                </a:cubicBezTo>
                <a:lnTo>
                  <a:pt x="232219" y="339363"/>
                </a:lnTo>
                <a:lnTo>
                  <a:pt x="151829" y="339363"/>
                </a:lnTo>
                <a:cubicBezTo>
                  <a:pt x="146875" y="339363"/>
                  <a:pt x="142875" y="335362"/>
                  <a:pt x="142875" y="330409"/>
                </a:cubicBezTo>
                <a:lnTo>
                  <a:pt x="142875" y="214300"/>
                </a:lnTo>
                <a:lnTo>
                  <a:pt x="428625" y="214300"/>
                </a:lnTo>
                <a:lnTo>
                  <a:pt x="428625" y="276784"/>
                </a:lnTo>
                <a:cubicBezTo>
                  <a:pt x="428625" y="280118"/>
                  <a:pt x="430435" y="283070"/>
                  <a:pt x="433292" y="284690"/>
                </a:cubicBezTo>
                <a:cubicBezTo>
                  <a:pt x="436245" y="286213"/>
                  <a:pt x="439769" y="286118"/>
                  <a:pt x="442436" y="284213"/>
                </a:cubicBezTo>
                <a:lnTo>
                  <a:pt x="549593" y="212776"/>
                </a:lnTo>
                <a:cubicBezTo>
                  <a:pt x="553688" y="210013"/>
                  <a:pt x="554831" y="204489"/>
                  <a:pt x="552069" y="200393"/>
                </a:cubicBezTo>
                <a:cubicBezTo>
                  <a:pt x="551402" y="199441"/>
                  <a:pt x="550545" y="198583"/>
                  <a:pt x="549593" y="197917"/>
                </a:cubicBezTo>
                <a:close/>
                <a:moveTo>
                  <a:pt x="294704" y="17894"/>
                </a:moveTo>
                <a:cubicBezTo>
                  <a:pt x="319373" y="17894"/>
                  <a:pt x="339376" y="37897"/>
                  <a:pt x="339376" y="62566"/>
                </a:cubicBezTo>
                <a:cubicBezTo>
                  <a:pt x="339376" y="87236"/>
                  <a:pt x="319373" y="107239"/>
                  <a:pt x="294704" y="107239"/>
                </a:cubicBezTo>
                <a:cubicBezTo>
                  <a:pt x="270034" y="107239"/>
                  <a:pt x="250031" y="87236"/>
                  <a:pt x="250031" y="62566"/>
                </a:cubicBezTo>
                <a:cubicBezTo>
                  <a:pt x="250031" y="37897"/>
                  <a:pt x="270034" y="17894"/>
                  <a:pt x="294704" y="17894"/>
                </a:cubicBezTo>
                <a:close/>
                <a:moveTo>
                  <a:pt x="250031" y="312598"/>
                </a:moveTo>
                <a:cubicBezTo>
                  <a:pt x="250031" y="307645"/>
                  <a:pt x="254032" y="303644"/>
                  <a:pt x="258985" y="303644"/>
                </a:cubicBezTo>
                <a:lnTo>
                  <a:pt x="330422" y="303644"/>
                </a:lnTo>
                <a:cubicBezTo>
                  <a:pt x="335375" y="303644"/>
                  <a:pt x="339376" y="307645"/>
                  <a:pt x="339376" y="312598"/>
                </a:cubicBezTo>
                <a:lnTo>
                  <a:pt x="339376" y="384035"/>
                </a:lnTo>
                <a:cubicBezTo>
                  <a:pt x="339376" y="388988"/>
                  <a:pt x="335375" y="392989"/>
                  <a:pt x="330422" y="392989"/>
                </a:cubicBezTo>
                <a:lnTo>
                  <a:pt x="258985" y="392989"/>
                </a:lnTo>
                <a:cubicBezTo>
                  <a:pt x="254032" y="392989"/>
                  <a:pt x="250031" y="388988"/>
                  <a:pt x="250031" y="384035"/>
                </a:cubicBezTo>
                <a:lnTo>
                  <a:pt x="250031" y="312598"/>
                </a:lnTo>
                <a:close/>
                <a:moveTo>
                  <a:pt x="446437" y="260210"/>
                </a:moveTo>
                <a:lnTo>
                  <a:pt x="446437" y="150673"/>
                </a:lnTo>
                <a:lnTo>
                  <a:pt x="528542" y="205441"/>
                </a:lnTo>
                <a:lnTo>
                  <a:pt x="446437" y="26021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64AAA0AF-5B22-0270-D6FE-76306A21AAED}"/>
              </a:ext>
            </a:extLst>
          </p:cNvPr>
          <p:cNvSpPr/>
          <p:nvPr/>
        </p:nvSpPr>
        <p:spPr>
          <a:xfrm>
            <a:off x="5076332" y="4305094"/>
            <a:ext cx="572605" cy="493505"/>
          </a:xfrm>
          <a:prstGeom prst="ellipse">
            <a:avLst/>
          </a:prstGeom>
          <a:solidFill>
            <a:srgbClr val="D96A5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813571" y="4155090"/>
            <a:ext cx="21391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В</a:t>
            </a:r>
            <a:r>
              <a:rPr lang="ru-RU" sz="1400" b="1" dirty="0">
                <a:solidFill>
                  <a:srgbClr val="D96A5C"/>
                </a:solidFill>
                <a:ea typeface="Arial"/>
                <a:cs typeface="Arial"/>
              </a:rPr>
              <a:t> 5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регионах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изменений ГП после изменений в СБР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895601" y="4257157"/>
            <a:ext cx="213919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В</a:t>
            </a:r>
            <a:r>
              <a:rPr lang="ru-RU" sz="1400" b="1" dirty="0">
                <a:solidFill>
                  <a:srgbClr val="D96A5C"/>
                </a:solidFill>
                <a:ea typeface="Arial"/>
                <a:cs typeface="Arial"/>
              </a:rPr>
              <a:t> 24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регионах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требование об увязке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32640" y="4166276"/>
            <a:ext cx="21391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В</a:t>
            </a:r>
            <a:r>
              <a:rPr lang="ru-RU" sz="1400" b="1" dirty="0">
                <a:solidFill>
                  <a:srgbClr val="D96A5C"/>
                </a:solidFill>
                <a:ea typeface="Arial"/>
                <a:cs typeface="Arial"/>
              </a:rPr>
              <a:t> 36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регионах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предусмотрена работа в ГИИС «Электронный бюджет»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91363" y="5021954"/>
            <a:ext cx="21391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В</a:t>
            </a:r>
            <a:r>
              <a:rPr lang="ru-RU" sz="1400" b="1" dirty="0">
                <a:solidFill>
                  <a:srgbClr val="D96A5C"/>
                </a:solidFill>
                <a:ea typeface="Arial"/>
                <a:cs typeface="Arial"/>
              </a:rPr>
              <a:t> 18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регионах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предусмотрена работа в региональных ИС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18595" y="1961370"/>
            <a:ext cx="3343011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Во</a:t>
            </a:r>
            <a:r>
              <a:rPr lang="ru-RU" sz="1400" b="1" dirty="0">
                <a:solidFill>
                  <a:srgbClr val="D96A5C"/>
                </a:solidFill>
                <a:ea typeface="Arial"/>
                <a:cs typeface="Arial"/>
              </a:rPr>
              <a:t> всех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регионах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предусмотрено разделение процессной и проектной частей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11606" y="2633887"/>
            <a:ext cx="3343011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В</a:t>
            </a:r>
            <a:r>
              <a:rPr lang="ru-RU" sz="1400" b="1" dirty="0">
                <a:solidFill>
                  <a:srgbClr val="D96A5C"/>
                </a:solidFill>
                <a:ea typeface="Arial"/>
                <a:cs typeface="Arial"/>
              </a:rPr>
              <a:t> 11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регионах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критерии идентичны установленным в Методических рекомендациях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485315" y="2004713"/>
            <a:ext cx="400434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Во</a:t>
            </a:r>
            <a:r>
              <a:rPr lang="ru-RU" sz="1400" b="1" dirty="0">
                <a:solidFill>
                  <a:srgbClr val="D96A5C"/>
                </a:solidFill>
                <a:ea typeface="Arial"/>
                <a:cs typeface="Arial"/>
              </a:rPr>
              <a:t> всех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регионах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в ГП есть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показатели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, атрибуты идентичны МР в </a:t>
            </a:r>
            <a:r>
              <a:rPr lang="ru-RU" sz="1400" b="1" dirty="0">
                <a:solidFill>
                  <a:srgbClr val="D96A5C"/>
                </a:solidFill>
                <a:ea typeface="Arial"/>
                <a:cs typeface="Arial"/>
              </a:rPr>
              <a:t>5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 регионах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504096" y="2415472"/>
            <a:ext cx="397288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В</a:t>
            </a:r>
            <a:r>
              <a:rPr lang="ru-RU" sz="1400" b="1" dirty="0">
                <a:solidFill>
                  <a:srgbClr val="D96A5C"/>
                </a:solidFill>
                <a:ea typeface="Arial"/>
                <a:cs typeface="Arial"/>
              </a:rPr>
              <a:t> 58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регионах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есть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мероприятия (результаты)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, атрибуты идентичны МР в </a:t>
            </a:r>
            <a:r>
              <a:rPr lang="ru-RU" sz="1400" b="1" dirty="0">
                <a:solidFill>
                  <a:srgbClr val="D96A5C"/>
                </a:solidFill>
                <a:ea typeface="Arial"/>
                <a:cs typeface="Arial"/>
              </a:rPr>
              <a:t>5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 регионах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522306" y="2903149"/>
            <a:ext cx="334301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В</a:t>
            </a:r>
            <a:r>
              <a:rPr lang="ru-RU" sz="1400" b="1" dirty="0">
                <a:solidFill>
                  <a:srgbClr val="D96A5C"/>
                </a:solidFill>
                <a:ea typeface="Arial"/>
                <a:cs typeface="Arial"/>
              </a:rPr>
              <a:t> 56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регионах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в ГП есть КТ, атрибуты идентичны МР в </a:t>
            </a:r>
            <a:r>
              <a:rPr lang="ru-RU" sz="1400" b="1" dirty="0">
                <a:solidFill>
                  <a:srgbClr val="D96A5C"/>
                </a:solidFill>
                <a:ea typeface="Arial"/>
                <a:cs typeface="Arial"/>
              </a:rPr>
              <a:t>18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регионах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014445" y="5290401"/>
            <a:ext cx="4955096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В</a:t>
            </a:r>
            <a:r>
              <a:rPr lang="ru-RU" sz="1400" b="1" dirty="0">
                <a:solidFill>
                  <a:srgbClr val="D96A5C"/>
                </a:solidFill>
                <a:ea typeface="Arial"/>
                <a:cs typeface="Arial"/>
              </a:rPr>
              <a:t> 14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регионах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Arial"/>
                <a:cs typeface="Arial"/>
              </a:rPr>
              <a:t>состав структурных элементов соответствует МР (Выделены региональные проекты,  ведомственные проекты КПМ, типы региональных проектов)</a:t>
            </a:r>
          </a:p>
        </p:txBody>
      </p:sp>
    </p:spTree>
    <p:extLst>
      <p:ext uri="{BB962C8B-B14F-4D97-AF65-F5344CB8AC3E}">
        <p14:creationId xmlns:p14="http://schemas.microsoft.com/office/powerpoint/2010/main" val="73407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D48F1-9E86-4FF9-6128-F8E6BC91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881" y="17668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Вызовы для регионов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5D1B19-7C77-A661-4C91-59E00336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863" y="-96253"/>
            <a:ext cx="901652" cy="70200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74141E39-62EE-2FF9-18FC-8A76E5EB9FD5}"/>
              </a:ext>
            </a:extLst>
          </p:cNvPr>
          <p:cNvSpPr txBox="1">
            <a:spLocks/>
          </p:cNvSpPr>
          <p:nvPr/>
        </p:nvSpPr>
        <p:spPr>
          <a:xfrm>
            <a:off x="5550777" y="6376193"/>
            <a:ext cx="6190299" cy="410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100" dirty="0">
                <a:solidFill>
                  <a:schemeClr val="bg2">
                    <a:lumMod val="75000"/>
                  </a:schemeClr>
                </a:solidFill>
                <a:effectLst/>
              </a:rPr>
              <a:t>Центр 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перспективного финансового планирования, макроэкономического </a:t>
            </a:r>
            <a:br>
              <a:rPr lang="ru-RU" sz="11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анализа и статистики финансов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E42CDB2E-5187-D246-159E-4EB6DCEDB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225" y="1650065"/>
            <a:ext cx="4363633" cy="590061"/>
          </a:xfrm>
          <a:gradFill flip="none" rotWithShape="1">
            <a:gsLst>
              <a:gs pos="0">
                <a:srgbClr val="AECFD6">
                  <a:alpha val="55000"/>
                </a:srgbClr>
              </a:gs>
              <a:gs pos="100000">
                <a:srgbClr val="AECFD6">
                  <a:alpha val="12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D96A5C"/>
                </a:solidFill>
              </a:rPr>
              <a:t>АВТОМАТИЗАЦИЯ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139BE7C-BD20-A6A4-3578-6D4D222247FA}"/>
              </a:ext>
            </a:extLst>
          </p:cNvPr>
          <p:cNvGrpSpPr/>
          <p:nvPr/>
        </p:nvGrpSpPr>
        <p:grpSpPr>
          <a:xfrm>
            <a:off x="1114173" y="1355509"/>
            <a:ext cx="1450884" cy="1325562"/>
            <a:chOff x="4102762" y="972272"/>
            <a:chExt cx="4365792" cy="4120588"/>
          </a:xfrm>
        </p:grpSpPr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A6397420-4CB0-EDC6-B207-E893873A6F3B}"/>
                </a:ext>
              </a:extLst>
            </p:cNvPr>
            <p:cNvSpPr/>
            <p:nvPr/>
          </p:nvSpPr>
          <p:spPr>
            <a:xfrm rot="16200000">
              <a:off x="3270580" y="1804454"/>
              <a:ext cx="4120588" cy="2456224"/>
            </a:xfrm>
            <a:custGeom>
              <a:avLst/>
              <a:gdLst>
                <a:gd name="connsiteX0" fmla="*/ 4120588 w 4120588"/>
                <a:gd name="connsiteY0" fmla="*/ 2413784 h 2456224"/>
                <a:gd name="connsiteX1" fmla="*/ 4118445 w 4120588"/>
                <a:gd name="connsiteY1" fmla="*/ 2456224 h 2456224"/>
                <a:gd name="connsiteX2" fmla="*/ 2143 w 4120588"/>
                <a:gd name="connsiteY2" fmla="*/ 2456224 h 2456224"/>
                <a:gd name="connsiteX3" fmla="*/ 0 w 4120588"/>
                <a:gd name="connsiteY3" fmla="*/ 2413784 h 2456224"/>
                <a:gd name="connsiteX4" fmla="*/ 1645073 w 4120588"/>
                <a:gd name="connsiteY4" fmla="*/ 395348 h 2456224"/>
                <a:gd name="connsiteX5" fmla="*/ 1849048 w 4120588"/>
                <a:gd name="connsiteY5" fmla="*/ 364217 h 2456224"/>
                <a:gd name="connsiteX6" fmla="*/ 2060294 w 4120588"/>
                <a:gd name="connsiteY6" fmla="*/ 0 h 2456224"/>
                <a:gd name="connsiteX7" fmla="*/ 2271540 w 4120588"/>
                <a:gd name="connsiteY7" fmla="*/ 364217 h 2456224"/>
                <a:gd name="connsiteX8" fmla="*/ 2475515 w 4120588"/>
                <a:gd name="connsiteY8" fmla="*/ 395348 h 2456224"/>
                <a:gd name="connsiteX9" fmla="*/ 4120588 w 4120588"/>
                <a:gd name="connsiteY9" fmla="*/ 2413784 h 24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0588" h="2456224">
                  <a:moveTo>
                    <a:pt x="4120588" y="2413784"/>
                  </a:moveTo>
                  <a:lnTo>
                    <a:pt x="4118445" y="2456224"/>
                  </a:lnTo>
                  <a:lnTo>
                    <a:pt x="2143" y="2456224"/>
                  </a:lnTo>
                  <a:lnTo>
                    <a:pt x="0" y="2413784"/>
                  </a:lnTo>
                  <a:cubicBezTo>
                    <a:pt x="0" y="1418148"/>
                    <a:pt x="706231" y="587462"/>
                    <a:pt x="1645073" y="395348"/>
                  </a:cubicBezTo>
                  <a:lnTo>
                    <a:pt x="1849048" y="364217"/>
                  </a:lnTo>
                  <a:lnTo>
                    <a:pt x="2060294" y="0"/>
                  </a:lnTo>
                  <a:lnTo>
                    <a:pt x="2271540" y="364217"/>
                  </a:lnTo>
                  <a:lnTo>
                    <a:pt x="2475515" y="395348"/>
                  </a:lnTo>
                  <a:cubicBezTo>
                    <a:pt x="3414356" y="587463"/>
                    <a:pt x="4120588" y="1418149"/>
                    <a:pt x="4120588" y="2413784"/>
                  </a:cubicBezTo>
                  <a:close/>
                </a:path>
              </a:pathLst>
            </a:custGeom>
            <a:solidFill>
              <a:srgbClr val="0B8081">
                <a:alpha val="42000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accent1">
                  <a:lumMod val="5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1C8254BB-8595-4041-E9A3-6BA10DABDB95}"/>
                </a:ext>
              </a:extLst>
            </p:cNvPr>
            <p:cNvSpPr/>
            <p:nvPr/>
          </p:nvSpPr>
          <p:spPr>
            <a:xfrm>
              <a:off x="4805680" y="1201129"/>
              <a:ext cx="3662874" cy="3662874"/>
            </a:xfrm>
            <a:prstGeom prst="ellipse">
              <a:avLst/>
            </a:prstGeom>
            <a:gradFill flip="none" rotWithShape="1">
              <a:gsLst>
                <a:gs pos="5000">
                  <a:srgbClr val="AECFD6"/>
                </a:gs>
                <a:gs pos="87000">
                  <a:srgbClr val="AECFD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effectLst>
              <a:outerShdw blurRad="762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/>
                <a:t>1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19FDEB8-FF2F-6713-A343-C19DC60E37A9}"/>
              </a:ext>
            </a:extLst>
          </p:cNvPr>
          <p:cNvGrpSpPr/>
          <p:nvPr/>
        </p:nvGrpSpPr>
        <p:grpSpPr>
          <a:xfrm rot="10800000">
            <a:off x="10093014" y="2018289"/>
            <a:ext cx="1485867" cy="1325562"/>
            <a:chOff x="4838642" y="869758"/>
            <a:chExt cx="4471057" cy="4120588"/>
          </a:xfrm>
        </p:grpSpPr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9526BFE8-8D7A-DF24-F973-513AA7ED8552}"/>
                </a:ext>
              </a:extLst>
            </p:cNvPr>
            <p:cNvSpPr/>
            <p:nvPr/>
          </p:nvSpPr>
          <p:spPr>
            <a:xfrm rot="5400000">
              <a:off x="6021293" y="1701940"/>
              <a:ext cx="4120588" cy="2456224"/>
            </a:xfrm>
            <a:custGeom>
              <a:avLst/>
              <a:gdLst>
                <a:gd name="connsiteX0" fmla="*/ 4120588 w 4120588"/>
                <a:gd name="connsiteY0" fmla="*/ 2413784 h 2456224"/>
                <a:gd name="connsiteX1" fmla="*/ 4118445 w 4120588"/>
                <a:gd name="connsiteY1" fmla="*/ 2456224 h 2456224"/>
                <a:gd name="connsiteX2" fmla="*/ 2143 w 4120588"/>
                <a:gd name="connsiteY2" fmla="*/ 2456224 h 2456224"/>
                <a:gd name="connsiteX3" fmla="*/ 0 w 4120588"/>
                <a:gd name="connsiteY3" fmla="*/ 2413784 h 2456224"/>
                <a:gd name="connsiteX4" fmla="*/ 1645073 w 4120588"/>
                <a:gd name="connsiteY4" fmla="*/ 395348 h 2456224"/>
                <a:gd name="connsiteX5" fmla="*/ 1849048 w 4120588"/>
                <a:gd name="connsiteY5" fmla="*/ 364217 h 2456224"/>
                <a:gd name="connsiteX6" fmla="*/ 2060294 w 4120588"/>
                <a:gd name="connsiteY6" fmla="*/ 0 h 2456224"/>
                <a:gd name="connsiteX7" fmla="*/ 2271540 w 4120588"/>
                <a:gd name="connsiteY7" fmla="*/ 364217 h 2456224"/>
                <a:gd name="connsiteX8" fmla="*/ 2475515 w 4120588"/>
                <a:gd name="connsiteY8" fmla="*/ 395348 h 2456224"/>
                <a:gd name="connsiteX9" fmla="*/ 4120588 w 4120588"/>
                <a:gd name="connsiteY9" fmla="*/ 2413784 h 24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0588" h="2456224">
                  <a:moveTo>
                    <a:pt x="4120588" y="2413784"/>
                  </a:moveTo>
                  <a:lnTo>
                    <a:pt x="4118445" y="2456224"/>
                  </a:lnTo>
                  <a:lnTo>
                    <a:pt x="2143" y="2456224"/>
                  </a:lnTo>
                  <a:lnTo>
                    <a:pt x="0" y="2413784"/>
                  </a:lnTo>
                  <a:cubicBezTo>
                    <a:pt x="0" y="1418148"/>
                    <a:pt x="706231" y="587462"/>
                    <a:pt x="1645073" y="395348"/>
                  </a:cubicBezTo>
                  <a:lnTo>
                    <a:pt x="1849048" y="364217"/>
                  </a:lnTo>
                  <a:lnTo>
                    <a:pt x="2060294" y="0"/>
                  </a:lnTo>
                  <a:lnTo>
                    <a:pt x="2271540" y="364217"/>
                  </a:lnTo>
                  <a:lnTo>
                    <a:pt x="2475515" y="395348"/>
                  </a:lnTo>
                  <a:cubicBezTo>
                    <a:pt x="3414356" y="587463"/>
                    <a:pt x="4120588" y="1418149"/>
                    <a:pt x="4120588" y="2413784"/>
                  </a:cubicBezTo>
                  <a:close/>
                </a:path>
              </a:pathLst>
            </a:custGeom>
            <a:solidFill>
              <a:srgbClr val="0B8081">
                <a:alpha val="42000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accent1">
                  <a:lumMod val="5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C8A295E8-82D1-4258-B012-DB731D4D0406}"/>
                </a:ext>
              </a:extLst>
            </p:cNvPr>
            <p:cNvSpPr/>
            <p:nvPr/>
          </p:nvSpPr>
          <p:spPr>
            <a:xfrm rot="10800000">
              <a:off x="4838642" y="1098619"/>
              <a:ext cx="3662873" cy="3662874"/>
            </a:xfrm>
            <a:prstGeom prst="ellipse">
              <a:avLst/>
            </a:prstGeom>
            <a:gradFill flip="none" rotWithShape="1">
              <a:gsLst>
                <a:gs pos="5000">
                  <a:srgbClr val="AECFD6"/>
                </a:gs>
                <a:gs pos="87000">
                  <a:srgbClr val="AECFD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effectLst>
              <a:outerShdw blurRad="762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/>
                <a:t>2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4103F49-8EB5-F50C-5361-5D6D0FD6D25D}"/>
              </a:ext>
            </a:extLst>
          </p:cNvPr>
          <p:cNvGrpSpPr/>
          <p:nvPr/>
        </p:nvGrpSpPr>
        <p:grpSpPr>
          <a:xfrm>
            <a:off x="1083287" y="3953478"/>
            <a:ext cx="1450884" cy="1325562"/>
            <a:chOff x="4102762" y="972272"/>
            <a:chExt cx="4365792" cy="4120588"/>
          </a:xfrm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9552E377-3D40-D118-FF62-0DDB369D9482}"/>
                </a:ext>
              </a:extLst>
            </p:cNvPr>
            <p:cNvSpPr/>
            <p:nvPr/>
          </p:nvSpPr>
          <p:spPr>
            <a:xfrm rot="16200000">
              <a:off x="3270580" y="1804454"/>
              <a:ext cx="4120588" cy="2456224"/>
            </a:xfrm>
            <a:custGeom>
              <a:avLst/>
              <a:gdLst>
                <a:gd name="connsiteX0" fmla="*/ 4120588 w 4120588"/>
                <a:gd name="connsiteY0" fmla="*/ 2413784 h 2456224"/>
                <a:gd name="connsiteX1" fmla="*/ 4118445 w 4120588"/>
                <a:gd name="connsiteY1" fmla="*/ 2456224 h 2456224"/>
                <a:gd name="connsiteX2" fmla="*/ 2143 w 4120588"/>
                <a:gd name="connsiteY2" fmla="*/ 2456224 h 2456224"/>
                <a:gd name="connsiteX3" fmla="*/ 0 w 4120588"/>
                <a:gd name="connsiteY3" fmla="*/ 2413784 h 2456224"/>
                <a:gd name="connsiteX4" fmla="*/ 1645073 w 4120588"/>
                <a:gd name="connsiteY4" fmla="*/ 395348 h 2456224"/>
                <a:gd name="connsiteX5" fmla="*/ 1849048 w 4120588"/>
                <a:gd name="connsiteY5" fmla="*/ 364217 h 2456224"/>
                <a:gd name="connsiteX6" fmla="*/ 2060294 w 4120588"/>
                <a:gd name="connsiteY6" fmla="*/ 0 h 2456224"/>
                <a:gd name="connsiteX7" fmla="*/ 2271540 w 4120588"/>
                <a:gd name="connsiteY7" fmla="*/ 364217 h 2456224"/>
                <a:gd name="connsiteX8" fmla="*/ 2475515 w 4120588"/>
                <a:gd name="connsiteY8" fmla="*/ 395348 h 2456224"/>
                <a:gd name="connsiteX9" fmla="*/ 4120588 w 4120588"/>
                <a:gd name="connsiteY9" fmla="*/ 2413784 h 24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0588" h="2456224">
                  <a:moveTo>
                    <a:pt x="4120588" y="2413784"/>
                  </a:moveTo>
                  <a:lnTo>
                    <a:pt x="4118445" y="2456224"/>
                  </a:lnTo>
                  <a:lnTo>
                    <a:pt x="2143" y="2456224"/>
                  </a:lnTo>
                  <a:lnTo>
                    <a:pt x="0" y="2413784"/>
                  </a:lnTo>
                  <a:cubicBezTo>
                    <a:pt x="0" y="1418148"/>
                    <a:pt x="706231" y="587462"/>
                    <a:pt x="1645073" y="395348"/>
                  </a:cubicBezTo>
                  <a:lnTo>
                    <a:pt x="1849048" y="364217"/>
                  </a:lnTo>
                  <a:lnTo>
                    <a:pt x="2060294" y="0"/>
                  </a:lnTo>
                  <a:lnTo>
                    <a:pt x="2271540" y="364217"/>
                  </a:lnTo>
                  <a:lnTo>
                    <a:pt x="2475515" y="395348"/>
                  </a:lnTo>
                  <a:cubicBezTo>
                    <a:pt x="3414356" y="587463"/>
                    <a:pt x="4120588" y="1418149"/>
                    <a:pt x="4120588" y="2413784"/>
                  </a:cubicBezTo>
                  <a:close/>
                </a:path>
              </a:pathLst>
            </a:custGeom>
            <a:solidFill>
              <a:srgbClr val="0B8081">
                <a:alpha val="42000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accent1">
                  <a:lumMod val="5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545A0AD5-E1D1-1699-AD62-C7286ADD9403}"/>
                </a:ext>
              </a:extLst>
            </p:cNvPr>
            <p:cNvSpPr/>
            <p:nvPr/>
          </p:nvSpPr>
          <p:spPr>
            <a:xfrm>
              <a:off x="4805680" y="1201129"/>
              <a:ext cx="3662874" cy="3662874"/>
            </a:xfrm>
            <a:prstGeom prst="ellipse">
              <a:avLst/>
            </a:prstGeom>
            <a:gradFill flip="none" rotWithShape="1">
              <a:gsLst>
                <a:gs pos="5000">
                  <a:srgbClr val="AECFD6"/>
                </a:gs>
                <a:gs pos="87000">
                  <a:srgbClr val="AECFD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effectLst>
              <a:outerShdw blurRad="762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/>
                <a:t>3</a:t>
              </a:r>
            </a:p>
          </p:txBody>
        </p:sp>
      </p:grpSp>
      <p:sp>
        <p:nvSpPr>
          <p:cNvPr id="31" name="Объект 2">
            <a:extLst>
              <a:ext uri="{FF2B5EF4-FFF2-40B4-BE49-F238E27FC236}">
                <a16:creationId xmlns:a16="http://schemas.microsoft.com/office/drawing/2014/main" id="{F7431671-6053-E0A5-2CF0-8A78C7E22D84}"/>
              </a:ext>
            </a:extLst>
          </p:cNvPr>
          <p:cNvSpPr txBox="1">
            <a:spLocks/>
          </p:cNvSpPr>
          <p:nvPr/>
        </p:nvSpPr>
        <p:spPr>
          <a:xfrm>
            <a:off x="2709343" y="4238336"/>
            <a:ext cx="4158860" cy="755843"/>
          </a:xfrm>
          <a:prstGeom prst="rect">
            <a:avLst/>
          </a:prstGeom>
          <a:gradFill flip="none" rotWithShape="1">
            <a:gsLst>
              <a:gs pos="0">
                <a:srgbClr val="AECFD6">
                  <a:alpha val="55000"/>
                </a:srgbClr>
              </a:gs>
              <a:gs pos="100000">
                <a:srgbClr val="AECFD6">
                  <a:alpha val="12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rgbClr val="D96A5C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lt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/>
              <a:t>МНОГОВЕКТОРНОСТЬ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B4B2D63E-34CF-CF46-0B19-80AE1D43615C}"/>
              </a:ext>
            </a:extLst>
          </p:cNvPr>
          <p:cNvSpPr txBox="1">
            <a:spLocks/>
          </p:cNvSpPr>
          <p:nvPr/>
        </p:nvSpPr>
        <p:spPr>
          <a:xfrm>
            <a:off x="6201102" y="2550716"/>
            <a:ext cx="3821124" cy="719511"/>
          </a:xfrm>
          <a:prstGeom prst="rect">
            <a:avLst/>
          </a:prstGeom>
          <a:gradFill flip="none" rotWithShape="1">
            <a:gsLst>
              <a:gs pos="0">
                <a:srgbClr val="AECFD6">
                  <a:alpha val="55000"/>
                </a:srgbClr>
              </a:gs>
              <a:gs pos="100000">
                <a:srgbClr val="AECFD6">
                  <a:alpha val="12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rgbClr val="D96A5C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lt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/>
              <a:t>БИЗНЕС-ПРОЦЕССЫ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E85141F4-FF1C-3B92-E6D6-F72741FDA5A0}"/>
              </a:ext>
            </a:extLst>
          </p:cNvPr>
          <p:cNvSpPr txBox="1">
            <a:spLocks/>
          </p:cNvSpPr>
          <p:nvPr/>
        </p:nvSpPr>
        <p:spPr>
          <a:xfrm>
            <a:off x="7132615" y="5152076"/>
            <a:ext cx="2960399" cy="641562"/>
          </a:xfrm>
          <a:prstGeom prst="rect">
            <a:avLst/>
          </a:prstGeom>
          <a:gradFill flip="none" rotWithShape="1">
            <a:gsLst>
              <a:gs pos="0">
                <a:srgbClr val="AECFD6">
                  <a:alpha val="55000"/>
                </a:srgbClr>
              </a:gs>
              <a:gs pos="100000">
                <a:srgbClr val="AECFD6">
                  <a:alpha val="12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rgbClr val="D96A5C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lt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/>
              <a:t>НЕОПРЕДЕЛЕННОСТЬ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C4E0D7B-885C-6965-EF79-0218835B5EC1}"/>
              </a:ext>
            </a:extLst>
          </p:cNvPr>
          <p:cNvGrpSpPr/>
          <p:nvPr/>
        </p:nvGrpSpPr>
        <p:grpSpPr>
          <a:xfrm rot="10800000">
            <a:off x="10160506" y="4813663"/>
            <a:ext cx="1485867" cy="1325562"/>
            <a:chOff x="4838642" y="869758"/>
            <a:chExt cx="4471057" cy="4120588"/>
          </a:xfrm>
        </p:grpSpPr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64E5C06D-01E5-F297-74BB-2AC762FFD1CB}"/>
                </a:ext>
              </a:extLst>
            </p:cNvPr>
            <p:cNvSpPr/>
            <p:nvPr/>
          </p:nvSpPr>
          <p:spPr>
            <a:xfrm rot="5400000">
              <a:off x="6021293" y="1701940"/>
              <a:ext cx="4120588" cy="2456224"/>
            </a:xfrm>
            <a:custGeom>
              <a:avLst/>
              <a:gdLst>
                <a:gd name="connsiteX0" fmla="*/ 4120588 w 4120588"/>
                <a:gd name="connsiteY0" fmla="*/ 2413784 h 2456224"/>
                <a:gd name="connsiteX1" fmla="*/ 4118445 w 4120588"/>
                <a:gd name="connsiteY1" fmla="*/ 2456224 h 2456224"/>
                <a:gd name="connsiteX2" fmla="*/ 2143 w 4120588"/>
                <a:gd name="connsiteY2" fmla="*/ 2456224 h 2456224"/>
                <a:gd name="connsiteX3" fmla="*/ 0 w 4120588"/>
                <a:gd name="connsiteY3" fmla="*/ 2413784 h 2456224"/>
                <a:gd name="connsiteX4" fmla="*/ 1645073 w 4120588"/>
                <a:gd name="connsiteY4" fmla="*/ 395348 h 2456224"/>
                <a:gd name="connsiteX5" fmla="*/ 1849048 w 4120588"/>
                <a:gd name="connsiteY5" fmla="*/ 364217 h 2456224"/>
                <a:gd name="connsiteX6" fmla="*/ 2060294 w 4120588"/>
                <a:gd name="connsiteY6" fmla="*/ 0 h 2456224"/>
                <a:gd name="connsiteX7" fmla="*/ 2271540 w 4120588"/>
                <a:gd name="connsiteY7" fmla="*/ 364217 h 2456224"/>
                <a:gd name="connsiteX8" fmla="*/ 2475515 w 4120588"/>
                <a:gd name="connsiteY8" fmla="*/ 395348 h 2456224"/>
                <a:gd name="connsiteX9" fmla="*/ 4120588 w 4120588"/>
                <a:gd name="connsiteY9" fmla="*/ 2413784 h 24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0588" h="2456224">
                  <a:moveTo>
                    <a:pt x="4120588" y="2413784"/>
                  </a:moveTo>
                  <a:lnTo>
                    <a:pt x="4118445" y="2456224"/>
                  </a:lnTo>
                  <a:lnTo>
                    <a:pt x="2143" y="2456224"/>
                  </a:lnTo>
                  <a:lnTo>
                    <a:pt x="0" y="2413784"/>
                  </a:lnTo>
                  <a:cubicBezTo>
                    <a:pt x="0" y="1418148"/>
                    <a:pt x="706231" y="587462"/>
                    <a:pt x="1645073" y="395348"/>
                  </a:cubicBezTo>
                  <a:lnTo>
                    <a:pt x="1849048" y="364217"/>
                  </a:lnTo>
                  <a:lnTo>
                    <a:pt x="2060294" y="0"/>
                  </a:lnTo>
                  <a:lnTo>
                    <a:pt x="2271540" y="364217"/>
                  </a:lnTo>
                  <a:lnTo>
                    <a:pt x="2475515" y="395348"/>
                  </a:lnTo>
                  <a:cubicBezTo>
                    <a:pt x="3414356" y="587463"/>
                    <a:pt x="4120588" y="1418149"/>
                    <a:pt x="4120588" y="2413784"/>
                  </a:cubicBezTo>
                  <a:close/>
                </a:path>
              </a:pathLst>
            </a:custGeom>
            <a:solidFill>
              <a:srgbClr val="0B8081">
                <a:alpha val="42000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accent1">
                  <a:lumMod val="5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9A685D46-EC70-3D79-AB4E-9A42643E002F}"/>
                </a:ext>
              </a:extLst>
            </p:cNvPr>
            <p:cNvSpPr/>
            <p:nvPr/>
          </p:nvSpPr>
          <p:spPr>
            <a:xfrm rot="10800000">
              <a:off x="4838642" y="1098619"/>
              <a:ext cx="3662873" cy="3662874"/>
            </a:xfrm>
            <a:prstGeom prst="ellipse">
              <a:avLst/>
            </a:prstGeom>
            <a:gradFill flip="none" rotWithShape="1">
              <a:gsLst>
                <a:gs pos="5000">
                  <a:srgbClr val="AECFD6"/>
                </a:gs>
                <a:gs pos="87000">
                  <a:srgbClr val="AECFD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effectLst>
              <a:outerShdw blurRad="762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/>
                <a:t>4</a:t>
              </a:r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9ECA90F-7B8A-1FA5-77BC-4D24E0B29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9093" y="1377269"/>
            <a:ext cx="1057275" cy="36195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5994B5B-E869-954D-EA42-A7116B091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2312" y="5884627"/>
            <a:ext cx="1057275" cy="361950"/>
          </a:xfrm>
          <a:prstGeom prst="rect">
            <a:avLst/>
          </a:prstGeom>
        </p:spPr>
      </p:pic>
      <p:sp>
        <p:nvSpPr>
          <p:cNvPr id="39" name="Рисунок 53">
            <a:extLst>
              <a:ext uri="{FF2B5EF4-FFF2-40B4-BE49-F238E27FC236}">
                <a16:creationId xmlns:a16="http://schemas.microsoft.com/office/drawing/2014/main" id="{009AAF99-4122-FE6A-6128-998603D1E587}"/>
              </a:ext>
            </a:extLst>
          </p:cNvPr>
          <p:cNvSpPr>
            <a:spLocks noChangeAspect="1"/>
          </p:cNvSpPr>
          <p:nvPr/>
        </p:nvSpPr>
        <p:spPr>
          <a:xfrm>
            <a:off x="5555486" y="6178835"/>
            <a:ext cx="428625" cy="394715"/>
          </a:xfrm>
          <a:custGeom>
            <a:avLst/>
            <a:gdLst>
              <a:gd name="connsiteX0" fmla="*/ 348615 w 428625"/>
              <a:gd name="connsiteY0" fmla="*/ 40005 h 394715"/>
              <a:gd name="connsiteX1" fmla="*/ 388620 w 428625"/>
              <a:gd name="connsiteY1" fmla="*/ 0 h 394715"/>
              <a:gd name="connsiteX2" fmla="*/ 428625 w 428625"/>
              <a:gd name="connsiteY2" fmla="*/ 40005 h 394715"/>
              <a:gd name="connsiteX3" fmla="*/ 388620 w 428625"/>
              <a:gd name="connsiteY3" fmla="*/ 80010 h 394715"/>
              <a:gd name="connsiteX4" fmla="*/ 348615 w 428625"/>
              <a:gd name="connsiteY4" fmla="*/ 40005 h 394715"/>
              <a:gd name="connsiteX5" fmla="*/ 388620 w 428625"/>
              <a:gd name="connsiteY5" fmla="*/ 157258 h 394715"/>
              <a:gd name="connsiteX6" fmla="*/ 348615 w 428625"/>
              <a:gd name="connsiteY6" fmla="*/ 197263 h 394715"/>
              <a:gd name="connsiteX7" fmla="*/ 388620 w 428625"/>
              <a:gd name="connsiteY7" fmla="*/ 237268 h 394715"/>
              <a:gd name="connsiteX8" fmla="*/ 428625 w 428625"/>
              <a:gd name="connsiteY8" fmla="*/ 197263 h 394715"/>
              <a:gd name="connsiteX9" fmla="*/ 388620 w 428625"/>
              <a:gd name="connsiteY9" fmla="*/ 157258 h 394715"/>
              <a:gd name="connsiteX10" fmla="*/ 388620 w 428625"/>
              <a:gd name="connsiteY10" fmla="*/ 314611 h 394715"/>
              <a:gd name="connsiteX11" fmla="*/ 348615 w 428625"/>
              <a:gd name="connsiteY11" fmla="*/ 354616 h 394715"/>
              <a:gd name="connsiteX12" fmla="*/ 388620 w 428625"/>
              <a:gd name="connsiteY12" fmla="*/ 394621 h 394715"/>
              <a:gd name="connsiteX13" fmla="*/ 428625 w 428625"/>
              <a:gd name="connsiteY13" fmla="*/ 354616 h 394715"/>
              <a:gd name="connsiteX14" fmla="*/ 388620 w 428625"/>
              <a:gd name="connsiteY14" fmla="*/ 314611 h 394715"/>
              <a:gd name="connsiteX15" fmla="*/ 214313 w 428625"/>
              <a:gd name="connsiteY15" fmla="*/ 0 h 394715"/>
              <a:gd name="connsiteX16" fmla="*/ 174308 w 428625"/>
              <a:gd name="connsiteY16" fmla="*/ 40005 h 394715"/>
              <a:gd name="connsiteX17" fmla="*/ 214313 w 428625"/>
              <a:gd name="connsiteY17" fmla="*/ 80010 h 394715"/>
              <a:gd name="connsiteX18" fmla="*/ 254318 w 428625"/>
              <a:gd name="connsiteY18" fmla="*/ 40005 h 394715"/>
              <a:gd name="connsiteX19" fmla="*/ 214313 w 428625"/>
              <a:gd name="connsiteY19" fmla="*/ 0 h 394715"/>
              <a:gd name="connsiteX20" fmla="*/ 214313 w 428625"/>
              <a:gd name="connsiteY20" fmla="*/ 157353 h 394715"/>
              <a:gd name="connsiteX21" fmla="*/ 174308 w 428625"/>
              <a:gd name="connsiteY21" fmla="*/ 197358 h 394715"/>
              <a:gd name="connsiteX22" fmla="*/ 214313 w 428625"/>
              <a:gd name="connsiteY22" fmla="*/ 237363 h 394715"/>
              <a:gd name="connsiteX23" fmla="*/ 254318 w 428625"/>
              <a:gd name="connsiteY23" fmla="*/ 197358 h 394715"/>
              <a:gd name="connsiteX24" fmla="*/ 214313 w 428625"/>
              <a:gd name="connsiteY24" fmla="*/ 157353 h 394715"/>
              <a:gd name="connsiteX25" fmla="*/ 214313 w 428625"/>
              <a:gd name="connsiteY25" fmla="*/ 314706 h 394715"/>
              <a:gd name="connsiteX26" fmla="*/ 174308 w 428625"/>
              <a:gd name="connsiteY26" fmla="*/ 354711 h 394715"/>
              <a:gd name="connsiteX27" fmla="*/ 214313 w 428625"/>
              <a:gd name="connsiteY27" fmla="*/ 394716 h 394715"/>
              <a:gd name="connsiteX28" fmla="*/ 254318 w 428625"/>
              <a:gd name="connsiteY28" fmla="*/ 354711 h 394715"/>
              <a:gd name="connsiteX29" fmla="*/ 214313 w 428625"/>
              <a:gd name="connsiteY29" fmla="*/ 314706 h 394715"/>
              <a:gd name="connsiteX30" fmla="*/ 40005 w 428625"/>
              <a:gd name="connsiteY30" fmla="*/ 0 h 394715"/>
              <a:gd name="connsiteX31" fmla="*/ 0 w 428625"/>
              <a:gd name="connsiteY31" fmla="*/ 40005 h 394715"/>
              <a:gd name="connsiteX32" fmla="*/ 40005 w 428625"/>
              <a:gd name="connsiteY32" fmla="*/ 80010 h 394715"/>
              <a:gd name="connsiteX33" fmla="*/ 80010 w 428625"/>
              <a:gd name="connsiteY33" fmla="*/ 40005 h 394715"/>
              <a:gd name="connsiteX34" fmla="*/ 40005 w 428625"/>
              <a:gd name="connsiteY34" fmla="*/ 0 h 394715"/>
              <a:gd name="connsiteX35" fmla="*/ 40005 w 428625"/>
              <a:gd name="connsiteY35" fmla="*/ 157353 h 394715"/>
              <a:gd name="connsiteX36" fmla="*/ 0 w 428625"/>
              <a:gd name="connsiteY36" fmla="*/ 197358 h 394715"/>
              <a:gd name="connsiteX37" fmla="*/ 40005 w 428625"/>
              <a:gd name="connsiteY37" fmla="*/ 237363 h 394715"/>
              <a:gd name="connsiteX38" fmla="*/ 80010 w 428625"/>
              <a:gd name="connsiteY38" fmla="*/ 197358 h 394715"/>
              <a:gd name="connsiteX39" fmla="*/ 40005 w 428625"/>
              <a:gd name="connsiteY39" fmla="*/ 157353 h 394715"/>
              <a:gd name="connsiteX40" fmla="*/ 40005 w 428625"/>
              <a:gd name="connsiteY40" fmla="*/ 314706 h 394715"/>
              <a:gd name="connsiteX41" fmla="*/ 0 w 428625"/>
              <a:gd name="connsiteY41" fmla="*/ 354711 h 394715"/>
              <a:gd name="connsiteX42" fmla="*/ 40005 w 428625"/>
              <a:gd name="connsiteY42" fmla="*/ 394716 h 394715"/>
              <a:gd name="connsiteX43" fmla="*/ 80010 w 428625"/>
              <a:gd name="connsiteY43" fmla="*/ 354711 h 394715"/>
              <a:gd name="connsiteX44" fmla="*/ 40005 w 428625"/>
              <a:gd name="connsiteY44" fmla="*/ 314706 h 39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28625" h="394715">
                <a:moveTo>
                  <a:pt x="348615" y="40005"/>
                </a:moveTo>
                <a:cubicBezTo>
                  <a:pt x="348615" y="17907"/>
                  <a:pt x="366522" y="0"/>
                  <a:pt x="388620" y="0"/>
                </a:cubicBezTo>
                <a:cubicBezTo>
                  <a:pt x="410718" y="0"/>
                  <a:pt x="428625" y="17907"/>
                  <a:pt x="428625" y="40005"/>
                </a:cubicBezTo>
                <a:cubicBezTo>
                  <a:pt x="428625" y="62103"/>
                  <a:pt x="410718" y="80010"/>
                  <a:pt x="388620" y="80010"/>
                </a:cubicBezTo>
                <a:cubicBezTo>
                  <a:pt x="366522" y="80010"/>
                  <a:pt x="348615" y="62103"/>
                  <a:pt x="348615" y="40005"/>
                </a:cubicBezTo>
                <a:close/>
                <a:moveTo>
                  <a:pt x="388620" y="157258"/>
                </a:moveTo>
                <a:cubicBezTo>
                  <a:pt x="366522" y="157258"/>
                  <a:pt x="348615" y="175165"/>
                  <a:pt x="348615" y="197263"/>
                </a:cubicBezTo>
                <a:cubicBezTo>
                  <a:pt x="348615" y="219361"/>
                  <a:pt x="366522" y="237268"/>
                  <a:pt x="388620" y="237268"/>
                </a:cubicBezTo>
                <a:cubicBezTo>
                  <a:pt x="410718" y="237268"/>
                  <a:pt x="428625" y="219361"/>
                  <a:pt x="428625" y="197263"/>
                </a:cubicBezTo>
                <a:cubicBezTo>
                  <a:pt x="428625" y="175165"/>
                  <a:pt x="410718" y="157258"/>
                  <a:pt x="388620" y="157258"/>
                </a:cubicBezTo>
                <a:close/>
                <a:moveTo>
                  <a:pt x="388620" y="314611"/>
                </a:moveTo>
                <a:cubicBezTo>
                  <a:pt x="366522" y="314611"/>
                  <a:pt x="348615" y="332518"/>
                  <a:pt x="348615" y="354616"/>
                </a:cubicBezTo>
                <a:cubicBezTo>
                  <a:pt x="348615" y="376714"/>
                  <a:pt x="366522" y="394621"/>
                  <a:pt x="388620" y="394621"/>
                </a:cubicBezTo>
                <a:cubicBezTo>
                  <a:pt x="410718" y="394621"/>
                  <a:pt x="428625" y="376714"/>
                  <a:pt x="428625" y="354616"/>
                </a:cubicBezTo>
                <a:cubicBezTo>
                  <a:pt x="428625" y="332518"/>
                  <a:pt x="410718" y="314611"/>
                  <a:pt x="388620" y="314611"/>
                </a:cubicBezTo>
                <a:close/>
                <a:moveTo>
                  <a:pt x="214313" y="0"/>
                </a:moveTo>
                <a:cubicBezTo>
                  <a:pt x="192215" y="0"/>
                  <a:pt x="174308" y="17907"/>
                  <a:pt x="174308" y="40005"/>
                </a:cubicBezTo>
                <a:cubicBezTo>
                  <a:pt x="174308" y="62103"/>
                  <a:pt x="192215" y="80010"/>
                  <a:pt x="214313" y="80010"/>
                </a:cubicBezTo>
                <a:cubicBezTo>
                  <a:pt x="236411" y="80010"/>
                  <a:pt x="254318" y="62103"/>
                  <a:pt x="254318" y="40005"/>
                </a:cubicBezTo>
                <a:cubicBezTo>
                  <a:pt x="254318" y="17907"/>
                  <a:pt x="236411" y="0"/>
                  <a:pt x="214313" y="0"/>
                </a:cubicBezTo>
                <a:close/>
                <a:moveTo>
                  <a:pt x="214313" y="157353"/>
                </a:moveTo>
                <a:cubicBezTo>
                  <a:pt x="192215" y="157353"/>
                  <a:pt x="174308" y="175260"/>
                  <a:pt x="174308" y="197358"/>
                </a:cubicBezTo>
                <a:cubicBezTo>
                  <a:pt x="174308" y="219456"/>
                  <a:pt x="192215" y="237363"/>
                  <a:pt x="214313" y="237363"/>
                </a:cubicBezTo>
                <a:cubicBezTo>
                  <a:pt x="236411" y="237363"/>
                  <a:pt x="254318" y="219456"/>
                  <a:pt x="254318" y="197358"/>
                </a:cubicBezTo>
                <a:cubicBezTo>
                  <a:pt x="254318" y="175260"/>
                  <a:pt x="236411" y="157353"/>
                  <a:pt x="214313" y="157353"/>
                </a:cubicBezTo>
                <a:close/>
                <a:moveTo>
                  <a:pt x="214313" y="314706"/>
                </a:moveTo>
                <a:cubicBezTo>
                  <a:pt x="192215" y="314706"/>
                  <a:pt x="174308" y="332613"/>
                  <a:pt x="174308" y="354711"/>
                </a:cubicBezTo>
                <a:cubicBezTo>
                  <a:pt x="174308" y="376809"/>
                  <a:pt x="192215" y="394716"/>
                  <a:pt x="214313" y="394716"/>
                </a:cubicBezTo>
                <a:cubicBezTo>
                  <a:pt x="236411" y="394716"/>
                  <a:pt x="254318" y="376809"/>
                  <a:pt x="254318" y="354711"/>
                </a:cubicBezTo>
                <a:cubicBezTo>
                  <a:pt x="254318" y="332613"/>
                  <a:pt x="236411" y="314706"/>
                  <a:pt x="214313" y="314706"/>
                </a:cubicBezTo>
                <a:close/>
                <a:moveTo>
                  <a:pt x="40005" y="0"/>
                </a:moveTo>
                <a:cubicBezTo>
                  <a:pt x="17907" y="0"/>
                  <a:pt x="0" y="17907"/>
                  <a:pt x="0" y="40005"/>
                </a:cubicBezTo>
                <a:cubicBezTo>
                  <a:pt x="0" y="62103"/>
                  <a:pt x="17907" y="80010"/>
                  <a:pt x="40005" y="80010"/>
                </a:cubicBezTo>
                <a:cubicBezTo>
                  <a:pt x="62103" y="80010"/>
                  <a:pt x="80010" y="62103"/>
                  <a:pt x="80010" y="40005"/>
                </a:cubicBezTo>
                <a:cubicBezTo>
                  <a:pt x="80010" y="17907"/>
                  <a:pt x="62198" y="0"/>
                  <a:pt x="40005" y="0"/>
                </a:cubicBezTo>
                <a:close/>
                <a:moveTo>
                  <a:pt x="40005" y="157353"/>
                </a:moveTo>
                <a:cubicBezTo>
                  <a:pt x="17907" y="157353"/>
                  <a:pt x="0" y="175260"/>
                  <a:pt x="0" y="197358"/>
                </a:cubicBezTo>
                <a:cubicBezTo>
                  <a:pt x="0" y="219456"/>
                  <a:pt x="17907" y="237363"/>
                  <a:pt x="40005" y="237363"/>
                </a:cubicBezTo>
                <a:cubicBezTo>
                  <a:pt x="62103" y="237363"/>
                  <a:pt x="80010" y="219456"/>
                  <a:pt x="80010" y="197358"/>
                </a:cubicBezTo>
                <a:cubicBezTo>
                  <a:pt x="80010" y="175260"/>
                  <a:pt x="62103" y="157353"/>
                  <a:pt x="40005" y="157353"/>
                </a:cubicBezTo>
                <a:close/>
                <a:moveTo>
                  <a:pt x="40005" y="314706"/>
                </a:moveTo>
                <a:cubicBezTo>
                  <a:pt x="17907" y="314706"/>
                  <a:pt x="0" y="332613"/>
                  <a:pt x="0" y="354711"/>
                </a:cubicBezTo>
                <a:cubicBezTo>
                  <a:pt x="0" y="376809"/>
                  <a:pt x="17907" y="394716"/>
                  <a:pt x="40005" y="394716"/>
                </a:cubicBezTo>
                <a:cubicBezTo>
                  <a:pt x="62103" y="394716"/>
                  <a:pt x="80010" y="376809"/>
                  <a:pt x="80010" y="354711"/>
                </a:cubicBezTo>
                <a:cubicBezTo>
                  <a:pt x="80010" y="332613"/>
                  <a:pt x="62103" y="314706"/>
                  <a:pt x="40005" y="314706"/>
                </a:cubicBezTo>
                <a:close/>
              </a:path>
            </a:pathLst>
          </a:custGeom>
          <a:solidFill>
            <a:srgbClr val="FFBC00">
              <a:alpha val="3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0" name="Рисунок 53">
            <a:extLst>
              <a:ext uri="{FF2B5EF4-FFF2-40B4-BE49-F238E27FC236}">
                <a16:creationId xmlns:a16="http://schemas.microsoft.com/office/drawing/2014/main" id="{AC1644DC-EB9A-F691-F454-83D3A902D6FB}"/>
              </a:ext>
            </a:extLst>
          </p:cNvPr>
          <p:cNvSpPr>
            <a:spLocks noChangeAspect="1"/>
          </p:cNvSpPr>
          <p:nvPr/>
        </p:nvSpPr>
        <p:spPr>
          <a:xfrm>
            <a:off x="1673824" y="2888735"/>
            <a:ext cx="428625" cy="394715"/>
          </a:xfrm>
          <a:custGeom>
            <a:avLst/>
            <a:gdLst>
              <a:gd name="connsiteX0" fmla="*/ 348615 w 428625"/>
              <a:gd name="connsiteY0" fmla="*/ 40005 h 394715"/>
              <a:gd name="connsiteX1" fmla="*/ 388620 w 428625"/>
              <a:gd name="connsiteY1" fmla="*/ 0 h 394715"/>
              <a:gd name="connsiteX2" fmla="*/ 428625 w 428625"/>
              <a:gd name="connsiteY2" fmla="*/ 40005 h 394715"/>
              <a:gd name="connsiteX3" fmla="*/ 388620 w 428625"/>
              <a:gd name="connsiteY3" fmla="*/ 80010 h 394715"/>
              <a:gd name="connsiteX4" fmla="*/ 348615 w 428625"/>
              <a:gd name="connsiteY4" fmla="*/ 40005 h 394715"/>
              <a:gd name="connsiteX5" fmla="*/ 388620 w 428625"/>
              <a:gd name="connsiteY5" fmla="*/ 157258 h 394715"/>
              <a:gd name="connsiteX6" fmla="*/ 348615 w 428625"/>
              <a:gd name="connsiteY6" fmla="*/ 197263 h 394715"/>
              <a:gd name="connsiteX7" fmla="*/ 388620 w 428625"/>
              <a:gd name="connsiteY7" fmla="*/ 237268 h 394715"/>
              <a:gd name="connsiteX8" fmla="*/ 428625 w 428625"/>
              <a:gd name="connsiteY8" fmla="*/ 197263 h 394715"/>
              <a:gd name="connsiteX9" fmla="*/ 388620 w 428625"/>
              <a:gd name="connsiteY9" fmla="*/ 157258 h 394715"/>
              <a:gd name="connsiteX10" fmla="*/ 388620 w 428625"/>
              <a:gd name="connsiteY10" fmla="*/ 314611 h 394715"/>
              <a:gd name="connsiteX11" fmla="*/ 348615 w 428625"/>
              <a:gd name="connsiteY11" fmla="*/ 354616 h 394715"/>
              <a:gd name="connsiteX12" fmla="*/ 388620 w 428625"/>
              <a:gd name="connsiteY12" fmla="*/ 394621 h 394715"/>
              <a:gd name="connsiteX13" fmla="*/ 428625 w 428625"/>
              <a:gd name="connsiteY13" fmla="*/ 354616 h 394715"/>
              <a:gd name="connsiteX14" fmla="*/ 388620 w 428625"/>
              <a:gd name="connsiteY14" fmla="*/ 314611 h 394715"/>
              <a:gd name="connsiteX15" fmla="*/ 214313 w 428625"/>
              <a:gd name="connsiteY15" fmla="*/ 0 h 394715"/>
              <a:gd name="connsiteX16" fmla="*/ 174308 w 428625"/>
              <a:gd name="connsiteY16" fmla="*/ 40005 h 394715"/>
              <a:gd name="connsiteX17" fmla="*/ 214313 w 428625"/>
              <a:gd name="connsiteY17" fmla="*/ 80010 h 394715"/>
              <a:gd name="connsiteX18" fmla="*/ 254318 w 428625"/>
              <a:gd name="connsiteY18" fmla="*/ 40005 h 394715"/>
              <a:gd name="connsiteX19" fmla="*/ 214313 w 428625"/>
              <a:gd name="connsiteY19" fmla="*/ 0 h 394715"/>
              <a:gd name="connsiteX20" fmla="*/ 214313 w 428625"/>
              <a:gd name="connsiteY20" fmla="*/ 157353 h 394715"/>
              <a:gd name="connsiteX21" fmla="*/ 174308 w 428625"/>
              <a:gd name="connsiteY21" fmla="*/ 197358 h 394715"/>
              <a:gd name="connsiteX22" fmla="*/ 214313 w 428625"/>
              <a:gd name="connsiteY22" fmla="*/ 237363 h 394715"/>
              <a:gd name="connsiteX23" fmla="*/ 254318 w 428625"/>
              <a:gd name="connsiteY23" fmla="*/ 197358 h 394715"/>
              <a:gd name="connsiteX24" fmla="*/ 214313 w 428625"/>
              <a:gd name="connsiteY24" fmla="*/ 157353 h 394715"/>
              <a:gd name="connsiteX25" fmla="*/ 214313 w 428625"/>
              <a:gd name="connsiteY25" fmla="*/ 314706 h 394715"/>
              <a:gd name="connsiteX26" fmla="*/ 174308 w 428625"/>
              <a:gd name="connsiteY26" fmla="*/ 354711 h 394715"/>
              <a:gd name="connsiteX27" fmla="*/ 214313 w 428625"/>
              <a:gd name="connsiteY27" fmla="*/ 394716 h 394715"/>
              <a:gd name="connsiteX28" fmla="*/ 254318 w 428625"/>
              <a:gd name="connsiteY28" fmla="*/ 354711 h 394715"/>
              <a:gd name="connsiteX29" fmla="*/ 214313 w 428625"/>
              <a:gd name="connsiteY29" fmla="*/ 314706 h 394715"/>
              <a:gd name="connsiteX30" fmla="*/ 40005 w 428625"/>
              <a:gd name="connsiteY30" fmla="*/ 0 h 394715"/>
              <a:gd name="connsiteX31" fmla="*/ 0 w 428625"/>
              <a:gd name="connsiteY31" fmla="*/ 40005 h 394715"/>
              <a:gd name="connsiteX32" fmla="*/ 40005 w 428625"/>
              <a:gd name="connsiteY32" fmla="*/ 80010 h 394715"/>
              <a:gd name="connsiteX33" fmla="*/ 80010 w 428625"/>
              <a:gd name="connsiteY33" fmla="*/ 40005 h 394715"/>
              <a:gd name="connsiteX34" fmla="*/ 40005 w 428625"/>
              <a:gd name="connsiteY34" fmla="*/ 0 h 394715"/>
              <a:gd name="connsiteX35" fmla="*/ 40005 w 428625"/>
              <a:gd name="connsiteY35" fmla="*/ 157353 h 394715"/>
              <a:gd name="connsiteX36" fmla="*/ 0 w 428625"/>
              <a:gd name="connsiteY36" fmla="*/ 197358 h 394715"/>
              <a:gd name="connsiteX37" fmla="*/ 40005 w 428625"/>
              <a:gd name="connsiteY37" fmla="*/ 237363 h 394715"/>
              <a:gd name="connsiteX38" fmla="*/ 80010 w 428625"/>
              <a:gd name="connsiteY38" fmla="*/ 197358 h 394715"/>
              <a:gd name="connsiteX39" fmla="*/ 40005 w 428625"/>
              <a:gd name="connsiteY39" fmla="*/ 157353 h 394715"/>
              <a:gd name="connsiteX40" fmla="*/ 40005 w 428625"/>
              <a:gd name="connsiteY40" fmla="*/ 314706 h 394715"/>
              <a:gd name="connsiteX41" fmla="*/ 0 w 428625"/>
              <a:gd name="connsiteY41" fmla="*/ 354711 h 394715"/>
              <a:gd name="connsiteX42" fmla="*/ 40005 w 428625"/>
              <a:gd name="connsiteY42" fmla="*/ 394716 h 394715"/>
              <a:gd name="connsiteX43" fmla="*/ 80010 w 428625"/>
              <a:gd name="connsiteY43" fmla="*/ 354711 h 394715"/>
              <a:gd name="connsiteX44" fmla="*/ 40005 w 428625"/>
              <a:gd name="connsiteY44" fmla="*/ 314706 h 39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28625" h="394715">
                <a:moveTo>
                  <a:pt x="348615" y="40005"/>
                </a:moveTo>
                <a:cubicBezTo>
                  <a:pt x="348615" y="17907"/>
                  <a:pt x="366522" y="0"/>
                  <a:pt x="388620" y="0"/>
                </a:cubicBezTo>
                <a:cubicBezTo>
                  <a:pt x="410718" y="0"/>
                  <a:pt x="428625" y="17907"/>
                  <a:pt x="428625" y="40005"/>
                </a:cubicBezTo>
                <a:cubicBezTo>
                  <a:pt x="428625" y="62103"/>
                  <a:pt x="410718" y="80010"/>
                  <a:pt x="388620" y="80010"/>
                </a:cubicBezTo>
                <a:cubicBezTo>
                  <a:pt x="366522" y="80010"/>
                  <a:pt x="348615" y="62103"/>
                  <a:pt x="348615" y="40005"/>
                </a:cubicBezTo>
                <a:close/>
                <a:moveTo>
                  <a:pt x="388620" y="157258"/>
                </a:moveTo>
                <a:cubicBezTo>
                  <a:pt x="366522" y="157258"/>
                  <a:pt x="348615" y="175165"/>
                  <a:pt x="348615" y="197263"/>
                </a:cubicBezTo>
                <a:cubicBezTo>
                  <a:pt x="348615" y="219361"/>
                  <a:pt x="366522" y="237268"/>
                  <a:pt x="388620" y="237268"/>
                </a:cubicBezTo>
                <a:cubicBezTo>
                  <a:pt x="410718" y="237268"/>
                  <a:pt x="428625" y="219361"/>
                  <a:pt x="428625" y="197263"/>
                </a:cubicBezTo>
                <a:cubicBezTo>
                  <a:pt x="428625" y="175165"/>
                  <a:pt x="410718" y="157258"/>
                  <a:pt x="388620" y="157258"/>
                </a:cubicBezTo>
                <a:close/>
                <a:moveTo>
                  <a:pt x="388620" y="314611"/>
                </a:moveTo>
                <a:cubicBezTo>
                  <a:pt x="366522" y="314611"/>
                  <a:pt x="348615" y="332518"/>
                  <a:pt x="348615" y="354616"/>
                </a:cubicBezTo>
                <a:cubicBezTo>
                  <a:pt x="348615" y="376714"/>
                  <a:pt x="366522" y="394621"/>
                  <a:pt x="388620" y="394621"/>
                </a:cubicBezTo>
                <a:cubicBezTo>
                  <a:pt x="410718" y="394621"/>
                  <a:pt x="428625" y="376714"/>
                  <a:pt x="428625" y="354616"/>
                </a:cubicBezTo>
                <a:cubicBezTo>
                  <a:pt x="428625" y="332518"/>
                  <a:pt x="410718" y="314611"/>
                  <a:pt x="388620" y="314611"/>
                </a:cubicBezTo>
                <a:close/>
                <a:moveTo>
                  <a:pt x="214313" y="0"/>
                </a:moveTo>
                <a:cubicBezTo>
                  <a:pt x="192215" y="0"/>
                  <a:pt x="174308" y="17907"/>
                  <a:pt x="174308" y="40005"/>
                </a:cubicBezTo>
                <a:cubicBezTo>
                  <a:pt x="174308" y="62103"/>
                  <a:pt x="192215" y="80010"/>
                  <a:pt x="214313" y="80010"/>
                </a:cubicBezTo>
                <a:cubicBezTo>
                  <a:pt x="236411" y="80010"/>
                  <a:pt x="254318" y="62103"/>
                  <a:pt x="254318" y="40005"/>
                </a:cubicBezTo>
                <a:cubicBezTo>
                  <a:pt x="254318" y="17907"/>
                  <a:pt x="236411" y="0"/>
                  <a:pt x="214313" y="0"/>
                </a:cubicBezTo>
                <a:close/>
                <a:moveTo>
                  <a:pt x="214313" y="157353"/>
                </a:moveTo>
                <a:cubicBezTo>
                  <a:pt x="192215" y="157353"/>
                  <a:pt x="174308" y="175260"/>
                  <a:pt x="174308" y="197358"/>
                </a:cubicBezTo>
                <a:cubicBezTo>
                  <a:pt x="174308" y="219456"/>
                  <a:pt x="192215" y="237363"/>
                  <a:pt x="214313" y="237363"/>
                </a:cubicBezTo>
                <a:cubicBezTo>
                  <a:pt x="236411" y="237363"/>
                  <a:pt x="254318" y="219456"/>
                  <a:pt x="254318" y="197358"/>
                </a:cubicBezTo>
                <a:cubicBezTo>
                  <a:pt x="254318" y="175260"/>
                  <a:pt x="236411" y="157353"/>
                  <a:pt x="214313" y="157353"/>
                </a:cubicBezTo>
                <a:close/>
                <a:moveTo>
                  <a:pt x="214313" y="314706"/>
                </a:moveTo>
                <a:cubicBezTo>
                  <a:pt x="192215" y="314706"/>
                  <a:pt x="174308" y="332613"/>
                  <a:pt x="174308" y="354711"/>
                </a:cubicBezTo>
                <a:cubicBezTo>
                  <a:pt x="174308" y="376809"/>
                  <a:pt x="192215" y="394716"/>
                  <a:pt x="214313" y="394716"/>
                </a:cubicBezTo>
                <a:cubicBezTo>
                  <a:pt x="236411" y="394716"/>
                  <a:pt x="254318" y="376809"/>
                  <a:pt x="254318" y="354711"/>
                </a:cubicBezTo>
                <a:cubicBezTo>
                  <a:pt x="254318" y="332613"/>
                  <a:pt x="236411" y="314706"/>
                  <a:pt x="214313" y="314706"/>
                </a:cubicBezTo>
                <a:close/>
                <a:moveTo>
                  <a:pt x="40005" y="0"/>
                </a:moveTo>
                <a:cubicBezTo>
                  <a:pt x="17907" y="0"/>
                  <a:pt x="0" y="17907"/>
                  <a:pt x="0" y="40005"/>
                </a:cubicBezTo>
                <a:cubicBezTo>
                  <a:pt x="0" y="62103"/>
                  <a:pt x="17907" y="80010"/>
                  <a:pt x="40005" y="80010"/>
                </a:cubicBezTo>
                <a:cubicBezTo>
                  <a:pt x="62103" y="80010"/>
                  <a:pt x="80010" y="62103"/>
                  <a:pt x="80010" y="40005"/>
                </a:cubicBezTo>
                <a:cubicBezTo>
                  <a:pt x="80010" y="17907"/>
                  <a:pt x="62198" y="0"/>
                  <a:pt x="40005" y="0"/>
                </a:cubicBezTo>
                <a:close/>
                <a:moveTo>
                  <a:pt x="40005" y="157353"/>
                </a:moveTo>
                <a:cubicBezTo>
                  <a:pt x="17907" y="157353"/>
                  <a:pt x="0" y="175260"/>
                  <a:pt x="0" y="197358"/>
                </a:cubicBezTo>
                <a:cubicBezTo>
                  <a:pt x="0" y="219456"/>
                  <a:pt x="17907" y="237363"/>
                  <a:pt x="40005" y="237363"/>
                </a:cubicBezTo>
                <a:cubicBezTo>
                  <a:pt x="62103" y="237363"/>
                  <a:pt x="80010" y="219456"/>
                  <a:pt x="80010" y="197358"/>
                </a:cubicBezTo>
                <a:cubicBezTo>
                  <a:pt x="80010" y="175260"/>
                  <a:pt x="62103" y="157353"/>
                  <a:pt x="40005" y="157353"/>
                </a:cubicBezTo>
                <a:close/>
                <a:moveTo>
                  <a:pt x="40005" y="314706"/>
                </a:moveTo>
                <a:cubicBezTo>
                  <a:pt x="17907" y="314706"/>
                  <a:pt x="0" y="332613"/>
                  <a:pt x="0" y="354711"/>
                </a:cubicBezTo>
                <a:cubicBezTo>
                  <a:pt x="0" y="376809"/>
                  <a:pt x="17907" y="394716"/>
                  <a:pt x="40005" y="394716"/>
                </a:cubicBezTo>
                <a:cubicBezTo>
                  <a:pt x="62103" y="394716"/>
                  <a:pt x="80010" y="376809"/>
                  <a:pt x="80010" y="354711"/>
                </a:cubicBezTo>
                <a:cubicBezTo>
                  <a:pt x="80010" y="332613"/>
                  <a:pt x="62103" y="314706"/>
                  <a:pt x="40005" y="314706"/>
                </a:cubicBezTo>
                <a:close/>
              </a:path>
            </a:pathLst>
          </a:custGeom>
          <a:solidFill>
            <a:srgbClr val="FFBC00">
              <a:alpha val="3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Рисунок 53">
            <a:extLst>
              <a:ext uri="{FF2B5EF4-FFF2-40B4-BE49-F238E27FC236}">
                <a16:creationId xmlns:a16="http://schemas.microsoft.com/office/drawing/2014/main" id="{AD018C2F-560F-460E-FFE9-861F31A509EF}"/>
              </a:ext>
            </a:extLst>
          </p:cNvPr>
          <p:cNvSpPr>
            <a:spLocks noChangeAspect="1"/>
          </p:cNvSpPr>
          <p:nvPr/>
        </p:nvSpPr>
        <p:spPr>
          <a:xfrm>
            <a:off x="10610139" y="3842569"/>
            <a:ext cx="428625" cy="394715"/>
          </a:xfrm>
          <a:custGeom>
            <a:avLst/>
            <a:gdLst>
              <a:gd name="connsiteX0" fmla="*/ 348615 w 428625"/>
              <a:gd name="connsiteY0" fmla="*/ 40005 h 394715"/>
              <a:gd name="connsiteX1" fmla="*/ 388620 w 428625"/>
              <a:gd name="connsiteY1" fmla="*/ 0 h 394715"/>
              <a:gd name="connsiteX2" fmla="*/ 428625 w 428625"/>
              <a:gd name="connsiteY2" fmla="*/ 40005 h 394715"/>
              <a:gd name="connsiteX3" fmla="*/ 388620 w 428625"/>
              <a:gd name="connsiteY3" fmla="*/ 80010 h 394715"/>
              <a:gd name="connsiteX4" fmla="*/ 348615 w 428625"/>
              <a:gd name="connsiteY4" fmla="*/ 40005 h 394715"/>
              <a:gd name="connsiteX5" fmla="*/ 388620 w 428625"/>
              <a:gd name="connsiteY5" fmla="*/ 157258 h 394715"/>
              <a:gd name="connsiteX6" fmla="*/ 348615 w 428625"/>
              <a:gd name="connsiteY6" fmla="*/ 197263 h 394715"/>
              <a:gd name="connsiteX7" fmla="*/ 388620 w 428625"/>
              <a:gd name="connsiteY7" fmla="*/ 237268 h 394715"/>
              <a:gd name="connsiteX8" fmla="*/ 428625 w 428625"/>
              <a:gd name="connsiteY8" fmla="*/ 197263 h 394715"/>
              <a:gd name="connsiteX9" fmla="*/ 388620 w 428625"/>
              <a:gd name="connsiteY9" fmla="*/ 157258 h 394715"/>
              <a:gd name="connsiteX10" fmla="*/ 388620 w 428625"/>
              <a:gd name="connsiteY10" fmla="*/ 314611 h 394715"/>
              <a:gd name="connsiteX11" fmla="*/ 348615 w 428625"/>
              <a:gd name="connsiteY11" fmla="*/ 354616 h 394715"/>
              <a:gd name="connsiteX12" fmla="*/ 388620 w 428625"/>
              <a:gd name="connsiteY12" fmla="*/ 394621 h 394715"/>
              <a:gd name="connsiteX13" fmla="*/ 428625 w 428625"/>
              <a:gd name="connsiteY13" fmla="*/ 354616 h 394715"/>
              <a:gd name="connsiteX14" fmla="*/ 388620 w 428625"/>
              <a:gd name="connsiteY14" fmla="*/ 314611 h 394715"/>
              <a:gd name="connsiteX15" fmla="*/ 214313 w 428625"/>
              <a:gd name="connsiteY15" fmla="*/ 0 h 394715"/>
              <a:gd name="connsiteX16" fmla="*/ 174308 w 428625"/>
              <a:gd name="connsiteY16" fmla="*/ 40005 h 394715"/>
              <a:gd name="connsiteX17" fmla="*/ 214313 w 428625"/>
              <a:gd name="connsiteY17" fmla="*/ 80010 h 394715"/>
              <a:gd name="connsiteX18" fmla="*/ 254318 w 428625"/>
              <a:gd name="connsiteY18" fmla="*/ 40005 h 394715"/>
              <a:gd name="connsiteX19" fmla="*/ 214313 w 428625"/>
              <a:gd name="connsiteY19" fmla="*/ 0 h 394715"/>
              <a:gd name="connsiteX20" fmla="*/ 214313 w 428625"/>
              <a:gd name="connsiteY20" fmla="*/ 157353 h 394715"/>
              <a:gd name="connsiteX21" fmla="*/ 174308 w 428625"/>
              <a:gd name="connsiteY21" fmla="*/ 197358 h 394715"/>
              <a:gd name="connsiteX22" fmla="*/ 214313 w 428625"/>
              <a:gd name="connsiteY22" fmla="*/ 237363 h 394715"/>
              <a:gd name="connsiteX23" fmla="*/ 254318 w 428625"/>
              <a:gd name="connsiteY23" fmla="*/ 197358 h 394715"/>
              <a:gd name="connsiteX24" fmla="*/ 214313 w 428625"/>
              <a:gd name="connsiteY24" fmla="*/ 157353 h 394715"/>
              <a:gd name="connsiteX25" fmla="*/ 214313 w 428625"/>
              <a:gd name="connsiteY25" fmla="*/ 314706 h 394715"/>
              <a:gd name="connsiteX26" fmla="*/ 174308 w 428625"/>
              <a:gd name="connsiteY26" fmla="*/ 354711 h 394715"/>
              <a:gd name="connsiteX27" fmla="*/ 214313 w 428625"/>
              <a:gd name="connsiteY27" fmla="*/ 394716 h 394715"/>
              <a:gd name="connsiteX28" fmla="*/ 254318 w 428625"/>
              <a:gd name="connsiteY28" fmla="*/ 354711 h 394715"/>
              <a:gd name="connsiteX29" fmla="*/ 214313 w 428625"/>
              <a:gd name="connsiteY29" fmla="*/ 314706 h 394715"/>
              <a:gd name="connsiteX30" fmla="*/ 40005 w 428625"/>
              <a:gd name="connsiteY30" fmla="*/ 0 h 394715"/>
              <a:gd name="connsiteX31" fmla="*/ 0 w 428625"/>
              <a:gd name="connsiteY31" fmla="*/ 40005 h 394715"/>
              <a:gd name="connsiteX32" fmla="*/ 40005 w 428625"/>
              <a:gd name="connsiteY32" fmla="*/ 80010 h 394715"/>
              <a:gd name="connsiteX33" fmla="*/ 80010 w 428625"/>
              <a:gd name="connsiteY33" fmla="*/ 40005 h 394715"/>
              <a:gd name="connsiteX34" fmla="*/ 40005 w 428625"/>
              <a:gd name="connsiteY34" fmla="*/ 0 h 394715"/>
              <a:gd name="connsiteX35" fmla="*/ 40005 w 428625"/>
              <a:gd name="connsiteY35" fmla="*/ 157353 h 394715"/>
              <a:gd name="connsiteX36" fmla="*/ 0 w 428625"/>
              <a:gd name="connsiteY36" fmla="*/ 197358 h 394715"/>
              <a:gd name="connsiteX37" fmla="*/ 40005 w 428625"/>
              <a:gd name="connsiteY37" fmla="*/ 237363 h 394715"/>
              <a:gd name="connsiteX38" fmla="*/ 80010 w 428625"/>
              <a:gd name="connsiteY38" fmla="*/ 197358 h 394715"/>
              <a:gd name="connsiteX39" fmla="*/ 40005 w 428625"/>
              <a:gd name="connsiteY39" fmla="*/ 157353 h 394715"/>
              <a:gd name="connsiteX40" fmla="*/ 40005 w 428625"/>
              <a:gd name="connsiteY40" fmla="*/ 314706 h 394715"/>
              <a:gd name="connsiteX41" fmla="*/ 0 w 428625"/>
              <a:gd name="connsiteY41" fmla="*/ 354711 h 394715"/>
              <a:gd name="connsiteX42" fmla="*/ 40005 w 428625"/>
              <a:gd name="connsiteY42" fmla="*/ 394716 h 394715"/>
              <a:gd name="connsiteX43" fmla="*/ 80010 w 428625"/>
              <a:gd name="connsiteY43" fmla="*/ 354711 h 394715"/>
              <a:gd name="connsiteX44" fmla="*/ 40005 w 428625"/>
              <a:gd name="connsiteY44" fmla="*/ 314706 h 39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28625" h="394715">
                <a:moveTo>
                  <a:pt x="348615" y="40005"/>
                </a:moveTo>
                <a:cubicBezTo>
                  <a:pt x="348615" y="17907"/>
                  <a:pt x="366522" y="0"/>
                  <a:pt x="388620" y="0"/>
                </a:cubicBezTo>
                <a:cubicBezTo>
                  <a:pt x="410718" y="0"/>
                  <a:pt x="428625" y="17907"/>
                  <a:pt x="428625" y="40005"/>
                </a:cubicBezTo>
                <a:cubicBezTo>
                  <a:pt x="428625" y="62103"/>
                  <a:pt x="410718" y="80010"/>
                  <a:pt x="388620" y="80010"/>
                </a:cubicBezTo>
                <a:cubicBezTo>
                  <a:pt x="366522" y="80010"/>
                  <a:pt x="348615" y="62103"/>
                  <a:pt x="348615" y="40005"/>
                </a:cubicBezTo>
                <a:close/>
                <a:moveTo>
                  <a:pt x="388620" y="157258"/>
                </a:moveTo>
                <a:cubicBezTo>
                  <a:pt x="366522" y="157258"/>
                  <a:pt x="348615" y="175165"/>
                  <a:pt x="348615" y="197263"/>
                </a:cubicBezTo>
                <a:cubicBezTo>
                  <a:pt x="348615" y="219361"/>
                  <a:pt x="366522" y="237268"/>
                  <a:pt x="388620" y="237268"/>
                </a:cubicBezTo>
                <a:cubicBezTo>
                  <a:pt x="410718" y="237268"/>
                  <a:pt x="428625" y="219361"/>
                  <a:pt x="428625" y="197263"/>
                </a:cubicBezTo>
                <a:cubicBezTo>
                  <a:pt x="428625" y="175165"/>
                  <a:pt x="410718" y="157258"/>
                  <a:pt x="388620" y="157258"/>
                </a:cubicBezTo>
                <a:close/>
                <a:moveTo>
                  <a:pt x="388620" y="314611"/>
                </a:moveTo>
                <a:cubicBezTo>
                  <a:pt x="366522" y="314611"/>
                  <a:pt x="348615" y="332518"/>
                  <a:pt x="348615" y="354616"/>
                </a:cubicBezTo>
                <a:cubicBezTo>
                  <a:pt x="348615" y="376714"/>
                  <a:pt x="366522" y="394621"/>
                  <a:pt x="388620" y="394621"/>
                </a:cubicBezTo>
                <a:cubicBezTo>
                  <a:pt x="410718" y="394621"/>
                  <a:pt x="428625" y="376714"/>
                  <a:pt x="428625" y="354616"/>
                </a:cubicBezTo>
                <a:cubicBezTo>
                  <a:pt x="428625" y="332518"/>
                  <a:pt x="410718" y="314611"/>
                  <a:pt x="388620" y="314611"/>
                </a:cubicBezTo>
                <a:close/>
                <a:moveTo>
                  <a:pt x="214313" y="0"/>
                </a:moveTo>
                <a:cubicBezTo>
                  <a:pt x="192215" y="0"/>
                  <a:pt x="174308" y="17907"/>
                  <a:pt x="174308" y="40005"/>
                </a:cubicBezTo>
                <a:cubicBezTo>
                  <a:pt x="174308" y="62103"/>
                  <a:pt x="192215" y="80010"/>
                  <a:pt x="214313" y="80010"/>
                </a:cubicBezTo>
                <a:cubicBezTo>
                  <a:pt x="236411" y="80010"/>
                  <a:pt x="254318" y="62103"/>
                  <a:pt x="254318" y="40005"/>
                </a:cubicBezTo>
                <a:cubicBezTo>
                  <a:pt x="254318" y="17907"/>
                  <a:pt x="236411" y="0"/>
                  <a:pt x="214313" y="0"/>
                </a:cubicBezTo>
                <a:close/>
                <a:moveTo>
                  <a:pt x="214313" y="157353"/>
                </a:moveTo>
                <a:cubicBezTo>
                  <a:pt x="192215" y="157353"/>
                  <a:pt x="174308" y="175260"/>
                  <a:pt x="174308" y="197358"/>
                </a:cubicBezTo>
                <a:cubicBezTo>
                  <a:pt x="174308" y="219456"/>
                  <a:pt x="192215" y="237363"/>
                  <a:pt x="214313" y="237363"/>
                </a:cubicBezTo>
                <a:cubicBezTo>
                  <a:pt x="236411" y="237363"/>
                  <a:pt x="254318" y="219456"/>
                  <a:pt x="254318" y="197358"/>
                </a:cubicBezTo>
                <a:cubicBezTo>
                  <a:pt x="254318" y="175260"/>
                  <a:pt x="236411" y="157353"/>
                  <a:pt x="214313" y="157353"/>
                </a:cubicBezTo>
                <a:close/>
                <a:moveTo>
                  <a:pt x="214313" y="314706"/>
                </a:moveTo>
                <a:cubicBezTo>
                  <a:pt x="192215" y="314706"/>
                  <a:pt x="174308" y="332613"/>
                  <a:pt x="174308" y="354711"/>
                </a:cubicBezTo>
                <a:cubicBezTo>
                  <a:pt x="174308" y="376809"/>
                  <a:pt x="192215" y="394716"/>
                  <a:pt x="214313" y="394716"/>
                </a:cubicBezTo>
                <a:cubicBezTo>
                  <a:pt x="236411" y="394716"/>
                  <a:pt x="254318" y="376809"/>
                  <a:pt x="254318" y="354711"/>
                </a:cubicBezTo>
                <a:cubicBezTo>
                  <a:pt x="254318" y="332613"/>
                  <a:pt x="236411" y="314706"/>
                  <a:pt x="214313" y="314706"/>
                </a:cubicBezTo>
                <a:close/>
                <a:moveTo>
                  <a:pt x="40005" y="0"/>
                </a:moveTo>
                <a:cubicBezTo>
                  <a:pt x="17907" y="0"/>
                  <a:pt x="0" y="17907"/>
                  <a:pt x="0" y="40005"/>
                </a:cubicBezTo>
                <a:cubicBezTo>
                  <a:pt x="0" y="62103"/>
                  <a:pt x="17907" y="80010"/>
                  <a:pt x="40005" y="80010"/>
                </a:cubicBezTo>
                <a:cubicBezTo>
                  <a:pt x="62103" y="80010"/>
                  <a:pt x="80010" y="62103"/>
                  <a:pt x="80010" y="40005"/>
                </a:cubicBezTo>
                <a:cubicBezTo>
                  <a:pt x="80010" y="17907"/>
                  <a:pt x="62198" y="0"/>
                  <a:pt x="40005" y="0"/>
                </a:cubicBezTo>
                <a:close/>
                <a:moveTo>
                  <a:pt x="40005" y="157353"/>
                </a:moveTo>
                <a:cubicBezTo>
                  <a:pt x="17907" y="157353"/>
                  <a:pt x="0" y="175260"/>
                  <a:pt x="0" y="197358"/>
                </a:cubicBezTo>
                <a:cubicBezTo>
                  <a:pt x="0" y="219456"/>
                  <a:pt x="17907" y="237363"/>
                  <a:pt x="40005" y="237363"/>
                </a:cubicBezTo>
                <a:cubicBezTo>
                  <a:pt x="62103" y="237363"/>
                  <a:pt x="80010" y="219456"/>
                  <a:pt x="80010" y="197358"/>
                </a:cubicBezTo>
                <a:cubicBezTo>
                  <a:pt x="80010" y="175260"/>
                  <a:pt x="62103" y="157353"/>
                  <a:pt x="40005" y="157353"/>
                </a:cubicBezTo>
                <a:close/>
                <a:moveTo>
                  <a:pt x="40005" y="314706"/>
                </a:moveTo>
                <a:cubicBezTo>
                  <a:pt x="17907" y="314706"/>
                  <a:pt x="0" y="332613"/>
                  <a:pt x="0" y="354711"/>
                </a:cubicBezTo>
                <a:cubicBezTo>
                  <a:pt x="0" y="376809"/>
                  <a:pt x="17907" y="394716"/>
                  <a:pt x="40005" y="394716"/>
                </a:cubicBezTo>
                <a:cubicBezTo>
                  <a:pt x="62103" y="394716"/>
                  <a:pt x="80010" y="376809"/>
                  <a:pt x="80010" y="354711"/>
                </a:cubicBezTo>
                <a:cubicBezTo>
                  <a:pt x="80010" y="332613"/>
                  <a:pt x="62103" y="314706"/>
                  <a:pt x="40005" y="314706"/>
                </a:cubicBezTo>
                <a:close/>
              </a:path>
            </a:pathLst>
          </a:custGeom>
          <a:solidFill>
            <a:srgbClr val="FFBC00">
              <a:alpha val="3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Рисунок 123">
            <a:extLst>
              <a:ext uri="{FF2B5EF4-FFF2-40B4-BE49-F238E27FC236}">
                <a16:creationId xmlns:a16="http://schemas.microsoft.com/office/drawing/2014/main" id="{1DA7FB41-6E03-EFA9-DFA7-01F44B9377AD}"/>
              </a:ext>
            </a:extLst>
          </p:cNvPr>
          <p:cNvSpPr/>
          <p:nvPr/>
        </p:nvSpPr>
        <p:spPr>
          <a:xfrm>
            <a:off x="5142275" y="3471959"/>
            <a:ext cx="2132457" cy="643223"/>
          </a:xfrm>
          <a:custGeom>
            <a:avLst/>
            <a:gdLst>
              <a:gd name="connsiteX0" fmla="*/ 1491901 w 2132457"/>
              <a:gd name="connsiteY0" fmla="*/ 312896 h 643223"/>
              <a:gd name="connsiteX1" fmla="*/ 2131790 w 2132457"/>
              <a:gd name="connsiteY1" fmla="*/ 312896 h 643223"/>
              <a:gd name="connsiteX2" fmla="*/ 2131790 w 2132457"/>
              <a:gd name="connsiteY2" fmla="*/ 303371 h 643223"/>
              <a:gd name="connsiteX3" fmla="*/ 1890903 w 2132457"/>
              <a:gd name="connsiteY3" fmla="*/ 303371 h 643223"/>
              <a:gd name="connsiteX4" fmla="*/ 1848803 w 2132457"/>
              <a:gd name="connsiteY4" fmla="*/ 261271 h 643223"/>
              <a:gd name="connsiteX5" fmla="*/ 1842040 w 2132457"/>
              <a:gd name="connsiteY5" fmla="*/ 268034 h 643223"/>
              <a:gd name="connsiteX6" fmla="*/ 1877378 w 2132457"/>
              <a:gd name="connsiteY6" fmla="*/ 303371 h 643223"/>
              <a:gd name="connsiteX7" fmla="*/ 1832705 w 2132457"/>
              <a:gd name="connsiteY7" fmla="*/ 303371 h 643223"/>
              <a:gd name="connsiteX8" fmla="*/ 1790605 w 2132457"/>
              <a:gd name="connsiteY8" fmla="*/ 261271 h 643223"/>
              <a:gd name="connsiteX9" fmla="*/ 1783842 w 2132457"/>
              <a:gd name="connsiteY9" fmla="*/ 268034 h 643223"/>
              <a:gd name="connsiteX10" fmla="*/ 1819180 w 2132457"/>
              <a:gd name="connsiteY10" fmla="*/ 303371 h 643223"/>
              <a:gd name="connsiteX11" fmla="*/ 1774603 w 2132457"/>
              <a:gd name="connsiteY11" fmla="*/ 303371 h 643223"/>
              <a:gd name="connsiteX12" fmla="*/ 1732502 w 2132457"/>
              <a:gd name="connsiteY12" fmla="*/ 261271 h 643223"/>
              <a:gd name="connsiteX13" fmla="*/ 1725739 w 2132457"/>
              <a:gd name="connsiteY13" fmla="*/ 268034 h 643223"/>
              <a:gd name="connsiteX14" fmla="*/ 1761077 w 2132457"/>
              <a:gd name="connsiteY14" fmla="*/ 303371 h 643223"/>
              <a:gd name="connsiteX15" fmla="*/ 1495616 w 2132457"/>
              <a:gd name="connsiteY15" fmla="*/ 303371 h 643223"/>
              <a:gd name="connsiteX16" fmla="*/ 1450372 w 2132457"/>
              <a:gd name="connsiteY16" fmla="*/ 258128 h 643223"/>
              <a:gd name="connsiteX17" fmla="*/ 1330166 w 2132457"/>
              <a:gd name="connsiteY17" fmla="*/ 258128 h 643223"/>
              <a:gd name="connsiteX18" fmla="*/ 1069086 w 2132457"/>
              <a:gd name="connsiteY18" fmla="*/ 52864 h 643223"/>
              <a:gd name="connsiteX19" fmla="*/ 808006 w 2132457"/>
              <a:gd name="connsiteY19" fmla="*/ 258128 h 643223"/>
              <a:gd name="connsiteX20" fmla="*/ 680847 w 2132457"/>
              <a:gd name="connsiteY20" fmla="*/ 258128 h 643223"/>
              <a:gd name="connsiteX21" fmla="*/ 635603 w 2132457"/>
              <a:gd name="connsiteY21" fmla="*/ 303371 h 643223"/>
              <a:gd name="connsiteX22" fmla="*/ 377095 w 2132457"/>
              <a:gd name="connsiteY22" fmla="*/ 303371 h 643223"/>
              <a:gd name="connsiteX23" fmla="*/ 412433 w 2132457"/>
              <a:gd name="connsiteY23" fmla="*/ 268034 h 643223"/>
              <a:gd name="connsiteX24" fmla="*/ 405670 w 2132457"/>
              <a:gd name="connsiteY24" fmla="*/ 261271 h 643223"/>
              <a:gd name="connsiteX25" fmla="*/ 363569 w 2132457"/>
              <a:gd name="connsiteY25" fmla="*/ 303371 h 643223"/>
              <a:gd name="connsiteX26" fmla="*/ 318992 w 2132457"/>
              <a:gd name="connsiteY26" fmla="*/ 303371 h 643223"/>
              <a:gd name="connsiteX27" fmla="*/ 354330 w 2132457"/>
              <a:gd name="connsiteY27" fmla="*/ 268034 h 643223"/>
              <a:gd name="connsiteX28" fmla="*/ 347567 w 2132457"/>
              <a:gd name="connsiteY28" fmla="*/ 261271 h 643223"/>
              <a:gd name="connsiteX29" fmla="*/ 305467 w 2132457"/>
              <a:gd name="connsiteY29" fmla="*/ 303371 h 643223"/>
              <a:gd name="connsiteX30" fmla="*/ 260890 w 2132457"/>
              <a:gd name="connsiteY30" fmla="*/ 303371 h 643223"/>
              <a:gd name="connsiteX31" fmla="*/ 296228 w 2132457"/>
              <a:gd name="connsiteY31" fmla="*/ 268034 h 643223"/>
              <a:gd name="connsiteX32" fmla="*/ 289465 w 2132457"/>
              <a:gd name="connsiteY32" fmla="*/ 261271 h 643223"/>
              <a:gd name="connsiteX33" fmla="*/ 247364 w 2132457"/>
              <a:gd name="connsiteY33" fmla="*/ 303371 h 643223"/>
              <a:gd name="connsiteX34" fmla="*/ 0 w 2132457"/>
              <a:gd name="connsiteY34" fmla="*/ 303371 h 643223"/>
              <a:gd name="connsiteX35" fmla="*/ 0 w 2132457"/>
              <a:gd name="connsiteY35" fmla="*/ 312896 h 643223"/>
              <a:gd name="connsiteX36" fmla="*/ 639890 w 2132457"/>
              <a:gd name="connsiteY36" fmla="*/ 312896 h 643223"/>
              <a:gd name="connsiteX37" fmla="*/ 685133 w 2132457"/>
              <a:gd name="connsiteY37" fmla="*/ 267653 h 643223"/>
              <a:gd name="connsiteX38" fmla="*/ 806101 w 2132457"/>
              <a:gd name="connsiteY38" fmla="*/ 267653 h 643223"/>
              <a:gd name="connsiteX39" fmla="*/ 800672 w 2132457"/>
              <a:gd name="connsiteY39" fmla="*/ 321564 h 643223"/>
              <a:gd name="connsiteX40" fmla="*/ 806101 w 2132457"/>
              <a:gd name="connsiteY40" fmla="*/ 375475 h 643223"/>
              <a:gd name="connsiteX41" fmla="*/ 685038 w 2132457"/>
              <a:gd name="connsiteY41" fmla="*/ 375475 h 643223"/>
              <a:gd name="connsiteX42" fmla="*/ 639794 w 2132457"/>
              <a:gd name="connsiteY42" fmla="*/ 330232 h 643223"/>
              <a:gd name="connsiteX43" fmla="*/ 0 w 2132457"/>
              <a:gd name="connsiteY43" fmla="*/ 330232 h 643223"/>
              <a:gd name="connsiteX44" fmla="*/ 0 w 2132457"/>
              <a:gd name="connsiteY44" fmla="*/ 339757 h 643223"/>
              <a:gd name="connsiteX45" fmla="*/ 247841 w 2132457"/>
              <a:gd name="connsiteY45" fmla="*/ 339757 h 643223"/>
              <a:gd name="connsiteX46" fmla="*/ 289941 w 2132457"/>
              <a:gd name="connsiteY46" fmla="*/ 381857 h 643223"/>
              <a:gd name="connsiteX47" fmla="*/ 296704 w 2132457"/>
              <a:gd name="connsiteY47" fmla="*/ 375095 h 643223"/>
              <a:gd name="connsiteX48" fmla="*/ 261366 w 2132457"/>
              <a:gd name="connsiteY48" fmla="*/ 339757 h 643223"/>
              <a:gd name="connsiteX49" fmla="*/ 306038 w 2132457"/>
              <a:gd name="connsiteY49" fmla="*/ 339757 h 643223"/>
              <a:gd name="connsiteX50" fmla="*/ 348139 w 2132457"/>
              <a:gd name="connsiteY50" fmla="*/ 381857 h 643223"/>
              <a:gd name="connsiteX51" fmla="*/ 354901 w 2132457"/>
              <a:gd name="connsiteY51" fmla="*/ 375095 h 643223"/>
              <a:gd name="connsiteX52" fmla="*/ 319564 w 2132457"/>
              <a:gd name="connsiteY52" fmla="*/ 339757 h 643223"/>
              <a:gd name="connsiteX53" fmla="*/ 364236 w 2132457"/>
              <a:gd name="connsiteY53" fmla="*/ 339757 h 643223"/>
              <a:gd name="connsiteX54" fmla="*/ 406337 w 2132457"/>
              <a:gd name="connsiteY54" fmla="*/ 381857 h 643223"/>
              <a:gd name="connsiteX55" fmla="*/ 413099 w 2132457"/>
              <a:gd name="connsiteY55" fmla="*/ 375095 h 643223"/>
              <a:gd name="connsiteX56" fmla="*/ 377762 w 2132457"/>
              <a:gd name="connsiteY56" fmla="*/ 339757 h 643223"/>
              <a:gd name="connsiteX57" fmla="*/ 636270 w 2132457"/>
              <a:gd name="connsiteY57" fmla="*/ 339757 h 643223"/>
              <a:gd name="connsiteX58" fmla="*/ 681514 w 2132457"/>
              <a:gd name="connsiteY58" fmla="*/ 385000 h 643223"/>
              <a:gd name="connsiteX59" fmla="*/ 808673 w 2132457"/>
              <a:gd name="connsiteY59" fmla="*/ 385000 h 643223"/>
              <a:gd name="connsiteX60" fmla="*/ 1069753 w 2132457"/>
              <a:gd name="connsiteY60" fmla="*/ 590264 h 643223"/>
              <a:gd name="connsiteX61" fmla="*/ 1330833 w 2132457"/>
              <a:gd name="connsiteY61" fmla="*/ 385000 h 643223"/>
              <a:gd name="connsiteX62" fmla="*/ 1451039 w 2132457"/>
              <a:gd name="connsiteY62" fmla="*/ 385000 h 643223"/>
              <a:gd name="connsiteX63" fmla="*/ 1496282 w 2132457"/>
              <a:gd name="connsiteY63" fmla="*/ 339757 h 643223"/>
              <a:gd name="connsiteX64" fmla="*/ 1761744 w 2132457"/>
              <a:gd name="connsiteY64" fmla="*/ 339757 h 643223"/>
              <a:gd name="connsiteX65" fmla="*/ 1726406 w 2132457"/>
              <a:gd name="connsiteY65" fmla="*/ 375095 h 643223"/>
              <a:gd name="connsiteX66" fmla="*/ 1733169 w 2132457"/>
              <a:gd name="connsiteY66" fmla="*/ 381857 h 643223"/>
              <a:gd name="connsiteX67" fmla="*/ 1775270 w 2132457"/>
              <a:gd name="connsiteY67" fmla="*/ 339757 h 643223"/>
              <a:gd name="connsiteX68" fmla="*/ 1819847 w 2132457"/>
              <a:gd name="connsiteY68" fmla="*/ 339757 h 643223"/>
              <a:gd name="connsiteX69" fmla="*/ 1784509 w 2132457"/>
              <a:gd name="connsiteY69" fmla="*/ 375095 h 643223"/>
              <a:gd name="connsiteX70" fmla="*/ 1791272 w 2132457"/>
              <a:gd name="connsiteY70" fmla="*/ 381857 h 643223"/>
              <a:gd name="connsiteX71" fmla="*/ 1833372 w 2132457"/>
              <a:gd name="connsiteY71" fmla="*/ 339757 h 643223"/>
              <a:gd name="connsiteX72" fmla="*/ 1878044 w 2132457"/>
              <a:gd name="connsiteY72" fmla="*/ 339757 h 643223"/>
              <a:gd name="connsiteX73" fmla="*/ 1842707 w 2132457"/>
              <a:gd name="connsiteY73" fmla="*/ 375095 h 643223"/>
              <a:gd name="connsiteX74" fmla="*/ 1849469 w 2132457"/>
              <a:gd name="connsiteY74" fmla="*/ 381857 h 643223"/>
              <a:gd name="connsiteX75" fmla="*/ 1891570 w 2132457"/>
              <a:gd name="connsiteY75" fmla="*/ 339757 h 643223"/>
              <a:gd name="connsiteX76" fmla="*/ 2132457 w 2132457"/>
              <a:gd name="connsiteY76" fmla="*/ 339757 h 643223"/>
              <a:gd name="connsiteX77" fmla="*/ 2132457 w 2132457"/>
              <a:gd name="connsiteY77" fmla="*/ 330232 h 643223"/>
              <a:gd name="connsiteX78" fmla="*/ 1492568 w 2132457"/>
              <a:gd name="connsiteY78" fmla="*/ 330232 h 643223"/>
              <a:gd name="connsiteX79" fmla="*/ 1447324 w 2132457"/>
              <a:gd name="connsiteY79" fmla="*/ 375475 h 643223"/>
              <a:gd name="connsiteX80" fmla="*/ 1333310 w 2132457"/>
              <a:gd name="connsiteY80" fmla="*/ 375475 h 643223"/>
              <a:gd name="connsiteX81" fmla="*/ 1338739 w 2132457"/>
              <a:gd name="connsiteY81" fmla="*/ 321564 h 643223"/>
              <a:gd name="connsiteX82" fmla="*/ 1333310 w 2132457"/>
              <a:gd name="connsiteY82" fmla="*/ 267653 h 643223"/>
              <a:gd name="connsiteX83" fmla="*/ 1447324 w 2132457"/>
              <a:gd name="connsiteY83" fmla="*/ 267653 h 643223"/>
              <a:gd name="connsiteX84" fmla="*/ 1492568 w 2132457"/>
              <a:gd name="connsiteY84" fmla="*/ 312896 h 643223"/>
              <a:gd name="connsiteX85" fmla="*/ 1069372 w 2132457"/>
              <a:gd name="connsiteY85" fmla="*/ 561689 h 643223"/>
              <a:gd name="connsiteX86" fmla="*/ 829247 w 2132457"/>
              <a:gd name="connsiteY86" fmla="*/ 321564 h 643223"/>
              <a:gd name="connsiteX87" fmla="*/ 1069372 w 2132457"/>
              <a:gd name="connsiteY87" fmla="*/ 81439 h 643223"/>
              <a:gd name="connsiteX88" fmla="*/ 1309497 w 2132457"/>
              <a:gd name="connsiteY88" fmla="*/ 321564 h 643223"/>
              <a:gd name="connsiteX89" fmla="*/ 1069372 w 2132457"/>
              <a:gd name="connsiteY89" fmla="*/ 561689 h 643223"/>
              <a:gd name="connsiteX90" fmla="*/ 770573 w 2132457"/>
              <a:gd name="connsiteY90" fmla="*/ 231934 h 643223"/>
              <a:gd name="connsiteX91" fmla="*/ 725900 w 2132457"/>
              <a:gd name="connsiteY91" fmla="*/ 231934 h 643223"/>
              <a:gd name="connsiteX92" fmla="*/ 725900 w 2132457"/>
              <a:gd name="connsiteY92" fmla="*/ 222409 h 643223"/>
              <a:gd name="connsiteX93" fmla="*/ 763619 w 2132457"/>
              <a:gd name="connsiteY93" fmla="*/ 222409 h 643223"/>
              <a:gd name="connsiteX94" fmla="*/ 1069372 w 2132457"/>
              <a:gd name="connsiteY94" fmla="*/ 0 h 643223"/>
              <a:gd name="connsiteX95" fmla="*/ 1374934 w 2132457"/>
              <a:gd name="connsiteY95" fmla="*/ 221647 h 643223"/>
              <a:gd name="connsiteX96" fmla="*/ 1412939 w 2132457"/>
              <a:gd name="connsiteY96" fmla="*/ 221647 h 643223"/>
              <a:gd name="connsiteX97" fmla="*/ 1412939 w 2132457"/>
              <a:gd name="connsiteY97" fmla="*/ 231553 h 643223"/>
              <a:gd name="connsiteX98" fmla="*/ 1371505 w 2132457"/>
              <a:gd name="connsiteY98" fmla="*/ 231553 h 643223"/>
              <a:gd name="connsiteX99" fmla="*/ 1371505 w 2132457"/>
              <a:gd name="connsiteY99" fmla="*/ 231172 h 643223"/>
              <a:gd name="connsiteX100" fmla="*/ 1367981 w 2132457"/>
              <a:gd name="connsiteY100" fmla="*/ 231172 h 643223"/>
              <a:gd name="connsiteX101" fmla="*/ 1366933 w 2132457"/>
              <a:gd name="connsiteY101" fmla="*/ 227838 h 643223"/>
              <a:gd name="connsiteX102" fmla="*/ 1069467 w 2132457"/>
              <a:gd name="connsiteY102" fmla="*/ 9525 h 643223"/>
              <a:gd name="connsiteX103" fmla="*/ 771715 w 2132457"/>
              <a:gd name="connsiteY103" fmla="*/ 228600 h 643223"/>
              <a:gd name="connsiteX104" fmla="*/ 770668 w 2132457"/>
              <a:gd name="connsiteY104" fmla="*/ 231934 h 643223"/>
              <a:gd name="connsiteX105" fmla="*/ 1368076 w 2132457"/>
              <a:gd name="connsiteY105" fmla="*/ 411290 h 643223"/>
              <a:gd name="connsiteX106" fmla="*/ 1412748 w 2132457"/>
              <a:gd name="connsiteY106" fmla="*/ 411290 h 643223"/>
              <a:gd name="connsiteX107" fmla="*/ 1412748 w 2132457"/>
              <a:gd name="connsiteY107" fmla="*/ 420815 h 643223"/>
              <a:gd name="connsiteX108" fmla="*/ 1375029 w 2132457"/>
              <a:gd name="connsiteY108" fmla="*/ 420815 h 643223"/>
              <a:gd name="connsiteX109" fmla="*/ 1069277 w 2132457"/>
              <a:gd name="connsiteY109" fmla="*/ 643223 h 643223"/>
              <a:gd name="connsiteX110" fmla="*/ 763715 w 2132457"/>
              <a:gd name="connsiteY110" fmla="*/ 421576 h 643223"/>
              <a:gd name="connsiteX111" fmla="*/ 725710 w 2132457"/>
              <a:gd name="connsiteY111" fmla="*/ 421576 h 643223"/>
              <a:gd name="connsiteX112" fmla="*/ 725710 w 2132457"/>
              <a:gd name="connsiteY112" fmla="*/ 412051 h 643223"/>
              <a:gd name="connsiteX113" fmla="*/ 770668 w 2132457"/>
              <a:gd name="connsiteY113" fmla="*/ 412051 h 643223"/>
              <a:gd name="connsiteX114" fmla="*/ 771715 w 2132457"/>
              <a:gd name="connsiteY114" fmla="*/ 415385 h 643223"/>
              <a:gd name="connsiteX115" fmla="*/ 1069181 w 2132457"/>
              <a:gd name="connsiteY115" fmla="*/ 633698 h 643223"/>
              <a:gd name="connsiteX116" fmla="*/ 1366933 w 2132457"/>
              <a:gd name="connsiteY116" fmla="*/ 414623 h 643223"/>
              <a:gd name="connsiteX117" fmla="*/ 1367981 w 2132457"/>
              <a:gd name="connsiteY117" fmla="*/ 411290 h 64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132457" h="643223">
                <a:moveTo>
                  <a:pt x="1491901" y="312896"/>
                </a:moveTo>
                <a:lnTo>
                  <a:pt x="2131790" y="312896"/>
                </a:lnTo>
                <a:lnTo>
                  <a:pt x="2131790" y="303371"/>
                </a:lnTo>
                <a:lnTo>
                  <a:pt x="1890903" y="303371"/>
                </a:lnTo>
                <a:lnTo>
                  <a:pt x="1848803" y="261271"/>
                </a:lnTo>
                <a:lnTo>
                  <a:pt x="1842040" y="268034"/>
                </a:lnTo>
                <a:lnTo>
                  <a:pt x="1877378" y="303371"/>
                </a:lnTo>
                <a:lnTo>
                  <a:pt x="1832705" y="303371"/>
                </a:lnTo>
                <a:lnTo>
                  <a:pt x="1790605" y="261271"/>
                </a:lnTo>
                <a:lnTo>
                  <a:pt x="1783842" y="268034"/>
                </a:lnTo>
                <a:lnTo>
                  <a:pt x="1819180" y="303371"/>
                </a:lnTo>
                <a:lnTo>
                  <a:pt x="1774603" y="303371"/>
                </a:lnTo>
                <a:lnTo>
                  <a:pt x="1732502" y="261271"/>
                </a:lnTo>
                <a:lnTo>
                  <a:pt x="1725739" y="268034"/>
                </a:lnTo>
                <a:lnTo>
                  <a:pt x="1761077" y="303371"/>
                </a:lnTo>
                <a:lnTo>
                  <a:pt x="1495616" y="303371"/>
                </a:lnTo>
                <a:lnTo>
                  <a:pt x="1450372" y="258128"/>
                </a:lnTo>
                <a:lnTo>
                  <a:pt x="1330166" y="258128"/>
                </a:lnTo>
                <a:cubicBezTo>
                  <a:pt x="1301591" y="140494"/>
                  <a:pt x="1195388" y="52864"/>
                  <a:pt x="1069086" y="52864"/>
                </a:cubicBezTo>
                <a:cubicBezTo>
                  <a:pt x="942785" y="52864"/>
                  <a:pt x="836676" y="140494"/>
                  <a:pt x="808006" y="258128"/>
                </a:cubicBezTo>
                <a:lnTo>
                  <a:pt x="680847" y="258128"/>
                </a:lnTo>
                <a:lnTo>
                  <a:pt x="635603" y="303371"/>
                </a:lnTo>
                <a:lnTo>
                  <a:pt x="377095" y="303371"/>
                </a:lnTo>
                <a:lnTo>
                  <a:pt x="412433" y="268034"/>
                </a:lnTo>
                <a:lnTo>
                  <a:pt x="405670" y="261271"/>
                </a:lnTo>
                <a:lnTo>
                  <a:pt x="363569" y="303371"/>
                </a:lnTo>
                <a:lnTo>
                  <a:pt x="318992" y="303371"/>
                </a:lnTo>
                <a:lnTo>
                  <a:pt x="354330" y="268034"/>
                </a:lnTo>
                <a:lnTo>
                  <a:pt x="347567" y="261271"/>
                </a:lnTo>
                <a:lnTo>
                  <a:pt x="305467" y="303371"/>
                </a:lnTo>
                <a:lnTo>
                  <a:pt x="260890" y="303371"/>
                </a:lnTo>
                <a:lnTo>
                  <a:pt x="296228" y="268034"/>
                </a:lnTo>
                <a:lnTo>
                  <a:pt x="289465" y="261271"/>
                </a:lnTo>
                <a:lnTo>
                  <a:pt x="247364" y="303371"/>
                </a:lnTo>
                <a:lnTo>
                  <a:pt x="0" y="303371"/>
                </a:lnTo>
                <a:lnTo>
                  <a:pt x="0" y="312896"/>
                </a:lnTo>
                <a:lnTo>
                  <a:pt x="639890" y="312896"/>
                </a:lnTo>
                <a:lnTo>
                  <a:pt x="685133" y="267653"/>
                </a:lnTo>
                <a:lnTo>
                  <a:pt x="806101" y="267653"/>
                </a:lnTo>
                <a:cubicBezTo>
                  <a:pt x="802577" y="285083"/>
                  <a:pt x="800672" y="303086"/>
                  <a:pt x="800672" y="321564"/>
                </a:cubicBezTo>
                <a:cubicBezTo>
                  <a:pt x="800672" y="340043"/>
                  <a:pt x="802577" y="358045"/>
                  <a:pt x="806101" y="375475"/>
                </a:cubicBezTo>
                <a:lnTo>
                  <a:pt x="685038" y="375475"/>
                </a:lnTo>
                <a:lnTo>
                  <a:pt x="639794" y="330232"/>
                </a:lnTo>
                <a:lnTo>
                  <a:pt x="0" y="330232"/>
                </a:lnTo>
                <a:lnTo>
                  <a:pt x="0" y="339757"/>
                </a:lnTo>
                <a:lnTo>
                  <a:pt x="247841" y="339757"/>
                </a:lnTo>
                <a:lnTo>
                  <a:pt x="289941" y="381857"/>
                </a:lnTo>
                <a:lnTo>
                  <a:pt x="296704" y="375095"/>
                </a:lnTo>
                <a:lnTo>
                  <a:pt x="261366" y="339757"/>
                </a:lnTo>
                <a:lnTo>
                  <a:pt x="306038" y="339757"/>
                </a:lnTo>
                <a:lnTo>
                  <a:pt x="348139" y="381857"/>
                </a:lnTo>
                <a:lnTo>
                  <a:pt x="354901" y="375095"/>
                </a:lnTo>
                <a:lnTo>
                  <a:pt x="319564" y="339757"/>
                </a:lnTo>
                <a:lnTo>
                  <a:pt x="364236" y="339757"/>
                </a:lnTo>
                <a:lnTo>
                  <a:pt x="406337" y="381857"/>
                </a:lnTo>
                <a:lnTo>
                  <a:pt x="413099" y="375095"/>
                </a:lnTo>
                <a:lnTo>
                  <a:pt x="377762" y="339757"/>
                </a:lnTo>
                <a:lnTo>
                  <a:pt x="636270" y="339757"/>
                </a:lnTo>
                <a:lnTo>
                  <a:pt x="681514" y="385000"/>
                </a:lnTo>
                <a:lnTo>
                  <a:pt x="808673" y="385000"/>
                </a:lnTo>
                <a:cubicBezTo>
                  <a:pt x="837248" y="502634"/>
                  <a:pt x="943451" y="590264"/>
                  <a:pt x="1069753" y="590264"/>
                </a:cubicBezTo>
                <a:cubicBezTo>
                  <a:pt x="1196054" y="590264"/>
                  <a:pt x="1302163" y="502634"/>
                  <a:pt x="1330833" y="385000"/>
                </a:cubicBezTo>
                <a:lnTo>
                  <a:pt x="1451039" y="385000"/>
                </a:lnTo>
                <a:lnTo>
                  <a:pt x="1496282" y="339757"/>
                </a:lnTo>
                <a:lnTo>
                  <a:pt x="1761744" y="339757"/>
                </a:lnTo>
                <a:lnTo>
                  <a:pt x="1726406" y="375095"/>
                </a:lnTo>
                <a:lnTo>
                  <a:pt x="1733169" y="381857"/>
                </a:lnTo>
                <a:lnTo>
                  <a:pt x="1775270" y="339757"/>
                </a:lnTo>
                <a:lnTo>
                  <a:pt x="1819847" y="339757"/>
                </a:lnTo>
                <a:lnTo>
                  <a:pt x="1784509" y="375095"/>
                </a:lnTo>
                <a:lnTo>
                  <a:pt x="1791272" y="381857"/>
                </a:lnTo>
                <a:lnTo>
                  <a:pt x="1833372" y="339757"/>
                </a:lnTo>
                <a:lnTo>
                  <a:pt x="1878044" y="339757"/>
                </a:lnTo>
                <a:lnTo>
                  <a:pt x="1842707" y="375095"/>
                </a:lnTo>
                <a:lnTo>
                  <a:pt x="1849469" y="381857"/>
                </a:lnTo>
                <a:lnTo>
                  <a:pt x="1891570" y="339757"/>
                </a:lnTo>
                <a:lnTo>
                  <a:pt x="2132457" y="339757"/>
                </a:lnTo>
                <a:lnTo>
                  <a:pt x="2132457" y="330232"/>
                </a:lnTo>
                <a:lnTo>
                  <a:pt x="1492568" y="330232"/>
                </a:lnTo>
                <a:lnTo>
                  <a:pt x="1447324" y="375475"/>
                </a:lnTo>
                <a:lnTo>
                  <a:pt x="1333310" y="375475"/>
                </a:lnTo>
                <a:cubicBezTo>
                  <a:pt x="1336834" y="358045"/>
                  <a:pt x="1338739" y="340043"/>
                  <a:pt x="1338739" y="321564"/>
                </a:cubicBezTo>
                <a:cubicBezTo>
                  <a:pt x="1338739" y="303086"/>
                  <a:pt x="1336834" y="285083"/>
                  <a:pt x="1333310" y="267653"/>
                </a:cubicBezTo>
                <a:lnTo>
                  <a:pt x="1447324" y="267653"/>
                </a:lnTo>
                <a:lnTo>
                  <a:pt x="1492568" y="312896"/>
                </a:lnTo>
                <a:close/>
                <a:moveTo>
                  <a:pt x="1069372" y="561689"/>
                </a:moveTo>
                <a:cubicBezTo>
                  <a:pt x="936974" y="561689"/>
                  <a:pt x="829247" y="453962"/>
                  <a:pt x="829247" y="321564"/>
                </a:cubicBezTo>
                <a:cubicBezTo>
                  <a:pt x="829247" y="189167"/>
                  <a:pt x="936974" y="81439"/>
                  <a:pt x="1069372" y="81439"/>
                </a:cubicBezTo>
                <a:cubicBezTo>
                  <a:pt x="1201769" y="81439"/>
                  <a:pt x="1309497" y="189167"/>
                  <a:pt x="1309497" y="321564"/>
                </a:cubicBezTo>
                <a:cubicBezTo>
                  <a:pt x="1309497" y="453962"/>
                  <a:pt x="1201769" y="561689"/>
                  <a:pt x="1069372" y="561689"/>
                </a:cubicBezTo>
                <a:close/>
                <a:moveTo>
                  <a:pt x="770573" y="231934"/>
                </a:moveTo>
                <a:lnTo>
                  <a:pt x="725900" y="231934"/>
                </a:lnTo>
                <a:lnTo>
                  <a:pt x="725900" y="222409"/>
                </a:lnTo>
                <a:lnTo>
                  <a:pt x="763619" y="222409"/>
                </a:lnTo>
                <a:cubicBezTo>
                  <a:pt x="806577" y="89249"/>
                  <a:pt x="929069" y="0"/>
                  <a:pt x="1069372" y="0"/>
                </a:cubicBezTo>
                <a:cubicBezTo>
                  <a:pt x="1209675" y="0"/>
                  <a:pt x="1331690" y="88964"/>
                  <a:pt x="1374934" y="221647"/>
                </a:cubicBezTo>
                <a:lnTo>
                  <a:pt x="1412939" y="221647"/>
                </a:lnTo>
                <a:lnTo>
                  <a:pt x="1412939" y="231553"/>
                </a:lnTo>
                <a:lnTo>
                  <a:pt x="1371505" y="231553"/>
                </a:lnTo>
                <a:lnTo>
                  <a:pt x="1371505" y="231172"/>
                </a:lnTo>
                <a:lnTo>
                  <a:pt x="1367981" y="231172"/>
                </a:lnTo>
                <a:lnTo>
                  <a:pt x="1366933" y="227838"/>
                </a:lnTo>
                <a:cubicBezTo>
                  <a:pt x="1325975" y="97250"/>
                  <a:pt x="1206437" y="9525"/>
                  <a:pt x="1069467" y="9525"/>
                </a:cubicBezTo>
                <a:cubicBezTo>
                  <a:pt x="932498" y="9525"/>
                  <a:pt x="812483" y="97536"/>
                  <a:pt x="771715" y="228600"/>
                </a:cubicBezTo>
                <a:lnTo>
                  <a:pt x="770668" y="231934"/>
                </a:lnTo>
                <a:close/>
                <a:moveTo>
                  <a:pt x="1368076" y="411290"/>
                </a:moveTo>
                <a:lnTo>
                  <a:pt x="1412748" y="411290"/>
                </a:lnTo>
                <a:lnTo>
                  <a:pt x="1412748" y="420815"/>
                </a:lnTo>
                <a:lnTo>
                  <a:pt x="1375029" y="420815"/>
                </a:lnTo>
                <a:cubicBezTo>
                  <a:pt x="1332071" y="553974"/>
                  <a:pt x="1209580" y="643223"/>
                  <a:pt x="1069277" y="643223"/>
                </a:cubicBezTo>
                <a:cubicBezTo>
                  <a:pt x="928973" y="643223"/>
                  <a:pt x="806958" y="554260"/>
                  <a:pt x="763715" y="421576"/>
                </a:cubicBezTo>
                <a:lnTo>
                  <a:pt x="725710" y="421576"/>
                </a:lnTo>
                <a:lnTo>
                  <a:pt x="725710" y="412051"/>
                </a:lnTo>
                <a:lnTo>
                  <a:pt x="770668" y="412051"/>
                </a:lnTo>
                <a:lnTo>
                  <a:pt x="771715" y="415385"/>
                </a:lnTo>
                <a:cubicBezTo>
                  <a:pt x="812673" y="545973"/>
                  <a:pt x="932212" y="633698"/>
                  <a:pt x="1069181" y="633698"/>
                </a:cubicBezTo>
                <a:cubicBezTo>
                  <a:pt x="1206151" y="633698"/>
                  <a:pt x="1326166" y="545687"/>
                  <a:pt x="1366933" y="414623"/>
                </a:cubicBezTo>
                <a:lnTo>
                  <a:pt x="1367981" y="411290"/>
                </a:lnTo>
                <a:close/>
              </a:path>
            </a:pathLst>
          </a:custGeom>
          <a:solidFill>
            <a:srgbClr val="EEB65A">
              <a:alpha val="28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0D8899-F2B1-3F46-018E-16F5B3247B38}"/>
              </a:ext>
            </a:extLst>
          </p:cNvPr>
          <p:cNvSpPr txBox="1"/>
          <p:nvPr/>
        </p:nvSpPr>
        <p:spPr>
          <a:xfrm>
            <a:off x="-5115214" y="2238118"/>
            <a:ext cx="10290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1400" i="1" dirty="0">
                <a:ea typeface="Arial"/>
                <a:cs typeface="Arial"/>
              </a:rPr>
              <a:t>Работа в 2 системах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1400" i="1" dirty="0">
                <a:ea typeface="Arial"/>
                <a:cs typeface="Arial"/>
              </a:rPr>
              <a:t>Интеграция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1400" i="1" dirty="0">
                <a:ea typeface="Arial"/>
                <a:cs typeface="Arial"/>
              </a:rPr>
              <a:t>Обучение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7C6A2E-A210-D4E3-8D45-C053D69AB1AD}"/>
              </a:ext>
            </a:extLst>
          </p:cNvPr>
          <p:cNvSpPr txBox="1"/>
          <p:nvPr/>
        </p:nvSpPr>
        <p:spPr>
          <a:xfrm>
            <a:off x="-197109" y="3390251"/>
            <a:ext cx="10290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1400" i="1" dirty="0">
                <a:ea typeface="Arial"/>
                <a:cs typeface="Arial"/>
              </a:rPr>
              <a:t>Ответственные исполнители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1400" i="1" dirty="0">
                <a:ea typeface="Arial"/>
                <a:cs typeface="Arial"/>
              </a:rPr>
              <a:t>Управляющие советы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1400" i="1" dirty="0">
                <a:ea typeface="Arial"/>
                <a:cs typeface="Arial"/>
              </a:rPr>
              <a:t>Кураторы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0F51B0-C02B-5139-8E72-B66883B05F92}"/>
              </a:ext>
            </a:extLst>
          </p:cNvPr>
          <p:cNvSpPr txBox="1"/>
          <p:nvPr/>
        </p:nvSpPr>
        <p:spPr>
          <a:xfrm>
            <a:off x="-4194123" y="5072342"/>
            <a:ext cx="1029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1400" i="1" dirty="0">
                <a:ea typeface="Arial"/>
                <a:cs typeface="Arial"/>
              </a:rPr>
              <a:t>Переселение соотечественников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1400" i="1" dirty="0">
                <a:ea typeface="Arial"/>
                <a:cs typeface="Arial"/>
              </a:rPr>
              <a:t>Программы развития БАС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5B74E3-FFDE-22AC-21D5-64E7CC173663}"/>
              </a:ext>
            </a:extLst>
          </p:cNvPr>
          <p:cNvSpPr txBox="1"/>
          <p:nvPr/>
        </p:nvSpPr>
        <p:spPr>
          <a:xfrm>
            <a:off x="-150863" y="5769893"/>
            <a:ext cx="1029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1400" i="1" dirty="0">
                <a:ea typeface="Arial"/>
                <a:cs typeface="Arial"/>
              </a:rPr>
              <a:t>Стратегические направления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1400" i="1" dirty="0">
                <a:ea typeface="Arial"/>
                <a:cs typeface="Arial"/>
              </a:rPr>
              <a:t>Национальные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73407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1ACD1D56-D3A4-A7D3-CDE3-27CF85892EE9}"/>
              </a:ext>
            </a:extLst>
          </p:cNvPr>
          <p:cNvSpPr txBox="1">
            <a:spLocks/>
          </p:cNvSpPr>
          <p:nvPr/>
        </p:nvSpPr>
        <p:spPr>
          <a:xfrm>
            <a:off x="1800805" y="2061882"/>
            <a:ext cx="4097941" cy="1362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 sz="2400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PT Serif" panose="020A0603040505020204" pitchFamily="18" charset="-52"/>
              </a:rPr>
              <a:t>Научно-исследовательский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PT Serif" panose="020A0603040505020204" pitchFamily="18" charset="-52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PT Serif" panose="020A0603040505020204" pitchFamily="18" charset="-52"/>
              </a:rPr>
              <a:t>финансовый институт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PT Serif" panose="020A0603040505020204" pitchFamily="18" charset="-52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PT Serif" panose="020A0603040505020204" pitchFamily="18" charset="-52"/>
              </a:rPr>
              <a:t>Минфина России</a:t>
            </a:r>
          </a:p>
        </p:txBody>
      </p:sp>
      <p:sp>
        <p:nvSpPr>
          <p:cNvPr id="2" name="Текст 5">
            <a:extLst>
              <a:ext uri="{FF2B5EF4-FFF2-40B4-BE49-F238E27FC236}">
                <a16:creationId xmlns:a16="http://schemas.microsoft.com/office/drawing/2014/main" id="{72C391D4-C58A-7A31-7F73-BEC8C1321EAE}"/>
              </a:ext>
            </a:extLst>
          </p:cNvPr>
          <p:cNvSpPr txBox="1">
            <a:spLocks/>
          </p:cNvSpPr>
          <p:nvPr/>
        </p:nvSpPr>
        <p:spPr>
          <a:xfrm>
            <a:off x="7197084" y="2441138"/>
            <a:ext cx="3584769" cy="3421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ru-RU" sz="1800" dirty="0">
                <a:ea typeface="PT Serif" panose="020A0603040505020204" pitchFamily="18" charset="-52"/>
              </a:rPr>
              <a:t>127006, г. Москва, </a:t>
            </a:r>
          </a:p>
          <a:p>
            <a:pPr algn="l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ru-RU" sz="1800" dirty="0" err="1">
                <a:ea typeface="PT Serif" panose="020A0603040505020204" pitchFamily="18" charset="-52"/>
              </a:rPr>
              <a:t>Настасьинский</a:t>
            </a:r>
            <a:r>
              <a:rPr lang="ru-RU" sz="1800" dirty="0">
                <a:ea typeface="PT Serif" panose="020A0603040505020204" pitchFamily="18" charset="-52"/>
              </a:rPr>
              <a:t> пер., д. 3, стр. 2</a:t>
            </a:r>
          </a:p>
          <a:p>
            <a:pPr algn="l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ru-RU" sz="1800" dirty="0">
              <a:ea typeface="PT Serif" panose="020A0603040505020204" pitchFamily="18" charset="-52"/>
            </a:endParaRPr>
          </a:p>
          <a:p>
            <a:pPr algn="l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ru-RU" sz="1800" dirty="0">
              <a:ea typeface="PT Serif" panose="020A0603040505020204" pitchFamily="18" charset="-52"/>
            </a:endParaRPr>
          </a:p>
          <a:p>
            <a:pPr algn="l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ru-RU" sz="1800" dirty="0">
                <a:ea typeface="PT Serif" panose="020A0603040505020204" pitchFamily="18" charset="-52"/>
              </a:rPr>
              <a:t>+7 (495) 699-74-14</a:t>
            </a:r>
          </a:p>
          <a:p>
            <a:pPr algn="l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ru-RU" sz="1800" dirty="0">
              <a:ea typeface="PT Serif" panose="020A0603040505020204" pitchFamily="18" charset="-52"/>
            </a:endParaRPr>
          </a:p>
          <a:p>
            <a:pPr algn="l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br>
              <a:rPr lang="ru-RU" sz="1800" dirty="0">
                <a:ea typeface="PT Serif" panose="020A0603040505020204" pitchFamily="18" charset="-52"/>
              </a:rPr>
            </a:br>
            <a:r>
              <a:rPr lang="en-US" sz="1800" u="sng" dirty="0" err="1">
                <a:uFill>
                  <a:solidFill>
                    <a:srgbClr val="0000FF"/>
                  </a:solidFill>
                </a:uFill>
                <a:ea typeface="PT Serif" panose="020A0603040505020204" pitchFamily="18" charset="-52"/>
              </a:rPr>
              <a:t>omazur</a:t>
            </a:r>
            <a:r>
              <a:rPr lang="en-US" sz="1800" u="sng" dirty="0" err="1">
                <a:uFill>
                  <a:solidFill>
                    <a:srgbClr val="0000FF"/>
                  </a:solidFill>
                </a:uFill>
                <a:ea typeface="PT Serif" panose="020A0603040505020204" pitchFamily="18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@nifi.ru</a:t>
            </a:r>
            <a:endParaRPr lang="en-US" sz="1800" u="sng" dirty="0">
              <a:uFill>
                <a:solidFill>
                  <a:srgbClr val="0000FF"/>
                </a:solidFill>
              </a:uFill>
              <a:ea typeface="PT Serif" panose="020A0603040505020204" pitchFamily="18" charset="-5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spcBef>
                <a:spcPts val="0"/>
              </a:spcBef>
              <a:defRPr sz="1800">
                <a:solidFill>
                  <a:srgbClr val="019448"/>
                </a:solidFill>
              </a:defRPr>
            </a:pPr>
            <a:endParaRPr lang="ru-RU" sz="1800" u="sng" dirty="0">
              <a:uFill>
                <a:solidFill>
                  <a:srgbClr val="0000FF"/>
                </a:solidFill>
              </a:uFill>
              <a:ea typeface="PT Serif" panose="020A0603040505020204" pitchFamily="18" charset="-5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spcBef>
                <a:spcPts val="0"/>
              </a:spcBef>
              <a:defRPr sz="1800">
                <a:solidFill>
                  <a:srgbClr val="019448"/>
                </a:solidFill>
              </a:defRPr>
            </a:pPr>
            <a:endParaRPr lang="en-US" sz="1800" u="sng" dirty="0">
              <a:uFill>
                <a:solidFill>
                  <a:srgbClr val="0000FF"/>
                </a:solidFill>
              </a:uFill>
              <a:ea typeface="PT Serif" panose="020A0603040505020204" pitchFamily="18" charset="-5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spcBef>
                <a:spcPts val="0"/>
              </a:spcBef>
              <a:defRPr sz="1800" u="sng">
                <a:solidFill>
                  <a:srgbClr val="003C1C"/>
                </a:solidFill>
                <a:uFill>
                  <a:solidFill>
                    <a:srgbClr val="003C1C"/>
                  </a:solidFill>
                </a:uFill>
              </a:defRPr>
            </a:pPr>
            <a:r>
              <a:rPr lang="en-US" sz="1800" u="sng" dirty="0">
                <a:uFill>
                  <a:solidFill>
                    <a:srgbClr val="0000FF"/>
                  </a:solidFill>
                </a:uFill>
                <a:ea typeface="PT Serif" panose="020A0603040505020204" pitchFamily="18" charset="-5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www.nifi.ru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A6114AF-061A-F94E-E274-39279D733EB4}"/>
              </a:ext>
            </a:extLst>
          </p:cNvPr>
          <p:cNvSpPr/>
          <p:nvPr/>
        </p:nvSpPr>
        <p:spPr>
          <a:xfrm>
            <a:off x="6553566" y="2441138"/>
            <a:ext cx="557492" cy="557492"/>
          </a:xfrm>
          <a:prstGeom prst="ellipse">
            <a:avLst/>
          </a:prstGeom>
          <a:solidFill>
            <a:srgbClr val="AE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77E687-8926-A371-40D0-2DD3FEDAB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829" y="2497634"/>
            <a:ext cx="304800" cy="4445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CAF6026A-5E5B-F4E4-CDCB-882C419D572E}"/>
              </a:ext>
            </a:extLst>
          </p:cNvPr>
          <p:cNvSpPr/>
          <p:nvPr/>
        </p:nvSpPr>
        <p:spPr>
          <a:xfrm>
            <a:off x="6553566" y="4043024"/>
            <a:ext cx="557492" cy="557492"/>
          </a:xfrm>
          <a:prstGeom prst="ellipse">
            <a:avLst/>
          </a:prstGeom>
          <a:solidFill>
            <a:srgbClr val="AE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CA8CE6F-3B2D-67A5-DB6A-E94B69D1AAE1}"/>
              </a:ext>
            </a:extLst>
          </p:cNvPr>
          <p:cNvSpPr/>
          <p:nvPr/>
        </p:nvSpPr>
        <p:spPr>
          <a:xfrm>
            <a:off x="6553566" y="3263379"/>
            <a:ext cx="557492" cy="557492"/>
          </a:xfrm>
          <a:prstGeom prst="ellipse">
            <a:avLst/>
          </a:prstGeom>
          <a:solidFill>
            <a:srgbClr val="AE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1A3B133-00DA-FBB1-5823-EB959D29ABE8}"/>
              </a:ext>
            </a:extLst>
          </p:cNvPr>
          <p:cNvSpPr/>
          <p:nvPr/>
        </p:nvSpPr>
        <p:spPr>
          <a:xfrm>
            <a:off x="6553566" y="4801814"/>
            <a:ext cx="557492" cy="557492"/>
          </a:xfrm>
          <a:prstGeom prst="ellipse">
            <a:avLst/>
          </a:prstGeom>
          <a:solidFill>
            <a:srgbClr val="AE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36F1DB-2D68-5264-484F-336AF6C0F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2329" y="4201120"/>
            <a:ext cx="368300" cy="2413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937DF9-20B5-A657-995F-1EC98916F7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729" y="3370675"/>
            <a:ext cx="342900" cy="3429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413E6E2-DBB9-4846-4E4A-FFCA70D2E3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729" y="4915923"/>
            <a:ext cx="368300" cy="32226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85444B7-C20F-B9AA-E30A-553A03A891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0805" y="1305973"/>
            <a:ext cx="1753102" cy="79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1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FI_1920x1080_2023" id="{F3A95DB4-A4BE-984E-9BB4-ECCCEDDFABD9}" vid="{8549783F-535B-D54A-943C-50CF91CDDB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2599</TotalTime>
  <Words>615</Words>
  <Application>Microsoft Office PowerPoint</Application>
  <PresentationFormat>Широкоэкранный</PresentationFormat>
  <Paragraphs>81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PT Serif</vt:lpstr>
      <vt:lpstr>Wingdings</vt:lpstr>
      <vt:lpstr>Тема Office</vt:lpstr>
      <vt:lpstr>Опыт построения системы управления государственными программами в субъектах Российской Федерации</vt:lpstr>
      <vt:lpstr>Переход к новой системе управления государственными программами субъектов РФ</vt:lpstr>
      <vt:lpstr>Система управления государственными программами субъектов РФ. Март 2023</vt:lpstr>
      <vt:lpstr>Результаты анализа утвержденных НПА, регулирующих разработку государственных программ в субъектах РФ</vt:lpstr>
      <vt:lpstr>Вызовы для регионов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Фискальная DSGE-модель экономики России</dc:title>
  <dc:creator>Анастасия просвиркина</dc:creator>
  <cp:lastModifiedBy>SFR</cp:lastModifiedBy>
  <cp:revision>194</cp:revision>
  <dcterms:created xsi:type="dcterms:W3CDTF">2023-04-13T11:04:19Z</dcterms:created>
  <dcterms:modified xsi:type="dcterms:W3CDTF">2023-11-20T06:37:43Z</dcterms:modified>
</cp:coreProperties>
</file>