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4" r:id="rId2"/>
    <p:sldId id="316" r:id="rId3"/>
    <p:sldId id="329" r:id="rId4"/>
    <p:sldId id="330" r:id="rId5"/>
    <p:sldId id="331" r:id="rId6"/>
    <p:sldId id="332" r:id="rId7"/>
    <p:sldId id="333" r:id="rId8"/>
    <p:sldId id="33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47D"/>
    <a:srgbClr val="32A49F"/>
    <a:srgbClr val="B061A6"/>
    <a:srgbClr val="D8E5E9"/>
    <a:srgbClr val="115165"/>
    <a:srgbClr val="FCC63C"/>
    <a:srgbClr val="2190B2"/>
    <a:srgbClr val="197997"/>
    <a:srgbClr val="FFFFFF"/>
    <a:srgbClr val="0E4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3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14" y="432"/>
      </p:cViewPr>
      <p:guideLst>
        <p:guide orient="horz" pos="3249"/>
        <p:guide pos="3840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832A1-B558-40FD-8658-9C393223EFA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A48AC-CCD4-4D8C-AAF5-A2105F281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63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D723B-F3AE-43C8-90C8-4603E71822C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84BB5-915F-43DA-B427-D6892C1F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92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84BB5-915F-43DA-B427-D6892C1FC3C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9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0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3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9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48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7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80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4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92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78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DF43A-FD23-4265-AB41-D49B311A491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ECF28-2C37-4507-917E-DB25B0529EA5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-15502"/>
            <a:ext cx="12192000" cy="160357"/>
            <a:chOff x="0" y="-15502"/>
            <a:chExt cx="12192000" cy="9198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15501"/>
              <a:ext cx="12192000" cy="91986"/>
            </a:xfrm>
            <a:prstGeom prst="rect">
              <a:avLst/>
            </a:prstGeom>
            <a:solidFill>
              <a:srgbClr val="3FB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79768" y="-15498"/>
              <a:ext cx="5512231" cy="91983"/>
            </a:xfrm>
            <a:prstGeom prst="rect">
              <a:avLst/>
            </a:prstGeom>
            <a:solidFill>
              <a:srgbClr val="FCC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679050" y="-15500"/>
              <a:ext cx="3512949" cy="91985"/>
            </a:xfrm>
            <a:prstGeom prst="rect">
              <a:avLst/>
            </a:prstGeom>
            <a:solidFill>
              <a:srgbClr val="B06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0399363" y="-15502"/>
              <a:ext cx="1792636" cy="91987"/>
            </a:xfrm>
            <a:prstGeom prst="rect">
              <a:avLst/>
            </a:prstGeom>
            <a:solidFill>
              <a:srgbClr val="419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6790100"/>
            <a:ext cx="12192000" cy="80008"/>
            <a:chOff x="0" y="-15502"/>
            <a:chExt cx="12192000" cy="9198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-15501"/>
              <a:ext cx="12192000" cy="91986"/>
            </a:xfrm>
            <a:prstGeom prst="rect">
              <a:avLst/>
            </a:prstGeom>
            <a:solidFill>
              <a:srgbClr val="3FB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679768" y="-15498"/>
              <a:ext cx="5512231" cy="91983"/>
            </a:xfrm>
            <a:prstGeom prst="rect">
              <a:avLst/>
            </a:prstGeom>
            <a:solidFill>
              <a:srgbClr val="FCC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679050" y="-15500"/>
              <a:ext cx="3512949" cy="91985"/>
            </a:xfrm>
            <a:prstGeom prst="rect">
              <a:avLst/>
            </a:prstGeom>
            <a:solidFill>
              <a:srgbClr val="B06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399363" y="-15502"/>
              <a:ext cx="1792636" cy="91987"/>
            </a:xfrm>
            <a:prstGeom prst="rect">
              <a:avLst/>
            </a:prstGeom>
            <a:solidFill>
              <a:srgbClr val="419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5706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2032" y="1894535"/>
            <a:ext cx="11107937" cy="1815882"/>
          </a:xfrm>
          <a:prstGeom prst="rect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4800" u="none" dirty="0"/>
              <a:t>Причина успешности проектов</a:t>
            </a:r>
          </a:p>
          <a:p>
            <a:pPr algn="ctr"/>
            <a:endParaRPr lang="ru-RU" sz="1100" u="none" dirty="0"/>
          </a:p>
          <a:p>
            <a:pPr algn="ctr">
              <a:lnSpc>
                <a:spcPts val="2600"/>
              </a:lnSpc>
            </a:pPr>
            <a:r>
              <a:rPr lang="ru-RU" u="none" dirty="0"/>
              <a:t>Опыт участия субъектов Российской Федерации </a:t>
            </a:r>
            <a:endParaRPr lang="ru-RU" u="none" dirty="0" smtClean="0"/>
          </a:p>
          <a:p>
            <a:pPr algn="ctr">
              <a:lnSpc>
                <a:spcPts val="2600"/>
              </a:lnSpc>
            </a:pPr>
            <a:r>
              <a:rPr lang="ru-RU" u="none" dirty="0" smtClean="0"/>
              <a:t>в конкурсах</a:t>
            </a:r>
            <a:endParaRPr lang="ru-RU" u="none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0" y="6697643"/>
            <a:ext cx="12192000" cy="160357"/>
            <a:chOff x="0" y="-15502"/>
            <a:chExt cx="12192000" cy="9198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-15501"/>
              <a:ext cx="12192000" cy="91986"/>
            </a:xfrm>
            <a:prstGeom prst="rect">
              <a:avLst/>
            </a:prstGeom>
            <a:solidFill>
              <a:srgbClr val="3FB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679768" y="-15498"/>
              <a:ext cx="5512231" cy="91983"/>
            </a:xfrm>
            <a:prstGeom prst="rect">
              <a:avLst/>
            </a:prstGeom>
            <a:solidFill>
              <a:srgbClr val="FCC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679050" y="-15500"/>
              <a:ext cx="3512949" cy="91985"/>
            </a:xfrm>
            <a:prstGeom prst="rect">
              <a:avLst/>
            </a:prstGeom>
            <a:solidFill>
              <a:srgbClr val="B06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399363" y="-15502"/>
              <a:ext cx="1792636" cy="91987"/>
            </a:xfrm>
            <a:prstGeom prst="rect">
              <a:avLst/>
            </a:prstGeom>
            <a:solidFill>
              <a:srgbClr val="419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8332" y="4421803"/>
            <a:ext cx="117953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Величко Антонина Владимировна</a:t>
            </a:r>
            <a:endParaRPr lang="ru-RU" sz="2800" b="1" dirty="0" smtClean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 финансового менеджмента</a:t>
            </a:r>
          </a:p>
          <a:p>
            <a:pPr algn="ctr"/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финансов Оренбургской области</a:t>
            </a:r>
            <a:endParaRPr lang="ru-RU" sz="2400" dirty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332" y="499622"/>
            <a:ext cx="1179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финансов Оренбургской области</a:t>
            </a:r>
            <a:endParaRPr lang="ru-RU" sz="2400" dirty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1074" y="1674888"/>
            <a:ext cx="3612331" cy="2521817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ru-RU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школьников г. Медногорска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ru-RU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-образование –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будущего»</a:t>
            </a:r>
          </a:p>
          <a:p>
            <a:pPr algn="ctr">
              <a:lnSpc>
                <a:spcPts val="2000"/>
              </a:lnSpc>
            </a:pPr>
            <a:r>
              <a:rPr lang="ru-RU" sz="2000" b="1" u="sng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 победителем </a:t>
            </a:r>
          </a:p>
          <a:p>
            <a:pPr algn="ctr">
              <a:lnSpc>
                <a:spcPts val="2000"/>
              </a:lnSpc>
            </a:pPr>
            <a:r>
              <a:rPr lang="en-US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Всероссийского конкурса проектов инициативного бюджетирования</a:t>
            </a:r>
          </a:p>
          <a:p>
            <a:pPr algn="ctr">
              <a:lnSpc>
                <a:spcPts val="2000"/>
              </a:lnSpc>
            </a:pPr>
            <a:r>
              <a:rPr lang="ru-RU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(грант – 100 тыс. рублей)</a:t>
            </a:r>
            <a:endParaRPr lang="ru-RU" sz="1600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9864" y="513005"/>
            <a:ext cx="7804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конкурсы</a:t>
            </a:r>
            <a:endParaRPr lang="ru-RU" sz="20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34775" y="6371776"/>
            <a:ext cx="65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90B4"/>
                </a:solidFill>
                <a:latin typeface="Century Schoolbook" panose="02040604050505020304" pitchFamily="18" charset="0"/>
              </a:rPr>
              <a:t>2</a:t>
            </a:r>
            <a:endParaRPr lang="ru-RU" sz="2400" b="1" dirty="0">
              <a:solidFill>
                <a:srgbClr val="4190B4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89516" y="1402734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26416" y="1674888"/>
            <a:ext cx="3612331" cy="2521817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ru-RU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школьников г. Медногорска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«Школьный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интерактивный музей»</a:t>
            </a:r>
          </a:p>
          <a:p>
            <a:pPr algn="ctr">
              <a:lnSpc>
                <a:spcPts val="2000"/>
              </a:lnSpc>
            </a:pPr>
            <a:r>
              <a:rPr lang="ru-RU" sz="2000" b="1" u="sng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 одним из лучших </a:t>
            </a:r>
          </a:p>
          <a:p>
            <a:pPr algn="ctr">
              <a:lnSpc>
                <a:spcPts val="2000"/>
              </a:lnSpc>
            </a:pPr>
            <a:r>
              <a:rPr lang="ru-RU" sz="2000" b="1" u="sng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</a:t>
            </a:r>
          </a:p>
          <a:p>
            <a:pPr algn="ctr">
              <a:lnSpc>
                <a:spcPts val="2000"/>
              </a:lnSpc>
            </a:pPr>
            <a:r>
              <a:rPr lang="ru-RU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фестиваля «</a:t>
            </a:r>
            <a:r>
              <a:rPr lang="ru-RU" sz="1600" dirty="0" err="1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ФинЗож</a:t>
            </a:r>
            <a:r>
              <a:rPr lang="ru-RU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организованного </a:t>
            </a:r>
            <a:endParaRPr lang="ru-RU" sz="1600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Минфином </a:t>
            </a:r>
            <a:r>
              <a:rPr lang="ru-RU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34858" y="1402734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65312" y="1674888"/>
            <a:ext cx="3612331" cy="2521817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ru-RU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школьников г. Медногорска </a:t>
            </a:r>
          </a:p>
          <a:p>
            <a:pPr algn="ctr">
              <a:lnSpc>
                <a:spcPts val="2000"/>
              </a:lnSpc>
            </a:pPr>
            <a:r>
              <a:rPr lang="ru-RU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«Живая планета школы»</a:t>
            </a:r>
          </a:p>
          <a:p>
            <a:pPr algn="ctr">
              <a:lnSpc>
                <a:spcPts val="2000"/>
              </a:lnSpc>
            </a:pPr>
            <a:r>
              <a:rPr lang="ru-RU" sz="2000" b="1" u="sng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 победителем </a:t>
            </a:r>
          </a:p>
          <a:p>
            <a:pPr algn="ctr">
              <a:lnSpc>
                <a:spcPts val="2000"/>
              </a:lnSpc>
            </a:pP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конкурса проектов Эко-</a:t>
            </a:r>
            <a:r>
              <a:rPr lang="ru-RU" sz="1600" dirty="0" err="1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ШкИБ</a:t>
            </a: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номинации </a:t>
            </a:r>
          </a:p>
          <a:p>
            <a:pPr algn="ctr">
              <a:lnSpc>
                <a:spcPts val="2000"/>
              </a:lnSpc>
            </a:pP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«Лучший инфраструктурный проект»</a:t>
            </a:r>
          </a:p>
          <a:p>
            <a:pPr algn="ctr">
              <a:lnSpc>
                <a:spcPts val="2000"/>
              </a:lnSpc>
            </a:pPr>
            <a:r>
              <a:rPr lang="ru-RU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(грант – </a:t>
            </a: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ru-RU" sz="16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r>
              <a:rPr lang="ru-RU" sz="16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373754" y="1402734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81074" y="4775386"/>
            <a:ext cx="3612331" cy="1715944"/>
          </a:xfrm>
          <a:prstGeom prst="roundRect">
            <a:avLst>
              <a:gd name="adj" fmla="val 7574"/>
            </a:avLst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Команда была приглашена на </a:t>
            </a:r>
            <a:r>
              <a:rPr lang="en-US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Всероссийский слёт команд </a:t>
            </a:r>
            <a:r>
              <a:rPr lang="ru-RU" b="1" dirty="0" err="1" smtClean="0">
                <a:solidFill>
                  <a:schemeClr val="bg1"/>
                </a:solidFill>
                <a:latin typeface="Century Schoolbook" panose="02040604050505020304" pitchFamily="18" charset="0"/>
              </a:rPr>
              <a:t>ШкИБ</a:t>
            </a:r>
            <a:r>
              <a:rPr lang="ru-RU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на базе ВДЦ «Орлёнок» </a:t>
            </a:r>
          </a:p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и заняла 1 место в общекомандном зачёте</a:t>
            </a:r>
            <a:endParaRPr lang="ru-RU" b="1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1530038" y="4264179"/>
            <a:ext cx="688063" cy="484048"/>
          </a:xfrm>
          <a:prstGeom prst="triangle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b="1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>
            <a:off x="3715878" y="2600763"/>
            <a:ext cx="688063" cy="484048"/>
          </a:xfrm>
          <a:prstGeom prst="triangle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b="1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7852935" y="2600764"/>
            <a:ext cx="688063" cy="484048"/>
          </a:xfrm>
          <a:prstGeom prst="triangle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b="1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cxnSp>
        <p:nvCxnSpPr>
          <p:cNvPr id="9" name="Соединительная линия уступом 8"/>
          <p:cNvCxnSpPr>
            <a:stCxn id="22" idx="3"/>
            <a:endCxn id="14" idx="2"/>
          </p:cNvCxnSpPr>
          <p:nvPr/>
        </p:nvCxnSpPr>
        <p:spPr>
          <a:xfrm flipV="1">
            <a:off x="3793405" y="4196705"/>
            <a:ext cx="2339177" cy="1436653"/>
          </a:xfrm>
          <a:prstGeom prst="bentConnector2">
            <a:avLst/>
          </a:prstGeom>
          <a:ln w="28575">
            <a:solidFill>
              <a:srgbClr val="15647D">
                <a:alpha val="51000"/>
              </a:srgbClr>
            </a:solidFill>
            <a:prstDash val="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endCxn id="16" idx="2"/>
          </p:cNvCxnSpPr>
          <p:nvPr/>
        </p:nvCxnSpPr>
        <p:spPr>
          <a:xfrm flipV="1">
            <a:off x="6224140" y="4196705"/>
            <a:ext cx="4047338" cy="1436654"/>
          </a:xfrm>
          <a:prstGeom prst="bentConnector2">
            <a:avLst/>
          </a:prstGeom>
          <a:ln w="28575">
            <a:solidFill>
              <a:srgbClr val="15647D">
                <a:alpha val="51000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6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9864" y="513005"/>
            <a:ext cx="7804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конкурсы</a:t>
            </a:r>
            <a:endParaRPr lang="ru-RU" sz="20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34775" y="6371776"/>
            <a:ext cx="65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90B4"/>
                </a:solidFill>
                <a:latin typeface="Century Schoolbook" panose="02040604050505020304" pitchFamily="18" charset="0"/>
              </a:rPr>
              <a:t>3</a:t>
            </a:r>
            <a:endParaRPr lang="ru-RU" sz="2400" b="1" dirty="0">
              <a:solidFill>
                <a:srgbClr val="4190B4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730416" y="1960817"/>
            <a:ext cx="4592458" cy="1340655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400" b="1" u="sng" dirty="0" smtClean="0">
                <a:latin typeface="Century Schoolbook"/>
              </a:rPr>
              <a:t>Накопленный опыт работы</a:t>
            </a:r>
            <a:endParaRPr sz="2400" dirty="0"/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2300"/>
              </a:lnSpc>
              <a:defRPr/>
            </a:pPr>
            <a:r>
              <a:rPr lang="ru-RU" sz="1600" b="1" dirty="0" smtClean="0">
                <a:latin typeface="Century Schoolbook"/>
              </a:rPr>
              <a:t>Участие в конкурсах с 2020 года</a:t>
            </a:r>
            <a:endParaRPr lang="ru-RU" sz="1600" b="1" dirty="0">
              <a:latin typeface="Century Schoolbook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730416" y="3454643"/>
            <a:ext cx="4592458" cy="1340655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400" b="1" u="sng" dirty="0" smtClean="0">
                <a:latin typeface="Century Schoolbook"/>
              </a:rPr>
              <a:t>Человеческий фактор</a:t>
            </a:r>
            <a:endParaRPr sz="2400" dirty="0"/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1500"/>
              </a:lnSpc>
              <a:defRPr/>
            </a:pPr>
            <a:r>
              <a:rPr lang="ru-RU" sz="1600" b="1" dirty="0">
                <a:latin typeface="Century Schoolbook"/>
              </a:rPr>
              <a:t>Привлечение к работе над проектами людей с «горящими глазами»</a:t>
            </a:r>
            <a:endParaRPr lang="ru-RU" sz="1600" b="1" dirty="0">
              <a:latin typeface="Century Schoolbook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6869125" y="1960817"/>
            <a:ext cx="4592458" cy="1340655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400" b="1" u="sng" dirty="0" smtClean="0">
                <a:latin typeface="Century Schoolbook"/>
              </a:rPr>
              <a:t>Четкий план достижения цели</a:t>
            </a:r>
            <a:endParaRPr sz="2400" dirty="0"/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1500"/>
              </a:lnSpc>
              <a:defRPr/>
            </a:pPr>
            <a:r>
              <a:rPr lang="ru-RU" sz="1600" b="1" dirty="0" smtClean="0">
                <a:latin typeface="Century Schoolbook"/>
              </a:rPr>
              <a:t>Применение на практике положений конкурса, обучающие мероприятия</a:t>
            </a:r>
            <a:endParaRPr lang="ru-RU" sz="1600" b="1" dirty="0">
              <a:latin typeface="Century Schoolbook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6869125" y="3454642"/>
            <a:ext cx="4592458" cy="1340655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400" b="1" u="sng" dirty="0" smtClean="0">
                <a:latin typeface="Century Schoolbook"/>
              </a:rPr>
              <a:t>Максимальная вовлеченность</a:t>
            </a:r>
            <a:endParaRPr sz="2400" dirty="0"/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1500"/>
              </a:lnSpc>
              <a:defRPr/>
            </a:pPr>
            <a:r>
              <a:rPr lang="ru-RU" sz="1600" b="1" dirty="0">
                <a:latin typeface="Century Schoolbook"/>
              </a:rPr>
              <a:t>Поддержание интереса к проекту участников конкурса</a:t>
            </a: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3799771" y="4985856"/>
            <a:ext cx="4592458" cy="1340655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400" b="1" u="sng" dirty="0" smtClean="0">
                <a:latin typeface="Century Schoolbook"/>
              </a:rPr>
              <a:t>Удача</a:t>
            </a:r>
            <a:endParaRPr sz="2400" dirty="0" smtClean="0"/>
          </a:p>
          <a:p>
            <a:pPr>
              <a:lnSpc>
                <a:spcPts val="1700"/>
              </a:lnSpc>
              <a:defRPr/>
            </a:pPr>
            <a:endParaRPr lang="ru-RU" sz="1200" b="1" u="sng" dirty="0" smtClean="0">
              <a:latin typeface="Century Schoolbook"/>
            </a:endParaRPr>
          </a:p>
          <a:p>
            <a:pPr>
              <a:lnSpc>
                <a:spcPts val="1500"/>
              </a:lnSpc>
              <a:defRPr/>
            </a:pPr>
            <a:r>
              <a:rPr lang="ru-RU" sz="1600" b="1" dirty="0" smtClean="0">
                <a:latin typeface="Century Schoolbook"/>
              </a:rPr>
              <a:t>В любом конкурсе присутствует элемент везения</a:t>
            </a:r>
            <a:endParaRPr lang="ru-RU" sz="1600" b="1" dirty="0">
              <a:latin typeface="Century School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93956" y="1337383"/>
            <a:ext cx="7804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успешности</a:t>
            </a:r>
            <a:endParaRPr lang="ru-RU" sz="32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9864" y="513005"/>
            <a:ext cx="7804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конкурсный отбор</a:t>
            </a:r>
            <a:endParaRPr lang="ru-RU" sz="20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34775" y="6371776"/>
            <a:ext cx="65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90B4"/>
                </a:solidFill>
                <a:latin typeface="Century Schoolbook" panose="02040604050505020304" pitchFamily="18" charset="0"/>
              </a:rPr>
              <a:t>4</a:t>
            </a:r>
            <a:endParaRPr lang="ru-RU" sz="2400" b="1" dirty="0">
              <a:solidFill>
                <a:srgbClr val="4190B4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62273" y="1538082"/>
            <a:ext cx="10067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года проект дополнен элементами </a:t>
            </a:r>
            <a:r>
              <a:rPr lang="ru-RU" sz="2800" b="1" dirty="0" err="1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инклюзивности</a:t>
            </a:r>
            <a:endParaRPr lang="ru-RU" sz="28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316167" y="1096952"/>
            <a:ext cx="9560458" cy="334237"/>
          </a:xfrm>
          <a:prstGeom prst="roundRect">
            <a:avLst>
              <a:gd name="adj" fmla="val 12997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  <a:defRPr/>
            </a:pPr>
            <a:r>
              <a:rPr lang="ru-RU" sz="2000" b="1" dirty="0" smtClean="0">
                <a:latin typeface="Century Schoolbook"/>
              </a:rPr>
              <a:t>Механизм конкурсного отбора проектов – это живой организм</a:t>
            </a:r>
            <a:endParaRPr lang="ru-RU" sz="1400" b="1" dirty="0">
              <a:latin typeface="Century Schoolbook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1974" y="2991902"/>
            <a:ext cx="3521790" cy="2684613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ru-RU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1600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4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инклюзивных проекта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реализованы</a:t>
            </a: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2000" b="1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2000" b="1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4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2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проектов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инициированы социально ориентированными НКО</a:t>
            </a:r>
            <a:endParaRPr lang="ru-RU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7215" y="2669708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381891" y="2991902"/>
            <a:ext cx="3521790" cy="2684613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ru-RU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1600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4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инклюзивных проектов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реализованы</a:t>
            </a: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2000" b="1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2000" b="1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4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ru-RU" sz="2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инициирован социально ориентированными НКО</a:t>
            </a:r>
            <a:endParaRPr lang="ru-RU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57132" y="2669708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3763030" y="4092184"/>
            <a:ext cx="688063" cy="484048"/>
          </a:xfrm>
          <a:prstGeom prst="triangle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b="1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461808" y="2991902"/>
            <a:ext cx="3521790" cy="2684613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ru-RU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1600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4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2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инклюзивных проектов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реализованы</a:t>
            </a: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2000" b="1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00"/>
              </a:lnSpc>
            </a:pPr>
            <a:endParaRPr lang="ru-RU" sz="2000" b="1" dirty="0" smtClean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4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r>
              <a:rPr lang="ru-RU" sz="24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проектов</a:t>
            </a:r>
          </a:p>
          <a:p>
            <a:pPr algn="ctr">
              <a:lnSpc>
                <a:spcPts val="2000"/>
              </a:lnSpc>
            </a:pPr>
            <a:r>
              <a:rPr lang="ru-RU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инициированы социально ориентированными НКО</a:t>
            </a:r>
            <a:endParaRPr lang="ru-RU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337049" y="2669708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Равнобедренный треугольник 31"/>
          <p:cNvSpPr/>
          <p:nvPr/>
        </p:nvSpPr>
        <p:spPr>
          <a:xfrm rot="5400000">
            <a:off x="7842947" y="4092184"/>
            <a:ext cx="688063" cy="484048"/>
          </a:xfrm>
          <a:prstGeom prst="triangle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b="1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9864" y="513005"/>
            <a:ext cx="7804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конкурсный отбор</a:t>
            </a:r>
            <a:endParaRPr lang="ru-RU" sz="20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34775" y="6371776"/>
            <a:ext cx="65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90B4"/>
                </a:solidFill>
                <a:latin typeface="Century Schoolbook" panose="02040604050505020304" pitchFamily="18" charset="0"/>
              </a:rPr>
              <a:t>5</a:t>
            </a:r>
            <a:endParaRPr lang="ru-RU" sz="2400" b="1" dirty="0">
              <a:solidFill>
                <a:srgbClr val="4190B4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7216" y="1538082"/>
            <a:ext cx="118063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2024 года опрос сельских жителей проводится в электронной форме через Платформу обратной связи портала </a:t>
            </a:r>
            <a:r>
              <a:rPr lang="ru-RU" sz="2800" b="1" dirty="0" err="1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endParaRPr lang="ru-RU" sz="28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316167" y="1096952"/>
            <a:ext cx="9560458" cy="334237"/>
          </a:xfrm>
          <a:prstGeom prst="roundRect">
            <a:avLst>
              <a:gd name="adj" fmla="val 12997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  <a:defRPr/>
            </a:pPr>
            <a:r>
              <a:rPr lang="ru-RU" sz="2000" b="1" dirty="0" smtClean="0">
                <a:latin typeface="Century Schoolbook"/>
              </a:rPr>
              <a:t>Механизм конкурсного отбора проектов – это живой организм</a:t>
            </a:r>
            <a:endParaRPr lang="ru-RU" sz="1400" b="1" dirty="0">
              <a:latin typeface="Century Schoolbook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2464250" y="2506749"/>
            <a:ext cx="7264292" cy="586992"/>
          </a:xfrm>
          <a:prstGeom prst="roundRect">
            <a:avLst>
              <a:gd name="adj" fmla="val 12997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300"/>
              </a:lnSpc>
              <a:defRPr/>
            </a:pPr>
            <a:r>
              <a:rPr lang="ru-RU" sz="4400" b="1" dirty="0" smtClean="0">
                <a:latin typeface="Century Schoolbook"/>
              </a:rPr>
              <a:t>50</a:t>
            </a:r>
            <a:r>
              <a:rPr lang="ru-RU" sz="2800" b="1" dirty="0" smtClean="0">
                <a:latin typeface="Century Schoolbook"/>
              </a:rPr>
              <a:t>% заявок – более </a:t>
            </a:r>
            <a:r>
              <a:rPr lang="ru-RU" sz="4400" b="1" dirty="0" smtClean="0">
                <a:latin typeface="Century Schoolbook"/>
              </a:rPr>
              <a:t>200</a:t>
            </a:r>
            <a:r>
              <a:rPr lang="ru-RU" sz="2800" b="1" dirty="0" smtClean="0">
                <a:latin typeface="Century Schoolbook"/>
              </a:rPr>
              <a:t> проектов</a:t>
            </a:r>
            <a:endParaRPr lang="ru-RU" b="1" dirty="0">
              <a:latin typeface="Century Schoolboo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5" t="21040" r="35248" b="19130"/>
          <a:stretch/>
        </p:blipFill>
        <p:spPr>
          <a:xfrm>
            <a:off x="283218" y="4192537"/>
            <a:ext cx="2065898" cy="217923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 rot="5400000">
            <a:off x="6111281" y="1605344"/>
            <a:ext cx="1049050" cy="5867413"/>
          </a:xfrm>
          <a:prstGeom prst="rect">
            <a:avLst/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300"/>
              </a:lnSpc>
            </a:pPr>
            <a:endParaRPr lang="ru-RU" sz="4400" b="1">
              <a:latin typeface="Century School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1837" y="3209203"/>
            <a:ext cx="6711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Вовлеченность жителей</a:t>
            </a:r>
            <a:endParaRPr lang="ru-RU" sz="28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 rot="5400000">
            <a:off x="7048312" y="1976511"/>
            <a:ext cx="1049051" cy="7741482"/>
          </a:xfrm>
          <a:prstGeom prst="rect">
            <a:avLst/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ts val="2300"/>
              </a:lnSpc>
            </a:pPr>
            <a:endParaRPr lang="ru-RU" sz="4400" b="1">
              <a:latin typeface="Century Schoolbook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243115" y="4246663"/>
            <a:ext cx="159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spc="-150" dirty="0">
                <a:solidFill>
                  <a:srgbClr val="15647D"/>
                </a:solidFill>
                <a:latin typeface="Arial"/>
                <a:cs typeface="Arial"/>
              </a:rPr>
              <a:t>2023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2243114" y="5554862"/>
            <a:ext cx="159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spc="-150" dirty="0" smtClean="0">
                <a:solidFill>
                  <a:srgbClr val="15647D"/>
                </a:solidFill>
                <a:latin typeface="Arial"/>
                <a:cs typeface="Arial"/>
              </a:rPr>
              <a:t>2024</a:t>
            </a:r>
            <a:endParaRPr lang="ru-RU" sz="3200" b="1" spc="-150" dirty="0">
              <a:solidFill>
                <a:srgbClr val="15647D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8077189" y="4368514"/>
            <a:ext cx="1691490" cy="69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ru-RU" sz="5400" b="1" spc="-300" dirty="0">
                <a:solidFill>
                  <a:schemeClr val="bg1"/>
                </a:solidFill>
                <a:latin typeface="Century Schoolbook"/>
                <a:cs typeface="Arial"/>
              </a:rPr>
              <a:t>134</a:t>
            </a:r>
            <a:endParaRPr lang="ru-RU" sz="3200" b="1" spc="-300" dirty="0">
              <a:solidFill>
                <a:schemeClr val="bg1"/>
              </a:solidFill>
              <a:latin typeface="Century Schoolbook"/>
            </a:endParaRPr>
          </a:p>
          <a:p>
            <a:pPr algn="ctr">
              <a:lnSpc>
                <a:spcPts val="15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Century Schoolbook"/>
              </a:rPr>
              <a:t>тыс. человек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9887872" y="5676714"/>
            <a:ext cx="1691490" cy="69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ru-RU" sz="5400" b="1" spc="-300" dirty="0" smtClean="0">
                <a:solidFill>
                  <a:schemeClr val="bg1"/>
                </a:solidFill>
                <a:latin typeface="Century Schoolbook"/>
                <a:cs typeface="Arial"/>
              </a:rPr>
              <a:t>177</a:t>
            </a:r>
            <a:endParaRPr lang="ru-RU" sz="3200" b="1" spc="-300" dirty="0">
              <a:solidFill>
                <a:schemeClr val="bg1"/>
              </a:solidFill>
              <a:latin typeface="Century Schoolbook"/>
            </a:endParaRPr>
          </a:p>
          <a:p>
            <a:pPr algn="ctr">
              <a:lnSpc>
                <a:spcPts val="15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Century Schoolbook"/>
              </a:rPr>
              <a:t>тыс. человек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702096" y="3892991"/>
            <a:ext cx="0" cy="2589291"/>
          </a:xfrm>
          <a:prstGeom prst="line">
            <a:avLst/>
          </a:prstGeom>
          <a:ln>
            <a:solidFill>
              <a:srgbClr val="32A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4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9864" y="513005"/>
            <a:ext cx="78040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конкурсный отбор</a:t>
            </a:r>
            <a:endParaRPr lang="ru-RU" sz="20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46768" y="1063238"/>
            <a:ext cx="7698464" cy="476545"/>
          </a:xfrm>
          <a:prstGeom prst="roundRect">
            <a:avLst>
              <a:gd name="adj" fmla="val 5268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2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ts val="3000"/>
              </a:lnSpc>
            </a:pPr>
            <a:r>
              <a:rPr lang="ru-RU" dirty="0"/>
              <a:t>Интересные проекты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41490" y="1819198"/>
            <a:ext cx="4016402" cy="2272965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ru-RU" sz="28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проектов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779" y="1819198"/>
            <a:ext cx="4016402" cy="2272965"/>
          </a:xfrm>
          <a:prstGeom prst="roundRect">
            <a:avLst>
              <a:gd name="adj" fmla="val 5594"/>
            </a:avLst>
          </a:prstGeom>
          <a:noFill/>
          <a:ln w="19050">
            <a:solidFill>
              <a:srgbClr val="1564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ru-RU" sz="2800" b="1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проект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остановочного павильона</a:t>
            </a:r>
          </a:p>
          <a:p>
            <a:pPr algn="ctr">
              <a:lnSpc>
                <a:spcPts val="2200"/>
              </a:lnSpc>
            </a:pPr>
            <a:endParaRPr lang="ru-RU" sz="2400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ru-RU" sz="2800" b="1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проекта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хоккейного </a:t>
            </a:r>
            <a:r>
              <a:rPr lang="ru-RU" sz="2000" dirty="0">
                <a:solidFill>
                  <a:srgbClr val="156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корта </a:t>
            </a:r>
            <a:endParaRPr lang="ru-RU" sz="2000" dirty="0">
              <a:solidFill>
                <a:srgbClr val="156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1020" y="1497004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19242" y="1621770"/>
            <a:ext cx="1280973" cy="607135"/>
          </a:xfrm>
          <a:prstGeom prst="roundRect">
            <a:avLst>
              <a:gd name="adj" fmla="val 26749"/>
            </a:avLst>
          </a:prstGeom>
          <a:gradFill flip="none" rotWithShape="1">
            <a:gsLst>
              <a:gs pos="0">
                <a:srgbClr val="32A49F"/>
              </a:gs>
              <a:gs pos="58000">
                <a:srgbClr val="1A6E82"/>
              </a:gs>
              <a:gs pos="100000">
                <a:srgbClr val="15647D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>
            <a:off x="5814347" y="2609682"/>
            <a:ext cx="688063" cy="484048"/>
          </a:xfrm>
          <a:prstGeom prst="triangle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ru-RU" b="1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514" y="4244836"/>
            <a:ext cx="2805649" cy="2322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64" y="4244836"/>
            <a:ext cx="2795257" cy="2322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056" y="4244327"/>
            <a:ext cx="2796483" cy="2323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9431" y="4244836"/>
            <a:ext cx="2795257" cy="23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9864" y="513005"/>
            <a:ext cx="7804088" cy="439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практики муниципальных образований</a:t>
            </a:r>
            <a:endParaRPr lang="ru-RU" sz="20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34775" y="6371776"/>
            <a:ext cx="65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190B4"/>
                </a:solidFill>
                <a:latin typeface="Century Schoolbook" panose="02040604050505020304" pitchFamily="18" charset="0"/>
              </a:rPr>
              <a:t>7</a:t>
            </a:r>
            <a:endParaRPr lang="ru-RU" sz="2400" b="1" dirty="0">
              <a:solidFill>
                <a:srgbClr val="4190B4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576507" y="2494971"/>
            <a:ext cx="4592458" cy="1754884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800" b="1" u="sng" dirty="0" smtClean="0">
                <a:latin typeface="Century Schoolbook"/>
              </a:rPr>
              <a:t>Школьный бюджет</a:t>
            </a:r>
            <a:endParaRPr sz="2800" dirty="0"/>
          </a:p>
          <a:p>
            <a:pPr>
              <a:lnSpc>
                <a:spcPts val="1700"/>
              </a:lnSpc>
              <a:defRPr/>
            </a:pPr>
            <a:endParaRPr lang="ru-RU" sz="1200" b="1" u="sng" dirty="0" smtClean="0">
              <a:latin typeface="Century Schoolbook"/>
            </a:endParaRPr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2300"/>
              </a:lnSpc>
              <a:defRPr/>
            </a:pPr>
            <a:r>
              <a:rPr lang="ru-RU" sz="3600" b="1" dirty="0" smtClean="0">
                <a:latin typeface="Century Schoolbook"/>
              </a:rPr>
              <a:t>18</a:t>
            </a:r>
            <a:r>
              <a:rPr lang="ru-RU" sz="2000" b="1" dirty="0" smtClean="0">
                <a:latin typeface="Century Schoolbook"/>
              </a:rPr>
              <a:t> муниципальных образований</a:t>
            </a:r>
            <a:endParaRPr lang="ru-RU" sz="2000" b="1" dirty="0">
              <a:latin typeface="Century Schoolbook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7023798" y="2494971"/>
            <a:ext cx="4592458" cy="1754884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800" b="1" u="sng" dirty="0" smtClean="0">
                <a:latin typeface="Century Schoolbook"/>
              </a:rPr>
              <a:t>Молодежный бюджет</a:t>
            </a:r>
            <a:endParaRPr sz="2800" dirty="0"/>
          </a:p>
          <a:p>
            <a:pPr>
              <a:lnSpc>
                <a:spcPts val="1700"/>
              </a:lnSpc>
              <a:defRPr/>
            </a:pPr>
            <a:endParaRPr lang="ru-RU" sz="1200" b="1" u="sng" dirty="0" smtClean="0">
              <a:latin typeface="Century Schoolbook"/>
            </a:endParaRPr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2300"/>
              </a:lnSpc>
              <a:defRPr/>
            </a:pPr>
            <a:r>
              <a:rPr lang="ru-RU" sz="3600" b="1" dirty="0" smtClean="0">
                <a:latin typeface="Century Schoolbook"/>
              </a:rPr>
              <a:t>2</a:t>
            </a:r>
            <a:r>
              <a:rPr lang="ru-RU" sz="2000" b="1" dirty="0" smtClean="0">
                <a:latin typeface="Century Schoolbook"/>
              </a:rPr>
              <a:t> муниципальных </a:t>
            </a:r>
          </a:p>
          <a:p>
            <a:pPr>
              <a:lnSpc>
                <a:spcPts val="2300"/>
              </a:lnSpc>
              <a:defRPr/>
            </a:pPr>
            <a:r>
              <a:rPr lang="ru-RU" sz="2000" b="1" dirty="0" smtClean="0">
                <a:latin typeface="Century Schoolbook"/>
              </a:rPr>
              <a:t>образования</a:t>
            </a:r>
            <a:endParaRPr lang="ru-RU" sz="2000" b="1" dirty="0">
              <a:latin typeface="Century Schoolbook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576507" y="4546324"/>
            <a:ext cx="4592458" cy="1754884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800" b="1" u="sng" dirty="0" smtClean="0">
                <a:latin typeface="Century Schoolbook"/>
              </a:rPr>
              <a:t>Культурный бюджет</a:t>
            </a:r>
            <a:endParaRPr sz="2800" dirty="0"/>
          </a:p>
          <a:p>
            <a:pPr>
              <a:lnSpc>
                <a:spcPts val="1700"/>
              </a:lnSpc>
              <a:defRPr/>
            </a:pPr>
            <a:endParaRPr lang="ru-RU" sz="1200" b="1" u="sng" dirty="0" smtClean="0">
              <a:latin typeface="Century Schoolbook"/>
            </a:endParaRPr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2300"/>
              </a:lnSpc>
              <a:defRPr/>
            </a:pPr>
            <a:r>
              <a:rPr lang="ru-RU" sz="3600" b="1" dirty="0" smtClean="0">
                <a:latin typeface="Century Schoolbook"/>
              </a:rPr>
              <a:t>1</a:t>
            </a:r>
            <a:r>
              <a:rPr lang="ru-RU" sz="2000" b="1" dirty="0" smtClean="0">
                <a:latin typeface="Century Schoolbook"/>
              </a:rPr>
              <a:t> муниципальное </a:t>
            </a:r>
          </a:p>
          <a:p>
            <a:pPr>
              <a:lnSpc>
                <a:spcPts val="2300"/>
              </a:lnSpc>
              <a:defRPr/>
            </a:pPr>
            <a:r>
              <a:rPr lang="ru-RU" sz="2000" b="1" dirty="0" smtClean="0">
                <a:latin typeface="Century Schoolbook"/>
              </a:rPr>
              <a:t>образование</a:t>
            </a:r>
            <a:endParaRPr lang="ru-RU" sz="2000" b="1" dirty="0">
              <a:latin typeface="Century Schoolbook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023798" y="4546324"/>
            <a:ext cx="4592458" cy="1754884"/>
          </a:xfrm>
          <a:prstGeom prst="roundRect">
            <a:avLst>
              <a:gd name="adj" fmla="val 5034"/>
            </a:avLst>
          </a:prstGeom>
          <a:gradFill>
            <a:gsLst>
              <a:gs pos="0">
                <a:srgbClr val="15647D"/>
              </a:gs>
              <a:gs pos="50000">
                <a:srgbClr val="1D7586"/>
              </a:gs>
              <a:gs pos="100000">
                <a:srgbClr val="32A49F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  <a:defRPr/>
            </a:pPr>
            <a:r>
              <a:rPr lang="ru-RU" sz="2800" b="1" u="sng" dirty="0" smtClean="0">
                <a:latin typeface="Century Schoolbook"/>
              </a:rPr>
              <a:t>Народный бюджет</a:t>
            </a:r>
            <a:endParaRPr sz="2800" dirty="0"/>
          </a:p>
          <a:p>
            <a:pPr>
              <a:lnSpc>
                <a:spcPts val="1700"/>
              </a:lnSpc>
              <a:defRPr/>
            </a:pPr>
            <a:endParaRPr lang="ru-RU" sz="1200" b="1" u="sng" dirty="0" smtClean="0">
              <a:latin typeface="Century Schoolbook"/>
            </a:endParaRPr>
          </a:p>
          <a:p>
            <a:pPr>
              <a:lnSpc>
                <a:spcPts val="1700"/>
              </a:lnSpc>
              <a:defRPr/>
            </a:pPr>
            <a:endParaRPr lang="ru-RU" sz="1200" b="1" u="sng" dirty="0">
              <a:latin typeface="Century Schoolbook"/>
            </a:endParaRPr>
          </a:p>
          <a:p>
            <a:pPr>
              <a:lnSpc>
                <a:spcPts val="2300"/>
              </a:lnSpc>
              <a:defRPr/>
            </a:pPr>
            <a:r>
              <a:rPr lang="ru-RU" sz="3600" b="1" dirty="0" smtClean="0">
                <a:latin typeface="Century Schoolbook"/>
              </a:rPr>
              <a:t>19</a:t>
            </a:r>
            <a:r>
              <a:rPr lang="ru-RU" sz="2000" b="1" dirty="0" smtClean="0">
                <a:latin typeface="Century Schoolbook"/>
              </a:rPr>
              <a:t> муниципальных </a:t>
            </a:r>
          </a:p>
          <a:p>
            <a:pPr>
              <a:lnSpc>
                <a:spcPts val="2300"/>
              </a:lnSpc>
              <a:defRPr/>
            </a:pPr>
            <a:r>
              <a:rPr lang="ru-RU" sz="2000" b="1" dirty="0" smtClean="0">
                <a:latin typeface="Century Schoolbook"/>
              </a:rPr>
              <a:t>образований</a:t>
            </a:r>
            <a:endParaRPr lang="ru-RU" sz="2000" b="1" dirty="0">
              <a:latin typeface="Century School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09" y="1299066"/>
            <a:ext cx="118063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4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практики реализуются в </a:t>
            </a:r>
            <a:r>
              <a:rPr lang="ru-RU" sz="40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24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муниципалитетах:</a:t>
            </a:r>
            <a:endParaRPr lang="ru-RU" sz="2400" b="1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809" y="1760491"/>
            <a:ext cx="11806382" cy="49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4000" spc="-3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городских округов и </a:t>
            </a:r>
            <a:r>
              <a:rPr lang="ru-RU" sz="4000" spc="-3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муниципальных районов</a:t>
            </a:r>
            <a:endParaRPr lang="ru-RU" sz="2400" dirty="0">
              <a:ln w="12700">
                <a:solidFill>
                  <a:srgbClr val="0D5E75"/>
                </a:solidFill>
              </a:ln>
              <a:solidFill>
                <a:srgbClr val="3FB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2032" y="1894535"/>
            <a:ext cx="11107937" cy="1815882"/>
          </a:xfrm>
          <a:prstGeom prst="rect">
            <a:avLst/>
          </a:prstGeom>
          <a:gradFill>
            <a:gsLst>
              <a:gs pos="0">
                <a:srgbClr val="32A49F"/>
              </a:gs>
              <a:gs pos="63000">
                <a:srgbClr val="176980"/>
              </a:gs>
              <a:gs pos="100000">
                <a:srgbClr val="15647D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800" b="1" u="sng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4800" u="none" dirty="0"/>
              <a:t>Причина успешности проектов</a:t>
            </a:r>
          </a:p>
          <a:p>
            <a:pPr algn="ctr"/>
            <a:endParaRPr lang="ru-RU" sz="1100" u="none" dirty="0"/>
          </a:p>
          <a:p>
            <a:pPr algn="ctr">
              <a:lnSpc>
                <a:spcPts val="2600"/>
              </a:lnSpc>
            </a:pPr>
            <a:r>
              <a:rPr lang="ru-RU" u="none" dirty="0"/>
              <a:t>Опыт участия субъектов Российской Федерации </a:t>
            </a:r>
            <a:endParaRPr lang="ru-RU" u="none" dirty="0" smtClean="0"/>
          </a:p>
          <a:p>
            <a:pPr algn="ctr">
              <a:lnSpc>
                <a:spcPts val="2600"/>
              </a:lnSpc>
            </a:pPr>
            <a:r>
              <a:rPr lang="ru-RU" u="none" dirty="0" smtClean="0"/>
              <a:t>в конкурсах</a:t>
            </a:r>
            <a:endParaRPr lang="ru-RU" u="none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0" y="6697643"/>
            <a:ext cx="12192000" cy="160357"/>
            <a:chOff x="0" y="-15502"/>
            <a:chExt cx="12192000" cy="9198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-15501"/>
              <a:ext cx="12192000" cy="91986"/>
            </a:xfrm>
            <a:prstGeom prst="rect">
              <a:avLst/>
            </a:prstGeom>
            <a:solidFill>
              <a:srgbClr val="3FB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679768" y="-15498"/>
              <a:ext cx="5512231" cy="91983"/>
            </a:xfrm>
            <a:prstGeom prst="rect">
              <a:avLst/>
            </a:prstGeom>
            <a:solidFill>
              <a:srgbClr val="FCC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679050" y="-15500"/>
              <a:ext cx="3512949" cy="91985"/>
            </a:xfrm>
            <a:prstGeom prst="rect">
              <a:avLst/>
            </a:prstGeom>
            <a:solidFill>
              <a:srgbClr val="B061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399363" y="-15502"/>
              <a:ext cx="1792636" cy="91987"/>
            </a:xfrm>
            <a:prstGeom prst="rect">
              <a:avLst/>
            </a:prstGeom>
            <a:solidFill>
              <a:srgbClr val="419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8332" y="4421803"/>
            <a:ext cx="117953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Величко Антонина Владимировна</a:t>
            </a:r>
            <a:endParaRPr lang="ru-RU" sz="2800" b="1" dirty="0" smtClean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 финансового менеджмента</a:t>
            </a:r>
          </a:p>
          <a:p>
            <a:pPr algn="ctr"/>
            <a:r>
              <a:rPr lang="ru-RU" sz="2400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финансов Оренбургской области</a:t>
            </a:r>
            <a:endParaRPr lang="ru-RU" sz="2400" dirty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70" y="91276"/>
            <a:ext cx="1398837" cy="13399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332" y="499622"/>
            <a:ext cx="1179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D5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финансов Оренбургской области</a:t>
            </a:r>
            <a:endParaRPr lang="ru-RU" sz="2400" dirty="0">
              <a:solidFill>
                <a:srgbClr val="0D5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5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378</Words>
  <Application>Microsoft Office PowerPoint</Application>
  <PresentationFormat>Широкоэкранный</PresentationFormat>
  <Paragraphs>147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Schoolbook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Малышева Дарья Евгеньевна</dc:creator>
  <cp:lastModifiedBy>Малышева Дарья Евгеньевна</cp:lastModifiedBy>
  <cp:revision>425</cp:revision>
  <dcterms:created xsi:type="dcterms:W3CDTF">2022-11-14T06:46:34Z</dcterms:created>
  <dcterms:modified xsi:type="dcterms:W3CDTF">2024-03-13T14:16:40Z</dcterms:modified>
</cp:coreProperties>
</file>