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59" r:id="rId4"/>
    <p:sldId id="257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6CE3D-2E0B-BC4A-AE0A-A3106517E0B1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11526-9B50-AB45-BF3B-DC9F3BA87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7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BDB6-6062-4854-92F2-55B7E70FE4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3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4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4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0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2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9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165" y="4127618"/>
            <a:ext cx="7193361" cy="165762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385723"/>
                </a:solidFill>
              </a:rPr>
              <a:t>КАК ИНИЦИАТИВНОЕ БЮДЖЕТИРОВАНИЕ МЕНЯЕТ ФОРМАТ ВЗАИМООТНОШЕНИЙ ОБЩЕСТВА И </a:t>
            </a:r>
            <a:r>
              <a:rPr lang="ru-RU" sz="1600" b="1" dirty="0" smtClean="0">
                <a:solidFill>
                  <a:srgbClr val="385723"/>
                </a:solidFill>
              </a:rPr>
              <a:t>ВЛАСТИ</a:t>
            </a:r>
            <a:r>
              <a:rPr lang="ru-RU" sz="1600" dirty="0" smtClean="0">
                <a:solidFill>
                  <a:srgbClr val="385723"/>
                </a:solidFill>
              </a:rPr>
              <a:t> </a:t>
            </a:r>
            <a:endParaRPr lang="ru-RU" sz="1600" dirty="0" smtClean="0">
              <a:solidFill>
                <a:srgbClr val="385723"/>
              </a:solidFill>
            </a:endParaRPr>
          </a:p>
          <a:p>
            <a:pPr algn="l"/>
            <a:r>
              <a:rPr lang="ru-RU" sz="1400" dirty="0" smtClean="0">
                <a:solidFill>
                  <a:srgbClr val="385723"/>
                </a:solidFill>
              </a:rPr>
              <a:t>при </a:t>
            </a:r>
            <a:r>
              <a:rPr lang="ru-RU" sz="1400" dirty="0">
                <a:solidFill>
                  <a:srgbClr val="385723"/>
                </a:solidFill>
              </a:rPr>
              <a:t>участии </a:t>
            </a:r>
            <a:r>
              <a:rPr lang="ru-RU" sz="1400" dirty="0" smtClean="0">
                <a:solidFill>
                  <a:srgbClr val="385723"/>
                </a:solidFill>
              </a:rPr>
              <a:t>Научно</a:t>
            </a:r>
            <a:r>
              <a:rPr lang="ru-RU" sz="1400" dirty="0">
                <a:solidFill>
                  <a:srgbClr val="385723"/>
                </a:solidFill>
              </a:rPr>
              <a:t>-исследовательского финансового института</a:t>
            </a:r>
            <a:r>
              <a:rPr lang="ru-RU" sz="1400" u="sng" dirty="0">
                <a:solidFill>
                  <a:srgbClr val="385723"/>
                </a:solidFill>
              </a:rPr>
              <a:t> </a:t>
            </a:r>
            <a:r>
              <a:rPr lang="ru-RU" sz="1400" dirty="0">
                <a:solidFill>
                  <a:srgbClr val="385723"/>
                </a:solidFill>
              </a:rPr>
              <a:t>Минфина </a:t>
            </a:r>
            <a:r>
              <a:rPr lang="ru-RU" sz="1400" dirty="0" smtClean="0">
                <a:solidFill>
                  <a:srgbClr val="385723"/>
                </a:solidFill>
              </a:rPr>
              <a:t>РФ </a:t>
            </a:r>
          </a:p>
          <a:p>
            <a:pPr lvl="0" algn="l"/>
            <a:r>
              <a:rPr lang="ru-RU" dirty="0" smtClean="0">
                <a:solidFill>
                  <a:srgbClr val="385723"/>
                </a:solidFill>
              </a:rPr>
              <a:t>Вагин Владимир Владимирович</a:t>
            </a:r>
            <a:endParaRPr lang="ru-RU" u="sng" dirty="0" smtClean="0"/>
          </a:p>
          <a:p>
            <a:pPr algn="l"/>
            <a:endParaRPr lang="ru-RU" u="sng" dirty="0" smtClean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57004" y="2950048"/>
            <a:ext cx="6511834" cy="108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i="1" dirty="0" smtClean="0">
                <a:solidFill>
                  <a:schemeClr val="bg1"/>
                </a:solidFill>
              </a:rPr>
              <a:t>«Инициативное бюджетирование - конструктор для социальной инженерии».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5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girk.ru/files/2016/02/10/narin_b1-e14810785598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59" y="4970161"/>
            <a:ext cx="2057400" cy="126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22" y="133981"/>
            <a:ext cx="2857500" cy="1609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148" y="4608861"/>
            <a:ext cx="1529354" cy="2026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17" y="5128903"/>
            <a:ext cx="2753149" cy="13603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8291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422" y="2198576"/>
            <a:ext cx="1600650" cy="2091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t="12374"/>
          <a:stretch/>
        </p:blipFill>
        <p:spPr>
          <a:xfrm>
            <a:off x="1886239" y="2695294"/>
            <a:ext cx="2748824" cy="1798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7556" y="1133060"/>
            <a:ext cx="2528888" cy="13525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8728" y="88010"/>
            <a:ext cx="3414713" cy="1000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7753" y="2911029"/>
            <a:ext cx="2157507" cy="15030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2" b="18777"/>
          <a:stretch/>
        </p:blipFill>
        <p:spPr>
          <a:xfrm>
            <a:off x="6885261" y="3148366"/>
            <a:ext cx="2171128" cy="12231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/>
          <a:srcRect l="19613" t="6507" r="17539" b="5584"/>
          <a:stretch/>
        </p:blipFill>
        <p:spPr>
          <a:xfrm>
            <a:off x="7122754" y="1117685"/>
            <a:ext cx="1531917" cy="2030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7556" y="4891791"/>
            <a:ext cx="1078349" cy="14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162098" y="3529422"/>
            <a:ext cx="8818160" cy="3112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48643"/>
              </p:ext>
            </p:extLst>
          </p:nvPr>
        </p:nvGraphicFramePr>
        <p:xfrm>
          <a:off x="196382" y="3335413"/>
          <a:ext cx="8783875" cy="304091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45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9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3208">
                <a:tc>
                  <a:txBody>
                    <a:bodyPr/>
                    <a:lstStyle/>
                    <a:p>
                      <a:endParaRPr lang="ru-RU" sz="1700" b="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Показатель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073E87"/>
                          </a:solidFill>
                          <a:latin typeface="Trebuchet MS" panose="020B0603020202020204" pitchFamily="34" charset="0"/>
                        </a:rPr>
                        <a:t>1.</a:t>
                      </a:r>
                      <a:endParaRPr lang="ru-RU" sz="1700" b="0" dirty="0">
                        <a:solidFill>
                          <a:srgbClr val="073E87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субъектов Российской Федерации, вовлеченных</a:t>
                      </a:r>
                      <a:r>
                        <a:rPr lang="ru-RU" sz="1700" baseline="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 в реализацию практик ИБ, </a:t>
                      </a:r>
                      <a:r>
                        <a:rPr lang="ru-RU" sz="1700" i="1" baseline="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ru-RU" sz="1700" b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ru-RU" sz="1700" b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0" i="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ru-RU" sz="1700" b="0" i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073E87"/>
                          </a:solidFill>
                          <a:latin typeface="Trebuchet MS" panose="020B0603020202020204" pitchFamily="34" charset="0"/>
                        </a:rPr>
                        <a:t>2.</a:t>
                      </a:r>
                      <a:endParaRPr lang="ru-RU" sz="1700" b="0" dirty="0">
                        <a:solidFill>
                          <a:srgbClr val="073E87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региональных субсидий на реализацию программ ИБ, </a:t>
                      </a:r>
                      <a:r>
                        <a:rPr lang="ru-RU" sz="1700" i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1,4</a:t>
                      </a:r>
                      <a:endParaRPr lang="ru-RU" sz="1700" b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5,1</a:t>
                      </a:r>
                      <a:endParaRPr lang="ru-RU" sz="1700" b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7,7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073E87"/>
                          </a:solidFill>
                          <a:latin typeface="Trebuchet MS" panose="020B0603020202020204" pitchFamily="34" charset="0"/>
                        </a:rPr>
                        <a:t>3.</a:t>
                      </a:r>
                      <a:endParaRPr lang="ru-RU" sz="1700" b="0" dirty="0">
                        <a:solidFill>
                          <a:srgbClr val="073E87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Софинансирование со стороны населения и бизнеса, </a:t>
                      </a:r>
                      <a:r>
                        <a:rPr lang="ru-RU" sz="1700" i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0,4</a:t>
                      </a:r>
                      <a:endParaRPr lang="ru-RU" sz="1700" b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0,7</a:t>
                      </a:r>
                      <a:endParaRPr lang="ru-RU" sz="1700" b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0" i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073E87"/>
                          </a:solidFill>
                          <a:latin typeface="Trebuchet MS" panose="020B0603020202020204" pitchFamily="34" charset="0"/>
                        </a:rPr>
                        <a:t>4.</a:t>
                      </a:r>
                      <a:endParaRPr lang="ru-RU" sz="1700" b="0" dirty="0">
                        <a:solidFill>
                          <a:srgbClr val="073E87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Общая стоимость проектов ИБ, </a:t>
                      </a:r>
                      <a:r>
                        <a:rPr lang="ru-RU" sz="1700" i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  <a:endParaRPr lang="ru-RU" sz="1700" b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7,0</a:t>
                      </a:r>
                      <a:endParaRPr lang="ru-RU" sz="1700" b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0" i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14,5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073E87"/>
                          </a:solidFill>
                          <a:latin typeface="Trebuchet MS" panose="020B0603020202020204" pitchFamily="34" charset="0"/>
                        </a:rPr>
                        <a:t>5.</a:t>
                      </a:r>
                      <a:endParaRPr lang="ru-RU" sz="1700" b="0" dirty="0">
                        <a:solidFill>
                          <a:srgbClr val="073E87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реализованных проектов, </a:t>
                      </a:r>
                      <a:r>
                        <a:rPr lang="ru-RU" sz="1700" i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2 657</a:t>
                      </a:r>
                      <a:endParaRPr lang="ru-RU" sz="1700" b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</a:rPr>
                        <a:t>8 732</a:t>
                      </a:r>
                      <a:endParaRPr lang="ru-RU" sz="1700" b="0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0" i="1" dirty="0" smtClean="0">
                          <a:solidFill>
                            <a:srgbClr val="385723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15,9</a:t>
                      </a:r>
                      <a:endParaRPr lang="ru-RU" sz="1700" b="0" i="1" dirty="0">
                        <a:solidFill>
                          <a:srgbClr val="385723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3123" y="429780"/>
            <a:ext cx="89246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385723"/>
                </a:solidFill>
                <a:latin typeface="Times New Roman"/>
                <a:cs typeface="Times New Roman"/>
              </a:rPr>
              <a:t>112 региональных практик </a:t>
            </a:r>
            <a:r>
              <a:rPr lang="ru-RU" sz="2800" b="1" dirty="0" smtClean="0">
                <a:solidFill>
                  <a:srgbClr val="385723"/>
                </a:solidFill>
                <a:latin typeface="Times New Roman"/>
                <a:cs typeface="Times New Roman"/>
              </a:rPr>
              <a:t>участия </a:t>
            </a:r>
            <a:r>
              <a:rPr lang="ru-RU" sz="2800" dirty="0" smtClean="0">
                <a:solidFill>
                  <a:srgbClr val="385723"/>
                </a:solidFill>
                <a:latin typeface="Times New Roman"/>
                <a:cs typeface="Times New Roman"/>
              </a:rPr>
              <a:t>регионального </a:t>
            </a:r>
            <a:r>
              <a:rPr lang="ru-RU" sz="2800" dirty="0">
                <a:solidFill>
                  <a:srgbClr val="385723"/>
                </a:solidFill>
                <a:latin typeface="Times New Roman"/>
                <a:cs typeface="Times New Roman"/>
              </a:rPr>
              <a:t>и муниципального </a:t>
            </a:r>
            <a:r>
              <a:rPr lang="ru-RU" sz="2800" dirty="0" smtClean="0">
                <a:solidFill>
                  <a:srgbClr val="385723"/>
                </a:solidFill>
                <a:latin typeface="Times New Roman"/>
                <a:cs typeface="Times New Roman"/>
              </a:rPr>
              <a:t>уровней </a:t>
            </a:r>
          </a:p>
          <a:p>
            <a:pPr lvl="0" algn="just"/>
            <a:r>
              <a:rPr lang="ru-RU" sz="2800" dirty="0" smtClean="0">
                <a:solidFill>
                  <a:srgbClr val="385723"/>
                </a:solidFill>
                <a:latin typeface="Times New Roman"/>
                <a:cs typeface="Times New Roman"/>
              </a:rPr>
              <a:t>Инициативное бюджетирование - </a:t>
            </a:r>
            <a:r>
              <a:rPr lang="ru-RU" sz="2800" b="1" dirty="0" smtClean="0">
                <a:solidFill>
                  <a:srgbClr val="385723"/>
                </a:solidFill>
                <a:latin typeface="Times New Roman"/>
                <a:cs typeface="Times New Roman"/>
              </a:rPr>
              <a:t>38 практик </a:t>
            </a:r>
            <a:r>
              <a:rPr lang="ru-RU" sz="2800" dirty="0" smtClean="0">
                <a:solidFill>
                  <a:srgbClr val="385723"/>
                </a:solidFill>
                <a:latin typeface="Times New Roman"/>
                <a:cs typeface="Times New Roman"/>
              </a:rPr>
              <a:t>в </a:t>
            </a:r>
            <a:r>
              <a:rPr lang="ru-RU" sz="2800" dirty="0">
                <a:solidFill>
                  <a:srgbClr val="385723"/>
                </a:solidFill>
                <a:latin typeface="Times New Roman"/>
                <a:cs typeface="Times New Roman"/>
              </a:rPr>
              <a:t>33 </a:t>
            </a:r>
            <a:r>
              <a:rPr lang="ru-RU" sz="2800" dirty="0" smtClean="0">
                <a:solidFill>
                  <a:srgbClr val="385723"/>
                </a:solidFill>
                <a:latin typeface="Times New Roman"/>
                <a:cs typeface="Times New Roman"/>
              </a:rPr>
              <a:t>субъектах РФ</a:t>
            </a:r>
            <a:endParaRPr lang="ru-RU" sz="2800" dirty="0">
              <a:solidFill>
                <a:srgbClr val="385723"/>
              </a:solidFill>
              <a:latin typeface="Times New Roman"/>
              <a:cs typeface="Times New Roman"/>
            </a:endParaRPr>
          </a:p>
          <a:p>
            <a:pPr lvl="0" algn="just"/>
            <a:r>
              <a:rPr lang="ru-RU" sz="2800" b="1" dirty="0" smtClean="0">
                <a:solidFill>
                  <a:srgbClr val="385723"/>
                </a:solidFill>
                <a:latin typeface="Times New Roman"/>
                <a:cs typeface="Times New Roman"/>
              </a:rPr>
              <a:t>74 пограничные и смежные практики.</a:t>
            </a:r>
            <a:endParaRPr lang="ru-RU" sz="2800" b="1" dirty="0">
              <a:solidFill>
                <a:srgbClr val="385723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18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385723"/>
                </a:solidFill>
                <a:latin typeface="Times New Roman"/>
                <a:cs typeface="Times New Roman"/>
              </a:rPr>
              <a:t>Инициативное бюджетирование в нашей стране приняло </a:t>
            </a:r>
            <a:r>
              <a:rPr lang="ru-RU" b="1" dirty="0">
                <a:solidFill>
                  <a:srgbClr val="385723"/>
                </a:solidFill>
                <a:latin typeface="Times New Roman"/>
                <a:cs typeface="Times New Roman"/>
              </a:rPr>
              <a:t>необратимый характер</a:t>
            </a:r>
            <a:r>
              <a:rPr lang="ru-RU" dirty="0">
                <a:solidFill>
                  <a:srgbClr val="385723"/>
                </a:solidFill>
                <a:latin typeface="Times New Roman"/>
                <a:cs typeface="Times New Roman"/>
              </a:rPr>
              <a:t>: поддержка обеих палат Федерального Собрания; Конгресса муниципальных образований и Всероссийского Совета по местному самоуправлению; широта охвата территории страны.</a:t>
            </a:r>
          </a:p>
          <a:p>
            <a:pPr algn="just"/>
            <a:r>
              <a:rPr lang="ru-RU" dirty="0">
                <a:solidFill>
                  <a:srgbClr val="385723"/>
                </a:solidFill>
                <a:latin typeface="Times New Roman"/>
                <a:cs typeface="Times New Roman"/>
              </a:rPr>
              <a:t>Внимание к ИБ теперь уже не только как финансовому инструменту, но и </a:t>
            </a:r>
            <a:r>
              <a:rPr lang="ru-RU" b="1" dirty="0">
                <a:solidFill>
                  <a:srgbClr val="385723"/>
                </a:solidFill>
                <a:latin typeface="Times New Roman"/>
                <a:cs typeface="Times New Roman"/>
              </a:rPr>
              <a:t>как социальному явлению</a:t>
            </a:r>
            <a:r>
              <a:rPr lang="ru-RU" b="1" dirty="0" smtClean="0">
                <a:solidFill>
                  <a:srgbClr val="385723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ru-RU" dirty="0">
                <a:solidFill>
                  <a:srgbClr val="385723"/>
                </a:solidFill>
                <a:latin typeface="Times New Roman"/>
                <a:cs typeface="Times New Roman"/>
              </a:rPr>
              <a:t>Нигде в мире нет такой масштабной по охвату, численности участников программы развития инициативного бюджетирования.</a:t>
            </a:r>
          </a:p>
          <a:p>
            <a:pPr algn="just"/>
            <a:r>
              <a:rPr lang="ru-RU" dirty="0">
                <a:solidFill>
                  <a:srgbClr val="385723"/>
                </a:solidFill>
                <a:latin typeface="Times New Roman"/>
                <a:cs typeface="Times New Roman"/>
              </a:rPr>
              <a:t>Нигде в мире инициативное бюджетирование не является направлением деятельности правительства и не включено в состав государственных программ федерального и регионального уровней.</a:t>
            </a:r>
          </a:p>
          <a:p>
            <a:pPr algn="just"/>
            <a:endParaRPr lang="ru-RU" b="1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31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Ежегодно возобновляемые практики улучшения общественной инфраструктуры поселений, основанные на проектах с участием граждан в: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Выдвижении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Обсуждении 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Выборе на основе конкурсного отбора 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Р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еализации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проектов  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Общественном контроле</a:t>
            </a:r>
          </a:p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Публичный, открытый характер мероприятий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55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610" y="4310742"/>
            <a:ext cx="6412231" cy="13828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85723"/>
                </a:solidFill>
                <a:latin typeface="Times New Roman"/>
                <a:cs typeface="Times New Roman"/>
              </a:rPr>
              <a:t>Вагин Владимир Владимирович, руководитель Центра инициативного бюджетирования </a:t>
            </a:r>
            <a:r>
              <a:rPr lang="ru-RU" b="1" dirty="0" smtClean="0">
                <a:solidFill>
                  <a:srgbClr val="385723"/>
                </a:solidFill>
                <a:latin typeface="Times New Roman"/>
                <a:cs typeface="Times New Roman"/>
              </a:rPr>
              <a:t>НИФИ Минфина России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385723"/>
                </a:solidFill>
                <a:latin typeface="Times New Roman"/>
                <a:cs typeface="Times New Roman"/>
              </a:rPr>
              <a:t>vagin@nifi.ru</a:t>
            </a:r>
            <a:endParaRPr lang="ru-RU" b="1" dirty="0">
              <a:solidFill>
                <a:srgbClr val="385723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30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4402</TotalTime>
  <Words>256</Words>
  <Application>Microsoft Office PowerPoint</Application>
  <PresentationFormat>Экран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DINPro-Light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Хомутова Татьяна</dc:creator>
  <cp:lastModifiedBy>НГ</cp:lastModifiedBy>
  <cp:revision>5</cp:revision>
  <dcterms:created xsi:type="dcterms:W3CDTF">2019-02-22T19:30:35Z</dcterms:created>
  <dcterms:modified xsi:type="dcterms:W3CDTF">2019-03-19T21:22:16Z</dcterms:modified>
</cp:coreProperties>
</file>